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FC394A-B3AF-4A30-A736-0C81377E0BB8}" v="3" dt="2022-01-25T12:41:10.924"/>
  </p1510:revLst>
</p1510:revInfo>
</file>

<file path=ppt/tableStyles.xml><?xml version="1.0" encoding="utf-8"?>
<a:tblStyleLst xmlns:a="http://schemas.openxmlformats.org/drawingml/2006/main" def="{5BD38B77-E835-46A5-87A5-9DB7C5A3E002}">
  <a:tblStyle styleId="{5BD38B77-E835-46A5-87A5-9DB7C5A3E0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k Larooij" userId="7254f401-a7dc-494d-bbf4-96e8c1dc3b5f" providerId="ADAL" clId="{94FC394A-B3AF-4A30-A736-0C81377E0BB8}"/>
    <pc:docChg chg="modSld">
      <pc:chgData name="Maik Larooij" userId="7254f401-a7dc-494d-bbf4-96e8c1dc3b5f" providerId="ADAL" clId="{94FC394A-B3AF-4A30-A736-0C81377E0BB8}" dt="2022-01-25T12:41:10.924" v="8"/>
      <pc:docMkLst>
        <pc:docMk/>
      </pc:docMkLst>
      <pc:sldChg chg="addSp modSp mod">
        <pc:chgData name="Maik Larooij" userId="7254f401-a7dc-494d-bbf4-96e8c1dc3b5f" providerId="ADAL" clId="{94FC394A-B3AF-4A30-A736-0C81377E0BB8}" dt="2022-01-25T12:39:33.432" v="4"/>
        <pc:sldMkLst>
          <pc:docMk/>
          <pc:sldMk cId="0" sldId="257"/>
        </pc:sldMkLst>
        <pc:picChg chg="add mod">
          <ac:chgData name="Maik Larooij" userId="7254f401-a7dc-494d-bbf4-96e8c1dc3b5f" providerId="ADAL" clId="{94FC394A-B3AF-4A30-A736-0C81377E0BB8}" dt="2022-01-25T12:39:33.432" v="4"/>
          <ac:picMkLst>
            <pc:docMk/>
            <pc:sldMk cId="0" sldId="257"/>
            <ac:picMk id="3" creationId="{62B88326-80B6-447F-8708-31AD8F172524}"/>
          </ac:picMkLst>
        </pc:picChg>
      </pc:sldChg>
      <pc:sldChg chg="addSp modSp mod">
        <pc:chgData name="Maik Larooij" userId="7254f401-a7dc-494d-bbf4-96e8c1dc3b5f" providerId="ADAL" clId="{94FC394A-B3AF-4A30-A736-0C81377E0BB8}" dt="2022-01-25T12:41:10.924" v="8"/>
        <pc:sldMkLst>
          <pc:docMk/>
          <pc:sldMk cId="0" sldId="266"/>
        </pc:sldMkLst>
        <pc:picChg chg="add mod">
          <ac:chgData name="Maik Larooij" userId="7254f401-a7dc-494d-bbf4-96e8c1dc3b5f" providerId="ADAL" clId="{94FC394A-B3AF-4A30-A736-0C81377E0BB8}" dt="2022-01-25T12:41:10.924" v="8"/>
          <ac:picMkLst>
            <pc:docMk/>
            <pc:sldMk cId="0" sldId="266"/>
            <ac:picMk id="3" creationId="{4D47EB41-8B90-46FA-9C88-0E2C7D040EB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056f97279_3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056f97279_3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1056f97279_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1056f97279_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056f97279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056f97279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1056f97279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1056f97279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056f9727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056f9727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1056f97279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1056f97279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056f97279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056f97279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056f97279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056f97279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056f97279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056f97279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56f97279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56f97279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1056f97279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1056f97279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056f97279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056f97279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hyperlink" Target="file:///C:\Users\mklar\OneDrive%20-%20UvA\Jaar%203\Programmeertheorie\Trainspotters\results\bf_solution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mklar\OneDrive%20-%20UvA\Jaar%203\Programmeertheorie\Trainspotters\results\national_graph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-852467" y="4304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RailNL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Trainspotters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Sam Bijhouwer en Maik Larooij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4725" y="578551"/>
            <a:ext cx="2092550" cy="209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Eerste algoritme</a:t>
            </a: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Breadth-First met pruning in de vorm van beam search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Genereer mogelijke volgende stations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Bereken “increase” of “decrease” als mogelijkheid wordt toegevoegd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725" y="2716728"/>
            <a:ext cx="6074825" cy="185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1594550" y="4508500"/>
            <a:ext cx="630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FFFFF"/>
                </a:solidFill>
              </a:rPr>
              <a:t>+150               +248                +50             +324                -105           +121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9" name="Google Shape;119;p22"/>
          <p:cNvSpPr/>
          <p:nvPr/>
        </p:nvSpPr>
        <p:spPr>
          <a:xfrm>
            <a:off x="3781775" y="3922875"/>
            <a:ext cx="846600" cy="7761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"/>
          <p:cNvSpPr/>
          <p:nvPr/>
        </p:nvSpPr>
        <p:spPr>
          <a:xfrm>
            <a:off x="5973225" y="3922875"/>
            <a:ext cx="846600" cy="7761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6901750" y="3922875"/>
            <a:ext cx="846600" cy="776100"/>
          </a:xfrm>
          <a:prstGeom prst="mathMultiply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Resultaten breadth first algoritme</a:t>
            </a:r>
            <a:endParaRPr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350" y="1833225"/>
            <a:ext cx="5231599" cy="2866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08350" y="1833195"/>
          <a:ext cx="3350600" cy="2866675"/>
        </p:xfrm>
        <a:graphic>
          <a:graphicData uri="http://schemas.openxmlformats.org/drawingml/2006/table">
            <a:tbl>
              <a:tblPr>
                <a:noFill/>
                <a:tableStyleId>{5BD38B77-E835-46A5-87A5-9DB7C5A3E002}</a:tableStyleId>
              </a:tblPr>
              <a:tblGrid>
                <a:gridCol w="167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Beam Waarde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Score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6237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12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6237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6478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16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6237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6478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20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6396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9" name="Google Shape;129;p23"/>
          <p:cNvSpPr txBox="1"/>
          <p:nvPr/>
        </p:nvSpPr>
        <p:spPr>
          <a:xfrm>
            <a:off x="208350" y="1225363"/>
            <a:ext cx="495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dk1"/>
                </a:solidFill>
              </a:rPr>
              <a:t>Random baseline: eigenlijk niet hoger dan 5000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" name="Afbeelding 2">
            <a:hlinkClick r:id="rId4"/>
            <a:extLst>
              <a:ext uri="{FF2B5EF4-FFF2-40B4-BE49-F238E27FC236}">
                <a16:creationId xmlns:a16="http://schemas.microsoft.com/office/drawing/2014/main" id="{4D47EB41-8B90-46FA-9C88-0E2C7D040E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2872" y="227601"/>
            <a:ext cx="954950" cy="9977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Tweede algoritme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Genetisch algoritme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Huidige score: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nl">
                <a:solidFill>
                  <a:schemeClr val="lt1"/>
                </a:solidFill>
              </a:rPr>
              <a:t>+- 6800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9731" y="1221900"/>
            <a:ext cx="5589419" cy="334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Waar zijn we nu nog mee bezig?</a:t>
            </a:r>
            <a:endParaRPr/>
          </a:p>
        </p:txBody>
      </p:sp>
      <p:sp>
        <p:nvSpPr>
          <p:cNvPr id="142" name="Google Shape;142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Tweaken van het genetisch algoritme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Uitproberen verschillende selection en crossover functies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Kunnen we met beter dan pure random routes beginnen?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Combinaties van algoritmen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nl"/>
              <a:t>Genetisch algoritme + hillclimber met restart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 case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dirty="0"/>
              <a:t>Uitdaging: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 dirty="0"/>
              <a:t>“Maak een lijnvoering voor Nederland met maximaal 20 trajecten binnen een tijdsframe van 3 uur”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 dirty="0"/>
              <a:t>Hoe ziet het treinnetwerk in Nederland eruit?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Afbeelding 2">
            <a:hlinkClick r:id="rId3"/>
            <a:extLst>
              <a:ext uri="{FF2B5EF4-FFF2-40B4-BE49-F238E27FC236}">
                <a16:creationId xmlns:a16="http://schemas.microsoft.com/office/drawing/2014/main" id="{62B88326-80B6-447F-8708-31AD8F172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616" y="2250908"/>
            <a:ext cx="2400947" cy="24475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Een lijnvoering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nl">
                <a:solidFill>
                  <a:srgbClr val="000000"/>
                </a:solidFill>
              </a:rPr>
              <a:t>Een lijnvoering bestaat uit een aantal verschillende treinen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2475" y="1818997"/>
            <a:ext cx="4928925" cy="267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rgbClr val="FFFFFF"/>
                </a:solidFill>
              </a:rPr>
              <a:t>De input</a:t>
            </a:r>
            <a:endParaRPr>
              <a:solidFill>
                <a:srgbClr val="FFFFFF"/>
              </a:solidFill>
            </a:endParaRPr>
          </a:p>
        </p:txBody>
      </p:sp>
      <p:graphicFrame>
        <p:nvGraphicFramePr>
          <p:cNvPr id="75" name="Google Shape;75;p16"/>
          <p:cNvGraphicFramePr/>
          <p:nvPr/>
        </p:nvGraphicFramePr>
        <p:xfrm>
          <a:off x="952500" y="1413475"/>
          <a:ext cx="7239000" cy="3169680"/>
        </p:xfrm>
        <a:graphic>
          <a:graphicData uri="http://schemas.openxmlformats.org/drawingml/2006/table">
            <a:tbl>
              <a:tblPr>
                <a:noFill/>
                <a:tableStyleId>{5BD38B77-E835-46A5-87A5-9DB7C5A3E002}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Station 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Station 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Afstand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Amsterdam CS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Amsterdam Amstel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Amsterdam Amstel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Amsterdam Zuid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10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Utrecht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Amersfoort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14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Utrecht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Gouda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18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Goude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Alphen a/d Rijn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19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Alkmaar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Den Helder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36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Castricum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Alkmaar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rgbClr val="FFFFFF"/>
                          </a:solidFill>
                        </a:rPr>
                        <a:t>9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De formule</a:t>
            </a: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xfrm>
            <a:off x="34255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 sz="2400"/>
              <a:t>K = p*10000 - (T*100 + Min)</a:t>
            </a:r>
            <a:endParaRPr sz="2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K = Kwaliteit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p = Fractie bereden verbindingen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T = Aantal gebruikte trajecten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nl"/>
              <a:t>Min = Totaal aantal minuten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875" y="1611700"/>
            <a:ext cx="3464400" cy="25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State space (Nederland)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Er zijn 61 stations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Er zijn 89 connecties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Er mogen maximaal 20 trajecten gevormd worden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De trajecten mogen niet langer duren dan 3 uur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nl"/>
              <a:t>In onze berekening: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Teleporterende treinen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Onbeperkte tijd binnen een traject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nl"/>
              <a:t>Alle trajecten worden benut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State space (Nederland)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Binnen een traject: 618970019642690274888515584 verschillende opties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nl"/>
              <a:t>Alle trajecten samen (C = 618970019642690274888515584):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050" y="1548700"/>
            <a:ext cx="3954976" cy="19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613" y="4075625"/>
            <a:ext cx="1457325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>
                <a:solidFill>
                  <a:schemeClr val="lt1"/>
                </a:solidFill>
              </a:rPr>
              <a:t>Representatie in objecten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87" y="1308825"/>
            <a:ext cx="8868826" cy="259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Baseline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Kies een random aantal trajecten (max = 20)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Voor elk traject: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Kies een random start station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Genereer mogelijke volgende stations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Kies een random mogelijk station en voeg deze toe aan traject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l"/>
              <a:t>Herhaal dit zolang de 180 minuten van een traject niet zijn behaald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8575" y="497450"/>
            <a:ext cx="3245550" cy="243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</Words>
  <Application>Microsoft Office PowerPoint</Application>
  <PresentationFormat>Diavoorstelling (16:9)</PresentationFormat>
  <Paragraphs>100</Paragraphs>
  <Slides>13</Slides>
  <Notes>13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15" baseType="lpstr">
      <vt:lpstr>Arial</vt:lpstr>
      <vt:lpstr>Simple Dark</vt:lpstr>
      <vt:lpstr>RailNL</vt:lpstr>
      <vt:lpstr>De case</vt:lpstr>
      <vt:lpstr>Een lijnvoering</vt:lpstr>
      <vt:lpstr>De input</vt:lpstr>
      <vt:lpstr>De formule</vt:lpstr>
      <vt:lpstr>State space (Nederland) </vt:lpstr>
      <vt:lpstr>State space (Nederland)</vt:lpstr>
      <vt:lpstr>Representatie in objecten</vt:lpstr>
      <vt:lpstr>Baseline</vt:lpstr>
      <vt:lpstr>Eerste algoritme</vt:lpstr>
      <vt:lpstr>Resultaten breadth first algoritme</vt:lpstr>
      <vt:lpstr>Tweede algoritme</vt:lpstr>
      <vt:lpstr>Waar zijn we nu nog mee bezig?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RailNL</dc:title>
  <cp:lastModifiedBy>Maik Larooij</cp:lastModifiedBy>
  <cp:revision>1</cp:revision>
  <dcterms:modified xsi:type="dcterms:W3CDTF">2022-01-25T12:41:20Z</dcterms:modified>
</cp:coreProperties>
</file>