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990" r:id="rId1"/>
  </p:sldMasterIdLst>
  <p:notesMasterIdLst>
    <p:notesMasterId r:id="rId14"/>
  </p:notesMasterIdLst>
  <p:sldIdLst>
    <p:sldId id="256" r:id="rId2"/>
    <p:sldId id="259" r:id="rId3"/>
    <p:sldId id="270" r:id="rId4"/>
    <p:sldId id="261" r:id="rId5"/>
    <p:sldId id="269" r:id="rId6"/>
    <p:sldId id="262" r:id="rId7"/>
    <p:sldId id="264" r:id="rId8"/>
    <p:sldId id="265" r:id="rId9"/>
    <p:sldId id="266" r:id="rId10"/>
    <p:sldId id="273"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53D1C-D0E2-44C7-AC4E-30825F7A993E}" type="datetimeFigureOut">
              <a:rPr lang="en-IN" smtClean="0"/>
              <a:t>17-04-2023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96A5E-1C96-4E67-9BA5-D1F15AEF94C8}" type="slidenum">
              <a:rPr lang="en-IN" smtClean="0"/>
              <a:t>‹#›</a:t>
            </a:fld>
            <a:endParaRPr lang="en-IN"/>
          </a:p>
        </p:txBody>
      </p:sp>
    </p:spTree>
    <p:extLst>
      <p:ext uri="{BB962C8B-B14F-4D97-AF65-F5344CB8AC3E}">
        <p14:creationId xmlns:p14="http://schemas.microsoft.com/office/powerpoint/2010/main" val="191256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442363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1490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7298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653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16989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4/17/2023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290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256344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276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91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4/17/2023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9328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60EA64-D806-43AC-9DF2-F8C432F32B4C}" type="datetimeFigureOut">
              <a:rPr lang="en-US" smtClean="0"/>
              <a:t>4/17/2023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572579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4/17/2023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68112070"/>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16/j.jbusres.2018.03.003" TargetMode="External"/><Relationship Id="rId2" Type="http://schemas.openxmlformats.org/officeDocument/2006/relationships/hyperlink" Target="https://doi.org/10.1016/j.eij.2017.%2002.002" TargetMode="External"/><Relationship Id="rId1" Type="http://schemas.openxmlformats.org/officeDocument/2006/relationships/slideLayout" Target="../slideLayouts/slideLayout1.xml"/><Relationship Id="rId5" Type="http://schemas.openxmlformats.org/officeDocument/2006/relationships/hyperlink" Target="https://doi.org/10.1080/09540091.2022.2083584" TargetMode="External"/><Relationship Id="rId4" Type="http://schemas.openxmlformats.org/officeDocument/2006/relationships/hyperlink" Target="https://doi.org/10.1093/comjnl/bxv1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7EC5-8565-31DD-5990-00238000F988}"/>
              </a:ext>
            </a:extLst>
          </p:cNvPr>
          <p:cNvSpPr>
            <a:spLocks noGrp="1"/>
          </p:cNvSpPr>
          <p:nvPr>
            <p:ph type="ctrTitle"/>
          </p:nvPr>
        </p:nvSpPr>
        <p:spPr>
          <a:xfrm>
            <a:off x="1542526" y="203851"/>
            <a:ext cx="9106948" cy="1916722"/>
          </a:xfrm>
        </p:spPr>
        <p:txBody>
          <a:bodyPr>
            <a:normAutofit fontScale="90000"/>
          </a:bodyPr>
          <a:lstStyle/>
          <a:p>
            <a:r>
              <a:rPr lang="en-US" b="1" dirty="0">
                <a:solidFill>
                  <a:schemeClr val="bg1"/>
                </a:solidFill>
              </a:rPr>
              <a:t>Customer Churn </a:t>
            </a:r>
            <a:br>
              <a:rPr lang="en-US" b="1" dirty="0">
                <a:solidFill>
                  <a:schemeClr val="bg1"/>
                </a:solidFill>
              </a:rPr>
            </a:br>
            <a:r>
              <a:rPr lang="en-US" b="1" dirty="0">
                <a:solidFill>
                  <a:schemeClr val="bg1"/>
                </a:solidFill>
              </a:rPr>
              <a:t>prediction for </a:t>
            </a:r>
            <a:br>
              <a:rPr lang="en-US" b="1" dirty="0">
                <a:solidFill>
                  <a:schemeClr val="bg1"/>
                </a:solidFill>
              </a:rPr>
            </a:br>
            <a:r>
              <a:rPr lang="en-US" b="1" dirty="0">
                <a:solidFill>
                  <a:schemeClr val="bg1"/>
                </a:solidFill>
              </a:rPr>
              <a:t>Telecommunication Industry</a:t>
            </a:r>
            <a:endParaRPr lang="en-IN" b="1" dirty="0">
              <a:solidFill>
                <a:schemeClr val="bg1"/>
              </a:solidFill>
            </a:endParaRPr>
          </a:p>
        </p:txBody>
      </p:sp>
      <p:sp>
        <p:nvSpPr>
          <p:cNvPr id="3" name="Subtitle 2">
            <a:extLst>
              <a:ext uri="{FF2B5EF4-FFF2-40B4-BE49-F238E27FC236}">
                <a16:creationId xmlns:a16="http://schemas.microsoft.com/office/drawing/2014/main" id="{41320198-F8BC-AE8F-EB71-29AAECDABE23}"/>
              </a:ext>
            </a:extLst>
          </p:cNvPr>
          <p:cNvSpPr>
            <a:spLocks noGrp="1"/>
          </p:cNvSpPr>
          <p:nvPr>
            <p:ph type="subTitle" idx="1"/>
          </p:nvPr>
        </p:nvSpPr>
        <p:spPr>
          <a:xfrm>
            <a:off x="387333" y="5537935"/>
            <a:ext cx="5560462" cy="646331"/>
          </a:xfrm>
        </p:spPr>
        <p:txBody>
          <a:bodyPr>
            <a:normAutofit/>
          </a:bodyPr>
          <a:lstStyle/>
          <a:p>
            <a:r>
              <a:rPr lang="en-US" b="1" spc="0" dirty="0">
                <a:solidFill>
                  <a:schemeClr val="bg1"/>
                </a:solidFill>
              </a:rPr>
              <a:t>Guided By: Prof. Manas Ranjan Mishra</a:t>
            </a:r>
          </a:p>
          <a:p>
            <a:endParaRPr lang="en-IN" dirty="0"/>
          </a:p>
        </p:txBody>
      </p:sp>
      <p:pic>
        <p:nvPicPr>
          <p:cNvPr id="5" name="Picture 4">
            <a:extLst>
              <a:ext uri="{FF2B5EF4-FFF2-40B4-BE49-F238E27FC236}">
                <a16:creationId xmlns:a16="http://schemas.microsoft.com/office/drawing/2014/main" id="{6F1128FE-039B-5418-70AE-3E2F52F014E8}"/>
              </a:ext>
            </a:extLst>
          </p:cNvPr>
          <p:cNvPicPr>
            <a:picLocks noChangeAspect="1"/>
          </p:cNvPicPr>
          <p:nvPr/>
        </p:nvPicPr>
        <p:blipFill>
          <a:blip r:embed="rId2"/>
          <a:stretch>
            <a:fillRect/>
          </a:stretch>
        </p:blipFill>
        <p:spPr>
          <a:xfrm>
            <a:off x="5006433" y="2200396"/>
            <a:ext cx="2129939" cy="2168403"/>
          </a:xfrm>
          <a:prstGeom prst="ellipse">
            <a:avLst/>
          </a:prstGeom>
          <a:ln>
            <a:noFill/>
          </a:ln>
          <a:effectLst>
            <a:softEdge rad="31750"/>
          </a:effectLst>
        </p:spPr>
      </p:pic>
      <p:sp>
        <p:nvSpPr>
          <p:cNvPr id="7" name="TextBox 6">
            <a:extLst>
              <a:ext uri="{FF2B5EF4-FFF2-40B4-BE49-F238E27FC236}">
                <a16:creationId xmlns:a16="http://schemas.microsoft.com/office/drawing/2014/main" id="{F52D8DFB-9A16-9651-AEEA-0A91604D9AA8}"/>
              </a:ext>
            </a:extLst>
          </p:cNvPr>
          <p:cNvSpPr txBox="1"/>
          <p:nvPr/>
        </p:nvSpPr>
        <p:spPr>
          <a:xfrm>
            <a:off x="790360" y="4505224"/>
            <a:ext cx="6098796" cy="646331"/>
          </a:xfrm>
          <a:prstGeom prst="rect">
            <a:avLst/>
          </a:prstGeom>
          <a:noFill/>
        </p:spPr>
        <p:txBody>
          <a:bodyPr wrap="square">
            <a:spAutoFit/>
          </a:bodyPr>
          <a:lstStyle/>
          <a:p>
            <a:r>
              <a:rPr lang="en-US" b="1" spc="0" dirty="0"/>
              <a:t>Technical Presentation on Science and Technology </a:t>
            </a:r>
          </a:p>
          <a:p>
            <a:r>
              <a:rPr lang="en-US" b="1" spc="0" dirty="0"/>
              <a:t>Advancement-Assessment &amp; Review</a:t>
            </a:r>
          </a:p>
        </p:txBody>
      </p:sp>
      <p:sp>
        <p:nvSpPr>
          <p:cNvPr id="12" name="TextBox 11">
            <a:extLst>
              <a:ext uri="{FF2B5EF4-FFF2-40B4-BE49-F238E27FC236}">
                <a16:creationId xmlns:a16="http://schemas.microsoft.com/office/drawing/2014/main" id="{00FCC4CD-3AFC-F791-AF44-6AED68D733AF}"/>
              </a:ext>
            </a:extLst>
          </p:cNvPr>
          <p:cNvSpPr txBox="1"/>
          <p:nvPr/>
        </p:nvSpPr>
        <p:spPr>
          <a:xfrm>
            <a:off x="8338925" y="5315438"/>
            <a:ext cx="3113404" cy="646331"/>
          </a:xfrm>
          <a:prstGeom prst="rect">
            <a:avLst/>
          </a:prstGeom>
          <a:noFill/>
        </p:spPr>
        <p:txBody>
          <a:bodyPr wrap="square">
            <a:spAutoFit/>
          </a:bodyPr>
          <a:lstStyle/>
          <a:p>
            <a:r>
              <a:rPr lang="en-US" b="1" dirty="0">
                <a:solidFill>
                  <a:schemeClr val="bg1"/>
                </a:solidFill>
              </a:rPr>
              <a:t>NAME – SAMBIT PRUSTY</a:t>
            </a:r>
          </a:p>
          <a:p>
            <a:r>
              <a:rPr lang="en-US" b="1" spc="0" dirty="0">
                <a:solidFill>
                  <a:schemeClr val="bg1"/>
                </a:solidFill>
              </a:rPr>
              <a:t>REGD. NO. - 20010401</a:t>
            </a:r>
          </a:p>
        </p:txBody>
      </p:sp>
    </p:spTree>
    <p:extLst>
      <p:ext uri="{BB962C8B-B14F-4D97-AF65-F5344CB8AC3E}">
        <p14:creationId xmlns:p14="http://schemas.microsoft.com/office/powerpoint/2010/main" val="291668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5EC1CA8E-943E-BE8E-B6DD-198B445AE097}"/>
              </a:ext>
            </a:extLst>
          </p:cNvPr>
          <p:cNvSpPr txBox="1">
            <a:spLocks noGrp="1"/>
          </p:cNvSpPr>
          <p:nvPr>
            <p:ph type="subTitle" idx="1"/>
          </p:nvPr>
        </p:nvSpPr>
        <p:spPr>
          <a:xfrm>
            <a:off x="2695575" y="532765"/>
            <a:ext cx="6800850" cy="1239838"/>
          </a:xfrm>
          <a:prstGeom prst="rect">
            <a:avLst/>
          </a:prstGeom>
          <a:noFill/>
        </p:spPr>
        <p:txBody>
          <a:bodyPr wrap="none" rtlCol="0">
            <a:spAutoFit/>
          </a:bodyPr>
          <a:lstStyle/>
          <a:p>
            <a:r>
              <a:rPr lang="en-IN" sz="3200" b="1" dirty="0">
                <a:solidFill>
                  <a:schemeClr val="bg1"/>
                </a:solidFill>
              </a:rPr>
              <a:t>PROPOSED METHODOLOGY</a:t>
            </a:r>
          </a:p>
        </p:txBody>
      </p:sp>
      <p:sp>
        <p:nvSpPr>
          <p:cNvPr id="6" name="TextBox 5">
            <a:extLst>
              <a:ext uri="{FF2B5EF4-FFF2-40B4-BE49-F238E27FC236}">
                <a16:creationId xmlns:a16="http://schemas.microsoft.com/office/drawing/2014/main" id="{C45BCF7A-15D4-9151-C60B-CC7EF50BBD1D}"/>
              </a:ext>
            </a:extLst>
          </p:cNvPr>
          <p:cNvSpPr txBox="1"/>
          <p:nvPr/>
        </p:nvSpPr>
        <p:spPr>
          <a:xfrm>
            <a:off x="635000" y="1298276"/>
            <a:ext cx="10922000" cy="4801314"/>
          </a:xfrm>
          <a:prstGeom prst="rect">
            <a:avLst/>
          </a:prstGeom>
          <a:noFill/>
        </p:spPr>
        <p:txBody>
          <a:bodyPr wrap="square">
            <a:spAutoFit/>
          </a:bodyPr>
          <a:lstStyle/>
          <a:p>
            <a:r>
              <a:rPr lang="en-GB" sz="2000" b="1" u="sng" dirty="0">
                <a:solidFill>
                  <a:schemeClr val="bg1"/>
                </a:solidFill>
              </a:rPr>
              <a:t>XG-Boost </a:t>
            </a:r>
            <a:r>
              <a:rPr lang="en-GB" sz="2000" b="1" dirty="0">
                <a:solidFill>
                  <a:schemeClr val="bg1"/>
                </a:solidFill>
              </a:rPr>
              <a:t>:</a:t>
            </a:r>
          </a:p>
          <a:p>
            <a:pPr marL="285750" indent="-285750" algn="l">
              <a:buFont typeface="Wingdings" panose="05000000000000000000" pitchFamily="2" charset="2"/>
              <a:buChar char="Ø"/>
            </a:pPr>
            <a:r>
              <a:rPr lang="en-US" b="0" i="0" dirty="0">
                <a:solidFill>
                  <a:schemeClr val="bg1"/>
                </a:solidFill>
                <a:effectLst/>
                <a:latin typeface="Söhne"/>
              </a:rPr>
              <a:t>XG-Boost (Extreme Gradient Boosting) is a popular machine learning</a:t>
            </a:r>
          </a:p>
          <a:p>
            <a:pPr algn="l"/>
            <a:r>
              <a:rPr lang="en-US" dirty="0">
                <a:solidFill>
                  <a:schemeClr val="bg1"/>
                </a:solidFill>
                <a:latin typeface="Söhne"/>
              </a:rPr>
              <a:t>      </a:t>
            </a:r>
            <a:r>
              <a:rPr lang="en-US" b="0" i="0" dirty="0">
                <a:solidFill>
                  <a:schemeClr val="bg1"/>
                </a:solidFill>
                <a:effectLst/>
                <a:latin typeface="Söhne"/>
              </a:rPr>
              <a:t>algorithm used in various applications, including telecom churn</a:t>
            </a:r>
          </a:p>
          <a:p>
            <a:pPr algn="l"/>
            <a:r>
              <a:rPr lang="en-US" dirty="0">
                <a:solidFill>
                  <a:schemeClr val="bg1"/>
                </a:solidFill>
                <a:latin typeface="Söhne"/>
              </a:rPr>
              <a:t>     </a:t>
            </a:r>
            <a:r>
              <a:rPr lang="en-US" b="0" i="0" dirty="0">
                <a:solidFill>
                  <a:schemeClr val="bg1"/>
                </a:solidFill>
                <a:effectLst/>
                <a:latin typeface="Söhne"/>
              </a:rPr>
              <a:t> prediction. It is a gradient boosting algorithm that builds a strong </a:t>
            </a:r>
          </a:p>
          <a:p>
            <a:pPr algn="l"/>
            <a:r>
              <a:rPr lang="en-US" dirty="0">
                <a:solidFill>
                  <a:schemeClr val="bg1"/>
                </a:solidFill>
                <a:latin typeface="Söhne"/>
              </a:rPr>
              <a:t>      </a:t>
            </a:r>
            <a:r>
              <a:rPr lang="en-US" b="0" i="0" dirty="0">
                <a:solidFill>
                  <a:schemeClr val="bg1"/>
                </a:solidFill>
                <a:effectLst/>
                <a:latin typeface="Söhne"/>
              </a:rPr>
              <a:t>predictive model by combining multiple weak predictive models.</a:t>
            </a:r>
          </a:p>
          <a:p>
            <a:pPr marL="285750" indent="-285750" algn="l">
              <a:buFont typeface="Wingdings" panose="05000000000000000000" pitchFamily="2" charset="2"/>
              <a:buChar char="Ø"/>
            </a:pPr>
            <a:r>
              <a:rPr lang="en-US" b="0" i="0" dirty="0">
                <a:solidFill>
                  <a:schemeClr val="bg1"/>
                </a:solidFill>
                <a:effectLst/>
                <a:latin typeface="Söhne"/>
              </a:rPr>
              <a:t>In telecom churn prediction, XG-Boost can be used to identify the most</a:t>
            </a:r>
          </a:p>
          <a:p>
            <a:pPr algn="l"/>
            <a:r>
              <a:rPr lang="en-US" dirty="0">
                <a:solidFill>
                  <a:schemeClr val="bg1"/>
                </a:solidFill>
                <a:latin typeface="Söhne"/>
              </a:rPr>
              <a:t>     </a:t>
            </a:r>
            <a:r>
              <a:rPr lang="en-US" b="0" i="0" dirty="0">
                <a:solidFill>
                  <a:schemeClr val="bg1"/>
                </a:solidFill>
                <a:effectLst/>
                <a:latin typeface="Söhne"/>
              </a:rPr>
              <a:t> important features related to customer churn, as well as to predict </a:t>
            </a:r>
          </a:p>
          <a:p>
            <a:pPr algn="l"/>
            <a:r>
              <a:rPr lang="en-US" dirty="0">
                <a:solidFill>
                  <a:schemeClr val="bg1"/>
                </a:solidFill>
                <a:latin typeface="Söhne"/>
              </a:rPr>
              <a:t>      </a:t>
            </a:r>
            <a:r>
              <a:rPr lang="en-US" b="0" i="0" dirty="0">
                <a:solidFill>
                  <a:schemeClr val="bg1"/>
                </a:solidFill>
                <a:effectLst/>
                <a:latin typeface="Söhne"/>
              </a:rPr>
              <a:t>which customers are likely to churn. The algorithm can handle both </a:t>
            </a:r>
          </a:p>
          <a:p>
            <a:pPr algn="l"/>
            <a:r>
              <a:rPr lang="en-US" dirty="0">
                <a:solidFill>
                  <a:schemeClr val="bg1"/>
                </a:solidFill>
                <a:latin typeface="Söhne"/>
              </a:rPr>
              <a:t>      </a:t>
            </a:r>
            <a:r>
              <a:rPr lang="en-US" b="0" i="0" dirty="0">
                <a:solidFill>
                  <a:schemeClr val="bg1"/>
                </a:solidFill>
                <a:effectLst/>
                <a:latin typeface="Söhne"/>
              </a:rPr>
              <a:t>numerical and categorical data, and can handle missing data by using</a:t>
            </a:r>
          </a:p>
          <a:p>
            <a:pPr algn="l"/>
            <a:r>
              <a:rPr lang="en-US" dirty="0">
                <a:solidFill>
                  <a:schemeClr val="bg1"/>
                </a:solidFill>
                <a:latin typeface="Söhne"/>
              </a:rPr>
              <a:t>     </a:t>
            </a:r>
            <a:r>
              <a:rPr lang="en-US" b="0" i="0" dirty="0">
                <a:solidFill>
                  <a:schemeClr val="bg1"/>
                </a:solidFill>
                <a:effectLst/>
                <a:latin typeface="Söhne"/>
              </a:rPr>
              <a:t> its built-in techniques for imputing missing values.</a:t>
            </a:r>
          </a:p>
          <a:p>
            <a:pPr marL="285750" indent="-285750" algn="l">
              <a:buFont typeface="Wingdings" panose="05000000000000000000" pitchFamily="2" charset="2"/>
              <a:buChar char="Ø"/>
            </a:pPr>
            <a:r>
              <a:rPr lang="en-US" b="0" i="0" dirty="0">
                <a:solidFill>
                  <a:schemeClr val="bg1"/>
                </a:solidFill>
                <a:effectLst/>
                <a:latin typeface="Söhne"/>
              </a:rPr>
              <a:t>To use XG-Boost in telecom churn prediction, first, the dataset needs to be preprocessed, including data cleaning, feature engineering, and feature selection. Next, the data can be split into training and testing datasets. XG-Boost can then be trained on the training dataset to build a predictive model, and the model can be tested on the testing dataset to evaluate its performance.</a:t>
            </a:r>
          </a:p>
          <a:p>
            <a:pPr marL="285750" indent="-285750" algn="l">
              <a:buFont typeface="Wingdings" panose="05000000000000000000" pitchFamily="2" charset="2"/>
              <a:buChar char="Ø"/>
            </a:pPr>
            <a:r>
              <a:rPr lang="en-US" b="0" i="0" dirty="0">
                <a:solidFill>
                  <a:schemeClr val="bg1"/>
                </a:solidFill>
                <a:effectLst/>
                <a:latin typeface="Söhne"/>
              </a:rPr>
              <a:t>One advantage of XG-Boost is that it can handle imbalanced datasets, which are common in telecom churn prediction, where the number of churners is typically much smaller than the number of non-churners. XG-Boost can also handle large datasets and can be parallelized for faster training.</a:t>
            </a:r>
          </a:p>
        </p:txBody>
      </p:sp>
      <p:pic>
        <p:nvPicPr>
          <p:cNvPr id="8" name="Picture 7">
            <a:extLst>
              <a:ext uri="{FF2B5EF4-FFF2-40B4-BE49-F238E27FC236}">
                <a16:creationId xmlns:a16="http://schemas.microsoft.com/office/drawing/2014/main" id="{BAFF34B0-2EB8-68E6-A826-23F9CF244BB7}"/>
              </a:ext>
            </a:extLst>
          </p:cNvPr>
          <p:cNvPicPr>
            <a:picLocks noChangeAspect="1"/>
          </p:cNvPicPr>
          <p:nvPr/>
        </p:nvPicPr>
        <p:blipFill>
          <a:blip r:embed="rId2"/>
          <a:stretch>
            <a:fillRect/>
          </a:stretch>
        </p:blipFill>
        <p:spPr>
          <a:xfrm>
            <a:off x="7670800" y="1289218"/>
            <a:ext cx="4389119" cy="2690812"/>
          </a:xfrm>
          <a:prstGeom prst="rect">
            <a:avLst/>
          </a:prstGeom>
        </p:spPr>
      </p:pic>
    </p:spTree>
    <p:extLst>
      <p:ext uri="{BB962C8B-B14F-4D97-AF65-F5344CB8AC3E}">
        <p14:creationId xmlns:p14="http://schemas.microsoft.com/office/powerpoint/2010/main" val="28578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F877C-5832-69E2-8F7D-B431C4DF2364}"/>
              </a:ext>
            </a:extLst>
          </p:cNvPr>
          <p:cNvSpPr txBox="1"/>
          <p:nvPr/>
        </p:nvSpPr>
        <p:spPr>
          <a:xfrm>
            <a:off x="4768142" y="193040"/>
            <a:ext cx="2615075" cy="646331"/>
          </a:xfrm>
          <a:prstGeom prst="rect">
            <a:avLst/>
          </a:prstGeom>
          <a:noFill/>
        </p:spPr>
        <p:txBody>
          <a:bodyPr wrap="none" rtlCol="0">
            <a:spAutoFit/>
          </a:bodyPr>
          <a:lstStyle/>
          <a:p>
            <a:r>
              <a:rPr lang="en-IN" sz="3600" b="1" dirty="0">
                <a:solidFill>
                  <a:schemeClr val="bg1"/>
                </a:solidFill>
              </a:rPr>
              <a:t>SUMMARY</a:t>
            </a:r>
          </a:p>
        </p:txBody>
      </p:sp>
      <p:sp>
        <p:nvSpPr>
          <p:cNvPr id="3" name="TextBox 2">
            <a:extLst>
              <a:ext uri="{FF2B5EF4-FFF2-40B4-BE49-F238E27FC236}">
                <a16:creationId xmlns:a16="http://schemas.microsoft.com/office/drawing/2014/main" id="{13677F64-34DC-72EA-8F0E-8FC83F4A250B}"/>
              </a:ext>
            </a:extLst>
          </p:cNvPr>
          <p:cNvSpPr txBox="1"/>
          <p:nvPr/>
        </p:nvSpPr>
        <p:spPr>
          <a:xfrm>
            <a:off x="1137920" y="1137920"/>
            <a:ext cx="9875520"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Swish RNN based customer CP is proposed for the telecommunication industry with a novel FS strategy. Data collection, preliminary preprocessing, filtering of state and area, grouping customers with state and area, FE, FS, classification, CP and retention process are the steps of the proposed approach. </a:t>
            </a:r>
          </a:p>
          <a:p>
            <a:pPr marL="285750" indent="-285750">
              <a:buFont typeface="Wingdings" panose="05000000000000000000" pitchFamily="2" charset="2"/>
              <a:buChar char="Ø"/>
            </a:pPr>
            <a:r>
              <a:rPr lang="en-US" dirty="0">
                <a:solidFill>
                  <a:schemeClr val="bg1"/>
                </a:solidFill>
              </a:rPr>
              <a:t>Next, the experimentation analysis is employed. In order to corroborate the proposed algorithm’s effectiveness, the performance analysis together with the comparative analysis of the proposed and prevailing techniques is done concerning some performance metrics. Disparate uncertainties can be handled by the developed approach, and it exactly envisages whether the customer will churn or not. The CP dataset, which is a publicly available dataset, is employed for the analysis. </a:t>
            </a:r>
          </a:p>
          <a:p>
            <a:pPr marL="285750" indent="-285750">
              <a:buFont typeface="Wingdings" panose="05000000000000000000" pitchFamily="2" charset="2"/>
              <a:buChar char="Ø"/>
            </a:pPr>
            <a:r>
              <a:rPr lang="en-US" dirty="0">
                <a:solidFill>
                  <a:schemeClr val="bg1"/>
                </a:solidFill>
              </a:rPr>
              <a:t>The highest metrics rate, say, 98.27% sensitivity, 92.31% specificity and 95.99% accuracy are obtained by the proposed S-RNN. An efficient cluster is formed by the proposed CLARA clustering algorithm within 0.342312 s. The information-rich features with minimal iteration are also selected by the proposed BM-BOA. </a:t>
            </a:r>
          </a:p>
          <a:p>
            <a:pPr marL="285750" indent="-285750">
              <a:buFont typeface="Wingdings" panose="05000000000000000000" pitchFamily="2" charset="2"/>
              <a:buChar char="Ø"/>
            </a:pPr>
            <a:r>
              <a:rPr lang="en-US" dirty="0">
                <a:solidFill>
                  <a:schemeClr val="bg1"/>
                </a:solidFill>
              </a:rPr>
              <a:t>Therefore, the proposed approach identifies the CC as early as possible. The prevailing top-notch methods trounce the proposed approach. It remained to be more reliable as well as robust. In the future, the study can further be extended to explore the changing </a:t>
            </a:r>
            <a:r>
              <a:rPr lang="en-US" dirty="0" err="1">
                <a:solidFill>
                  <a:schemeClr val="bg1"/>
                </a:solidFill>
              </a:rPr>
              <a:t>behaviour</a:t>
            </a:r>
            <a:r>
              <a:rPr lang="en-US" dirty="0">
                <a:solidFill>
                  <a:schemeClr val="bg1"/>
                </a:solidFill>
              </a:rPr>
              <a:t> patterns of CC by means of applying advanced techniques for predictions as well as trend analysis.</a:t>
            </a:r>
            <a:endParaRPr lang="en-IN" dirty="0">
              <a:solidFill>
                <a:schemeClr val="bg1"/>
              </a:solidFill>
            </a:endParaRPr>
          </a:p>
        </p:txBody>
      </p:sp>
    </p:spTree>
    <p:extLst>
      <p:ext uri="{BB962C8B-B14F-4D97-AF65-F5344CB8AC3E}">
        <p14:creationId xmlns:p14="http://schemas.microsoft.com/office/powerpoint/2010/main" val="103384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D569D-8531-0FCC-BE32-37E3D9A65100}"/>
              </a:ext>
            </a:extLst>
          </p:cNvPr>
          <p:cNvSpPr txBox="1"/>
          <p:nvPr/>
        </p:nvSpPr>
        <p:spPr>
          <a:xfrm>
            <a:off x="4638040" y="264161"/>
            <a:ext cx="2915920" cy="584775"/>
          </a:xfrm>
          <a:prstGeom prst="rect">
            <a:avLst/>
          </a:prstGeom>
          <a:noFill/>
        </p:spPr>
        <p:txBody>
          <a:bodyPr wrap="square" rtlCol="0">
            <a:spAutoFit/>
          </a:bodyPr>
          <a:lstStyle/>
          <a:p>
            <a:r>
              <a:rPr lang="en-IN" sz="3200" b="1" dirty="0">
                <a:solidFill>
                  <a:schemeClr val="bg1"/>
                </a:solidFill>
              </a:rPr>
              <a:t>REFERENCES</a:t>
            </a:r>
          </a:p>
        </p:txBody>
      </p:sp>
      <p:sp>
        <p:nvSpPr>
          <p:cNvPr id="3" name="TextBox 2">
            <a:extLst>
              <a:ext uri="{FF2B5EF4-FFF2-40B4-BE49-F238E27FC236}">
                <a16:creationId xmlns:a16="http://schemas.microsoft.com/office/drawing/2014/main" id="{BB53634B-633E-1943-D8BE-D60A7CE74E54}"/>
              </a:ext>
            </a:extLst>
          </p:cNvPr>
          <p:cNvSpPr txBox="1"/>
          <p:nvPr/>
        </p:nvSpPr>
        <p:spPr>
          <a:xfrm>
            <a:off x="833120" y="944880"/>
            <a:ext cx="10122902" cy="5047536"/>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chemeClr val="bg1"/>
                </a:solidFill>
              </a:rPr>
              <a:t>(Ahmed, A. A. Q., &amp; Maheswari, D. , 2017)</a:t>
            </a:r>
          </a:p>
          <a:p>
            <a:r>
              <a:rPr lang="en-IN" sz="1600" dirty="0">
                <a:solidFill>
                  <a:schemeClr val="bg1"/>
                </a:solidFill>
              </a:rPr>
              <a:t>	Churn prediction on huge telecom data using hybrid firefly based classification. Egyptian Informatics  Journal, 18(3),             	215-220.</a:t>
            </a:r>
          </a:p>
          <a:p>
            <a:r>
              <a:rPr lang="en-IN" sz="1600" dirty="0">
                <a:solidFill>
                  <a:schemeClr val="bg1"/>
                </a:solidFill>
              </a:rPr>
              <a:t> 	</a:t>
            </a:r>
            <a:r>
              <a:rPr lang="en-IN" sz="1600" dirty="0">
                <a:solidFill>
                  <a:srgbClr val="0070C0"/>
                </a:solidFill>
                <a:hlinkClick r:id="rId2">
                  <a:extLst>
                    <a:ext uri="{A12FA001-AC4F-418D-AE19-62706E023703}">
                      <ahyp:hlinkClr xmlns:ahyp="http://schemas.microsoft.com/office/drawing/2018/hyperlinkcolor" val="tx"/>
                    </a:ext>
                  </a:extLst>
                </a:hlinkClick>
              </a:rPr>
              <a:t>https://doi.org/10.1016/j.eij.2017. 02.002</a:t>
            </a:r>
            <a:endParaRPr lang="en-IN" sz="1600" dirty="0">
              <a:solidFill>
                <a:srgbClr val="0070C0"/>
              </a:solidFill>
            </a:endParaRPr>
          </a:p>
          <a:p>
            <a:endParaRPr lang="en-US" sz="1600" dirty="0">
              <a:solidFill>
                <a:schemeClr val="bg1"/>
              </a:solidFill>
            </a:endParaRPr>
          </a:p>
          <a:p>
            <a:pPr marL="285750" indent="-285750">
              <a:buFont typeface="Wingdings" panose="05000000000000000000" pitchFamily="2" charset="2"/>
              <a:buChar char="Ø"/>
            </a:pPr>
            <a:r>
              <a:rPr lang="en-IN" sz="1600" dirty="0">
                <a:solidFill>
                  <a:schemeClr val="bg1"/>
                </a:solidFill>
              </a:rPr>
              <a:t>(Amin, A., Al-</a:t>
            </a:r>
            <a:r>
              <a:rPr lang="en-IN" sz="1600" dirty="0" err="1">
                <a:solidFill>
                  <a:schemeClr val="bg1"/>
                </a:solidFill>
              </a:rPr>
              <a:t>Obeidat</a:t>
            </a:r>
            <a:r>
              <a:rPr lang="en-IN" sz="1600" dirty="0">
                <a:solidFill>
                  <a:schemeClr val="bg1"/>
                </a:solidFill>
              </a:rPr>
              <a:t>, F., Shah, B., Adnan, A., Loo, J., &amp; Anwar, S. 2017).</a:t>
            </a:r>
          </a:p>
          <a:p>
            <a:pPr lvl="1"/>
            <a:r>
              <a:rPr lang="en-IN" sz="1600" dirty="0">
                <a:solidFill>
                  <a:schemeClr val="bg1"/>
                </a:solidFill>
              </a:rPr>
              <a:t> Customer churn prediction in telecommunication industry using data certainty. Journal of Business Research, 97, 290–301. </a:t>
            </a:r>
          </a:p>
          <a:p>
            <a:pPr lvl="1"/>
            <a:r>
              <a:rPr lang="en-IN" sz="1600" dirty="0">
                <a:solidFill>
                  <a:srgbClr val="0070C0"/>
                </a:solidFill>
                <a:hlinkClick r:id="rId3">
                  <a:extLst>
                    <a:ext uri="{A12FA001-AC4F-418D-AE19-62706E023703}">
                      <ahyp:hlinkClr xmlns:ahyp="http://schemas.microsoft.com/office/drawing/2018/hyperlinkcolor" val="tx"/>
                    </a:ext>
                  </a:extLst>
                </a:hlinkClick>
              </a:rPr>
              <a:t>https://doi.org/10.1016/j.jbusres.2018.03.003</a:t>
            </a:r>
            <a:endParaRPr lang="en-IN" sz="1600" dirty="0">
              <a:solidFill>
                <a:srgbClr val="0070C0"/>
              </a:solidFill>
            </a:endParaRPr>
          </a:p>
          <a:p>
            <a:pPr marL="285750" indent="-285750">
              <a:buFont typeface="Wingdings" panose="05000000000000000000" pitchFamily="2" charset="2"/>
              <a:buChar char="Ø"/>
            </a:pPr>
            <a:endParaRPr lang="en-IN" sz="1600" dirty="0">
              <a:solidFill>
                <a:schemeClr val="bg1"/>
              </a:solidFill>
            </a:endParaRPr>
          </a:p>
          <a:p>
            <a:pPr marL="285750" indent="-285750">
              <a:buFont typeface="Wingdings" panose="05000000000000000000" pitchFamily="2" charset="2"/>
              <a:buChar char="Ø"/>
            </a:pPr>
            <a:r>
              <a:rPr lang="en-US" sz="1600" dirty="0">
                <a:solidFill>
                  <a:schemeClr val="bg1"/>
                </a:solidFill>
              </a:rPr>
              <a:t>(Idris, A., &amp; Khan, A. 2016).</a:t>
            </a:r>
          </a:p>
          <a:p>
            <a:pPr lvl="1"/>
            <a:r>
              <a:rPr lang="en-US" sz="1600" dirty="0">
                <a:solidFill>
                  <a:schemeClr val="bg1"/>
                </a:solidFill>
              </a:rPr>
              <a:t> Churn prediction system for telecom using filter wrapper and ensemble classification. The Computer Journal, 60(3), 410–430. </a:t>
            </a:r>
          </a:p>
          <a:p>
            <a:pPr lvl="1"/>
            <a:r>
              <a:rPr lang="en-US" sz="1600" dirty="0">
                <a:solidFill>
                  <a:srgbClr val="0070C0"/>
                </a:solidFill>
                <a:hlinkClick r:id="rId4">
                  <a:extLst>
                    <a:ext uri="{A12FA001-AC4F-418D-AE19-62706E023703}">
                      <ahyp:hlinkClr xmlns:ahyp="http://schemas.microsoft.com/office/drawing/2018/hyperlinkcolor" val="tx"/>
                    </a:ext>
                  </a:extLst>
                </a:hlinkClick>
              </a:rPr>
              <a:t>https://doi.org/10.1093/comjnl/bxv123</a:t>
            </a:r>
            <a:endParaRPr lang="en-US" sz="1600" dirty="0">
              <a:solidFill>
                <a:srgbClr val="0070C0"/>
              </a:solidFill>
            </a:endParaRPr>
          </a:p>
          <a:p>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(R. </a:t>
            </a:r>
            <a:r>
              <a:rPr lang="en-US" sz="1600" dirty="0" err="1">
                <a:solidFill>
                  <a:schemeClr val="bg1"/>
                </a:solidFill>
              </a:rPr>
              <a:t>Sudharsan</a:t>
            </a:r>
            <a:r>
              <a:rPr lang="en-US" sz="1600" dirty="0">
                <a:solidFill>
                  <a:schemeClr val="bg1"/>
                </a:solidFill>
              </a:rPr>
              <a:t> &amp; E. N. Ganesh , 2022) </a:t>
            </a:r>
          </a:p>
          <a:p>
            <a:pPr lvl="1"/>
            <a:r>
              <a:rPr lang="en-US" sz="1600" dirty="0">
                <a:solidFill>
                  <a:schemeClr val="bg1"/>
                </a:solidFill>
              </a:rPr>
              <a:t>A Swish RNN based customer churn prediction for the telecom industry with a novel feature selection strategy, Connection Science.</a:t>
            </a:r>
          </a:p>
          <a:p>
            <a:pPr lvl="1"/>
            <a:r>
              <a:rPr lang="en-IN" sz="1600" dirty="0">
                <a:solidFill>
                  <a:srgbClr val="0070C0"/>
                </a:solidFill>
                <a:hlinkClick r:id="rId5">
                  <a:extLst>
                    <a:ext uri="{A12FA001-AC4F-418D-AE19-62706E023703}">
                      <ahyp:hlinkClr xmlns:ahyp="http://schemas.microsoft.com/office/drawing/2018/hyperlinkcolor" val="tx"/>
                    </a:ext>
                  </a:extLst>
                </a:hlinkClick>
              </a:rPr>
              <a:t>https://doi.org/10.1080/09540091.2022.2083584</a:t>
            </a:r>
            <a:endParaRPr lang="en-IN" sz="1600" dirty="0">
              <a:solidFill>
                <a:srgbClr val="0070C0"/>
              </a:solidFill>
            </a:endParaRPr>
          </a:p>
          <a:p>
            <a:endParaRPr lang="en-IN" dirty="0"/>
          </a:p>
        </p:txBody>
      </p:sp>
    </p:spTree>
    <p:extLst>
      <p:ext uri="{BB962C8B-B14F-4D97-AF65-F5344CB8AC3E}">
        <p14:creationId xmlns:p14="http://schemas.microsoft.com/office/powerpoint/2010/main" val="418290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D165-97D4-35CD-B4D3-CB61C21E3C5D}"/>
              </a:ext>
            </a:extLst>
          </p:cNvPr>
          <p:cNvSpPr>
            <a:spLocks noGrp="1"/>
          </p:cNvSpPr>
          <p:nvPr>
            <p:ph type="ctrTitle"/>
          </p:nvPr>
        </p:nvSpPr>
        <p:spPr>
          <a:xfrm>
            <a:off x="684212" y="685800"/>
            <a:ext cx="10917762" cy="874552"/>
          </a:xfrm>
          <a:solidFill>
            <a:srgbClr val="FFFFFF">
              <a:alpha val="0"/>
            </a:srgbClr>
          </a:solidFill>
          <a:ln>
            <a:noFill/>
          </a:ln>
        </p:spPr>
        <p:txBody>
          <a:bodyPr>
            <a:normAutofit/>
          </a:bodyPr>
          <a:lstStyle/>
          <a:p>
            <a:r>
              <a:rPr lang="en-IN" sz="3600" b="1" dirty="0">
                <a:solidFill>
                  <a:schemeClr val="bg1"/>
                </a:solidFill>
              </a:rPr>
              <a:t>CONTENT</a:t>
            </a:r>
          </a:p>
        </p:txBody>
      </p:sp>
      <p:sp>
        <p:nvSpPr>
          <p:cNvPr id="3" name="Subtitle 2">
            <a:extLst>
              <a:ext uri="{FF2B5EF4-FFF2-40B4-BE49-F238E27FC236}">
                <a16:creationId xmlns:a16="http://schemas.microsoft.com/office/drawing/2014/main" id="{FFFB1109-41EF-2D81-6565-CD5D355A6D0A}"/>
              </a:ext>
            </a:extLst>
          </p:cNvPr>
          <p:cNvSpPr>
            <a:spLocks noGrp="1"/>
          </p:cNvSpPr>
          <p:nvPr>
            <p:ph type="subTitle" idx="1"/>
          </p:nvPr>
        </p:nvSpPr>
        <p:spPr>
          <a:xfrm>
            <a:off x="1317072" y="1786855"/>
            <a:ext cx="5767940" cy="4004346"/>
          </a:xfrm>
          <a:solidFill>
            <a:schemeClr val="accent2"/>
          </a:solidFill>
          <a:ln>
            <a:noFill/>
          </a:ln>
        </p:spPr>
        <p:txBody>
          <a:bodyPr/>
          <a:lstStyle/>
          <a:p>
            <a:pPr marL="342900" indent="-342900" algn="l" rtl="0" fontAlgn="base">
              <a:buClr>
                <a:schemeClr val="tx1"/>
              </a:buClr>
              <a:buFont typeface="Wingdings" panose="05000000000000000000" pitchFamily="2" charset="2"/>
              <a:buChar char="Ø"/>
            </a:pPr>
            <a:r>
              <a:rPr lang="en-IN" sz="2400" b="0" i="0" u="none" strike="noStrike" dirty="0">
                <a:solidFill>
                  <a:schemeClr val="bg1"/>
                </a:solidFill>
                <a:effectLst/>
                <a:latin typeface="+mj-lt"/>
              </a:rPr>
              <a:t>Introduction</a:t>
            </a:r>
            <a:r>
              <a:rPr lang="en-US" sz="2400" b="0" i="0" dirty="0">
                <a:solidFill>
                  <a:schemeClr val="bg1"/>
                </a:solidFill>
                <a:effectLst/>
                <a:latin typeface="+mj-lt"/>
              </a:rPr>
              <a:t>​</a:t>
            </a:r>
            <a:endParaRPr lang="en-US" sz="2400" b="0" i="0" dirty="0">
              <a:solidFill>
                <a:schemeClr val="bg1"/>
              </a:solidFill>
              <a:effectLst/>
              <a:latin typeface="+mj-lt"/>
              <a:cs typeface="Times New Roman" panose="02020603050405020304" pitchFamily="18" charset="0"/>
            </a:endParaRPr>
          </a:p>
          <a:p>
            <a:pPr marL="342900" indent="-342900" algn="l" rtl="0" fontAlgn="base">
              <a:buClr>
                <a:schemeClr val="tx1"/>
              </a:buClr>
              <a:buFont typeface="Wingdings" panose="05000000000000000000" pitchFamily="2" charset="2"/>
              <a:buChar char="Ø"/>
            </a:pPr>
            <a:r>
              <a:rPr lang="en-IN" sz="2400" b="0" i="0" u="none" strike="noStrike" dirty="0">
                <a:solidFill>
                  <a:schemeClr val="bg1"/>
                </a:solidFill>
                <a:effectLst/>
                <a:latin typeface="+mj-lt"/>
              </a:rPr>
              <a:t>Literature </a:t>
            </a:r>
            <a:r>
              <a:rPr lang="en-US" sz="2400" dirty="0">
                <a:solidFill>
                  <a:schemeClr val="bg1"/>
                </a:solidFill>
              </a:rPr>
              <a:t> Review</a:t>
            </a:r>
            <a:endParaRPr lang="en-US" sz="2400" b="0" i="0" dirty="0">
              <a:solidFill>
                <a:schemeClr val="bg1"/>
              </a:solidFill>
              <a:effectLst/>
              <a:latin typeface="+mj-lt"/>
            </a:endParaRPr>
          </a:p>
          <a:p>
            <a:pPr marL="342900" indent="-342900" algn="l" rtl="0" fontAlgn="base">
              <a:buClr>
                <a:schemeClr val="tx1"/>
              </a:buClr>
              <a:buFont typeface="Wingdings" panose="05000000000000000000" pitchFamily="2" charset="2"/>
              <a:buChar char="Ø"/>
            </a:pPr>
            <a:r>
              <a:rPr lang="en-US" sz="2400" b="0" i="0" dirty="0">
                <a:solidFill>
                  <a:schemeClr val="bg1"/>
                </a:solidFill>
                <a:effectLst/>
                <a:latin typeface="+mj-lt"/>
              </a:rPr>
              <a:t>Patent Search</a:t>
            </a:r>
          </a:p>
          <a:p>
            <a:pPr marL="342900" indent="-342900" algn="l" rtl="0" fontAlgn="base">
              <a:buClr>
                <a:schemeClr val="tx1"/>
              </a:buClr>
              <a:buFont typeface="Wingdings" panose="05000000000000000000" pitchFamily="2" charset="2"/>
              <a:buChar char="Ø"/>
            </a:pPr>
            <a:r>
              <a:rPr lang="en-IN" sz="2400" b="0" i="0" u="none" strike="noStrike" dirty="0">
                <a:solidFill>
                  <a:schemeClr val="bg1"/>
                </a:solidFill>
                <a:effectLst/>
                <a:latin typeface="+mj-lt"/>
              </a:rPr>
              <a:t>Technical details</a:t>
            </a:r>
            <a:r>
              <a:rPr lang="en-US" sz="2400" b="0" i="0" dirty="0">
                <a:solidFill>
                  <a:schemeClr val="bg1"/>
                </a:solidFill>
                <a:effectLst/>
                <a:latin typeface="+mj-lt"/>
              </a:rPr>
              <a:t>​ of the paper</a:t>
            </a:r>
          </a:p>
          <a:p>
            <a:pPr marL="342900" indent="-342900" algn="l" rtl="0" fontAlgn="base">
              <a:buClr>
                <a:schemeClr val="tx1"/>
              </a:buClr>
              <a:buFont typeface="Wingdings" panose="05000000000000000000" pitchFamily="2" charset="2"/>
              <a:buChar char="Ø"/>
            </a:pPr>
            <a:r>
              <a:rPr lang="en-US" sz="2400" b="0" i="0" dirty="0">
                <a:solidFill>
                  <a:schemeClr val="bg1"/>
                </a:solidFill>
                <a:effectLst/>
                <a:latin typeface="+mj-lt"/>
              </a:rPr>
              <a:t>Performance analysis</a:t>
            </a:r>
          </a:p>
          <a:p>
            <a:pPr marL="342900" indent="-342900" algn="l" rtl="0" fontAlgn="base">
              <a:buClr>
                <a:schemeClr val="tx1"/>
              </a:buClr>
              <a:buFont typeface="Wingdings" panose="05000000000000000000" pitchFamily="2" charset="2"/>
              <a:buChar char="Ø"/>
            </a:pPr>
            <a:r>
              <a:rPr lang="en-US" sz="2400" dirty="0">
                <a:solidFill>
                  <a:schemeClr val="bg1"/>
                </a:solidFill>
                <a:latin typeface="+mj-lt"/>
              </a:rPr>
              <a:t>Proposed Model</a:t>
            </a:r>
            <a:endParaRPr lang="en-US" sz="2400" b="0" i="0" dirty="0">
              <a:solidFill>
                <a:schemeClr val="bg1"/>
              </a:solidFill>
              <a:effectLst/>
              <a:latin typeface="+mj-lt"/>
            </a:endParaRPr>
          </a:p>
          <a:p>
            <a:pPr marL="342900" indent="-342900" algn="l" rtl="0" fontAlgn="base">
              <a:buClr>
                <a:schemeClr val="tx1"/>
              </a:buClr>
              <a:buFont typeface="Wingdings" panose="05000000000000000000" pitchFamily="2" charset="2"/>
              <a:buChar char="Ø"/>
            </a:pPr>
            <a:r>
              <a:rPr lang="en-IN" sz="2400" dirty="0">
                <a:solidFill>
                  <a:schemeClr val="bg1"/>
                </a:solidFill>
                <a:latin typeface="+mj-lt"/>
              </a:rPr>
              <a:t>Summary</a:t>
            </a:r>
            <a:endParaRPr lang="en-US" sz="2400" b="0" i="0" dirty="0">
              <a:solidFill>
                <a:schemeClr val="bg1"/>
              </a:solidFill>
              <a:effectLst/>
              <a:latin typeface="+mj-lt"/>
            </a:endParaRPr>
          </a:p>
          <a:p>
            <a:pPr marL="342900" indent="-342900" algn="l" rtl="0" fontAlgn="base">
              <a:buClr>
                <a:schemeClr val="tx1"/>
              </a:buClr>
              <a:buFont typeface="Wingdings" panose="05000000000000000000" pitchFamily="2" charset="2"/>
              <a:buChar char="Ø"/>
            </a:pPr>
            <a:r>
              <a:rPr lang="en-US" sz="2400" dirty="0">
                <a:solidFill>
                  <a:schemeClr val="bg1"/>
                </a:solidFill>
                <a:latin typeface="+mj-lt"/>
              </a:rPr>
              <a:t>References</a:t>
            </a:r>
            <a:endParaRPr lang="en-US" sz="2400" b="0" i="0" dirty="0">
              <a:solidFill>
                <a:schemeClr val="bg1"/>
              </a:solidFill>
              <a:effectLst/>
              <a:latin typeface="+mj-lt"/>
            </a:endParaRPr>
          </a:p>
          <a:p>
            <a:pPr marL="1714500" lvl="3" indent="-34290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187153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D165-97D4-35CD-B4D3-CB61C21E3C5D}"/>
              </a:ext>
            </a:extLst>
          </p:cNvPr>
          <p:cNvSpPr>
            <a:spLocks noGrp="1"/>
          </p:cNvSpPr>
          <p:nvPr>
            <p:ph type="ctrTitle"/>
          </p:nvPr>
        </p:nvSpPr>
        <p:spPr>
          <a:xfrm>
            <a:off x="637119" y="0"/>
            <a:ext cx="10917762" cy="874552"/>
          </a:xfrm>
          <a:solidFill>
            <a:srgbClr val="FFFFFF">
              <a:alpha val="0"/>
            </a:srgbClr>
          </a:solidFill>
          <a:ln>
            <a:noFill/>
          </a:ln>
        </p:spPr>
        <p:txBody>
          <a:bodyPr>
            <a:normAutofit/>
          </a:bodyPr>
          <a:lstStyle/>
          <a:p>
            <a:r>
              <a:rPr lang="en-IN" sz="3600" b="1" dirty="0">
                <a:solidFill>
                  <a:schemeClr val="bg1"/>
                </a:solidFill>
              </a:rPr>
              <a:t>INTRODUCTION</a:t>
            </a:r>
          </a:p>
        </p:txBody>
      </p:sp>
      <p:sp>
        <p:nvSpPr>
          <p:cNvPr id="6" name="TextBox 5">
            <a:extLst>
              <a:ext uri="{FF2B5EF4-FFF2-40B4-BE49-F238E27FC236}">
                <a16:creationId xmlns:a16="http://schemas.microsoft.com/office/drawing/2014/main" id="{9A03279E-A831-851A-C384-8CA666F2E089}"/>
              </a:ext>
            </a:extLst>
          </p:cNvPr>
          <p:cNvSpPr txBox="1"/>
          <p:nvPr/>
        </p:nvSpPr>
        <p:spPr>
          <a:xfrm>
            <a:off x="637119" y="1059110"/>
            <a:ext cx="10302124" cy="3447098"/>
          </a:xfrm>
          <a:prstGeom prst="rect">
            <a:avLst/>
          </a:prstGeom>
          <a:noFill/>
        </p:spPr>
        <p:txBody>
          <a:bodyPr wrap="square" rtlCol="0">
            <a:spAutoFit/>
          </a:bodyPr>
          <a:lstStyle/>
          <a:p>
            <a:r>
              <a:rPr lang="en-IN" sz="2000" dirty="0"/>
              <a:t>CUSTOMER CHURN PREDICTION IN TELECOM SECTOR</a:t>
            </a:r>
          </a:p>
          <a:p>
            <a:endParaRPr lang="en-IN" dirty="0">
              <a:solidFill>
                <a:schemeClr val="bg1"/>
              </a:solidFill>
            </a:endParaRPr>
          </a:p>
          <a:p>
            <a:pPr marL="285750" indent="-285750">
              <a:buFont typeface="Wingdings" panose="05000000000000000000" pitchFamily="2" charset="2"/>
              <a:buChar char="Ø"/>
            </a:pPr>
            <a:r>
              <a:rPr lang="en-US" b="0" i="0" dirty="0">
                <a:solidFill>
                  <a:schemeClr val="bg1"/>
                </a:solidFill>
                <a:effectLst/>
                <a:latin typeface="Söhne"/>
              </a:rPr>
              <a:t>Customer churn refers to customers discontinuing business with a company, and in the telecom sector, it can result in lost revenue, increased costs, and reduced profitability, prompting companies to predict churn and take proactive measures to prevent it.</a:t>
            </a:r>
          </a:p>
          <a:p>
            <a:pPr marL="285750" indent="-285750" algn="l">
              <a:buFont typeface="Wingdings" panose="05000000000000000000" pitchFamily="2" charset="2"/>
              <a:buChar char="Ø"/>
            </a:pPr>
            <a:r>
              <a:rPr lang="en-US" b="0" i="0" dirty="0">
                <a:solidFill>
                  <a:schemeClr val="bg1"/>
                </a:solidFill>
                <a:effectLst/>
                <a:latin typeface="Söhne"/>
              </a:rPr>
              <a:t>Churn prediction is critical for telecom companies because retaining existing customers is much more cost-effective than acquiring new ones.</a:t>
            </a:r>
          </a:p>
          <a:p>
            <a:pPr marL="285750" indent="-285750" algn="l">
              <a:buFont typeface="Wingdings" panose="05000000000000000000" pitchFamily="2" charset="2"/>
              <a:buChar char="Ø"/>
            </a:pPr>
            <a:r>
              <a:rPr lang="en-US" b="0" i="0" dirty="0">
                <a:solidFill>
                  <a:schemeClr val="bg1"/>
                </a:solidFill>
                <a:effectLst/>
                <a:latin typeface="Söhne"/>
              </a:rPr>
              <a:t>Churn prediction models are typically built using customer data such as usage patterns, demographics, and historical behavior.</a:t>
            </a:r>
          </a:p>
          <a:p>
            <a:pPr marL="285750" indent="-285750" algn="l">
              <a:buFont typeface="Wingdings" panose="05000000000000000000" pitchFamily="2" charset="2"/>
              <a:buChar char="Ø"/>
            </a:pPr>
            <a:r>
              <a:rPr lang="en-US" b="0" i="0" dirty="0">
                <a:solidFill>
                  <a:schemeClr val="bg1"/>
                </a:solidFill>
                <a:effectLst/>
                <a:latin typeface="Söhne"/>
              </a:rPr>
              <a:t>Effective churn prediction can help telecom companies reduce customer turnover rates, increase customer satisfaction, and ultimately improve their bottom line.</a:t>
            </a:r>
          </a:p>
          <a:p>
            <a:endParaRPr lang="en-IN" dirty="0"/>
          </a:p>
        </p:txBody>
      </p:sp>
      <p:pic>
        <p:nvPicPr>
          <p:cNvPr id="4" name="Picture 3">
            <a:extLst>
              <a:ext uri="{FF2B5EF4-FFF2-40B4-BE49-F238E27FC236}">
                <a16:creationId xmlns:a16="http://schemas.microsoft.com/office/drawing/2014/main" id="{D3ADD889-CD15-7A73-4E69-BB42A2F56D55}"/>
              </a:ext>
            </a:extLst>
          </p:cNvPr>
          <p:cNvPicPr>
            <a:picLocks noChangeAspect="1"/>
          </p:cNvPicPr>
          <p:nvPr/>
        </p:nvPicPr>
        <p:blipFill>
          <a:blip r:embed="rId2"/>
          <a:stretch>
            <a:fillRect/>
          </a:stretch>
        </p:blipFill>
        <p:spPr>
          <a:xfrm>
            <a:off x="1441131" y="4384288"/>
            <a:ext cx="3768112" cy="2097792"/>
          </a:xfrm>
          <a:prstGeom prst="rect">
            <a:avLst/>
          </a:prstGeom>
        </p:spPr>
      </p:pic>
      <p:pic>
        <p:nvPicPr>
          <p:cNvPr id="7" name="Picture 6">
            <a:extLst>
              <a:ext uri="{FF2B5EF4-FFF2-40B4-BE49-F238E27FC236}">
                <a16:creationId xmlns:a16="http://schemas.microsoft.com/office/drawing/2014/main" id="{7D0432B6-2F90-1CCB-5B97-E33F5A12955C}"/>
              </a:ext>
            </a:extLst>
          </p:cNvPr>
          <p:cNvPicPr>
            <a:picLocks noChangeAspect="1"/>
          </p:cNvPicPr>
          <p:nvPr/>
        </p:nvPicPr>
        <p:blipFill>
          <a:blip r:embed="rId3"/>
          <a:stretch>
            <a:fillRect/>
          </a:stretch>
        </p:blipFill>
        <p:spPr>
          <a:xfrm>
            <a:off x="6982759" y="4384288"/>
            <a:ext cx="3787109" cy="2097792"/>
          </a:xfrm>
          <a:prstGeom prst="rect">
            <a:avLst/>
          </a:prstGeom>
        </p:spPr>
      </p:pic>
    </p:spTree>
    <p:extLst>
      <p:ext uri="{BB962C8B-B14F-4D97-AF65-F5344CB8AC3E}">
        <p14:creationId xmlns:p14="http://schemas.microsoft.com/office/powerpoint/2010/main" val="222920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3255D4-8C1F-84E6-1E9B-812BADA2FA51}"/>
              </a:ext>
            </a:extLst>
          </p:cNvPr>
          <p:cNvGraphicFramePr>
            <a:graphicFrameLocks noGrp="1"/>
          </p:cNvGraphicFramePr>
          <p:nvPr>
            <p:extLst>
              <p:ext uri="{D42A27DB-BD31-4B8C-83A1-F6EECF244321}">
                <p14:modId xmlns:p14="http://schemas.microsoft.com/office/powerpoint/2010/main" val="3229242429"/>
              </p:ext>
            </p:extLst>
          </p:nvPr>
        </p:nvGraphicFramePr>
        <p:xfrm>
          <a:off x="1174050" y="875489"/>
          <a:ext cx="9808476" cy="5583192"/>
        </p:xfrm>
        <a:graphic>
          <a:graphicData uri="http://schemas.openxmlformats.org/drawingml/2006/table">
            <a:tbl>
              <a:tblPr firstRow="1" bandRow="1">
                <a:tableStyleId>{5C22544A-7EE6-4342-B048-85BDC9FD1C3A}</a:tableStyleId>
              </a:tblPr>
              <a:tblGrid>
                <a:gridCol w="1634746">
                  <a:extLst>
                    <a:ext uri="{9D8B030D-6E8A-4147-A177-3AD203B41FA5}">
                      <a16:colId xmlns:a16="http://schemas.microsoft.com/office/drawing/2014/main" val="3559833401"/>
                    </a:ext>
                  </a:extLst>
                </a:gridCol>
                <a:gridCol w="1634746">
                  <a:extLst>
                    <a:ext uri="{9D8B030D-6E8A-4147-A177-3AD203B41FA5}">
                      <a16:colId xmlns:a16="http://schemas.microsoft.com/office/drawing/2014/main" val="82523989"/>
                    </a:ext>
                  </a:extLst>
                </a:gridCol>
                <a:gridCol w="1634746">
                  <a:extLst>
                    <a:ext uri="{9D8B030D-6E8A-4147-A177-3AD203B41FA5}">
                      <a16:colId xmlns:a16="http://schemas.microsoft.com/office/drawing/2014/main" val="3211310719"/>
                    </a:ext>
                  </a:extLst>
                </a:gridCol>
                <a:gridCol w="1634746">
                  <a:extLst>
                    <a:ext uri="{9D8B030D-6E8A-4147-A177-3AD203B41FA5}">
                      <a16:colId xmlns:a16="http://schemas.microsoft.com/office/drawing/2014/main" val="4160613981"/>
                    </a:ext>
                  </a:extLst>
                </a:gridCol>
                <a:gridCol w="1634746">
                  <a:extLst>
                    <a:ext uri="{9D8B030D-6E8A-4147-A177-3AD203B41FA5}">
                      <a16:colId xmlns:a16="http://schemas.microsoft.com/office/drawing/2014/main" val="3092765819"/>
                    </a:ext>
                  </a:extLst>
                </a:gridCol>
                <a:gridCol w="1634746">
                  <a:extLst>
                    <a:ext uri="{9D8B030D-6E8A-4147-A177-3AD203B41FA5}">
                      <a16:colId xmlns:a16="http://schemas.microsoft.com/office/drawing/2014/main" val="1345446919"/>
                    </a:ext>
                  </a:extLst>
                </a:gridCol>
              </a:tblGrid>
              <a:tr h="598938">
                <a:tc>
                  <a:txBody>
                    <a:bodyPr/>
                    <a:lstStyle/>
                    <a:p>
                      <a:pPr algn="l"/>
                      <a:r>
                        <a:rPr lang="en-IN" sz="1600" dirty="0"/>
                        <a:t>Author (Year)</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T</a:t>
                      </a:r>
                      <a:r>
                        <a:rPr lang="en-IN" sz="1600" dirty="0" err="1"/>
                        <a:t>itle</a:t>
                      </a:r>
                      <a:endParaRPr lang="en-IN" sz="1600" dirty="0"/>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M</a:t>
                      </a:r>
                      <a:r>
                        <a:rPr lang="en-IN" sz="1600" dirty="0"/>
                        <a:t>ethodology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Advantage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Disadvantage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Proposed Enhancement</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extLst>
                  <a:ext uri="{0D108BD9-81ED-4DB2-BD59-A6C34878D82A}">
                    <a16:rowId xmlns:a16="http://schemas.microsoft.com/office/drawing/2014/main" val="3766630617"/>
                  </a:ext>
                </a:extLst>
              </a:tr>
              <a:tr h="1197877">
                <a:tc>
                  <a:txBody>
                    <a:bodyPr/>
                    <a:lstStyle/>
                    <a:p>
                      <a:pPr algn="l"/>
                      <a:r>
                        <a:rPr lang="en-IN" sz="1400" dirty="0">
                          <a:solidFill>
                            <a:schemeClr val="accent1">
                              <a:lumMod val="20000"/>
                              <a:lumOff val="80000"/>
                            </a:schemeClr>
                          </a:solidFill>
                        </a:rPr>
                        <a:t>Ullah et al. (2019)</a:t>
                      </a:r>
                      <a:endParaRPr lang="en-GB" sz="1400" dirty="0">
                        <a:solidFill>
                          <a:schemeClr val="accent1">
                            <a:lumMod val="20000"/>
                            <a:lumOff val="80000"/>
                          </a:schemeClr>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rPr>
                        <a:t>Customer churn identification in telecom sector</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rPr>
                        <a:t>Random Forest(RF), cosine similarity, and k-means clustering.</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GB" sz="1400" dirty="0">
                          <a:solidFill>
                            <a:schemeClr val="accent1">
                              <a:lumMod val="20000"/>
                              <a:lumOff val="80000"/>
                            </a:schemeClr>
                          </a:solidFill>
                          <a:latin typeface="+mn-lt"/>
                        </a:rPr>
                        <a:t>As RF gives 88.63% classified instance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GB" sz="1400" dirty="0">
                          <a:solidFill>
                            <a:schemeClr val="accent1">
                              <a:lumMod val="20000"/>
                              <a:lumOff val="80000"/>
                            </a:schemeClr>
                          </a:solidFill>
                          <a:latin typeface="+mn-lt"/>
                        </a:rPr>
                        <a:t>The scheme is not robust for higher prediction.</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latin typeface="+mn-lt"/>
                        </a:rPr>
                        <a:t>Deep learning model’s multi layering can be benefited here. </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extLst>
                  <a:ext uri="{0D108BD9-81ED-4DB2-BD59-A6C34878D82A}">
                    <a16:rowId xmlns:a16="http://schemas.microsoft.com/office/drawing/2014/main" val="3446274366"/>
                  </a:ext>
                </a:extLst>
              </a:tr>
              <a:tr h="2147177">
                <a:tc>
                  <a:txBody>
                    <a:bodyPr/>
                    <a:lstStyle/>
                    <a:p>
                      <a:pPr algn="l"/>
                      <a:r>
                        <a:rPr lang="en-IN" sz="1400" dirty="0">
                          <a:solidFill>
                            <a:schemeClr val="accent1">
                              <a:lumMod val="20000"/>
                              <a:lumOff val="80000"/>
                            </a:schemeClr>
                          </a:solidFill>
                        </a:rPr>
                        <a:t>Idris and Khan (2016)</a:t>
                      </a:r>
                      <a:endParaRPr lang="en-GB" sz="1400" dirty="0">
                        <a:solidFill>
                          <a:schemeClr val="accent1">
                            <a:lumMod val="20000"/>
                            <a:lumOff val="80000"/>
                          </a:schemeClr>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latin typeface="+mn-lt"/>
                        </a:rPr>
                        <a:t>CP system for telecommunication</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latin typeface="+mn-lt"/>
                        </a:rPr>
                        <a:t>E</a:t>
                      </a:r>
                      <a:r>
                        <a:rPr lang="en-IN" sz="1400" dirty="0" err="1">
                          <a:solidFill>
                            <a:schemeClr val="accent1">
                              <a:lumMod val="20000"/>
                              <a:lumOff val="80000"/>
                            </a:schemeClr>
                          </a:solidFill>
                          <a:latin typeface="+mn-lt"/>
                        </a:rPr>
                        <a:t>nsemble</a:t>
                      </a:r>
                      <a:r>
                        <a:rPr lang="en-IN" sz="1400" dirty="0">
                          <a:solidFill>
                            <a:schemeClr val="accent1">
                              <a:lumMod val="20000"/>
                              <a:lumOff val="80000"/>
                            </a:schemeClr>
                          </a:solidFill>
                          <a:latin typeface="+mn-lt"/>
                        </a:rPr>
                        <a:t> classifier, Genetic algorithm, Support Vector</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GB" sz="1400" dirty="0">
                          <a:solidFill>
                            <a:schemeClr val="accent1">
                              <a:lumMod val="20000"/>
                              <a:lumOff val="80000"/>
                            </a:schemeClr>
                          </a:solidFill>
                          <a:latin typeface="+mn-lt"/>
                        </a:rPr>
                        <a:t>Best performance in churn forecast is achieved.</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rPr>
                        <a:t>Performance degradation is found towards unstructured data.</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rPr>
                        <a:t>Data classification, Normalized dataset</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extLst>
                  <a:ext uri="{0D108BD9-81ED-4DB2-BD59-A6C34878D82A}">
                    <a16:rowId xmlns:a16="http://schemas.microsoft.com/office/drawing/2014/main" val="1758271508"/>
                  </a:ext>
                </a:extLst>
              </a:tr>
              <a:tr h="1639200">
                <a:tc>
                  <a:txBody>
                    <a:bodyPr/>
                    <a:lstStyle/>
                    <a:p>
                      <a:pPr algn="l"/>
                      <a:r>
                        <a:rPr lang="en-IN" sz="1400" dirty="0">
                          <a:solidFill>
                            <a:schemeClr val="accent1">
                              <a:lumMod val="20000"/>
                              <a:lumOff val="80000"/>
                            </a:schemeClr>
                          </a:solidFill>
                        </a:rPr>
                        <a:t>Wu et al. (2021)</a:t>
                      </a:r>
                      <a:endParaRPr lang="en-GB" sz="1400" dirty="0">
                        <a:solidFill>
                          <a:schemeClr val="accent1">
                            <a:lumMod val="20000"/>
                            <a:lumOff val="80000"/>
                          </a:schemeClr>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rPr>
                        <a:t>Management of customer churn </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IN" sz="1400" dirty="0">
                          <a:solidFill>
                            <a:schemeClr val="accent1">
                              <a:lumMod val="20000"/>
                              <a:lumOff val="80000"/>
                            </a:schemeClr>
                          </a:solidFill>
                          <a:latin typeface="+mn-lt"/>
                        </a:rPr>
                        <a:t>Bayesian Logistic Regression,          K-means clustering, Retention strategies</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latin typeface="+mn-lt"/>
                        </a:rPr>
                        <a:t>Better accuracy,   F1–score, precision</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GB" sz="1400" dirty="0">
                          <a:solidFill>
                            <a:schemeClr val="accent1">
                              <a:lumMod val="20000"/>
                              <a:lumOff val="80000"/>
                            </a:schemeClr>
                          </a:solidFill>
                          <a:latin typeface="+mn-lt"/>
                        </a:rPr>
                        <a:t>It consumes almost equivalent processing time for larger as well as small datasets.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latin typeface="+mn-lt"/>
                        </a:rPr>
                        <a:t>Deep learning model’s multi layer processing can be benefited here. </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extLst>
                  <a:ext uri="{0D108BD9-81ED-4DB2-BD59-A6C34878D82A}">
                    <a16:rowId xmlns:a16="http://schemas.microsoft.com/office/drawing/2014/main" val="3736384641"/>
                  </a:ext>
                </a:extLst>
              </a:tr>
            </a:tbl>
          </a:graphicData>
        </a:graphic>
      </p:graphicFrame>
      <p:sp>
        <p:nvSpPr>
          <p:cNvPr id="4" name="TextBox 3">
            <a:extLst>
              <a:ext uri="{FF2B5EF4-FFF2-40B4-BE49-F238E27FC236}">
                <a16:creationId xmlns:a16="http://schemas.microsoft.com/office/drawing/2014/main" id="{3FF5AF55-A7E8-AF24-51E8-8523E6B8400C}"/>
              </a:ext>
            </a:extLst>
          </p:cNvPr>
          <p:cNvSpPr txBox="1"/>
          <p:nvPr/>
        </p:nvSpPr>
        <p:spPr>
          <a:xfrm>
            <a:off x="4288398" y="243836"/>
            <a:ext cx="3579779" cy="523220"/>
          </a:xfrm>
          <a:prstGeom prst="rect">
            <a:avLst/>
          </a:prstGeom>
          <a:noFill/>
        </p:spPr>
        <p:txBody>
          <a:bodyPr wrap="square" rtlCol="0">
            <a:spAutoFit/>
          </a:bodyPr>
          <a:lstStyle/>
          <a:p>
            <a:pPr algn="ctr"/>
            <a:r>
              <a:rPr lang="en-IN" sz="2800" dirty="0"/>
              <a:t>LITERATURE REVIEW</a:t>
            </a:r>
          </a:p>
        </p:txBody>
      </p:sp>
    </p:spTree>
    <p:extLst>
      <p:ext uri="{BB962C8B-B14F-4D97-AF65-F5344CB8AC3E}">
        <p14:creationId xmlns:p14="http://schemas.microsoft.com/office/powerpoint/2010/main" val="12645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3255D4-8C1F-84E6-1E9B-812BADA2FA51}"/>
              </a:ext>
            </a:extLst>
          </p:cNvPr>
          <p:cNvGraphicFramePr>
            <a:graphicFrameLocks noGrp="1"/>
          </p:cNvGraphicFramePr>
          <p:nvPr>
            <p:extLst>
              <p:ext uri="{D42A27DB-BD31-4B8C-83A1-F6EECF244321}">
                <p14:modId xmlns:p14="http://schemas.microsoft.com/office/powerpoint/2010/main" val="2543418652"/>
              </p:ext>
            </p:extLst>
          </p:nvPr>
        </p:nvGraphicFramePr>
        <p:xfrm>
          <a:off x="1335042" y="868926"/>
          <a:ext cx="9521916" cy="5684219"/>
        </p:xfrm>
        <a:graphic>
          <a:graphicData uri="http://schemas.openxmlformats.org/drawingml/2006/table">
            <a:tbl>
              <a:tblPr firstRow="1" bandRow="1">
                <a:tableStyleId>{5C22544A-7EE6-4342-B048-85BDC9FD1C3A}</a:tableStyleId>
              </a:tblPr>
              <a:tblGrid>
                <a:gridCol w="1586986">
                  <a:extLst>
                    <a:ext uri="{9D8B030D-6E8A-4147-A177-3AD203B41FA5}">
                      <a16:colId xmlns:a16="http://schemas.microsoft.com/office/drawing/2014/main" val="3559833401"/>
                    </a:ext>
                  </a:extLst>
                </a:gridCol>
                <a:gridCol w="1586986">
                  <a:extLst>
                    <a:ext uri="{9D8B030D-6E8A-4147-A177-3AD203B41FA5}">
                      <a16:colId xmlns:a16="http://schemas.microsoft.com/office/drawing/2014/main" val="82523989"/>
                    </a:ext>
                  </a:extLst>
                </a:gridCol>
                <a:gridCol w="1586986">
                  <a:extLst>
                    <a:ext uri="{9D8B030D-6E8A-4147-A177-3AD203B41FA5}">
                      <a16:colId xmlns:a16="http://schemas.microsoft.com/office/drawing/2014/main" val="3211310719"/>
                    </a:ext>
                  </a:extLst>
                </a:gridCol>
                <a:gridCol w="1586986">
                  <a:extLst>
                    <a:ext uri="{9D8B030D-6E8A-4147-A177-3AD203B41FA5}">
                      <a16:colId xmlns:a16="http://schemas.microsoft.com/office/drawing/2014/main" val="4160613981"/>
                    </a:ext>
                  </a:extLst>
                </a:gridCol>
                <a:gridCol w="1586986">
                  <a:extLst>
                    <a:ext uri="{9D8B030D-6E8A-4147-A177-3AD203B41FA5}">
                      <a16:colId xmlns:a16="http://schemas.microsoft.com/office/drawing/2014/main" val="3092765819"/>
                    </a:ext>
                  </a:extLst>
                </a:gridCol>
                <a:gridCol w="1586986">
                  <a:extLst>
                    <a:ext uri="{9D8B030D-6E8A-4147-A177-3AD203B41FA5}">
                      <a16:colId xmlns:a16="http://schemas.microsoft.com/office/drawing/2014/main" val="1345446919"/>
                    </a:ext>
                  </a:extLst>
                </a:gridCol>
              </a:tblGrid>
              <a:tr h="556824">
                <a:tc>
                  <a:txBody>
                    <a:bodyPr/>
                    <a:lstStyle/>
                    <a:p>
                      <a:pPr algn="l"/>
                      <a:r>
                        <a:rPr lang="en-IN" sz="1600" dirty="0"/>
                        <a:t>Author (Year)</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T</a:t>
                      </a:r>
                      <a:r>
                        <a:rPr lang="en-IN" sz="1600" dirty="0" err="1"/>
                        <a:t>itle</a:t>
                      </a:r>
                      <a:endParaRPr lang="en-IN" sz="1600" dirty="0"/>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M</a:t>
                      </a:r>
                      <a:r>
                        <a:rPr lang="en-IN" sz="1600" dirty="0"/>
                        <a:t>ethodology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Advantage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Disadvantage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Proposed Enhancement</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67000"/>
                      </a:schemeClr>
                    </a:solidFill>
                  </a:tcPr>
                </a:tc>
                <a:extLst>
                  <a:ext uri="{0D108BD9-81ED-4DB2-BD59-A6C34878D82A}">
                    <a16:rowId xmlns:a16="http://schemas.microsoft.com/office/drawing/2014/main" val="3766630617"/>
                  </a:ext>
                </a:extLst>
              </a:tr>
              <a:tr h="1473514">
                <a:tc>
                  <a:txBody>
                    <a:bodyPr/>
                    <a:lstStyle/>
                    <a:p>
                      <a:r>
                        <a:rPr lang="en-IN" sz="1400" dirty="0">
                          <a:solidFill>
                            <a:schemeClr val="accent1">
                              <a:lumMod val="20000"/>
                              <a:lumOff val="80000"/>
                            </a:schemeClr>
                          </a:solidFill>
                        </a:rPr>
                        <a:t>Ahmed and</a:t>
                      </a:r>
                    </a:p>
                    <a:p>
                      <a:r>
                        <a:rPr lang="en-IN" sz="1400" dirty="0">
                          <a:solidFill>
                            <a:schemeClr val="accent1">
                              <a:lumMod val="20000"/>
                              <a:lumOff val="80000"/>
                            </a:schemeClr>
                          </a:solidFill>
                        </a:rPr>
                        <a:t>Maheswari</a:t>
                      </a:r>
                    </a:p>
                    <a:p>
                      <a:r>
                        <a:rPr lang="en-IN" sz="1400" dirty="0">
                          <a:solidFill>
                            <a:schemeClr val="accent1">
                              <a:lumMod val="20000"/>
                              <a:lumOff val="80000"/>
                            </a:schemeClr>
                          </a:solidFill>
                        </a:rPr>
                        <a:t>(2017)</a:t>
                      </a:r>
                      <a:endParaRPr lang="en-GB" sz="1400" dirty="0">
                        <a:solidFill>
                          <a:schemeClr val="accent1">
                            <a:lumMod val="20000"/>
                            <a:lumOff val="80000"/>
                          </a:schemeClr>
                        </a:solidFill>
                        <a:latin typeface="+mn-lt"/>
                      </a:endParaRPr>
                    </a:p>
                    <a:p>
                      <a:pPr algn="l"/>
                      <a:endParaRPr lang="en-GB" sz="1400" dirty="0">
                        <a:solidFill>
                          <a:schemeClr val="accent1">
                            <a:lumMod val="20000"/>
                            <a:lumOff val="80000"/>
                          </a:schemeClr>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r>
                        <a:rPr lang="en-US" sz="1400" dirty="0">
                          <a:solidFill>
                            <a:schemeClr val="accent1">
                              <a:lumMod val="20000"/>
                              <a:lumOff val="80000"/>
                            </a:schemeClr>
                          </a:solidFill>
                        </a:rPr>
                        <a:t>Churn prediction on huge telecom data using hybrid firefly based</a:t>
                      </a:r>
                    </a:p>
                    <a:p>
                      <a:r>
                        <a:rPr lang="en-US" sz="1400" dirty="0">
                          <a:solidFill>
                            <a:schemeClr val="accent1">
                              <a:lumMod val="20000"/>
                              <a:lumOff val="80000"/>
                            </a:schemeClr>
                          </a:solidFill>
                        </a:rPr>
                        <a:t>classification</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r>
                        <a:rPr lang="en-IN" sz="1400" dirty="0">
                          <a:solidFill>
                            <a:schemeClr val="accent1">
                              <a:lumMod val="20000"/>
                              <a:lumOff val="80000"/>
                            </a:schemeClr>
                          </a:solidFill>
                        </a:rPr>
                        <a:t>Firefly &amp; Hybrid Firefly</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r>
                        <a:rPr lang="en-US" sz="1400" dirty="0">
                          <a:solidFill>
                            <a:schemeClr val="accent1">
                              <a:lumMod val="20000"/>
                              <a:lumOff val="80000"/>
                            </a:schemeClr>
                          </a:solidFill>
                        </a:rPr>
                        <a:t>The hybrid firefly algorithm exhibits slightly higher accuracy of 86.38% when compared to the firefly algorithm (86.36%)</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r>
                        <a:rPr lang="en-US" sz="1400" dirty="0">
                          <a:solidFill>
                            <a:schemeClr val="accent1">
                              <a:lumMod val="20000"/>
                              <a:lumOff val="80000"/>
                            </a:schemeClr>
                          </a:solidFill>
                          <a:latin typeface="+mn-lt"/>
                        </a:rPr>
                        <a:t>Scheme ineffectively manages the higher dimension data.</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r>
                        <a:rPr lang="en-US" sz="1400" dirty="0">
                          <a:solidFill>
                            <a:schemeClr val="accent1">
                              <a:lumMod val="20000"/>
                              <a:lumOff val="80000"/>
                            </a:schemeClr>
                          </a:solidFill>
                        </a:rPr>
                        <a:t>Incorporation of schemes or modifications to</a:t>
                      </a:r>
                    </a:p>
                    <a:p>
                      <a:r>
                        <a:rPr lang="en-US" sz="1400" dirty="0">
                          <a:solidFill>
                            <a:schemeClr val="accent1">
                              <a:lumMod val="20000"/>
                              <a:lumOff val="80000"/>
                            </a:schemeClr>
                          </a:solidFill>
                        </a:rPr>
                        <a:t>reduce False Positive rates</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extLst>
                  <a:ext uri="{0D108BD9-81ED-4DB2-BD59-A6C34878D82A}">
                    <a16:rowId xmlns:a16="http://schemas.microsoft.com/office/drawing/2014/main" val="3446274366"/>
                  </a:ext>
                </a:extLst>
              </a:tr>
              <a:tr h="1996198">
                <a:tc>
                  <a:txBody>
                    <a:bodyPr/>
                    <a:lstStyle/>
                    <a:p>
                      <a:pPr algn="l"/>
                      <a:r>
                        <a:rPr lang="en-IN" sz="1400" dirty="0">
                          <a:solidFill>
                            <a:schemeClr val="accent1">
                              <a:lumMod val="20000"/>
                              <a:lumOff val="80000"/>
                            </a:schemeClr>
                          </a:solidFill>
                        </a:rPr>
                        <a:t>Amin, Shah et al. (2017)</a:t>
                      </a:r>
                      <a:endParaRPr lang="en-GB" sz="1400" dirty="0">
                        <a:solidFill>
                          <a:schemeClr val="accent1">
                            <a:lumMod val="20000"/>
                            <a:lumOff val="80000"/>
                          </a:schemeClr>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rPr>
                        <a:t>Customer churn prediction in telecom sector</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IN" sz="1400" dirty="0">
                          <a:solidFill>
                            <a:schemeClr val="accent1">
                              <a:lumMod val="20000"/>
                              <a:lumOff val="80000"/>
                            </a:schemeClr>
                          </a:solidFill>
                          <a:latin typeface="+mn-lt"/>
                        </a:rPr>
                        <a:t>CRM , SVM classifier</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GB" sz="1400" dirty="0">
                          <a:solidFill>
                            <a:schemeClr val="accent1">
                              <a:lumMod val="20000"/>
                              <a:lumOff val="80000"/>
                            </a:schemeClr>
                          </a:solidFill>
                          <a:latin typeface="+mn-lt"/>
                        </a:rPr>
                        <a:t>It gives higher accuracy along with precision.</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rPr>
                        <a:t>Time consuming.</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GB" sz="1400" dirty="0">
                          <a:solidFill>
                            <a:schemeClr val="accent1">
                              <a:lumMod val="20000"/>
                              <a:lumOff val="80000"/>
                            </a:schemeClr>
                          </a:solidFill>
                          <a:latin typeface="+mn-lt"/>
                        </a:rPr>
                        <a:t>SMOTE can be used to perform the data handling more accurately in less time.</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extLst>
                  <a:ext uri="{0D108BD9-81ED-4DB2-BD59-A6C34878D82A}">
                    <a16:rowId xmlns:a16="http://schemas.microsoft.com/office/drawing/2014/main" val="1758271508"/>
                  </a:ext>
                </a:extLst>
              </a:tr>
              <a:tr h="1523941">
                <a:tc>
                  <a:txBody>
                    <a:bodyPr/>
                    <a:lstStyle/>
                    <a:p>
                      <a:pPr algn="l"/>
                      <a:r>
                        <a:rPr lang="en-IN" sz="1400" dirty="0">
                          <a:solidFill>
                            <a:schemeClr val="accent1">
                              <a:lumMod val="20000"/>
                              <a:lumOff val="80000"/>
                            </a:schemeClr>
                          </a:solidFill>
                        </a:rPr>
                        <a:t>Amin, et al.  (2019)</a:t>
                      </a:r>
                      <a:endParaRPr lang="en-GB" sz="1400" dirty="0">
                        <a:solidFill>
                          <a:schemeClr val="accent1">
                            <a:lumMod val="20000"/>
                            <a:lumOff val="80000"/>
                          </a:schemeClr>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rPr>
                        <a:t>Development in CCP model</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IN" sz="1400" dirty="0">
                          <a:solidFill>
                            <a:schemeClr val="accent1">
                              <a:lumMod val="20000"/>
                              <a:lumOff val="80000"/>
                            </a:schemeClr>
                          </a:solidFill>
                          <a:latin typeface="+mn-lt"/>
                        </a:rPr>
                        <a:t>NB classification and General algorithm </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latin typeface="+mn-lt"/>
                        </a:rPr>
                        <a:t>Model gives experiential outcomes with higher accuracy and precision.</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US" sz="1400" dirty="0">
                          <a:solidFill>
                            <a:schemeClr val="accent1">
                              <a:lumMod val="20000"/>
                              <a:lumOff val="80000"/>
                            </a:schemeClr>
                          </a:solidFill>
                          <a:latin typeface="+mn-lt"/>
                        </a:rPr>
                        <a:t>Zero frequency issue.</a:t>
                      </a:r>
                      <a:endParaRPr lang="en-GB" sz="1400" dirty="0">
                        <a:solidFill>
                          <a:schemeClr val="accent1">
                            <a:lumMod val="20000"/>
                            <a:lumOff val="80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tc>
                  <a:txBody>
                    <a:bodyPr/>
                    <a:lstStyle/>
                    <a:p>
                      <a:pPr algn="l"/>
                      <a:r>
                        <a:rPr lang="en-GB" sz="1400" dirty="0">
                          <a:solidFill>
                            <a:schemeClr val="accent1">
                              <a:lumMod val="20000"/>
                              <a:lumOff val="80000"/>
                            </a:schemeClr>
                          </a:solidFill>
                          <a:latin typeface="+mn-lt"/>
                        </a:rPr>
                        <a:t>Data pre-processing, customer segmentation can be developed. </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bg1">
                        <a:alpha val="67000"/>
                      </a:schemeClr>
                    </a:solidFill>
                  </a:tcPr>
                </a:tc>
                <a:extLst>
                  <a:ext uri="{0D108BD9-81ED-4DB2-BD59-A6C34878D82A}">
                    <a16:rowId xmlns:a16="http://schemas.microsoft.com/office/drawing/2014/main" val="3736384641"/>
                  </a:ext>
                </a:extLst>
              </a:tr>
            </a:tbl>
          </a:graphicData>
        </a:graphic>
      </p:graphicFrame>
      <p:sp>
        <p:nvSpPr>
          <p:cNvPr id="4" name="TextBox 3">
            <a:extLst>
              <a:ext uri="{FF2B5EF4-FFF2-40B4-BE49-F238E27FC236}">
                <a16:creationId xmlns:a16="http://schemas.microsoft.com/office/drawing/2014/main" id="{3FF5AF55-A7E8-AF24-51E8-8523E6B8400C}"/>
              </a:ext>
            </a:extLst>
          </p:cNvPr>
          <p:cNvSpPr txBox="1"/>
          <p:nvPr/>
        </p:nvSpPr>
        <p:spPr>
          <a:xfrm>
            <a:off x="4288398" y="243836"/>
            <a:ext cx="3579779" cy="523220"/>
          </a:xfrm>
          <a:prstGeom prst="rect">
            <a:avLst/>
          </a:prstGeom>
          <a:noFill/>
        </p:spPr>
        <p:txBody>
          <a:bodyPr wrap="square" rtlCol="0">
            <a:spAutoFit/>
          </a:bodyPr>
          <a:lstStyle/>
          <a:p>
            <a:pPr algn="ctr"/>
            <a:r>
              <a:rPr lang="en-IN" sz="2800" dirty="0"/>
              <a:t>LITERATURE REVIEW</a:t>
            </a:r>
          </a:p>
        </p:txBody>
      </p:sp>
    </p:spTree>
    <p:extLst>
      <p:ext uri="{BB962C8B-B14F-4D97-AF65-F5344CB8AC3E}">
        <p14:creationId xmlns:p14="http://schemas.microsoft.com/office/powerpoint/2010/main" val="223373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ADC2-312E-AC6B-8E7E-7927D1B1AA17}"/>
              </a:ext>
            </a:extLst>
          </p:cNvPr>
          <p:cNvSpPr txBox="1"/>
          <p:nvPr/>
        </p:nvSpPr>
        <p:spPr>
          <a:xfrm>
            <a:off x="3906667" y="289977"/>
            <a:ext cx="4378666" cy="646331"/>
          </a:xfrm>
          <a:prstGeom prst="rect">
            <a:avLst/>
          </a:prstGeom>
          <a:noFill/>
        </p:spPr>
        <p:txBody>
          <a:bodyPr wrap="square" rtlCol="0">
            <a:spAutoFit/>
          </a:bodyPr>
          <a:lstStyle/>
          <a:p>
            <a:pPr algn="ctr"/>
            <a:r>
              <a:rPr lang="en-IN" sz="3600" b="1" dirty="0">
                <a:solidFill>
                  <a:schemeClr val="bg1"/>
                </a:solidFill>
              </a:rPr>
              <a:t>PATENT SEARCH</a:t>
            </a:r>
          </a:p>
        </p:txBody>
      </p:sp>
      <p:pic>
        <p:nvPicPr>
          <p:cNvPr id="7" name="Picture 6">
            <a:extLst>
              <a:ext uri="{FF2B5EF4-FFF2-40B4-BE49-F238E27FC236}">
                <a16:creationId xmlns:a16="http://schemas.microsoft.com/office/drawing/2014/main" id="{598CE76D-1428-4B9F-FCF7-ACF5D5594EAD}"/>
              </a:ext>
            </a:extLst>
          </p:cNvPr>
          <p:cNvPicPr>
            <a:picLocks noChangeAspect="1"/>
          </p:cNvPicPr>
          <p:nvPr/>
        </p:nvPicPr>
        <p:blipFill>
          <a:blip r:embed="rId2"/>
          <a:stretch>
            <a:fillRect/>
          </a:stretch>
        </p:blipFill>
        <p:spPr>
          <a:xfrm>
            <a:off x="2086453" y="1578456"/>
            <a:ext cx="8019093" cy="4405784"/>
          </a:xfrm>
          <a:prstGeom prst="rect">
            <a:avLst/>
          </a:prstGeom>
        </p:spPr>
      </p:pic>
    </p:spTree>
    <p:extLst>
      <p:ext uri="{BB962C8B-B14F-4D97-AF65-F5344CB8AC3E}">
        <p14:creationId xmlns:p14="http://schemas.microsoft.com/office/powerpoint/2010/main" val="262421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EB0C33-9655-207B-ED7D-079C8A700662}"/>
              </a:ext>
            </a:extLst>
          </p:cNvPr>
          <p:cNvSpPr txBox="1"/>
          <p:nvPr/>
        </p:nvSpPr>
        <p:spPr>
          <a:xfrm>
            <a:off x="2598474" y="110688"/>
            <a:ext cx="6875417" cy="584775"/>
          </a:xfrm>
          <a:prstGeom prst="rect">
            <a:avLst/>
          </a:prstGeom>
          <a:noFill/>
        </p:spPr>
        <p:txBody>
          <a:bodyPr wrap="square">
            <a:spAutoFit/>
          </a:bodyPr>
          <a:lstStyle/>
          <a:p>
            <a:r>
              <a:rPr lang="en-GB" sz="3200" b="1" dirty="0">
                <a:solidFill>
                  <a:schemeClr val="bg1"/>
                </a:solidFill>
              </a:rPr>
              <a:t>Technical Details of Studied paper</a:t>
            </a:r>
            <a:endParaRPr lang="en-IN" sz="3200" b="1" dirty="0">
              <a:solidFill>
                <a:schemeClr val="bg1"/>
              </a:solidFill>
            </a:endParaRPr>
          </a:p>
        </p:txBody>
      </p:sp>
      <p:sp>
        <p:nvSpPr>
          <p:cNvPr id="4" name="TextBox 3">
            <a:extLst>
              <a:ext uri="{FF2B5EF4-FFF2-40B4-BE49-F238E27FC236}">
                <a16:creationId xmlns:a16="http://schemas.microsoft.com/office/drawing/2014/main" id="{CC0B07C1-9F07-3569-0E7D-743367652E6D}"/>
              </a:ext>
            </a:extLst>
          </p:cNvPr>
          <p:cNvSpPr txBox="1"/>
          <p:nvPr/>
        </p:nvSpPr>
        <p:spPr>
          <a:xfrm>
            <a:off x="593334" y="4932183"/>
            <a:ext cx="11005331" cy="1508105"/>
          </a:xfrm>
          <a:prstGeom prst="rect">
            <a:avLst/>
          </a:prstGeom>
          <a:noFill/>
        </p:spPr>
        <p:txBody>
          <a:bodyPr wrap="square" rtlCol="0">
            <a:spAutoFit/>
          </a:bodyPr>
          <a:lstStyle/>
          <a:p>
            <a:r>
              <a:rPr lang="en-US" sz="2000" b="1" u="sng" dirty="0">
                <a:solidFill>
                  <a:schemeClr val="bg1"/>
                </a:solidFill>
              </a:rPr>
              <a:t>1. CLARA  ALGORITHM –</a:t>
            </a:r>
          </a:p>
          <a:p>
            <a:pPr lvl="1"/>
            <a:r>
              <a:rPr lang="en-US" dirty="0">
                <a:solidFill>
                  <a:schemeClr val="bg1"/>
                </a:solidFill>
              </a:rPr>
              <a:t>G</a:t>
            </a:r>
            <a:r>
              <a:rPr lang="en-US" i="0" dirty="0">
                <a:solidFill>
                  <a:schemeClr val="bg1"/>
                </a:solidFill>
                <a:effectLst/>
              </a:rPr>
              <a:t>rouping customer records based on unique attributes, which is a challenging task for telecom companies with diverse customer information. To address this issue, the Clustering Large Applications (CLARA) algorithm is used as an extension of the Partitioning Around Medoids (PAM) clustering technique, which is more suitable for larger datasets and reduces computation time and memory allocation issues.</a:t>
            </a:r>
            <a:endParaRPr lang="en-US" dirty="0">
              <a:solidFill>
                <a:schemeClr val="bg1"/>
              </a:solidFill>
            </a:endParaRPr>
          </a:p>
        </p:txBody>
      </p:sp>
      <p:pic>
        <p:nvPicPr>
          <p:cNvPr id="9" name="image21.jpeg">
            <a:extLst>
              <a:ext uri="{FF2B5EF4-FFF2-40B4-BE49-F238E27FC236}">
                <a16:creationId xmlns:a16="http://schemas.microsoft.com/office/drawing/2014/main" id="{1A99E894-407C-7E6C-7765-DC2DB0417FA2}"/>
              </a:ext>
            </a:extLst>
          </p:cNvPr>
          <p:cNvPicPr>
            <a:picLocks noChangeAspect="1"/>
          </p:cNvPicPr>
          <p:nvPr/>
        </p:nvPicPr>
        <p:blipFill>
          <a:blip r:embed="rId2" cstate="print"/>
          <a:stretch>
            <a:fillRect/>
          </a:stretch>
        </p:blipFill>
        <p:spPr>
          <a:xfrm>
            <a:off x="2223091" y="1066294"/>
            <a:ext cx="7626182" cy="34950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7688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33733C-C28A-49F8-8BA2-BCCDBBD85BE9}"/>
              </a:ext>
            </a:extLst>
          </p:cNvPr>
          <p:cNvSpPr txBox="1"/>
          <p:nvPr/>
        </p:nvSpPr>
        <p:spPr>
          <a:xfrm>
            <a:off x="593334" y="781168"/>
            <a:ext cx="11005331" cy="1754326"/>
          </a:xfrm>
          <a:prstGeom prst="rect">
            <a:avLst/>
          </a:prstGeom>
          <a:noFill/>
        </p:spPr>
        <p:txBody>
          <a:bodyPr wrap="square" rtlCol="0">
            <a:spAutoFit/>
          </a:bodyPr>
          <a:lstStyle/>
          <a:p>
            <a:r>
              <a:rPr lang="en-US" sz="1800" b="1" u="sng" dirty="0">
                <a:solidFill>
                  <a:schemeClr val="bg1"/>
                </a:solidFill>
              </a:rPr>
              <a:t>2. </a:t>
            </a:r>
            <a:r>
              <a:rPr lang="en-IN" sz="1800" b="1" u="sng" dirty="0">
                <a:solidFill>
                  <a:schemeClr val="bg1"/>
                </a:solidFill>
              </a:rPr>
              <a:t>BM-BOA  ALGORITHM -</a:t>
            </a:r>
            <a:endParaRPr lang="en-US" b="0" i="0" dirty="0">
              <a:solidFill>
                <a:srgbClr val="D1D5DB"/>
              </a:solidFill>
              <a:effectLst/>
              <a:latin typeface="Söhne"/>
            </a:endParaRPr>
          </a:p>
          <a:p>
            <a:pPr lvl="1"/>
            <a:r>
              <a:rPr lang="en-US" b="0" i="0" dirty="0">
                <a:solidFill>
                  <a:schemeClr val="bg1"/>
                </a:solidFill>
                <a:effectLst/>
                <a:latin typeface="+mj-lt"/>
              </a:rPr>
              <a:t>In churn prediction, the Feature Selection (FS) phase is essential to select the most useful features and remove noisy ones, leading to improved model performance. To address this, the BM-BOA algorithm is developed by combining the traditional Butterfly Optimization Algorithm (BOA) with Brownian Movement (BM) to enhance the randomization phase and avoid local optima. BM-BOA is effective in solving intricate multi-modal functions with manifold local minimums and improving the performance of churn prediction models.</a:t>
            </a:r>
            <a:endParaRPr lang="en-IN" dirty="0">
              <a:solidFill>
                <a:schemeClr val="bg1"/>
              </a:solidFill>
              <a:latin typeface="+mj-lt"/>
            </a:endParaRPr>
          </a:p>
        </p:txBody>
      </p:sp>
      <p:sp>
        <p:nvSpPr>
          <p:cNvPr id="6" name="TextBox 5">
            <a:extLst>
              <a:ext uri="{FF2B5EF4-FFF2-40B4-BE49-F238E27FC236}">
                <a16:creationId xmlns:a16="http://schemas.microsoft.com/office/drawing/2014/main" id="{EF746398-7B9C-2280-3331-3860E261D56B}"/>
              </a:ext>
            </a:extLst>
          </p:cNvPr>
          <p:cNvSpPr txBox="1"/>
          <p:nvPr/>
        </p:nvSpPr>
        <p:spPr>
          <a:xfrm>
            <a:off x="593333" y="3168345"/>
            <a:ext cx="11005331" cy="2308324"/>
          </a:xfrm>
          <a:prstGeom prst="rect">
            <a:avLst/>
          </a:prstGeom>
          <a:noFill/>
        </p:spPr>
        <p:txBody>
          <a:bodyPr wrap="square" rtlCol="0">
            <a:spAutoFit/>
          </a:bodyPr>
          <a:lstStyle/>
          <a:p>
            <a:r>
              <a:rPr lang="en-US" b="1" u="sng" dirty="0">
                <a:solidFill>
                  <a:schemeClr val="bg1"/>
                </a:solidFill>
              </a:rPr>
              <a:t>3</a:t>
            </a:r>
            <a:r>
              <a:rPr lang="en-US" sz="1800" b="1" u="sng" dirty="0">
                <a:solidFill>
                  <a:schemeClr val="bg1"/>
                </a:solidFill>
              </a:rPr>
              <a:t>.  </a:t>
            </a:r>
            <a:r>
              <a:rPr lang="en-IN" b="1" u="sng" dirty="0">
                <a:solidFill>
                  <a:schemeClr val="bg1"/>
                </a:solidFill>
              </a:rPr>
              <a:t>S-RNN ALGORITHM </a:t>
            </a:r>
            <a:r>
              <a:rPr lang="en-IN" sz="1800" b="1" u="sng" dirty="0">
                <a:solidFill>
                  <a:schemeClr val="bg1"/>
                </a:solidFill>
              </a:rPr>
              <a:t>-</a:t>
            </a:r>
            <a:endParaRPr lang="en-US" b="0" i="0" dirty="0">
              <a:solidFill>
                <a:srgbClr val="D1D5DB"/>
              </a:solidFill>
              <a:effectLst/>
              <a:latin typeface="Söhne"/>
            </a:endParaRPr>
          </a:p>
          <a:p>
            <a:pPr lvl="1"/>
            <a:r>
              <a:rPr lang="en-US" dirty="0">
                <a:solidFill>
                  <a:schemeClr val="bg1"/>
                </a:solidFill>
              </a:rPr>
              <a:t>It is same as any other RNN ,but the major point that makes it differ from other is its swish activation function.</a:t>
            </a:r>
          </a:p>
          <a:p>
            <a:pPr lvl="1"/>
            <a:r>
              <a:rPr lang="en-US" dirty="0">
                <a:solidFill>
                  <a:schemeClr val="bg1"/>
                </a:solidFill>
              </a:rPr>
              <a:t>The swish AF overcomes the major drawback vanishing gradient.</a:t>
            </a:r>
            <a:r>
              <a:rPr lang="en-US" dirty="0"/>
              <a:t> </a:t>
            </a:r>
            <a:r>
              <a:rPr lang="en-US" dirty="0">
                <a:solidFill>
                  <a:schemeClr val="bg1"/>
                </a:solidFill>
              </a:rPr>
              <a:t>Thus, to attain better classification outcomes, this function is incorporated in RNN. </a:t>
            </a:r>
          </a:p>
          <a:p>
            <a:pPr lvl="1"/>
            <a:r>
              <a:rPr lang="en-US" dirty="0">
                <a:solidFill>
                  <a:schemeClr val="bg1"/>
                </a:solidFill>
              </a:rPr>
              <a:t>Next, the chosen features are given as input to the Swish – Recurrent Neural Networks (S-RNN) algorithm.</a:t>
            </a:r>
          </a:p>
          <a:p>
            <a:pPr lvl="1"/>
            <a:r>
              <a:rPr lang="en-US" dirty="0">
                <a:solidFill>
                  <a:schemeClr val="bg1"/>
                </a:solidFill>
              </a:rPr>
              <a:t>CC and non-CC are the “2” form of last outcome as of the S-RNN classifier. </a:t>
            </a:r>
          </a:p>
          <a:p>
            <a:pPr lvl="1"/>
            <a:r>
              <a:rPr lang="en-US" u="sng" dirty="0">
                <a:solidFill>
                  <a:schemeClr val="bg1"/>
                </a:solidFill>
              </a:rPr>
              <a:t>Churn customer:</a:t>
            </a:r>
            <a:r>
              <a:rPr lang="en-US" dirty="0">
                <a:solidFill>
                  <a:schemeClr val="bg1"/>
                </a:solidFill>
              </a:rPr>
              <a:t>  The customer who is willing to move on to another telecommunication network. </a:t>
            </a:r>
          </a:p>
          <a:p>
            <a:pPr lvl="1"/>
            <a:r>
              <a:rPr lang="en-US" u="sng" dirty="0">
                <a:solidFill>
                  <a:schemeClr val="bg1"/>
                </a:solidFill>
              </a:rPr>
              <a:t>Non-churn customer</a:t>
            </a:r>
            <a:r>
              <a:rPr lang="en-US" dirty="0">
                <a:solidFill>
                  <a:schemeClr val="bg1"/>
                </a:solidFill>
              </a:rPr>
              <a:t>:  The customer who was ready to sustain on the same telecommunication network.</a:t>
            </a:r>
            <a:endParaRPr lang="en-IN" dirty="0">
              <a:solidFill>
                <a:schemeClr val="bg1"/>
              </a:solidFill>
              <a:latin typeface="+mj-lt"/>
            </a:endParaRPr>
          </a:p>
        </p:txBody>
      </p:sp>
    </p:spTree>
    <p:extLst>
      <p:ext uri="{BB962C8B-B14F-4D97-AF65-F5344CB8AC3E}">
        <p14:creationId xmlns:p14="http://schemas.microsoft.com/office/powerpoint/2010/main" val="387969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2A77D-7260-AE0A-1142-E8174891322B}"/>
              </a:ext>
            </a:extLst>
          </p:cNvPr>
          <p:cNvSpPr txBox="1"/>
          <p:nvPr/>
        </p:nvSpPr>
        <p:spPr>
          <a:xfrm>
            <a:off x="3267854" y="193040"/>
            <a:ext cx="5656292" cy="584775"/>
          </a:xfrm>
          <a:prstGeom prst="rect">
            <a:avLst/>
          </a:prstGeom>
          <a:noFill/>
        </p:spPr>
        <p:txBody>
          <a:bodyPr wrap="none" rtlCol="0">
            <a:spAutoFit/>
          </a:bodyPr>
          <a:lstStyle/>
          <a:p>
            <a:r>
              <a:rPr lang="en-IN" sz="3200" b="1" dirty="0">
                <a:solidFill>
                  <a:schemeClr val="bg1"/>
                </a:solidFill>
              </a:rPr>
              <a:t>PERFORMANCE ANALYSIS</a:t>
            </a:r>
          </a:p>
        </p:txBody>
      </p:sp>
      <p:pic>
        <p:nvPicPr>
          <p:cNvPr id="4" name="image23.jpeg">
            <a:extLst>
              <a:ext uri="{FF2B5EF4-FFF2-40B4-BE49-F238E27FC236}">
                <a16:creationId xmlns:a16="http://schemas.microsoft.com/office/drawing/2014/main" id="{20AFFBC0-5C6C-9398-FDF7-780C3916EBEC}"/>
              </a:ext>
            </a:extLst>
          </p:cNvPr>
          <p:cNvPicPr>
            <a:picLocks noChangeAspect="1"/>
          </p:cNvPicPr>
          <p:nvPr/>
        </p:nvPicPr>
        <p:blipFill>
          <a:blip r:embed="rId2" cstate="print"/>
          <a:stretch>
            <a:fillRect/>
          </a:stretch>
        </p:blipFill>
        <p:spPr>
          <a:xfrm>
            <a:off x="1001580" y="837842"/>
            <a:ext cx="4532547" cy="3052898"/>
          </a:xfrm>
          <a:prstGeom prst="rect">
            <a:avLst/>
          </a:prstGeom>
        </p:spPr>
      </p:pic>
      <p:pic>
        <p:nvPicPr>
          <p:cNvPr id="7" name="image24.jpeg">
            <a:extLst>
              <a:ext uri="{FF2B5EF4-FFF2-40B4-BE49-F238E27FC236}">
                <a16:creationId xmlns:a16="http://schemas.microsoft.com/office/drawing/2014/main" id="{72B1D43B-6791-2D65-E49C-24E2725D2C35}"/>
              </a:ext>
            </a:extLst>
          </p:cNvPr>
          <p:cNvPicPr>
            <a:picLocks noChangeAspect="1"/>
          </p:cNvPicPr>
          <p:nvPr/>
        </p:nvPicPr>
        <p:blipFill>
          <a:blip r:embed="rId3" cstate="print"/>
          <a:stretch>
            <a:fillRect/>
          </a:stretch>
        </p:blipFill>
        <p:spPr>
          <a:xfrm>
            <a:off x="6906750" y="837842"/>
            <a:ext cx="4172551" cy="3031546"/>
          </a:xfrm>
          <a:prstGeom prst="rect">
            <a:avLst/>
          </a:prstGeom>
        </p:spPr>
      </p:pic>
      <p:pic>
        <p:nvPicPr>
          <p:cNvPr id="9" name="Picture 8">
            <a:extLst>
              <a:ext uri="{FF2B5EF4-FFF2-40B4-BE49-F238E27FC236}">
                <a16:creationId xmlns:a16="http://schemas.microsoft.com/office/drawing/2014/main" id="{02AEC6EB-3B20-0821-BF49-F7EBB7A304D9}"/>
              </a:ext>
            </a:extLst>
          </p:cNvPr>
          <p:cNvPicPr>
            <a:picLocks noChangeAspect="1"/>
          </p:cNvPicPr>
          <p:nvPr/>
        </p:nvPicPr>
        <p:blipFill>
          <a:blip r:embed="rId4"/>
          <a:stretch>
            <a:fillRect/>
          </a:stretch>
        </p:blipFill>
        <p:spPr>
          <a:xfrm>
            <a:off x="747196" y="4366717"/>
            <a:ext cx="5041314" cy="1952885"/>
          </a:xfrm>
          <a:prstGeom prst="rect">
            <a:avLst/>
          </a:prstGeom>
        </p:spPr>
      </p:pic>
      <p:pic>
        <p:nvPicPr>
          <p:cNvPr id="10" name="Picture 9">
            <a:extLst>
              <a:ext uri="{FF2B5EF4-FFF2-40B4-BE49-F238E27FC236}">
                <a16:creationId xmlns:a16="http://schemas.microsoft.com/office/drawing/2014/main" id="{6488286E-6DB5-FAE4-00F7-BC8BE413BA49}"/>
              </a:ext>
            </a:extLst>
          </p:cNvPr>
          <p:cNvPicPr>
            <a:picLocks noChangeAspect="1"/>
          </p:cNvPicPr>
          <p:nvPr/>
        </p:nvPicPr>
        <p:blipFill>
          <a:blip r:embed="rId5"/>
          <a:stretch>
            <a:fillRect/>
          </a:stretch>
        </p:blipFill>
        <p:spPr>
          <a:xfrm>
            <a:off x="6649284" y="4325756"/>
            <a:ext cx="4795520" cy="1993846"/>
          </a:xfrm>
          <a:prstGeom prst="rect">
            <a:avLst/>
          </a:prstGeom>
        </p:spPr>
      </p:pic>
    </p:spTree>
    <p:extLst>
      <p:ext uri="{BB962C8B-B14F-4D97-AF65-F5344CB8AC3E}">
        <p14:creationId xmlns:p14="http://schemas.microsoft.com/office/powerpoint/2010/main" val="82534153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1204</TotalTime>
  <Words>1463</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Söhne</vt:lpstr>
      <vt:lpstr>Wingdings</vt:lpstr>
      <vt:lpstr>Parcel</vt:lpstr>
      <vt:lpstr>Customer Churn  prediction for  Telecommunication Industry</vt:lpstr>
      <vt:lpstr>CONTENT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for  Telecommunication Industry</dc:title>
  <dc:creator>SAMBIT PRUSTY</dc:creator>
  <cp:lastModifiedBy>SAMBIT PRUSTY</cp:lastModifiedBy>
  <cp:revision>11</cp:revision>
  <dcterms:created xsi:type="dcterms:W3CDTF">2023-04-11T11:46:22Z</dcterms:created>
  <dcterms:modified xsi:type="dcterms:W3CDTF">2023-04-17T06:01:58Z</dcterms:modified>
</cp:coreProperties>
</file>