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9"/>
            <a:ext cx="12189460" cy="457200"/>
          </a:xfrm>
          <a:custGeom>
            <a:avLst/>
            <a:gdLst/>
            <a:ahLst/>
            <a:cxnLst/>
            <a:rect l="l" t="t" r="r" b="b"/>
            <a:pathLst>
              <a:path w="12189460" h="457200">
                <a:moveTo>
                  <a:pt x="12188952" y="0"/>
                </a:moveTo>
                <a:lnTo>
                  <a:pt x="0" y="0"/>
                </a:lnTo>
                <a:lnTo>
                  <a:pt x="0" y="457199"/>
                </a:lnTo>
                <a:lnTo>
                  <a:pt x="12188952" y="457199"/>
                </a:lnTo>
                <a:lnTo>
                  <a:pt x="12188952" y="0"/>
                </a:lnTo>
                <a:close/>
              </a:path>
            </a:pathLst>
          </a:custGeom>
          <a:solidFill>
            <a:srgbClr val="252525"/>
          </a:solidFill>
        </p:spPr>
        <p:txBody>
          <a:bodyPr wrap="square" lIns="0" tIns="0" rIns="0" bIns="0" rtlCol="0"/>
          <a:lstStyle/>
          <a:p>
            <a:endParaRPr/>
          </a:p>
        </p:txBody>
      </p:sp>
      <p:sp>
        <p:nvSpPr>
          <p:cNvPr id="2" name="Holder 2"/>
          <p:cNvSpPr>
            <a:spLocks noGrp="1"/>
          </p:cNvSpPr>
          <p:nvPr>
            <p:ph type="title"/>
          </p:nvPr>
        </p:nvSpPr>
        <p:spPr>
          <a:xfrm>
            <a:off x="633171" y="261874"/>
            <a:ext cx="5116195" cy="422275"/>
          </a:xfrm>
          <a:prstGeom prst="rect">
            <a:avLst/>
          </a:prstGeom>
        </p:spPr>
        <p:txBody>
          <a:bodyPr wrap="square" lIns="0" tIns="0" rIns="0" bIns="0">
            <a:spAutoFit/>
          </a:bodyPr>
          <a:lstStyle>
            <a:lvl1pPr>
              <a:defRPr sz="2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63091" y="2370201"/>
            <a:ext cx="10465816" cy="2037714"/>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2432" y="2103868"/>
            <a:ext cx="5502148" cy="1603003"/>
          </a:xfrm>
          <a:prstGeom prst="rect">
            <a:avLst/>
          </a:prstGeom>
        </p:spPr>
        <p:txBody>
          <a:bodyPr vert="horz" wrap="square" lIns="0" tIns="12700" rIns="0" bIns="0" rtlCol="0">
            <a:spAutoFit/>
          </a:bodyPr>
          <a:lstStyle/>
          <a:p>
            <a:pPr marL="39370" algn="ctr">
              <a:lnSpc>
                <a:spcPts val="6160"/>
              </a:lnSpc>
              <a:spcBef>
                <a:spcPts val="100"/>
              </a:spcBef>
            </a:pPr>
            <a:r>
              <a:rPr sz="5400" b="0" spc="-35" dirty="0">
                <a:solidFill>
                  <a:srgbClr val="252525"/>
                </a:solidFill>
                <a:latin typeface="Times New Roman"/>
                <a:cs typeface="Times New Roman"/>
              </a:rPr>
              <a:t>EDA</a:t>
            </a:r>
            <a:r>
              <a:rPr lang="en-IN" sz="5400" dirty="0"/>
              <a:t> </a:t>
            </a:r>
            <a:r>
              <a:rPr sz="5400" b="0" spc="-40" dirty="0">
                <a:solidFill>
                  <a:srgbClr val="252525"/>
                </a:solidFill>
                <a:latin typeface="Times New Roman"/>
                <a:cs typeface="Times New Roman"/>
              </a:rPr>
              <a:t>Case</a:t>
            </a:r>
            <a:r>
              <a:rPr sz="5400" b="0" spc="-165" dirty="0">
                <a:solidFill>
                  <a:srgbClr val="252525"/>
                </a:solidFill>
                <a:latin typeface="Times New Roman"/>
                <a:cs typeface="Times New Roman"/>
              </a:rPr>
              <a:t> </a:t>
            </a:r>
            <a:r>
              <a:rPr sz="5400" b="0" spc="-45" dirty="0">
                <a:solidFill>
                  <a:srgbClr val="252525"/>
                </a:solidFill>
                <a:latin typeface="Times New Roman"/>
                <a:cs typeface="Times New Roman"/>
              </a:rPr>
              <a:t>Study </a:t>
            </a:r>
            <a:r>
              <a:rPr sz="5400" b="0" spc="-1335" dirty="0">
                <a:solidFill>
                  <a:srgbClr val="252525"/>
                </a:solidFill>
                <a:latin typeface="Times New Roman"/>
                <a:cs typeface="Times New Roman"/>
              </a:rPr>
              <a:t> </a:t>
            </a:r>
            <a:r>
              <a:rPr sz="5400" b="0" spc="-50" dirty="0">
                <a:solidFill>
                  <a:srgbClr val="252525"/>
                </a:solidFill>
                <a:latin typeface="Times New Roman"/>
                <a:cs typeface="Times New Roman"/>
              </a:rPr>
              <a:t>on</a:t>
            </a:r>
            <a:r>
              <a:rPr lang="en-IN" sz="5400" b="0" spc="-50" dirty="0">
                <a:solidFill>
                  <a:srgbClr val="252525"/>
                </a:solidFill>
                <a:latin typeface="Times New Roman"/>
                <a:cs typeface="Times New Roman"/>
              </a:rPr>
              <a:t> Loans</a:t>
            </a:r>
            <a:endParaRPr sz="5400" dirty="0">
              <a:latin typeface="Times New Roman"/>
              <a:cs typeface="Times New Roman"/>
            </a:endParaRPr>
          </a:p>
        </p:txBody>
      </p:sp>
      <p:sp>
        <p:nvSpPr>
          <p:cNvPr id="4" name="object 4"/>
          <p:cNvSpPr txBox="1"/>
          <p:nvPr/>
        </p:nvSpPr>
        <p:spPr>
          <a:xfrm>
            <a:off x="5369178" y="4517897"/>
            <a:ext cx="4155822" cy="979564"/>
          </a:xfrm>
          <a:prstGeom prst="rect">
            <a:avLst/>
          </a:prstGeom>
        </p:spPr>
        <p:txBody>
          <a:bodyPr vert="horz" wrap="square" lIns="0" tIns="154305" rIns="0" bIns="0" rtlCol="0">
            <a:spAutoFit/>
          </a:bodyPr>
          <a:lstStyle/>
          <a:p>
            <a:pPr marL="12700">
              <a:lnSpc>
                <a:spcPct val="100000"/>
              </a:lnSpc>
              <a:spcBef>
                <a:spcPts val="1215"/>
              </a:spcBef>
            </a:pPr>
            <a:r>
              <a:rPr sz="2400" spc="130" dirty="0">
                <a:solidFill>
                  <a:srgbClr val="252525"/>
                </a:solidFill>
                <a:latin typeface="Times New Roman"/>
                <a:cs typeface="Times New Roman"/>
              </a:rPr>
              <a:t>By:</a:t>
            </a:r>
            <a:endParaRPr sz="2400" dirty="0">
              <a:latin typeface="Times New Roman"/>
              <a:cs typeface="Times New Roman"/>
            </a:endParaRPr>
          </a:p>
          <a:p>
            <a:pPr marL="12700" marR="5080">
              <a:lnSpc>
                <a:spcPct val="138300"/>
              </a:lnSpc>
              <a:spcBef>
                <a:spcPts val="10"/>
              </a:spcBef>
            </a:pPr>
            <a:r>
              <a:rPr lang="en-IN" sz="2400" spc="155" dirty="0">
                <a:solidFill>
                  <a:srgbClr val="252525"/>
                </a:solidFill>
                <a:latin typeface="Times New Roman"/>
                <a:cs typeface="Times New Roman"/>
              </a:rPr>
              <a:t>Sambit Sohan Sahoo</a:t>
            </a:r>
            <a:endParaRPr sz="2400" dirty="0">
              <a:latin typeface="Times New Roman"/>
              <a:cs typeface="Times New Roman"/>
            </a:endParaRPr>
          </a:p>
        </p:txBody>
      </p:sp>
      <p:pic>
        <p:nvPicPr>
          <p:cNvPr id="5" name="object 5"/>
          <p:cNvPicPr/>
          <p:nvPr/>
        </p:nvPicPr>
        <p:blipFill>
          <a:blip r:embed="rId2" cstate="print"/>
          <a:stretch>
            <a:fillRect/>
          </a:stretch>
        </p:blipFill>
        <p:spPr>
          <a:xfrm>
            <a:off x="0" y="0"/>
            <a:ext cx="4636007" cy="6857997"/>
          </a:xfrm>
          <a:prstGeom prst="rect">
            <a:avLst/>
          </a:prstGeom>
        </p:spPr>
      </p:pic>
      <p:sp>
        <p:nvSpPr>
          <p:cNvPr id="6" name="object 6"/>
          <p:cNvSpPr/>
          <p:nvPr/>
        </p:nvSpPr>
        <p:spPr>
          <a:xfrm>
            <a:off x="5428488" y="4498847"/>
            <a:ext cx="5636260" cy="0"/>
          </a:xfrm>
          <a:custGeom>
            <a:avLst/>
            <a:gdLst/>
            <a:ahLst/>
            <a:cxnLst/>
            <a:rect l="l" t="t" r="r" b="b"/>
            <a:pathLst>
              <a:path w="5636259">
                <a:moveTo>
                  <a:pt x="0" y="0"/>
                </a:moveTo>
                <a:lnTo>
                  <a:pt x="5636133" y="0"/>
                </a:lnTo>
              </a:path>
            </a:pathLst>
          </a:custGeom>
          <a:ln w="12700">
            <a:solidFill>
              <a:srgbClr val="40404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18526" y="1962467"/>
            <a:ext cx="9355455" cy="2933065"/>
            <a:chOff x="1418526" y="1962467"/>
            <a:chExt cx="9355455" cy="2933065"/>
          </a:xfrm>
        </p:grpSpPr>
        <p:pic>
          <p:nvPicPr>
            <p:cNvPr id="3" name="object 3"/>
            <p:cNvPicPr/>
            <p:nvPr/>
          </p:nvPicPr>
          <p:blipFill>
            <a:blip r:embed="rId2" cstate="print"/>
            <a:stretch>
              <a:fillRect/>
            </a:stretch>
          </p:blipFill>
          <p:spPr>
            <a:xfrm>
              <a:off x="1447041" y="2067281"/>
              <a:ext cx="9116913" cy="2647257"/>
            </a:xfrm>
            <a:prstGeom prst="rect">
              <a:avLst/>
            </a:prstGeom>
          </p:spPr>
        </p:pic>
        <p:sp>
          <p:nvSpPr>
            <p:cNvPr id="4" name="object 4"/>
            <p:cNvSpPr/>
            <p:nvPr/>
          </p:nvSpPr>
          <p:spPr>
            <a:xfrm>
              <a:off x="1423288" y="1967229"/>
              <a:ext cx="9345930" cy="2923540"/>
            </a:xfrm>
            <a:custGeom>
              <a:avLst/>
              <a:gdLst/>
              <a:ahLst/>
              <a:cxnLst/>
              <a:rect l="l" t="t" r="r" b="b"/>
              <a:pathLst>
                <a:path w="9345930" h="2923540">
                  <a:moveTo>
                    <a:pt x="0" y="2923413"/>
                  </a:moveTo>
                  <a:lnTo>
                    <a:pt x="9345549" y="2923413"/>
                  </a:lnTo>
                  <a:lnTo>
                    <a:pt x="9345549" y="0"/>
                  </a:lnTo>
                  <a:lnTo>
                    <a:pt x="0" y="0"/>
                  </a:lnTo>
                  <a:lnTo>
                    <a:pt x="0" y="2923413"/>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1681988" y="791718"/>
            <a:ext cx="8747125"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dirty="0">
                <a:latin typeface="Times New Roman"/>
                <a:cs typeface="Times New Roman"/>
              </a:rPr>
              <a:t>From</a:t>
            </a:r>
            <a:r>
              <a:rPr sz="2000" spc="-25" dirty="0">
                <a:latin typeface="Times New Roman"/>
                <a:cs typeface="Times New Roman"/>
              </a:rPr>
              <a:t> </a:t>
            </a:r>
            <a:r>
              <a:rPr sz="2000" dirty="0">
                <a:latin typeface="Times New Roman"/>
                <a:cs typeface="Times New Roman"/>
              </a:rPr>
              <a:t>figure</a:t>
            </a:r>
            <a:r>
              <a:rPr sz="2000" spc="-25" dirty="0">
                <a:latin typeface="Times New Roman"/>
                <a:cs typeface="Times New Roman"/>
              </a:rPr>
              <a:t> </a:t>
            </a:r>
            <a:r>
              <a:rPr sz="2000" dirty="0">
                <a:latin typeface="Times New Roman"/>
                <a:cs typeface="Times New Roman"/>
              </a:rPr>
              <a:t>6</a:t>
            </a:r>
            <a:r>
              <a:rPr sz="2000" spc="5" dirty="0">
                <a:latin typeface="Times New Roman"/>
                <a:cs typeface="Times New Roman"/>
              </a:rPr>
              <a:t> </a:t>
            </a:r>
            <a:r>
              <a:rPr sz="2000" dirty="0">
                <a:latin typeface="Times New Roman"/>
                <a:cs typeface="Times New Roman"/>
              </a:rPr>
              <a:t>we </a:t>
            </a:r>
            <a:r>
              <a:rPr sz="2000" spc="-5" dirty="0">
                <a:latin typeface="Times New Roman"/>
                <a:cs typeface="Times New Roman"/>
              </a:rPr>
              <a:t>can</a:t>
            </a:r>
            <a:r>
              <a:rPr sz="2000" spc="5" dirty="0">
                <a:latin typeface="Times New Roman"/>
                <a:cs typeface="Times New Roman"/>
              </a:rPr>
              <a:t> </a:t>
            </a:r>
            <a:r>
              <a:rPr sz="2000" spc="-5" dirty="0">
                <a:latin typeface="Times New Roman"/>
                <a:cs typeface="Times New Roman"/>
              </a:rPr>
              <a:t>say</a:t>
            </a:r>
            <a:r>
              <a:rPr sz="2000" spc="5" dirty="0">
                <a:latin typeface="Times New Roman"/>
                <a:cs typeface="Times New Roman"/>
              </a:rPr>
              <a:t> </a:t>
            </a:r>
            <a:r>
              <a:rPr sz="2000" spc="-5" dirty="0">
                <a:latin typeface="Times New Roman"/>
                <a:cs typeface="Times New Roman"/>
              </a:rPr>
              <a:t>that</a:t>
            </a:r>
            <a:r>
              <a:rPr sz="2000" spc="-20" dirty="0">
                <a:latin typeface="Times New Roman"/>
                <a:cs typeface="Times New Roman"/>
              </a:rPr>
              <a:t> </a:t>
            </a:r>
            <a:r>
              <a:rPr sz="2000" spc="-5" dirty="0">
                <a:latin typeface="Times New Roman"/>
                <a:cs typeface="Times New Roman"/>
              </a:rPr>
              <a:t>most</a:t>
            </a:r>
            <a:r>
              <a:rPr sz="2000" dirty="0">
                <a:latin typeface="Times New Roman"/>
                <a:cs typeface="Times New Roman"/>
              </a:rPr>
              <a:t> people</a:t>
            </a:r>
            <a:r>
              <a:rPr sz="2000" spc="-30" dirty="0">
                <a:latin typeface="Times New Roman"/>
                <a:cs typeface="Times New Roman"/>
              </a:rPr>
              <a:t> </a:t>
            </a:r>
            <a:r>
              <a:rPr sz="2000" dirty="0">
                <a:latin typeface="Times New Roman"/>
                <a:cs typeface="Times New Roman"/>
              </a:rPr>
              <a:t>are</a:t>
            </a:r>
            <a:r>
              <a:rPr sz="2000" spc="-5" dirty="0">
                <a:latin typeface="Times New Roman"/>
                <a:cs typeface="Times New Roman"/>
              </a:rPr>
              <a:t> </a:t>
            </a:r>
            <a:r>
              <a:rPr sz="2000" dirty="0">
                <a:latin typeface="Times New Roman"/>
                <a:cs typeface="Times New Roman"/>
              </a:rPr>
              <a:t>paying</a:t>
            </a:r>
            <a:r>
              <a:rPr sz="2000" spc="-5" dirty="0">
                <a:latin typeface="Times New Roman"/>
                <a:cs typeface="Times New Roman"/>
              </a:rPr>
              <a:t> instalment</a:t>
            </a:r>
            <a:r>
              <a:rPr sz="2000" spc="-2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range</a:t>
            </a:r>
            <a:r>
              <a:rPr sz="2000" spc="-25" dirty="0">
                <a:latin typeface="Times New Roman"/>
                <a:cs typeface="Times New Roman"/>
              </a:rPr>
              <a:t> </a:t>
            </a:r>
            <a:r>
              <a:rPr sz="2000" spc="5" dirty="0">
                <a:latin typeface="Times New Roman"/>
                <a:cs typeface="Times New Roman"/>
              </a:rPr>
              <a:t>150-350.</a:t>
            </a:r>
            <a:endParaRPr sz="2000">
              <a:latin typeface="Times New Roman"/>
              <a:cs typeface="Times New Roman"/>
            </a:endParaRPr>
          </a:p>
        </p:txBody>
      </p:sp>
      <p:sp>
        <p:nvSpPr>
          <p:cNvPr id="6" name="object 6"/>
          <p:cNvSpPr txBox="1"/>
          <p:nvPr/>
        </p:nvSpPr>
        <p:spPr>
          <a:xfrm>
            <a:off x="5486780" y="5180838"/>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6</a:t>
            </a:r>
            <a:endParaRPr sz="1800">
              <a:latin typeface="Franklin Gothic Medium"/>
              <a:cs typeface="Franklin Gothic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Biv</a:t>
            </a:r>
            <a:r>
              <a:rPr spc="5" dirty="0"/>
              <a:t>a</a:t>
            </a:r>
            <a:r>
              <a:rPr dirty="0"/>
              <a:t>r</a:t>
            </a:r>
            <a:r>
              <a:rPr spc="-10" dirty="0"/>
              <a:t>i</a:t>
            </a:r>
            <a:r>
              <a:rPr dirty="0"/>
              <a:t>ate</a:t>
            </a:r>
            <a:r>
              <a:rPr spc="-175" dirty="0"/>
              <a:t> </a:t>
            </a:r>
            <a:r>
              <a:rPr dirty="0"/>
              <a:t>A</a:t>
            </a:r>
            <a:r>
              <a:rPr spc="5" dirty="0"/>
              <a:t>n</a:t>
            </a:r>
            <a:r>
              <a:rPr dirty="0"/>
              <a:t>d</a:t>
            </a:r>
            <a:r>
              <a:rPr spc="-10" dirty="0"/>
              <a:t> </a:t>
            </a:r>
            <a:r>
              <a:rPr dirty="0"/>
              <a:t>M</a:t>
            </a:r>
            <a:r>
              <a:rPr spc="5" dirty="0"/>
              <a:t>u</a:t>
            </a:r>
            <a:r>
              <a:rPr dirty="0"/>
              <a:t>lt</a:t>
            </a:r>
            <a:r>
              <a:rPr spc="-15" dirty="0"/>
              <a:t>i</a:t>
            </a:r>
            <a:r>
              <a:rPr dirty="0"/>
              <a:t>v</a:t>
            </a:r>
            <a:r>
              <a:rPr spc="10" dirty="0"/>
              <a:t>a</a:t>
            </a:r>
            <a:r>
              <a:rPr dirty="0"/>
              <a:t>r</a:t>
            </a:r>
            <a:r>
              <a:rPr spc="-10" dirty="0"/>
              <a:t>i</a:t>
            </a:r>
            <a:r>
              <a:rPr dirty="0"/>
              <a:t>ate</a:t>
            </a:r>
            <a:r>
              <a:rPr spc="-175" dirty="0"/>
              <a:t> </a:t>
            </a:r>
            <a:r>
              <a:rPr dirty="0"/>
              <a:t>A</a:t>
            </a:r>
            <a:r>
              <a:rPr spc="5" dirty="0"/>
              <a:t>n</a:t>
            </a:r>
            <a:r>
              <a:rPr dirty="0"/>
              <a:t>al</a:t>
            </a:r>
            <a:r>
              <a:rPr spc="5" dirty="0"/>
              <a:t>y</a:t>
            </a:r>
            <a:r>
              <a:rPr dirty="0"/>
              <a:t>s</a:t>
            </a:r>
            <a:r>
              <a:rPr spc="-10" dirty="0"/>
              <a:t>i</a:t>
            </a:r>
            <a:r>
              <a:rPr dirty="0"/>
              <a:t>s</a:t>
            </a:r>
          </a:p>
        </p:txBody>
      </p:sp>
      <p:grpSp>
        <p:nvGrpSpPr>
          <p:cNvPr id="3" name="object 3"/>
          <p:cNvGrpSpPr/>
          <p:nvPr/>
        </p:nvGrpSpPr>
        <p:grpSpPr>
          <a:xfrm>
            <a:off x="7930451" y="1689671"/>
            <a:ext cx="3963670" cy="2876550"/>
            <a:chOff x="7930451" y="1689671"/>
            <a:chExt cx="3963670" cy="2876550"/>
          </a:xfrm>
        </p:grpSpPr>
        <p:pic>
          <p:nvPicPr>
            <p:cNvPr id="4" name="object 4"/>
            <p:cNvPicPr/>
            <p:nvPr/>
          </p:nvPicPr>
          <p:blipFill>
            <a:blip r:embed="rId2" cstate="print"/>
            <a:stretch>
              <a:fillRect/>
            </a:stretch>
          </p:blipFill>
          <p:spPr>
            <a:xfrm>
              <a:off x="8035308" y="1775459"/>
              <a:ext cx="3734521" cy="2533650"/>
            </a:xfrm>
            <a:prstGeom prst="rect">
              <a:avLst/>
            </a:prstGeom>
          </p:spPr>
        </p:pic>
        <p:sp>
          <p:nvSpPr>
            <p:cNvPr id="5" name="object 5"/>
            <p:cNvSpPr/>
            <p:nvPr/>
          </p:nvSpPr>
          <p:spPr>
            <a:xfrm>
              <a:off x="7935214" y="1694433"/>
              <a:ext cx="3954145" cy="2867025"/>
            </a:xfrm>
            <a:custGeom>
              <a:avLst/>
              <a:gdLst/>
              <a:ahLst/>
              <a:cxnLst/>
              <a:rect l="l" t="t" r="r" b="b"/>
              <a:pathLst>
                <a:path w="3954145" h="2867025">
                  <a:moveTo>
                    <a:pt x="0" y="2867025"/>
                  </a:moveTo>
                  <a:lnTo>
                    <a:pt x="3953637" y="2867025"/>
                  </a:lnTo>
                  <a:lnTo>
                    <a:pt x="3953637" y="0"/>
                  </a:lnTo>
                  <a:lnTo>
                    <a:pt x="0" y="0"/>
                  </a:lnTo>
                  <a:lnTo>
                    <a:pt x="0" y="2867025"/>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485343" y="661162"/>
            <a:ext cx="11033760" cy="2066289"/>
          </a:xfrm>
          <a:prstGeom prst="rect">
            <a:avLst/>
          </a:prstGeom>
        </p:spPr>
        <p:txBody>
          <a:bodyPr vert="horz" wrap="square" lIns="0" tIns="13335" rIns="0" bIns="0" rtlCol="0">
            <a:spAutoFit/>
          </a:bodyPr>
          <a:lstStyle/>
          <a:p>
            <a:pPr marL="160020" marR="5080">
              <a:lnSpc>
                <a:spcPct val="100000"/>
              </a:lnSpc>
              <a:spcBef>
                <a:spcPts val="105"/>
              </a:spcBef>
            </a:pPr>
            <a:r>
              <a:rPr sz="2000" dirty="0">
                <a:latin typeface="Times New Roman"/>
                <a:cs typeface="Times New Roman"/>
              </a:rPr>
              <a:t>Bivariate analysis is </a:t>
            </a:r>
            <a:r>
              <a:rPr sz="2000" spc="5" dirty="0">
                <a:latin typeface="Times New Roman"/>
                <a:cs typeface="Times New Roman"/>
              </a:rPr>
              <a:t>one </a:t>
            </a:r>
            <a:r>
              <a:rPr sz="2000" dirty="0">
                <a:latin typeface="Times New Roman"/>
                <a:cs typeface="Times New Roman"/>
              </a:rPr>
              <a:t>of the </a:t>
            </a:r>
            <a:r>
              <a:rPr sz="2000" spc="-5" dirty="0">
                <a:latin typeface="Times New Roman"/>
                <a:cs typeface="Times New Roman"/>
              </a:rPr>
              <a:t>simplest forms </a:t>
            </a:r>
            <a:r>
              <a:rPr sz="2000" dirty="0">
                <a:latin typeface="Times New Roman"/>
                <a:cs typeface="Times New Roman"/>
              </a:rPr>
              <a:t>of </a:t>
            </a:r>
            <a:r>
              <a:rPr sz="2000" spc="-5" dirty="0">
                <a:latin typeface="Times New Roman"/>
                <a:cs typeface="Times New Roman"/>
              </a:rPr>
              <a:t>quantitative (statistical) </a:t>
            </a:r>
            <a:r>
              <a:rPr sz="2000" dirty="0">
                <a:latin typeface="Times New Roman"/>
                <a:cs typeface="Times New Roman"/>
              </a:rPr>
              <a:t>analysis. It involves the analysis </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two</a:t>
            </a:r>
            <a:r>
              <a:rPr sz="2000" spc="10" dirty="0">
                <a:latin typeface="Times New Roman"/>
                <a:cs typeface="Times New Roman"/>
              </a:rPr>
              <a:t> </a:t>
            </a:r>
            <a:r>
              <a:rPr sz="2000" dirty="0">
                <a:latin typeface="Times New Roman"/>
                <a:cs typeface="Times New Roman"/>
              </a:rPr>
              <a:t>variables</a:t>
            </a:r>
            <a:r>
              <a:rPr sz="2000" spc="-25" dirty="0">
                <a:latin typeface="Times New Roman"/>
                <a:cs typeface="Times New Roman"/>
              </a:rPr>
              <a:t> </a:t>
            </a:r>
            <a:r>
              <a:rPr sz="2000" dirty="0">
                <a:latin typeface="Times New Roman"/>
                <a:cs typeface="Times New Roman"/>
              </a:rPr>
              <a:t>(often</a:t>
            </a:r>
            <a:r>
              <a:rPr sz="2000" spc="-30" dirty="0">
                <a:latin typeface="Times New Roman"/>
                <a:cs typeface="Times New Roman"/>
              </a:rPr>
              <a:t> </a:t>
            </a:r>
            <a:r>
              <a:rPr sz="2000" dirty="0">
                <a:latin typeface="Times New Roman"/>
                <a:cs typeface="Times New Roman"/>
              </a:rPr>
              <a:t>denoted</a:t>
            </a:r>
            <a:r>
              <a:rPr sz="2000" spc="-15" dirty="0">
                <a:latin typeface="Times New Roman"/>
                <a:cs typeface="Times New Roman"/>
              </a:rPr>
              <a:t> </a:t>
            </a:r>
            <a:r>
              <a:rPr sz="2000" dirty="0">
                <a:latin typeface="Times New Roman"/>
                <a:cs typeface="Times New Roman"/>
              </a:rPr>
              <a:t>as X,</a:t>
            </a:r>
            <a:r>
              <a:rPr sz="2000" spc="-65" dirty="0">
                <a:latin typeface="Times New Roman"/>
                <a:cs typeface="Times New Roman"/>
              </a:rPr>
              <a:t> </a:t>
            </a:r>
            <a:r>
              <a:rPr sz="2000" dirty="0">
                <a:latin typeface="Times New Roman"/>
                <a:cs typeface="Times New Roman"/>
              </a:rPr>
              <a:t>Y),</a:t>
            </a:r>
            <a:r>
              <a:rPr sz="2000" spc="-10" dirty="0">
                <a:latin typeface="Times New Roman"/>
                <a:cs typeface="Times New Roman"/>
              </a:rPr>
              <a:t> </a:t>
            </a:r>
            <a:r>
              <a:rPr sz="2000" dirty="0">
                <a:latin typeface="Times New Roman"/>
                <a:cs typeface="Times New Roman"/>
              </a:rPr>
              <a:t>for</a:t>
            </a:r>
            <a:r>
              <a:rPr sz="2000" spc="-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purpose</a:t>
            </a:r>
            <a:r>
              <a:rPr sz="2000" spc="-4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determining</a:t>
            </a:r>
            <a:r>
              <a:rPr sz="2000" spc="-30" dirty="0">
                <a:latin typeface="Times New Roman"/>
                <a:cs typeface="Times New Roman"/>
              </a:rPr>
              <a:t> </a:t>
            </a:r>
            <a:r>
              <a:rPr sz="2000" dirty="0">
                <a:latin typeface="Times New Roman"/>
                <a:cs typeface="Times New Roman"/>
              </a:rPr>
              <a:t>the </a:t>
            </a:r>
            <a:r>
              <a:rPr sz="2000" spc="-5" dirty="0">
                <a:latin typeface="Times New Roman"/>
                <a:cs typeface="Times New Roman"/>
              </a:rPr>
              <a:t>empirical</a:t>
            </a:r>
            <a:r>
              <a:rPr sz="2000" dirty="0">
                <a:latin typeface="Times New Roman"/>
                <a:cs typeface="Times New Roman"/>
              </a:rPr>
              <a:t> </a:t>
            </a:r>
            <a:r>
              <a:rPr sz="2000" spc="-5" dirty="0">
                <a:latin typeface="Times New Roman"/>
                <a:cs typeface="Times New Roman"/>
              </a:rPr>
              <a:t>relationship</a:t>
            </a:r>
            <a:r>
              <a:rPr sz="2000" spc="-30" dirty="0">
                <a:latin typeface="Times New Roman"/>
                <a:cs typeface="Times New Roman"/>
              </a:rPr>
              <a:t> </a:t>
            </a:r>
            <a:r>
              <a:rPr sz="2000" dirty="0">
                <a:latin typeface="Times New Roman"/>
                <a:cs typeface="Times New Roman"/>
              </a:rPr>
              <a:t>between </a:t>
            </a:r>
            <a:r>
              <a:rPr sz="2000" spc="-484" dirty="0">
                <a:latin typeface="Times New Roman"/>
                <a:cs typeface="Times New Roman"/>
              </a:rPr>
              <a:t> </a:t>
            </a:r>
            <a:r>
              <a:rPr sz="2000" spc="-5" dirty="0">
                <a:latin typeface="Times New Roman"/>
                <a:cs typeface="Times New Roman"/>
              </a:rPr>
              <a:t>them.</a:t>
            </a:r>
            <a:endParaRPr sz="2000">
              <a:latin typeface="Times New Roman"/>
              <a:cs typeface="Times New Roman"/>
            </a:endParaRPr>
          </a:p>
          <a:p>
            <a:pPr marL="354965" marR="4133850" indent="-342900">
              <a:lnSpc>
                <a:spcPct val="100000"/>
              </a:lnSpc>
              <a:spcBef>
                <a:spcPts val="1655"/>
              </a:spcBef>
              <a:buFont typeface="Wingdings"/>
              <a:buChar char=""/>
              <a:tabLst>
                <a:tab pos="355600" algn="l"/>
              </a:tabLst>
            </a:pPr>
            <a:r>
              <a:rPr sz="2000" dirty="0">
                <a:latin typeface="Times New Roman"/>
                <a:cs typeface="Times New Roman"/>
              </a:rPr>
              <a:t>From Figure 7 we can say that the </a:t>
            </a:r>
            <a:r>
              <a:rPr sz="2000" spc="-5" dirty="0">
                <a:latin typeface="Times New Roman"/>
                <a:cs typeface="Times New Roman"/>
              </a:rPr>
              <a:t>median </a:t>
            </a:r>
            <a:r>
              <a:rPr sz="2000" dirty="0">
                <a:latin typeface="Times New Roman"/>
                <a:cs typeface="Times New Roman"/>
              </a:rPr>
              <a:t>of Loan Amount of </a:t>
            </a:r>
            <a:r>
              <a:rPr sz="2000" spc="5" dirty="0">
                <a:latin typeface="Times New Roman"/>
                <a:cs typeface="Times New Roman"/>
              </a:rPr>
              <a:t> </a:t>
            </a:r>
            <a:r>
              <a:rPr sz="2000" spc="-5" dirty="0">
                <a:latin typeface="Times New Roman"/>
                <a:cs typeface="Times New Roman"/>
              </a:rPr>
              <a:t>charged-off</a:t>
            </a:r>
            <a:r>
              <a:rPr sz="2000" spc="-45" dirty="0">
                <a:latin typeface="Times New Roman"/>
                <a:cs typeface="Times New Roman"/>
              </a:rPr>
              <a:t> </a:t>
            </a:r>
            <a:r>
              <a:rPr sz="2000" dirty="0">
                <a:latin typeface="Times New Roman"/>
                <a:cs typeface="Times New Roman"/>
              </a:rPr>
              <a:t>people</a:t>
            </a:r>
            <a:r>
              <a:rPr sz="2000" spc="-4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high</a:t>
            </a:r>
            <a:r>
              <a:rPr sz="2000" spc="-10" dirty="0">
                <a:latin typeface="Times New Roman"/>
                <a:cs typeface="Times New Roman"/>
              </a:rPr>
              <a:t> </a:t>
            </a:r>
            <a:r>
              <a:rPr sz="2000" dirty="0">
                <a:latin typeface="Times New Roman"/>
                <a:cs typeface="Times New Roman"/>
              </a:rPr>
              <a:t>i.e.</a:t>
            </a:r>
            <a:r>
              <a:rPr sz="2000" spc="-10"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people</a:t>
            </a:r>
            <a:r>
              <a:rPr sz="2000" spc="-30" dirty="0">
                <a:latin typeface="Times New Roman"/>
                <a:cs typeface="Times New Roman"/>
              </a:rPr>
              <a:t> </a:t>
            </a:r>
            <a:r>
              <a:rPr sz="2000" spc="5" dirty="0">
                <a:latin typeface="Times New Roman"/>
                <a:cs typeface="Times New Roman"/>
              </a:rPr>
              <a:t>who</a:t>
            </a:r>
            <a:r>
              <a:rPr sz="2000" spc="-1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spc="5" dirty="0">
                <a:latin typeface="Times New Roman"/>
                <a:cs typeface="Times New Roman"/>
              </a:rPr>
              <a:t>not</a:t>
            </a:r>
            <a:r>
              <a:rPr sz="2000" spc="-30" dirty="0">
                <a:latin typeface="Times New Roman"/>
                <a:cs typeface="Times New Roman"/>
              </a:rPr>
              <a:t> </a:t>
            </a:r>
            <a:r>
              <a:rPr sz="2000" dirty="0">
                <a:latin typeface="Times New Roman"/>
                <a:cs typeface="Times New Roman"/>
              </a:rPr>
              <a:t>paying</a:t>
            </a:r>
            <a:r>
              <a:rPr sz="2000" spc="-10" dirty="0">
                <a:latin typeface="Times New Roman"/>
                <a:cs typeface="Times New Roman"/>
              </a:rPr>
              <a:t> </a:t>
            </a:r>
            <a:r>
              <a:rPr sz="2000" dirty="0">
                <a:latin typeface="Times New Roman"/>
                <a:cs typeface="Times New Roman"/>
              </a:rPr>
              <a:t>the </a:t>
            </a:r>
            <a:r>
              <a:rPr sz="2000" spc="-484" dirty="0">
                <a:latin typeface="Times New Roman"/>
                <a:cs typeface="Times New Roman"/>
              </a:rPr>
              <a:t> </a:t>
            </a:r>
            <a:r>
              <a:rPr sz="2000" dirty="0">
                <a:latin typeface="Times New Roman"/>
                <a:cs typeface="Times New Roman"/>
              </a:rPr>
              <a:t>loan</a:t>
            </a:r>
            <a:r>
              <a:rPr sz="2000" spc="-20"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taking</a:t>
            </a:r>
            <a:r>
              <a:rPr sz="2000" spc="-30" dirty="0">
                <a:latin typeface="Times New Roman"/>
                <a:cs typeface="Times New Roman"/>
              </a:rPr>
              <a:t> </a:t>
            </a:r>
            <a:r>
              <a:rPr sz="2000" spc="-5" dirty="0">
                <a:latin typeface="Times New Roman"/>
                <a:cs typeface="Times New Roman"/>
              </a:rPr>
              <a:t>more</a:t>
            </a:r>
            <a:r>
              <a:rPr sz="2000" dirty="0">
                <a:latin typeface="Times New Roman"/>
                <a:cs typeface="Times New Roman"/>
              </a:rPr>
              <a:t> </a:t>
            </a:r>
            <a:r>
              <a:rPr sz="2000" spc="-5" dirty="0">
                <a:latin typeface="Times New Roman"/>
                <a:cs typeface="Times New Roman"/>
              </a:rPr>
              <a:t>amount</a:t>
            </a:r>
            <a:r>
              <a:rPr sz="2000" spc="-20"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spc="-25" dirty="0">
                <a:latin typeface="Times New Roman"/>
                <a:cs typeface="Times New Roman"/>
              </a:rPr>
              <a:t>money.</a:t>
            </a:r>
            <a:endParaRPr sz="2000">
              <a:latin typeface="Times New Roman"/>
              <a:cs typeface="Times New Roman"/>
            </a:endParaRPr>
          </a:p>
        </p:txBody>
      </p:sp>
      <p:grpSp>
        <p:nvGrpSpPr>
          <p:cNvPr id="7" name="object 7"/>
          <p:cNvGrpSpPr/>
          <p:nvPr/>
        </p:nvGrpSpPr>
        <p:grpSpPr>
          <a:xfrm>
            <a:off x="781430" y="3018663"/>
            <a:ext cx="3972560" cy="2724150"/>
            <a:chOff x="781430" y="3018663"/>
            <a:chExt cx="3972560" cy="2724150"/>
          </a:xfrm>
        </p:grpSpPr>
        <p:pic>
          <p:nvPicPr>
            <p:cNvPr id="8" name="object 8"/>
            <p:cNvPicPr/>
            <p:nvPr/>
          </p:nvPicPr>
          <p:blipFill>
            <a:blip r:embed="rId3" cstate="print"/>
            <a:stretch>
              <a:fillRect/>
            </a:stretch>
          </p:blipFill>
          <p:spPr>
            <a:xfrm>
              <a:off x="895741" y="3123438"/>
              <a:ext cx="3667478" cy="2562225"/>
            </a:xfrm>
            <a:prstGeom prst="rect">
              <a:avLst/>
            </a:prstGeom>
          </p:spPr>
        </p:pic>
        <p:sp>
          <p:nvSpPr>
            <p:cNvPr id="9" name="object 9"/>
            <p:cNvSpPr/>
            <p:nvPr/>
          </p:nvSpPr>
          <p:spPr>
            <a:xfrm>
              <a:off x="786193" y="3023425"/>
              <a:ext cx="3963035" cy="2714625"/>
            </a:xfrm>
            <a:custGeom>
              <a:avLst/>
              <a:gdLst/>
              <a:ahLst/>
              <a:cxnLst/>
              <a:rect l="l" t="t" r="r" b="b"/>
              <a:pathLst>
                <a:path w="3963035" h="2714625">
                  <a:moveTo>
                    <a:pt x="0" y="2714625"/>
                  </a:moveTo>
                  <a:lnTo>
                    <a:pt x="3962780" y="2714625"/>
                  </a:lnTo>
                  <a:lnTo>
                    <a:pt x="3962780" y="0"/>
                  </a:lnTo>
                  <a:lnTo>
                    <a:pt x="0" y="0"/>
                  </a:lnTo>
                  <a:lnTo>
                    <a:pt x="0" y="2714625"/>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5114290" y="4667757"/>
            <a:ext cx="5852160" cy="1194435"/>
          </a:xfrm>
          <a:prstGeom prst="rect">
            <a:avLst/>
          </a:prstGeom>
        </p:spPr>
        <p:txBody>
          <a:bodyPr vert="horz" wrap="square" lIns="0" tIns="12700" rIns="0" bIns="0" rtlCol="0">
            <a:spAutoFit/>
          </a:bodyPr>
          <a:lstStyle/>
          <a:p>
            <a:pPr marR="824865" algn="r">
              <a:lnSpc>
                <a:spcPct val="100000"/>
              </a:lnSpc>
              <a:spcBef>
                <a:spcPts val="100"/>
              </a:spcBef>
            </a:pPr>
            <a:r>
              <a:rPr sz="1800" spc="-30" dirty="0">
                <a:latin typeface="Franklin Gothic Medium"/>
                <a:cs typeface="Franklin Gothic Medium"/>
              </a:rPr>
              <a:t>Fig</a:t>
            </a:r>
            <a:r>
              <a:rPr sz="1800" spc="-40" dirty="0">
                <a:latin typeface="Franklin Gothic Medium"/>
                <a:cs typeface="Franklin Gothic Medium"/>
              </a:rPr>
              <a:t> </a:t>
            </a:r>
            <a:r>
              <a:rPr sz="1800" dirty="0">
                <a:latin typeface="Franklin Gothic Medium"/>
                <a:cs typeface="Franklin Gothic Medium"/>
              </a:rPr>
              <a:t>7</a:t>
            </a:r>
            <a:endParaRPr sz="1800">
              <a:latin typeface="Franklin Gothic Medium"/>
              <a:cs typeface="Franklin Gothic Medium"/>
            </a:endParaRPr>
          </a:p>
          <a:p>
            <a:pPr>
              <a:lnSpc>
                <a:spcPct val="100000"/>
              </a:lnSpc>
              <a:spcBef>
                <a:spcPts val="30"/>
              </a:spcBef>
            </a:pPr>
            <a:endParaRPr sz="1950">
              <a:latin typeface="Franklin Gothic Medium"/>
              <a:cs typeface="Franklin Gothic Medium"/>
            </a:endParaRPr>
          </a:p>
          <a:p>
            <a:pPr marL="355600" indent="-342900">
              <a:lnSpc>
                <a:spcPct val="100000"/>
              </a:lnSpc>
              <a:buFont typeface="Wingdings"/>
              <a:buChar char=""/>
              <a:tabLst>
                <a:tab pos="355600" algn="l"/>
              </a:tabLst>
            </a:pPr>
            <a:r>
              <a:rPr sz="2000" spc="-70" dirty="0">
                <a:latin typeface="Times New Roman"/>
                <a:cs typeface="Times New Roman"/>
              </a:rPr>
              <a:t>We</a:t>
            </a:r>
            <a:r>
              <a:rPr sz="2000" spc="-25"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 that</a:t>
            </a:r>
            <a:r>
              <a:rPr sz="2000" spc="-2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spc="-5" dirty="0">
                <a:latin typeface="Times New Roman"/>
                <a:cs typeface="Times New Roman"/>
              </a:rPr>
              <a:t>installment</a:t>
            </a:r>
            <a:r>
              <a:rPr sz="2000" spc="-2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rising</a:t>
            </a:r>
            <a:r>
              <a:rPr sz="2000" spc="-30"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Income</a:t>
            </a:r>
            <a:endParaRPr sz="2000">
              <a:latin typeface="Times New Roman"/>
              <a:cs typeface="Times New Roman"/>
            </a:endParaRPr>
          </a:p>
          <a:p>
            <a:pPr marL="355600">
              <a:lnSpc>
                <a:spcPct val="100000"/>
              </a:lnSpc>
            </a:pPr>
            <a:r>
              <a:rPr sz="2000" dirty="0">
                <a:latin typeface="Times New Roman"/>
                <a:cs typeface="Times New Roman"/>
              </a:rPr>
              <a:t>Range</a:t>
            </a:r>
            <a:r>
              <a:rPr sz="2000" spc="-20" dirty="0">
                <a:latin typeface="Times New Roman"/>
                <a:cs typeface="Times New Roman"/>
              </a:rPr>
              <a:t> </a:t>
            </a:r>
            <a:r>
              <a:rPr sz="2000" dirty="0">
                <a:latin typeface="Times New Roman"/>
                <a:cs typeface="Times New Roman"/>
              </a:rPr>
              <a:t>is</a:t>
            </a:r>
            <a:r>
              <a:rPr sz="2000" spc="-20" dirty="0">
                <a:latin typeface="Times New Roman"/>
                <a:cs typeface="Times New Roman"/>
              </a:rPr>
              <a:t> </a:t>
            </a:r>
            <a:r>
              <a:rPr sz="2000" dirty="0">
                <a:latin typeface="Times New Roman"/>
                <a:cs typeface="Times New Roman"/>
              </a:rPr>
              <a:t>getting</a:t>
            </a:r>
            <a:r>
              <a:rPr sz="2000" spc="-35" dirty="0">
                <a:latin typeface="Times New Roman"/>
                <a:cs typeface="Times New Roman"/>
              </a:rPr>
              <a:t> </a:t>
            </a:r>
            <a:r>
              <a:rPr sz="2000" dirty="0">
                <a:latin typeface="Times New Roman"/>
                <a:cs typeface="Times New Roman"/>
              </a:rPr>
              <a:t>high</a:t>
            </a:r>
            <a:r>
              <a:rPr sz="2000" spc="-35" dirty="0">
                <a:latin typeface="Times New Roman"/>
                <a:cs typeface="Times New Roman"/>
              </a:rPr>
              <a:t> </a:t>
            </a:r>
            <a:r>
              <a:rPr sz="2000" dirty="0">
                <a:latin typeface="Times New Roman"/>
                <a:cs typeface="Times New Roman"/>
              </a:rPr>
              <a:t>from</a:t>
            </a:r>
            <a:r>
              <a:rPr sz="2000" spc="-20" dirty="0">
                <a:latin typeface="Times New Roman"/>
                <a:cs typeface="Times New Roman"/>
              </a:rPr>
              <a:t> </a:t>
            </a:r>
            <a:r>
              <a:rPr sz="2000" dirty="0">
                <a:latin typeface="Times New Roman"/>
                <a:cs typeface="Times New Roman"/>
              </a:rPr>
              <a:t>figure</a:t>
            </a:r>
            <a:r>
              <a:rPr sz="2000" spc="-35" dirty="0">
                <a:latin typeface="Times New Roman"/>
                <a:cs typeface="Times New Roman"/>
              </a:rPr>
              <a:t> </a:t>
            </a:r>
            <a:r>
              <a:rPr sz="2000" dirty="0">
                <a:latin typeface="Times New Roman"/>
                <a:cs typeface="Times New Roman"/>
              </a:rPr>
              <a:t>8.</a:t>
            </a:r>
            <a:endParaRPr sz="2000">
              <a:latin typeface="Times New Roman"/>
              <a:cs typeface="Times New Roman"/>
            </a:endParaRPr>
          </a:p>
        </p:txBody>
      </p:sp>
      <p:sp>
        <p:nvSpPr>
          <p:cNvPr id="11" name="object 11"/>
          <p:cNvSpPr txBox="1"/>
          <p:nvPr/>
        </p:nvSpPr>
        <p:spPr>
          <a:xfrm>
            <a:off x="2370835" y="5937300"/>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8</a:t>
            </a:r>
            <a:endParaRPr sz="1800">
              <a:latin typeface="Franklin Gothic Medium"/>
              <a:cs typeface="Franklin Gothic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60703" y="401891"/>
            <a:ext cx="3925570" cy="2838450"/>
            <a:chOff x="7660703" y="401891"/>
            <a:chExt cx="3925570" cy="2838450"/>
          </a:xfrm>
        </p:grpSpPr>
        <p:pic>
          <p:nvPicPr>
            <p:cNvPr id="3" name="object 3"/>
            <p:cNvPicPr/>
            <p:nvPr/>
          </p:nvPicPr>
          <p:blipFill>
            <a:blip r:embed="rId2" cstate="print"/>
            <a:stretch>
              <a:fillRect/>
            </a:stretch>
          </p:blipFill>
          <p:spPr>
            <a:xfrm>
              <a:off x="7784614" y="544830"/>
              <a:ext cx="3667840" cy="2533650"/>
            </a:xfrm>
            <a:prstGeom prst="rect">
              <a:avLst/>
            </a:prstGeom>
          </p:spPr>
        </p:pic>
        <p:sp>
          <p:nvSpPr>
            <p:cNvPr id="4" name="object 4"/>
            <p:cNvSpPr/>
            <p:nvPr/>
          </p:nvSpPr>
          <p:spPr>
            <a:xfrm>
              <a:off x="7665466" y="406654"/>
              <a:ext cx="3916045" cy="2828925"/>
            </a:xfrm>
            <a:custGeom>
              <a:avLst/>
              <a:gdLst/>
              <a:ahLst/>
              <a:cxnLst/>
              <a:rect l="l" t="t" r="r" b="b"/>
              <a:pathLst>
                <a:path w="3916045" h="2828925">
                  <a:moveTo>
                    <a:pt x="0" y="2828925"/>
                  </a:moveTo>
                  <a:lnTo>
                    <a:pt x="3915537" y="2828925"/>
                  </a:lnTo>
                  <a:lnTo>
                    <a:pt x="3915537" y="0"/>
                  </a:lnTo>
                  <a:lnTo>
                    <a:pt x="0" y="0"/>
                  </a:lnTo>
                  <a:lnTo>
                    <a:pt x="0" y="2828925"/>
                  </a:lnTo>
                  <a:close/>
                </a:path>
              </a:pathLst>
            </a:custGeom>
            <a:ln w="9525">
              <a:solidFill>
                <a:srgbClr val="000000"/>
              </a:solidFill>
            </a:ln>
          </p:spPr>
          <p:txBody>
            <a:bodyPr wrap="square" lIns="0" tIns="0" rIns="0" bIns="0" rtlCol="0"/>
            <a:lstStyle/>
            <a:p>
              <a:endParaRPr/>
            </a:p>
          </p:txBody>
        </p:sp>
      </p:grpSp>
      <p:grpSp>
        <p:nvGrpSpPr>
          <p:cNvPr id="5" name="object 5"/>
          <p:cNvGrpSpPr/>
          <p:nvPr/>
        </p:nvGrpSpPr>
        <p:grpSpPr>
          <a:xfrm>
            <a:off x="371475" y="2751899"/>
            <a:ext cx="4021454" cy="2782570"/>
            <a:chOff x="371475" y="2751899"/>
            <a:chExt cx="4021454" cy="2782570"/>
          </a:xfrm>
        </p:grpSpPr>
        <p:pic>
          <p:nvPicPr>
            <p:cNvPr id="6" name="object 6"/>
            <p:cNvPicPr/>
            <p:nvPr/>
          </p:nvPicPr>
          <p:blipFill>
            <a:blip r:embed="rId3" cstate="print"/>
            <a:stretch>
              <a:fillRect/>
            </a:stretch>
          </p:blipFill>
          <p:spPr>
            <a:xfrm>
              <a:off x="504872" y="2866291"/>
              <a:ext cx="3735222" cy="2534348"/>
            </a:xfrm>
            <a:prstGeom prst="rect">
              <a:avLst/>
            </a:prstGeom>
          </p:spPr>
        </p:pic>
        <p:sp>
          <p:nvSpPr>
            <p:cNvPr id="7" name="object 7"/>
            <p:cNvSpPr/>
            <p:nvPr/>
          </p:nvSpPr>
          <p:spPr>
            <a:xfrm>
              <a:off x="376237" y="2756661"/>
              <a:ext cx="4011929" cy="2773045"/>
            </a:xfrm>
            <a:custGeom>
              <a:avLst/>
              <a:gdLst/>
              <a:ahLst/>
              <a:cxnLst/>
              <a:rect l="l" t="t" r="r" b="b"/>
              <a:pathLst>
                <a:path w="4011929" h="2773045">
                  <a:moveTo>
                    <a:pt x="0" y="2772537"/>
                  </a:moveTo>
                  <a:lnTo>
                    <a:pt x="4011549" y="2772537"/>
                  </a:lnTo>
                  <a:lnTo>
                    <a:pt x="4011549" y="0"/>
                  </a:lnTo>
                  <a:lnTo>
                    <a:pt x="0" y="0"/>
                  </a:lnTo>
                  <a:lnTo>
                    <a:pt x="0" y="2772537"/>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78739" y="435990"/>
            <a:ext cx="6706234" cy="635635"/>
          </a:xfrm>
          <a:prstGeom prst="rect">
            <a:avLst/>
          </a:prstGeom>
        </p:spPr>
        <p:txBody>
          <a:bodyPr vert="horz" wrap="square" lIns="0" tIns="13335" rIns="0" bIns="0" rtlCol="0">
            <a:spAutoFit/>
          </a:bodyPr>
          <a:lstStyle/>
          <a:p>
            <a:pPr marL="299085" marR="5080" indent="-287020">
              <a:lnSpc>
                <a:spcPct val="100000"/>
              </a:lnSpc>
              <a:spcBef>
                <a:spcPts val="105"/>
              </a:spcBef>
              <a:buFont typeface="Wingdings"/>
              <a:buChar char=""/>
              <a:tabLst>
                <a:tab pos="299720" algn="l"/>
              </a:tabLst>
            </a:pP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Figure</a:t>
            </a:r>
            <a:r>
              <a:rPr sz="2000" spc="-25" dirty="0">
                <a:latin typeface="Times New Roman"/>
                <a:cs typeface="Times New Roman"/>
              </a:rPr>
              <a:t> </a:t>
            </a:r>
            <a:r>
              <a:rPr sz="2000" dirty="0">
                <a:latin typeface="Times New Roman"/>
                <a:cs typeface="Times New Roman"/>
              </a:rPr>
              <a:t>9 we</a:t>
            </a:r>
            <a:r>
              <a:rPr sz="2000" spc="-10"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say</a:t>
            </a:r>
            <a:r>
              <a:rPr sz="2000" spc="-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median</a:t>
            </a:r>
            <a:r>
              <a:rPr sz="2000" spc="5"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Installment</a:t>
            </a:r>
            <a:r>
              <a:rPr sz="2000" spc="-35" dirty="0">
                <a:latin typeface="Times New Roman"/>
                <a:cs typeface="Times New Roman"/>
              </a:rPr>
              <a:t> </a:t>
            </a:r>
            <a:r>
              <a:rPr sz="2000" dirty="0">
                <a:latin typeface="Times New Roman"/>
                <a:cs typeface="Times New Roman"/>
              </a:rPr>
              <a:t>of </a:t>
            </a:r>
            <a:r>
              <a:rPr sz="2000" spc="-484" dirty="0">
                <a:latin typeface="Times New Roman"/>
                <a:cs typeface="Times New Roman"/>
              </a:rPr>
              <a:t> </a:t>
            </a:r>
            <a:r>
              <a:rPr sz="2000" spc="-5" dirty="0">
                <a:latin typeface="Times New Roman"/>
                <a:cs typeface="Times New Roman"/>
              </a:rPr>
              <a:t>charged-off</a:t>
            </a:r>
            <a:r>
              <a:rPr sz="2000" spc="-4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5" dirty="0">
                <a:latin typeface="Times New Roman"/>
                <a:cs typeface="Times New Roman"/>
              </a:rPr>
              <a:t>high</a:t>
            </a:r>
            <a:r>
              <a:rPr sz="1800" spc="5" dirty="0">
                <a:latin typeface="Franklin Gothic Medium"/>
                <a:cs typeface="Franklin Gothic Medium"/>
              </a:rPr>
              <a:t>.</a:t>
            </a:r>
            <a:endParaRPr sz="1800">
              <a:latin typeface="Franklin Gothic Medium"/>
              <a:cs typeface="Franklin Gothic Medium"/>
            </a:endParaRPr>
          </a:p>
        </p:txBody>
      </p:sp>
      <p:sp>
        <p:nvSpPr>
          <p:cNvPr id="9" name="object 9"/>
          <p:cNvSpPr txBox="1"/>
          <p:nvPr/>
        </p:nvSpPr>
        <p:spPr>
          <a:xfrm>
            <a:off x="5407914" y="4777485"/>
            <a:ext cx="6142355" cy="635635"/>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720" algn="l"/>
              </a:tabLst>
            </a:pPr>
            <a:r>
              <a:rPr sz="2000" spc="-70" dirty="0">
                <a:latin typeface="Times New Roman"/>
                <a:cs typeface="Times New Roman"/>
              </a:rPr>
              <a:t>We</a:t>
            </a:r>
            <a:r>
              <a:rPr sz="2000" spc="-30"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a:t>
            </a:r>
            <a:r>
              <a:rPr sz="2000" spc="-5" dirty="0">
                <a:latin typeface="Times New Roman"/>
                <a:cs typeface="Times New Roman"/>
              </a:rPr>
              <a:t> </a:t>
            </a:r>
            <a:r>
              <a:rPr sz="2000" dirty="0">
                <a:latin typeface="Times New Roman"/>
                <a:cs typeface="Times New Roman"/>
              </a:rPr>
              <a:t>infer</a:t>
            </a:r>
            <a:r>
              <a:rPr sz="2000" spc="-25"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average</a:t>
            </a:r>
            <a:r>
              <a:rPr sz="2000" spc="-25" dirty="0">
                <a:latin typeface="Times New Roman"/>
                <a:cs typeface="Times New Roman"/>
              </a:rPr>
              <a:t> </a:t>
            </a:r>
            <a:r>
              <a:rPr sz="2000" dirty="0">
                <a:latin typeface="Times New Roman"/>
                <a:cs typeface="Times New Roman"/>
              </a:rPr>
              <a:t>Loan</a:t>
            </a:r>
            <a:r>
              <a:rPr sz="2000" spc="-120" dirty="0">
                <a:latin typeface="Times New Roman"/>
                <a:cs typeface="Times New Roman"/>
              </a:rPr>
              <a:t> </a:t>
            </a:r>
            <a:r>
              <a:rPr sz="2000" dirty="0">
                <a:latin typeface="Times New Roman"/>
                <a:cs typeface="Times New Roman"/>
              </a:rPr>
              <a:t>Amount</a:t>
            </a:r>
            <a:r>
              <a:rPr sz="2000" spc="-25" dirty="0">
                <a:latin typeface="Times New Roman"/>
                <a:cs typeface="Times New Roman"/>
              </a:rPr>
              <a:t> </a:t>
            </a:r>
            <a:r>
              <a:rPr sz="2000" dirty="0">
                <a:latin typeface="Times New Roman"/>
                <a:cs typeface="Times New Roman"/>
              </a:rPr>
              <a:t>of people </a:t>
            </a:r>
            <a:r>
              <a:rPr sz="2000" spc="-484" dirty="0">
                <a:latin typeface="Times New Roman"/>
                <a:cs typeface="Times New Roman"/>
              </a:rPr>
              <a:t> </a:t>
            </a:r>
            <a:r>
              <a:rPr sz="2000" dirty="0">
                <a:latin typeface="Times New Roman"/>
                <a:cs typeface="Times New Roman"/>
              </a:rPr>
              <a:t>whose</a:t>
            </a:r>
            <a:r>
              <a:rPr sz="2000" spc="-25" dirty="0">
                <a:latin typeface="Times New Roman"/>
                <a:cs typeface="Times New Roman"/>
              </a:rPr>
              <a:t> </a:t>
            </a:r>
            <a:r>
              <a:rPr sz="2000" spc="-5" dirty="0">
                <a:latin typeface="Times New Roman"/>
                <a:cs typeface="Times New Roman"/>
              </a:rPr>
              <a:t>term</a:t>
            </a:r>
            <a:r>
              <a:rPr sz="2000" spc="-2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5 </a:t>
            </a:r>
            <a:r>
              <a:rPr sz="2000" spc="-5" dirty="0">
                <a:latin typeface="Times New Roman"/>
                <a:cs typeface="Times New Roman"/>
              </a:rPr>
              <a:t>years</a:t>
            </a:r>
            <a:r>
              <a:rPr sz="2000" spc="-2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5" dirty="0">
                <a:latin typeface="Times New Roman"/>
                <a:cs typeface="Times New Roman"/>
              </a:rPr>
              <a:t>more</a:t>
            </a:r>
            <a:r>
              <a:rPr sz="2000" dirty="0">
                <a:latin typeface="Times New Roman"/>
                <a:cs typeface="Times New Roman"/>
              </a:rPr>
              <a:t> from</a:t>
            </a:r>
            <a:r>
              <a:rPr sz="2000" spc="-4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figure</a:t>
            </a:r>
            <a:r>
              <a:rPr sz="2000" spc="-25" dirty="0">
                <a:latin typeface="Times New Roman"/>
                <a:cs typeface="Times New Roman"/>
              </a:rPr>
              <a:t> </a:t>
            </a:r>
            <a:r>
              <a:rPr sz="2000" spc="5" dirty="0">
                <a:latin typeface="Times New Roman"/>
                <a:cs typeface="Times New Roman"/>
              </a:rPr>
              <a:t>10.</a:t>
            </a:r>
            <a:endParaRPr sz="2000">
              <a:latin typeface="Times New Roman"/>
              <a:cs typeface="Times New Roman"/>
            </a:endParaRPr>
          </a:p>
        </p:txBody>
      </p:sp>
      <p:sp>
        <p:nvSpPr>
          <p:cNvPr id="10" name="object 10"/>
          <p:cNvSpPr txBox="1"/>
          <p:nvPr/>
        </p:nvSpPr>
        <p:spPr>
          <a:xfrm>
            <a:off x="9472421" y="3284601"/>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9</a:t>
            </a:r>
            <a:endParaRPr sz="1800">
              <a:latin typeface="Franklin Gothic Medium"/>
              <a:cs typeface="Franklin Gothic Medium"/>
            </a:endParaRPr>
          </a:p>
        </p:txBody>
      </p:sp>
      <p:sp>
        <p:nvSpPr>
          <p:cNvPr id="11" name="object 11"/>
          <p:cNvSpPr txBox="1"/>
          <p:nvPr/>
        </p:nvSpPr>
        <p:spPr>
          <a:xfrm>
            <a:off x="1772157" y="5701385"/>
            <a:ext cx="62484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65" dirty="0">
                <a:latin typeface="Franklin Gothic Medium"/>
                <a:cs typeface="Franklin Gothic Medium"/>
              </a:rPr>
              <a:t> </a:t>
            </a:r>
            <a:r>
              <a:rPr sz="1800" spc="-35" dirty="0">
                <a:latin typeface="Franklin Gothic Medium"/>
                <a:cs typeface="Franklin Gothic Medium"/>
              </a:rPr>
              <a:t>10</a:t>
            </a:r>
            <a:endParaRPr sz="1800">
              <a:latin typeface="Franklin Gothic Medium"/>
              <a:cs typeface="Franklin Gothic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33182" y="961263"/>
            <a:ext cx="9231630" cy="4935855"/>
            <a:chOff x="1333182" y="961263"/>
            <a:chExt cx="9231630" cy="4935855"/>
          </a:xfrm>
        </p:grpSpPr>
        <p:pic>
          <p:nvPicPr>
            <p:cNvPr id="3" name="object 3"/>
            <p:cNvPicPr/>
            <p:nvPr/>
          </p:nvPicPr>
          <p:blipFill>
            <a:blip r:embed="rId2" cstate="print"/>
            <a:stretch>
              <a:fillRect/>
            </a:stretch>
          </p:blipFill>
          <p:spPr>
            <a:xfrm>
              <a:off x="1437913" y="1132763"/>
              <a:ext cx="9002986" cy="4678225"/>
            </a:xfrm>
            <a:prstGeom prst="rect">
              <a:avLst/>
            </a:prstGeom>
          </p:spPr>
        </p:pic>
        <p:sp>
          <p:nvSpPr>
            <p:cNvPr id="4" name="object 4"/>
            <p:cNvSpPr/>
            <p:nvPr/>
          </p:nvSpPr>
          <p:spPr>
            <a:xfrm>
              <a:off x="1337944" y="966025"/>
              <a:ext cx="9222105" cy="4926330"/>
            </a:xfrm>
            <a:custGeom>
              <a:avLst/>
              <a:gdLst/>
              <a:ahLst/>
              <a:cxnLst/>
              <a:rect l="l" t="t" r="r" b="b"/>
              <a:pathLst>
                <a:path w="9222105" h="4926330">
                  <a:moveTo>
                    <a:pt x="0" y="4925949"/>
                  </a:moveTo>
                  <a:lnTo>
                    <a:pt x="9222105" y="4925949"/>
                  </a:lnTo>
                  <a:lnTo>
                    <a:pt x="9222105" y="0"/>
                  </a:lnTo>
                  <a:lnTo>
                    <a:pt x="0" y="0"/>
                  </a:lnTo>
                  <a:lnTo>
                    <a:pt x="0" y="4925949"/>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801420" y="196722"/>
            <a:ext cx="10540365" cy="635635"/>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720" algn="l"/>
              </a:tabLst>
            </a:pPr>
            <a:r>
              <a:rPr sz="2000" spc="-70" dirty="0">
                <a:latin typeface="Times New Roman"/>
                <a:cs typeface="Times New Roman"/>
              </a:rPr>
              <a:t>We</a:t>
            </a:r>
            <a:r>
              <a:rPr sz="2000" spc="-25" dirty="0">
                <a:latin typeface="Times New Roman"/>
                <a:cs typeface="Times New Roman"/>
              </a:rPr>
              <a:t> </a:t>
            </a:r>
            <a:r>
              <a:rPr sz="2000" dirty="0">
                <a:latin typeface="Times New Roman"/>
                <a:cs typeface="Times New Roman"/>
              </a:rPr>
              <a:t>can</a:t>
            </a:r>
            <a:r>
              <a:rPr sz="2000" spc="-15" dirty="0">
                <a:latin typeface="Times New Roman"/>
                <a:cs typeface="Times New Roman"/>
              </a:rPr>
              <a:t> </a:t>
            </a:r>
            <a:r>
              <a:rPr sz="2000" dirty="0">
                <a:latin typeface="Times New Roman"/>
                <a:cs typeface="Times New Roman"/>
              </a:rPr>
              <a:t>infer</a:t>
            </a:r>
            <a:r>
              <a:rPr sz="2000" spc="-15" dirty="0">
                <a:latin typeface="Times New Roman"/>
                <a:cs typeface="Times New Roman"/>
              </a:rPr>
              <a:t> </a:t>
            </a:r>
            <a:r>
              <a:rPr sz="2000" dirty="0">
                <a:latin typeface="Times New Roman"/>
                <a:cs typeface="Times New Roman"/>
              </a:rPr>
              <a:t>from</a:t>
            </a:r>
            <a:r>
              <a:rPr sz="2000" spc="-35" dirty="0">
                <a:latin typeface="Times New Roman"/>
                <a:cs typeface="Times New Roman"/>
              </a:rPr>
              <a:t> </a:t>
            </a:r>
            <a:r>
              <a:rPr sz="2000" dirty="0">
                <a:latin typeface="Times New Roman"/>
                <a:cs typeface="Times New Roman"/>
              </a:rPr>
              <a:t>the figure</a:t>
            </a:r>
            <a:r>
              <a:rPr sz="2000" spc="-30" dirty="0">
                <a:latin typeface="Times New Roman"/>
                <a:cs typeface="Times New Roman"/>
              </a:rPr>
              <a:t> </a:t>
            </a:r>
            <a:r>
              <a:rPr sz="2000" spc="-35" dirty="0">
                <a:latin typeface="Times New Roman"/>
                <a:cs typeface="Times New Roman"/>
              </a:rPr>
              <a:t>11</a:t>
            </a:r>
            <a:r>
              <a:rPr sz="2000" spc="-10"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median</a:t>
            </a:r>
            <a:r>
              <a:rPr sz="2000" spc="5" dirty="0">
                <a:latin typeface="Times New Roman"/>
                <a:cs typeface="Times New Roman"/>
              </a:rPr>
              <a:t> </a:t>
            </a:r>
            <a:r>
              <a:rPr sz="2000" dirty="0">
                <a:latin typeface="Times New Roman"/>
                <a:cs typeface="Times New Roman"/>
              </a:rPr>
              <a:t>of interest</a:t>
            </a:r>
            <a:r>
              <a:rPr sz="2000" spc="-3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gradually</a:t>
            </a:r>
            <a:r>
              <a:rPr sz="2000" spc="-40" dirty="0">
                <a:latin typeface="Times New Roman"/>
                <a:cs typeface="Times New Roman"/>
              </a:rPr>
              <a:t> </a:t>
            </a:r>
            <a:r>
              <a:rPr sz="2000" dirty="0">
                <a:latin typeface="Times New Roman"/>
                <a:cs typeface="Times New Roman"/>
              </a:rPr>
              <a:t>increasing</a:t>
            </a:r>
            <a:r>
              <a:rPr sz="2000" spc="-40" dirty="0">
                <a:latin typeface="Times New Roman"/>
                <a:cs typeface="Times New Roman"/>
              </a:rPr>
              <a:t> </a:t>
            </a:r>
            <a:r>
              <a:rPr sz="2000" dirty="0">
                <a:latin typeface="Times New Roman"/>
                <a:cs typeface="Times New Roman"/>
              </a:rPr>
              <a:t>from</a:t>
            </a:r>
            <a:r>
              <a:rPr sz="2000" spc="-20" dirty="0">
                <a:latin typeface="Times New Roman"/>
                <a:cs typeface="Times New Roman"/>
              </a:rPr>
              <a:t> </a:t>
            </a:r>
            <a:r>
              <a:rPr sz="2000" dirty="0">
                <a:latin typeface="Times New Roman"/>
                <a:cs typeface="Times New Roman"/>
              </a:rPr>
              <a:t>Grade</a:t>
            </a:r>
            <a:r>
              <a:rPr sz="2000" spc="-120" dirty="0">
                <a:latin typeface="Times New Roman"/>
                <a:cs typeface="Times New Roman"/>
              </a:rPr>
              <a:t> </a:t>
            </a:r>
            <a:r>
              <a:rPr sz="2000" dirty="0">
                <a:latin typeface="Times New Roman"/>
                <a:cs typeface="Times New Roman"/>
              </a:rPr>
              <a:t>A</a:t>
            </a:r>
            <a:r>
              <a:rPr sz="2000" spc="-11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G </a:t>
            </a:r>
            <a:r>
              <a:rPr sz="2000" spc="-484" dirty="0">
                <a:latin typeface="Times New Roman"/>
                <a:cs typeface="Times New Roman"/>
              </a:rPr>
              <a:t> </a:t>
            </a:r>
            <a:r>
              <a:rPr sz="2000" spc="-15" dirty="0">
                <a:solidFill>
                  <a:srgbClr val="212121"/>
                </a:solidFill>
                <a:latin typeface="Times New Roman"/>
                <a:cs typeface="Times New Roman"/>
              </a:rPr>
              <a:t>continuously.</a:t>
            </a:r>
            <a:endParaRPr sz="2000">
              <a:latin typeface="Times New Roman"/>
              <a:cs typeface="Times New Roman"/>
            </a:endParaRPr>
          </a:p>
        </p:txBody>
      </p:sp>
      <p:sp>
        <p:nvSpPr>
          <p:cNvPr id="6" name="object 6"/>
          <p:cNvSpPr txBox="1"/>
          <p:nvPr/>
        </p:nvSpPr>
        <p:spPr>
          <a:xfrm>
            <a:off x="5562980" y="6067145"/>
            <a:ext cx="62738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0" dirty="0">
                <a:latin typeface="Franklin Gothic Medium"/>
                <a:cs typeface="Franklin Gothic Medium"/>
              </a:rPr>
              <a:t> </a:t>
            </a:r>
            <a:r>
              <a:rPr sz="1800" spc="-20" dirty="0">
                <a:latin typeface="Franklin Gothic Medium"/>
                <a:cs typeface="Franklin Gothic Medium"/>
              </a:rPr>
              <a:t>11</a:t>
            </a:r>
            <a:endParaRPr sz="1800">
              <a:latin typeface="Franklin Gothic Medium"/>
              <a:cs typeface="Franklin Gothic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56626" y="985647"/>
            <a:ext cx="9279255" cy="4886960"/>
            <a:chOff x="1456626" y="985647"/>
            <a:chExt cx="9279255" cy="4886960"/>
          </a:xfrm>
        </p:grpSpPr>
        <p:pic>
          <p:nvPicPr>
            <p:cNvPr id="3" name="object 3"/>
            <p:cNvPicPr/>
            <p:nvPr/>
          </p:nvPicPr>
          <p:blipFill>
            <a:blip r:embed="rId2" cstate="print"/>
            <a:stretch>
              <a:fillRect/>
            </a:stretch>
          </p:blipFill>
          <p:spPr>
            <a:xfrm>
              <a:off x="1618513" y="1119006"/>
              <a:ext cx="9002606" cy="4677141"/>
            </a:xfrm>
            <a:prstGeom prst="rect">
              <a:avLst/>
            </a:prstGeom>
          </p:spPr>
        </p:pic>
        <p:sp>
          <p:nvSpPr>
            <p:cNvPr id="4" name="object 4"/>
            <p:cNvSpPr/>
            <p:nvPr/>
          </p:nvSpPr>
          <p:spPr>
            <a:xfrm>
              <a:off x="1461388" y="990409"/>
              <a:ext cx="9269730" cy="4877435"/>
            </a:xfrm>
            <a:custGeom>
              <a:avLst/>
              <a:gdLst/>
              <a:ahLst/>
              <a:cxnLst/>
              <a:rect l="l" t="t" r="r" b="b"/>
              <a:pathLst>
                <a:path w="9269730" h="4877435">
                  <a:moveTo>
                    <a:pt x="0" y="4877181"/>
                  </a:moveTo>
                  <a:lnTo>
                    <a:pt x="9269349" y="4877181"/>
                  </a:lnTo>
                  <a:lnTo>
                    <a:pt x="9269349" y="0"/>
                  </a:lnTo>
                  <a:lnTo>
                    <a:pt x="0" y="0"/>
                  </a:lnTo>
                  <a:lnTo>
                    <a:pt x="0" y="4877181"/>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1309497" y="294894"/>
            <a:ext cx="10198100" cy="33083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2000" spc="-70" dirty="0">
                <a:latin typeface="Times New Roman"/>
                <a:cs typeface="Times New Roman"/>
              </a:rPr>
              <a:t>We</a:t>
            </a:r>
            <a:r>
              <a:rPr sz="2000" spc="-25" dirty="0">
                <a:latin typeface="Times New Roman"/>
                <a:cs typeface="Times New Roman"/>
              </a:rPr>
              <a:t> </a:t>
            </a:r>
            <a:r>
              <a:rPr sz="2000" dirty="0">
                <a:latin typeface="Times New Roman"/>
                <a:cs typeface="Times New Roman"/>
              </a:rPr>
              <a:t>can</a:t>
            </a:r>
            <a:r>
              <a:rPr sz="2000" spc="-15" dirty="0">
                <a:latin typeface="Times New Roman"/>
                <a:cs typeface="Times New Roman"/>
              </a:rPr>
              <a:t> </a:t>
            </a:r>
            <a:r>
              <a:rPr sz="2000" dirty="0">
                <a:latin typeface="Times New Roman"/>
                <a:cs typeface="Times New Roman"/>
              </a:rPr>
              <a:t>infer</a:t>
            </a:r>
            <a:r>
              <a:rPr sz="2000" spc="-15" dirty="0">
                <a:latin typeface="Times New Roman"/>
                <a:cs typeface="Times New Roman"/>
              </a:rPr>
              <a:t> </a:t>
            </a:r>
            <a:r>
              <a:rPr sz="2000" dirty="0">
                <a:latin typeface="Times New Roman"/>
                <a:cs typeface="Times New Roman"/>
              </a:rPr>
              <a:t>that</a:t>
            </a:r>
            <a:r>
              <a:rPr sz="2000" spc="-2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median</a:t>
            </a:r>
            <a:r>
              <a:rPr sz="2000" spc="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interest</a:t>
            </a:r>
            <a:r>
              <a:rPr sz="2000" spc="-4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gradually</a:t>
            </a:r>
            <a:r>
              <a:rPr sz="2000" spc="-45" dirty="0">
                <a:latin typeface="Times New Roman"/>
                <a:cs typeface="Times New Roman"/>
              </a:rPr>
              <a:t> </a:t>
            </a:r>
            <a:r>
              <a:rPr sz="2000" dirty="0">
                <a:latin typeface="Times New Roman"/>
                <a:cs typeface="Times New Roman"/>
              </a:rPr>
              <a:t>increasing</a:t>
            </a:r>
            <a:r>
              <a:rPr sz="2000" spc="-35" dirty="0">
                <a:latin typeface="Times New Roman"/>
                <a:cs typeface="Times New Roman"/>
              </a:rPr>
              <a:t> </a:t>
            </a:r>
            <a:r>
              <a:rPr sz="2000" dirty="0">
                <a:latin typeface="Times New Roman"/>
                <a:cs typeface="Times New Roman"/>
              </a:rPr>
              <a:t>from</a:t>
            </a:r>
            <a:r>
              <a:rPr sz="2000" spc="-135" dirty="0">
                <a:latin typeface="Times New Roman"/>
                <a:cs typeface="Times New Roman"/>
              </a:rPr>
              <a:t> </a:t>
            </a:r>
            <a:r>
              <a:rPr sz="2000" dirty="0">
                <a:latin typeface="Times New Roman"/>
                <a:cs typeface="Times New Roman"/>
              </a:rPr>
              <a:t>A1 to</a:t>
            </a:r>
            <a:r>
              <a:rPr sz="2000" spc="-10" dirty="0">
                <a:latin typeface="Times New Roman"/>
                <a:cs typeface="Times New Roman"/>
              </a:rPr>
              <a:t> </a:t>
            </a:r>
            <a:r>
              <a:rPr sz="2000" dirty="0">
                <a:latin typeface="Times New Roman"/>
                <a:cs typeface="Times New Roman"/>
              </a:rPr>
              <a:t>G5 from</a:t>
            </a:r>
            <a:r>
              <a:rPr sz="2000" spc="-3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figure</a:t>
            </a:r>
            <a:r>
              <a:rPr sz="2000" spc="-40" dirty="0">
                <a:latin typeface="Times New Roman"/>
                <a:cs typeface="Times New Roman"/>
              </a:rPr>
              <a:t> </a:t>
            </a:r>
            <a:r>
              <a:rPr sz="2000" spc="5" dirty="0">
                <a:latin typeface="Times New Roman"/>
                <a:cs typeface="Times New Roman"/>
              </a:rPr>
              <a:t>13.</a:t>
            </a:r>
            <a:endParaRPr sz="2000">
              <a:latin typeface="Times New Roman"/>
              <a:cs typeface="Times New Roman"/>
            </a:endParaRPr>
          </a:p>
        </p:txBody>
      </p:sp>
      <p:sp>
        <p:nvSpPr>
          <p:cNvPr id="6" name="object 6"/>
          <p:cNvSpPr txBox="1"/>
          <p:nvPr/>
        </p:nvSpPr>
        <p:spPr>
          <a:xfrm>
            <a:off x="5667247" y="6061354"/>
            <a:ext cx="630555"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0" dirty="0">
                <a:latin typeface="Franklin Gothic Medium"/>
                <a:cs typeface="Franklin Gothic Medium"/>
              </a:rPr>
              <a:t> </a:t>
            </a:r>
            <a:r>
              <a:rPr sz="1800" spc="-10" dirty="0">
                <a:latin typeface="Franklin Gothic Medium"/>
                <a:cs typeface="Franklin Gothic Medium"/>
              </a:rPr>
              <a:t>13</a:t>
            </a:r>
            <a:endParaRPr sz="1800">
              <a:latin typeface="Franklin Gothic Medium"/>
              <a:cs typeface="Franklin Gothic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12875" y="2921063"/>
            <a:ext cx="3782060" cy="2619375"/>
            <a:chOff x="7512875" y="2921063"/>
            <a:chExt cx="3782060" cy="2619375"/>
          </a:xfrm>
        </p:grpSpPr>
        <p:pic>
          <p:nvPicPr>
            <p:cNvPr id="3" name="object 3"/>
            <p:cNvPicPr/>
            <p:nvPr/>
          </p:nvPicPr>
          <p:blipFill>
            <a:blip r:embed="rId2" cstate="print"/>
            <a:stretch>
              <a:fillRect/>
            </a:stretch>
          </p:blipFill>
          <p:spPr>
            <a:xfrm>
              <a:off x="7531989" y="3035411"/>
              <a:ext cx="3677022" cy="2399948"/>
            </a:xfrm>
            <a:prstGeom prst="rect">
              <a:avLst/>
            </a:prstGeom>
          </p:spPr>
        </p:pic>
        <p:sp>
          <p:nvSpPr>
            <p:cNvPr id="4" name="object 4"/>
            <p:cNvSpPr/>
            <p:nvPr/>
          </p:nvSpPr>
          <p:spPr>
            <a:xfrm>
              <a:off x="7517638" y="2925826"/>
              <a:ext cx="3772535" cy="2609850"/>
            </a:xfrm>
            <a:custGeom>
              <a:avLst/>
              <a:gdLst/>
              <a:ahLst/>
              <a:cxnLst/>
              <a:rect l="l" t="t" r="r" b="b"/>
              <a:pathLst>
                <a:path w="3772534" h="2609850">
                  <a:moveTo>
                    <a:pt x="0" y="2609469"/>
                  </a:moveTo>
                  <a:lnTo>
                    <a:pt x="3772280" y="2609469"/>
                  </a:lnTo>
                  <a:lnTo>
                    <a:pt x="3772280" y="0"/>
                  </a:lnTo>
                  <a:lnTo>
                    <a:pt x="0" y="0"/>
                  </a:lnTo>
                  <a:lnTo>
                    <a:pt x="0" y="2609469"/>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462483" y="960882"/>
            <a:ext cx="5467350" cy="940435"/>
          </a:xfrm>
          <a:prstGeom prst="rect">
            <a:avLst/>
          </a:prstGeom>
        </p:spPr>
        <p:txBody>
          <a:bodyPr vert="horz" wrap="square" lIns="0" tIns="13335" rIns="0" bIns="0" rtlCol="0">
            <a:spAutoFit/>
          </a:bodyPr>
          <a:lstStyle/>
          <a:p>
            <a:pPr marL="299085" marR="5080" indent="-287020">
              <a:lnSpc>
                <a:spcPct val="100000"/>
              </a:lnSpc>
              <a:spcBef>
                <a:spcPts val="105"/>
              </a:spcBef>
              <a:buFont typeface="Wingdings"/>
              <a:buChar char=""/>
              <a:tabLst>
                <a:tab pos="299720" algn="l"/>
              </a:tabLst>
            </a:pPr>
            <a:r>
              <a:rPr sz="2000" spc="-70" dirty="0">
                <a:latin typeface="Times New Roman"/>
                <a:cs typeface="Times New Roman"/>
              </a:rPr>
              <a:t>We</a:t>
            </a:r>
            <a:r>
              <a:rPr sz="2000" spc="-30" dirty="0">
                <a:latin typeface="Times New Roman"/>
                <a:cs typeface="Times New Roman"/>
              </a:rPr>
              <a:t> </a:t>
            </a:r>
            <a:r>
              <a:rPr sz="2000" dirty="0">
                <a:latin typeface="Times New Roman"/>
                <a:cs typeface="Times New Roman"/>
              </a:rPr>
              <a:t>can</a:t>
            </a:r>
            <a:r>
              <a:rPr sz="2000" spc="-20" dirty="0">
                <a:latin typeface="Times New Roman"/>
                <a:cs typeface="Times New Roman"/>
              </a:rPr>
              <a:t> </a:t>
            </a:r>
            <a:r>
              <a:rPr sz="2000" dirty="0">
                <a:latin typeface="Times New Roman"/>
                <a:cs typeface="Times New Roman"/>
              </a:rPr>
              <a:t>see that</a:t>
            </a:r>
            <a:r>
              <a:rPr sz="2000" spc="-25" dirty="0">
                <a:latin typeface="Times New Roman"/>
                <a:cs typeface="Times New Roman"/>
              </a:rPr>
              <a:t> </a:t>
            </a:r>
            <a:r>
              <a:rPr sz="2000" dirty="0">
                <a:latin typeface="Times New Roman"/>
                <a:cs typeface="Times New Roman"/>
              </a:rPr>
              <a:t>the</a:t>
            </a:r>
            <a:r>
              <a:rPr sz="2000" spc="-15" dirty="0">
                <a:latin typeface="Times New Roman"/>
                <a:cs typeface="Times New Roman"/>
              </a:rPr>
              <a:t> </a:t>
            </a:r>
            <a:r>
              <a:rPr sz="2000" dirty="0">
                <a:latin typeface="Times New Roman"/>
                <a:cs typeface="Times New Roman"/>
              </a:rPr>
              <a:t>people</a:t>
            </a:r>
            <a:r>
              <a:rPr sz="2000" spc="-25" dirty="0">
                <a:latin typeface="Times New Roman"/>
                <a:cs typeface="Times New Roman"/>
              </a:rPr>
              <a:t> </a:t>
            </a:r>
            <a:r>
              <a:rPr sz="2000" dirty="0">
                <a:latin typeface="Times New Roman"/>
                <a:cs typeface="Times New Roman"/>
              </a:rPr>
              <a:t>whose</a:t>
            </a:r>
            <a:r>
              <a:rPr sz="2000" spc="-35" dirty="0">
                <a:latin typeface="Times New Roman"/>
                <a:cs typeface="Times New Roman"/>
              </a:rPr>
              <a:t> </a:t>
            </a:r>
            <a:r>
              <a:rPr sz="2000" spc="-5" dirty="0">
                <a:latin typeface="Times New Roman"/>
                <a:cs typeface="Times New Roman"/>
              </a:rPr>
              <a:t>home</a:t>
            </a:r>
            <a:r>
              <a:rPr sz="2000" dirty="0">
                <a:latin typeface="Times New Roman"/>
                <a:cs typeface="Times New Roman"/>
              </a:rPr>
              <a:t> ownership </a:t>
            </a:r>
            <a:r>
              <a:rPr sz="2000" spc="-484" dirty="0">
                <a:latin typeface="Times New Roman"/>
                <a:cs typeface="Times New Roman"/>
              </a:rPr>
              <a:t> </a:t>
            </a:r>
            <a:r>
              <a:rPr sz="2000" dirty="0">
                <a:latin typeface="Times New Roman"/>
                <a:cs typeface="Times New Roman"/>
              </a:rPr>
              <a:t>are RENT and </a:t>
            </a:r>
            <a:r>
              <a:rPr sz="2000" spc="-40" dirty="0">
                <a:latin typeface="Times New Roman"/>
                <a:cs typeface="Times New Roman"/>
              </a:rPr>
              <a:t>MORTAGE </a:t>
            </a:r>
            <a:r>
              <a:rPr sz="2000" dirty="0">
                <a:latin typeface="Times New Roman"/>
                <a:cs typeface="Times New Roman"/>
              </a:rPr>
              <a:t>are </a:t>
            </a:r>
            <a:r>
              <a:rPr sz="2000" spc="-5" dirty="0">
                <a:latin typeface="Times New Roman"/>
                <a:cs typeface="Times New Roman"/>
              </a:rPr>
              <a:t>most like </a:t>
            </a:r>
            <a:r>
              <a:rPr sz="2000" dirty="0">
                <a:latin typeface="Times New Roman"/>
                <a:cs typeface="Times New Roman"/>
              </a:rPr>
              <a:t>to be </a:t>
            </a:r>
            <a:r>
              <a:rPr sz="2000" spc="5" dirty="0">
                <a:latin typeface="Times New Roman"/>
                <a:cs typeface="Times New Roman"/>
              </a:rPr>
              <a:t> </a:t>
            </a:r>
            <a:r>
              <a:rPr sz="2000" spc="-10" dirty="0">
                <a:latin typeface="Times New Roman"/>
                <a:cs typeface="Times New Roman"/>
              </a:rPr>
              <a:t>charged-off</a:t>
            </a:r>
            <a:r>
              <a:rPr sz="2000" spc="-45" dirty="0">
                <a:latin typeface="Times New Roman"/>
                <a:cs typeface="Times New Roman"/>
              </a:rPr>
              <a:t> </a:t>
            </a:r>
            <a:r>
              <a:rPr sz="2000" dirty="0">
                <a:latin typeface="Times New Roman"/>
                <a:cs typeface="Times New Roman"/>
              </a:rPr>
              <a:t>from</a:t>
            </a:r>
            <a:r>
              <a:rPr sz="2000" spc="-4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figure</a:t>
            </a:r>
            <a:r>
              <a:rPr sz="2000" spc="-30" dirty="0">
                <a:latin typeface="Times New Roman"/>
                <a:cs typeface="Times New Roman"/>
              </a:rPr>
              <a:t> </a:t>
            </a:r>
            <a:r>
              <a:rPr sz="2000" spc="5" dirty="0">
                <a:latin typeface="Times New Roman"/>
                <a:cs typeface="Times New Roman"/>
              </a:rPr>
              <a:t>14.</a:t>
            </a:r>
            <a:endParaRPr sz="2000">
              <a:latin typeface="Times New Roman"/>
              <a:cs typeface="Times New Roman"/>
            </a:endParaRPr>
          </a:p>
        </p:txBody>
      </p:sp>
      <p:grpSp>
        <p:nvGrpSpPr>
          <p:cNvPr id="6" name="object 6"/>
          <p:cNvGrpSpPr/>
          <p:nvPr/>
        </p:nvGrpSpPr>
        <p:grpSpPr>
          <a:xfrm>
            <a:off x="488823" y="2287142"/>
            <a:ext cx="6440170" cy="3457575"/>
            <a:chOff x="488823" y="2287142"/>
            <a:chExt cx="6440170" cy="3457575"/>
          </a:xfrm>
        </p:grpSpPr>
        <p:pic>
          <p:nvPicPr>
            <p:cNvPr id="7" name="object 7"/>
            <p:cNvPicPr/>
            <p:nvPr/>
          </p:nvPicPr>
          <p:blipFill>
            <a:blip r:embed="rId3" cstate="print"/>
            <a:stretch>
              <a:fillRect/>
            </a:stretch>
          </p:blipFill>
          <p:spPr>
            <a:xfrm>
              <a:off x="603135" y="2439527"/>
              <a:ext cx="5829991" cy="3161949"/>
            </a:xfrm>
            <a:prstGeom prst="rect">
              <a:avLst/>
            </a:prstGeom>
          </p:spPr>
        </p:pic>
        <p:sp>
          <p:nvSpPr>
            <p:cNvPr id="8" name="object 8"/>
            <p:cNvSpPr/>
            <p:nvPr/>
          </p:nvSpPr>
          <p:spPr>
            <a:xfrm>
              <a:off x="493585" y="2291905"/>
              <a:ext cx="6430645" cy="3448050"/>
            </a:xfrm>
            <a:custGeom>
              <a:avLst/>
              <a:gdLst/>
              <a:ahLst/>
              <a:cxnLst/>
              <a:rect l="l" t="t" r="r" b="b"/>
              <a:pathLst>
                <a:path w="6430645" h="3448050">
                  <a:moveTo>
                    <a:pt x="0" y="3447669"/>
                  </a:moveTo>
                  <a:lnTo>
                    <a:pt x="6430136" y="3447669"/>
                  </a:lnTo>
                  <a:lnTo>
                    <a:pt x="6430136" y="0"/>
                  </a:lnTo>
                  <a:lnTo>
                    <a:pt x="0" y="0"/>
                  </a:lnTo>
                  <a:lnTo>
                    <a:pt x="0" y="3447669"/>
                  </a:lnTo>
                  <a:close/>
                </a:path>
              </a:pathLst>
            </a:custGeom>
            <a:ln w="9525">
              <a:solidFill>
                <a:srgbClr val="000000"/>
              </a:solidFill>
            </a:ln>
          </p:spPr>
          <p:txBody>
            <a:bodyPr wrap="square" lIns="0" tIns="0" rIns="0" bIns="0" rtlCol="0"/>
            <a:lstStyle/>
            <a:p>
              <a:endParaRPr/>
            </a:p>
          </p:txBody>
        </p:sp>
      </p:grpSp>
      <p:sp>
        <p:nvSpPr>
          <p:cNvPr id="9" name="object 9"/>
          <p:cNvSpPr txBox="1"/>
          <p:nvPr/>
        </p:nvSpPr>
        <p:spPr>
          <a:xfrm>
            <a:off x="7710931" y="221995"/>
            <a:ext cx="3228340" cy="2465070"/>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720" algn="l"/>
              </a:tabLst>
            </a:pPr>
            <a:r>
              <a:rPr sz="2000" dirty="0">
                <a:latin typeface="Times New Roman"/>
                <a:cs typeface="Times New Roman"/>
              </a:rPr>
              <a:t>From</a:t>
            </a:r>
            <a:r>
              <a:rPr sz="2000" spc="-3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figure</a:t>
            </a:r>
            <a:r>
              <a:rPr sz="2000" spc="-55" dirty="0">
                <a:latin typeface="Times New Roman"/>
                <a:cs typeface="Times New Roman"/>
              </a:rPr>
              <a:t> </a:t>
            </a:r>
            <a:r>
              <a:rPr sz="2000" dirty="0">
                <a:latin typeface="Times New Roman"/>
                <a:cs typeface="Times New Roman"/>
              </a:rPr>
              <a:t>15(line</a:t>
            </a:r>
            <a:r>
              <a:rPr sz="2000" spc="-45" dirty="0">
                <a:latin typeface="Times New Roman"/>
                <a:cs typeface="Times New Roman"/>
              </a:rPr>
              <a:t> </a:t>
            </a:r>
            <a:r>
              <a:rPr sz="2000" dirty="0">
                <a:latin typeface="Times New Roman"/>
                <a:cs typeface="Times New Roman"/>
              </a:rPr>
              <a:t>plot) </a:t>
            </a:r>
            <a:r>
              <a:rPr sz="2000" spc="-484" dirty="0">
                <a:latin typeface="Times New Roman"/>
                <a:cs typeface="Times New Roman"/>
              </a:rPr>
              <a:t> </a:t>
            </a:r>
            <a:r>
              <a:rPr sz="2000" dirty="0">
                <a:latin typeface="Times New Roman"/>
                <a:cs typeface="Times New Roman"/>
              </a:rPr>
              <a:t>we can see that after the </a:t>
            </a:r>
            <a:r>
              <a:rPr sz="2000" spc="5" dirty="0">
                <a:latin typeface="Times New Roman"/>
                <a:cs typeface="Times New Roman"/>
              </a:rPr>
              <a:t> </a:t>
            </a:r>
            <a:r>
              <a:rPr sz="2000" dirty="0">
                <a:latin typeface="Times New Roman"/>
                <a:cs typeface="Times New Roman"/>
              </a:rPr>
              <a:t>steady increase of interest </a:t>
            </a:r>
            <a:r>
              <a:rPr sz="2000" spc="5" dirty="0">
                <a:latin typeface="Times New Roman"/>
                <a:cs typeface="Times New Roman"/>
              </a:rPr>
              <a:t> </a:t>
            </a:r>
            <a:r>
              <a:rPr sz="2000" dirty="0">
                <a:latin typeface="Times New Roman"/>
                <a:cs typeface="Times New Roman"/>
              </a:rPr>
              <a:t>from the year 2007 the </a:t>
            </a:r>
            <a:r>
              <a:rPr sz="2000" spc="5" dirty="0">
                <a:latin typeface="Times New Roman"/>
                <a:cs typeface="Times New Roman"/>
              </a:rPr>
              <a:t> </a:t>
            </a:r>
            <a:r>
              <a:rPr sz="2000" dirty="0">
                <a:latin typeface="Times New Roman"/>
                <a:cs typeface="Times New Roman"/>
              </a:rPr>
              <a:t>interest rate </a:t>
            </a:r>
            <a:r>
              <a:rPr sz="2000" spc="5" dirty="0">
                <a:latin typeface="Times New Roman"/>
                <a:cs typeface="Times New Roman"/>
              </a:rPr>
              <a:t>got </a:t>
            </a:r>
            <a:r>
              <a:rPr sz="2000" dirty="0">
                <a:latin typeface="Times New Roman"/>
                <a:cs typeface="Times New Roman"/>
              </a:rPr>
              <a:t>decreased </a:t>
            </a:r>
            <a:r>
              <a:rPr sz="2000" spc="5" dirty="0">
                <a:latin typeface="Times New Roman"/>
                <a:cs typeface="Times New Roman"/>
              </a:rPr>
              <a:t> </a:t>
            </a:r>
            <a:r>
              <a:rPr sz="2000" dirty="0">
                <a:latin typeface="Times New Roman"/>
                <a:cs typeface="Times New Roman"/>
              </a:rPr>
              <a:t>from 2009 to </a:t>
            </a:r>
            <a:r>
              <a:rPr sz="2000" spc="5" dirty="0">
                <a:latin typeface="Times New Roman"/>
                <a:cs typeface="Times New Roman"/>
              </a:rPr>
              <a:t>2010. </a:t>
            </a:r>
            <a:r>
              <a:rPr sz="2000" dirty="0">
                <a:latin typeface="Times New Roman"/>
                <a:cs typeface="Times New Roman"/>
              </a:rPr>
              <a:t>The </a:t>
            </a:r>
            <a:r>
              <a:rPr sz="2000" spc="5" dirty="0">
                <a:latin typeface="Times New Roman"/>
                <a:cs typeface="Times New Roman"/>
              </a:rPr>
              <a:t> </a:t>
            </a:r>
            <a:r>
              <a:rPr sz="2000" spc="-10" dirty="0">
                <a:latin typeface="Times New Roman"/>
                <a:cs typeface="Times New Roman"/>
              </a:rPr>
              <a:t>main </a:t>
            </a:r>
            <a:r>
              <a:rPr sz="2000" dirty="0">
                <a:latin typeface="Times New Roman"/>
                <a:cs typeface="Times New Roman"/>
              </a:rPr>
              <a:t>reason would be </a:t>
            </a:r>
            <a:r>
              <a:rPr sz="2000" spc="5" dirty="0">
                <a:latin typeface="Times New Roman"/>
                <a:cs typeface="Times New Roman"/>
              </a:rPr>
              <a:t> </a:t>
            </a:r>
            <a:r>
              <a:rPr sz="2000" dirty="0">
                <a:latin typeface="Times New Roman"/>
                <a:cs typeface="Times New Roman"/>
              </a:rPr>
              <a:t>Recession.</a:t>
            </a:r>
            <a:endParaRPr sz="2000">
              <a:latin typeface="Times New Roman"/>
              <a:cs typeface="Times New Roman"/>
            </a:endParaRPr>
          </a:p>
        </p:txBody>
      </p:sp>
      <p:sp>
        <p:nvSpPr>
          <p:cNvPr id="10" name="object 10"/>
          <p:cNvSpPr txBox="1"/>
          <p:nvPr/>
        </p:nvSpPr>
        <p:spPr>
          <a:xfrm>
            <a:off x="8828658" y="5763564"/>
            <a:ext cx="62865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0" dirty="0">
                <a:latin typeface="Franklin Gothic Medium"/>
                <a:cs typeface="Franklin Gothic Medium"/>
              </a:rPr>
              <a:t> </a:t>
            </a:r>
            <a:r>
              <a:rPr sz="1800" spc="-15" dirty="0">
                <a:latin typeface="Franklin Gothic Medium"/>
                <a:cs typeface="Franklin Gothic Medium"/>
              </a:rPr>
              <a:t>15</a:t>
            </a:r>
            <a:endParaRPr sz="1800">
              <a:latin typeface="Franklin Gothic Medium"/>
              <a:cs typeface="Franklin Gothic Medium"/>
            </a:endParaRPr>
          </a:p>
        </p:txBody>
      </p:sp>
      <p:sp>
        <p:nvSpPr>
          <p:cNvPr id="11" name="object 11"/>
          <p:cNvSpPr txBox="1"/>
          <p:nvPr/>
        </p:nvSpPr>
        <p:spPr>
          <a:xfrm>
            <a:off x="2833497" y="5899505"/>
            <a:ext cx="624840" cy="300355"/>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65" dirty="0">
                <a:latin typeface="Franklin Gothic Medium"/>
                <a:cs typeface="Franklin Gothic Medium"/>
              </a:rPr>
              <a:t> </a:t>
            </a:r>
            <a:r>
              <a:rPr sz="1800" spc="-35" dirty="0">
                <a:latin typeface="Franklin Gothic Medium"/>
                <a:cs typeface="Franklin Gothic Medium"/>
              </a:rPr>
              <a:t>14</a:t>
            </a:r>
            <a:endParaRPr sz="1800">
              <a:latin typeface="Franklin Gothic Medium"/>
              <a:cs typeface="Franklin Gothic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546286" y="1898459"/>
            <a:ext cx="6038850" cy="3401060"/>
            <a:chOff x="2546286" y="1898459"/>
            <a:chExt cx="6038850" cy="3401060"/>
          </a:xfrm>
        </p:grpSpPr>
        <p:pic>
          <p:nvPicPr>
            <p:cNvPr id="3" name="object 3"/>
            <p:cNvPicPr/>
            <p:nvPr/>
          </p:nvPicPr>
          <p:blipFill>
            <a:blip r:embed="rId2" cstate="print"/>
            <a:stretch>
              <a:fillRect/>
            </a:stretch>
          </p:blipFill>
          <p:spPr>
            <a:xfrm>
              <a:off x="2679572" y="2031886"/>
              <a:ext cx="5772150" cy="3162656"/>
            </a:xfrm>
            <a:prstGeom prst="rect">
              <a:avLst/>
            </a:prstGeom>
          </p:spPr>
        </p:pic>
        <p:sp>
          <p:nvSpPr>
            <p:cNvPr id="4" name="object 4"/>
            <p:cNvSpPr/>
            <p:nvPr/>
          </p:nvSpPr>
          <p:spPr>
            <a:xfrm>
              <a:off x="2551048" y="1903222"/>
              <a:ext cx="6029325" cy="3391535"/>
            </a:xfrm>
            <a:custGeom>
              <a:avLst/>
              <a:gdLst/>
              <a:ahLst/>
              <a:cxnLst/>
              <a:rect l="l" t="t" r="r" b="b"/>
              <a:pathLst>
                <a:path w="6029325" h="3391535">
                  <a:moveTo>
                    <a:pt x="0" y="3391280"/>
                  </a:moveTo>
                  <a:lnTo>
                    <a:pt x="6029325" y="3391280"/>
                  </a:lnTo>
                  <a:lnTo>
                    <a:pt x="6029325" y="0"/>
                  </a:lnTo>
                  <a:lnTo>
                    <a:pt x="0" y="0"/>
                  </a:lnTo>
                  <a:lnTo>
                    <a:pt x="0" y="3391280"/>
                  </a:lnTo>
                  <a:close/>
                </a:path>
              </a:pathLst>
            </a:custGeom>
            <a:ln w="9524">
              <a:solidFill>
                <a:srgbClr val="000000"/>
              </a:solidFill>
            </a:ln>
          </p:spPr>
          <p:txBody>
            <a:bodyPr wrap="square" lIns="0" tIns="0" rIns="0" bIns="0" rtlCol="0"/>
            <a:lstStyle/>
            <a:p>
              <a:endParaRPr/>
            </a:p>
          </p:txBody>
        </p:sp>
      </p:grpSp>
      <p:sp>
        <p:nvSpPr>
          <p:cNvPr id="5" name="object 5"/>
          <p:cNvSpPr txBox="1"/>
          <p:nvPr/>
        </p:nvSpPr>
        <p:spPr>
          <a:xfrm>
            <a:off x="1320800" y="667638"/>
            <a:ext cx="9128125" cy="635635"/>
          </a:xfrm>
          <a:prstGeom prst="rect">
            <a:avLst/>
          </a:prstGeom>
        </p:spPr>
        <p:txBody>
          <a:bodyPr vert="horz" wrap="square" lIns="0" tIns="13335" rIns="0" bIns="0" rtlCol="0">
            <a:spAutoFit/>
          </a:bodyPr>
          <a:lstStyle/>
          <a:p>
            <a:pPr marL="355600" marR="5080" indent="-342900">
              <a:lnSpc>
                <a:spcPct val="100000"/>
              </a:lnSpc>
              <a:spcBef>
                <a:spcPts val="105"/>
              </a:spcBef>
              <a:buFont typeface="Wingdings"/>
              <a:buChar char=""/>
              <a:tabLst>
                <a:tab pos="355600" algn="l"/>
              </a:tabLst>
            </a:pP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figure</a:t>
            </a:r>
            <a:r>
              <a:rPr sz="2000" spc="-40" dirty="0">
                <a:latin typeface="Times New Roman"/>
                <a:cs typeface="Times New Roman"/>
              </a:rPr>
              <a:t> </a:t>
            </a:r>
            <a:r>
              <a:rPr sz="2000" dirty="0">
                <a:latin typeface="Times New Roman"/>
                <a:cs typeface="Times New Roman"/>
              </a:rPr>
              <a:t>16 we</a:t>
            </a:r>
            <a:r>
              <a:rPr sz="2000" spc="5" dirty="0">
                <a:latin typeface="Times New Roman"/>
                <a:cs typeface="Times New Roman"/>
              </a:rPr>
              <a:t> </a:t>
            </a:r>
            <a:r>
              <a:rPr sz="2000" spc="-5" dirty="0">
                <a:latin typeface="Times New Roman"/>
                <a:cs typeface="Times New Roman"/>
              </a:rPr>
              <a:t>can</a:t>
            </a:r>
            <a:r>
              <a:rPr sz="2000" spc="5" dirty="0">
                <a:latin typeface="Times New Roman"/>
                <a:cs typeface="Times New Roman"/>
              </a:rPr>
              <a:t> </a:t>
            </a:r>
            <a:r>
              <a:rPr sz="2000" spc="-5" dirty="0">
                <a:latin typeface="Times New Roman"/>
                <a:cs typeface="Times New Roman"/>
              </a:rPr>
              <a:t>say</a:t>
            </a:r>
            <a:r>
              <a:rPr sz="2000" spc="5" dirty="0">
                <a:latin typeface="Times New Roman"/>
                <a:cs typeface="Times New Roman"/>
              </a:rPr>
              <a:t> </a:t>
            </a:r>
            <a:r>
              <a:rPr sz="2000" spc="-5" dirty="0">
                <a:latin typeface="Times New Roman"/>
                <a:cs typeface="Times New Roman"/>
              </a:rPr>
              <a:t>that</a:t>
            </a:r>
            <a:r>
              <a:rPr sz="2000" spc="-2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both</a:t>
            </a:r>
            <a:r>
              <a:rPr sz="2000" spc="-1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cases</a:t>
            </a:r>
            <a:r>
              <a:rPr sz="2000" spc="-15" dirty="0">
                <a:latin typeface="Times New Roman"/>
                <a:cs typeface="Times New Roman"/>
              </a:rPr>
              <a:t> </a:t>
            </a:r>
            <a:r>
              <a:rPr sz="2000" dirty="0">
                <a:latin typeface="Times New Roman"/>
                <a:cs typeface="Times New Roman"/>
              </a:rPr>
              <a:t>i.e.</a:t>
            </a:r>
            <a:r>
              <a:rPr sz="2000" spc="-5" dirty="0">
                <a:latin typeface="Times New Roman"/>
                <a:cs typeface="Times New Roman"/>
              </a:rPr>
              <a:t> </a:t>
            </a:r>
            <a:r>
              <a:rPr sz="2000" dirty="0">
                <a:latin typeface="Times New Roman"/>
                <a:cs typeface="Times New Roman"/>
              </a:rPr>
              <a:t>(Fully</a:t>
            </a:r>
            <a:r>
              <a:rPr sz="2000" spc="-25" dirty="0">
                <a:latin typeface="Times New Roman"/>
                <a:cs typeface="Times New Roman"/>
              </a:rPr>
              <a:t> </a:t>
            </a:r>
            <a:r>
              <a:rPr sz="2000" dirty="0">
                <a:latin typeface="Times New Roman"/>
                <a:cs typeface="Times New Roman"/>
              </a:rPr>
              <a:t>Paid,</a:t>
            </a:r>
            <a:r>
              <a:rPr sz="2000" spc="-15" dirty="0">
                <a:latin typeface="Times New Roman"/>
                <a:cs typeface="Times New Roman"/>
              </a:rPr>
              <a:t> </a:t>
            </a:r>
            <a:r>
              <a:rPr sz="2000" spc="-5" dirty="0">
                <a:latin typeface="Times New Roman"/>
                <a:cs typeface="Times New Roman"/>
              </a:rPr>
              <a:t>Charged</a:t>
            </a:r>
            <a:r>
              <a:rPr sz="2000" spc="-25" dirty="0">
                <a:latin typeface="Times New Roman"/>
                <a:cs typeface="Times New Roman"/>
              </a:rPr>
              <a:t> </a:t>
            </a:r>
            <a:r>
              <a:rPr sz="2000" spc="-10" dirty="0">
                <a:latin typeface="Times New Roman"/>
                <a:cs typeface="Times New Roman"/>
              </a:rPr>
              <a:t>Off)</a:t>
            </a:r>
            <a:r>
              <a:rPr sz="2000" dirty="0">
                <a:latin typeface="Times New Roman"/>
                <a:cs typeface="Times New Roman"/>
              </a:rPr>
              <a:t> the </a:t>
            </a:r>
            <a:r>
              <a:rPr sz="2000" spc="-484" dirty="0">
                <a:latin typeface="Times New Roman"/>
                <a:cs typeface="Times New Roman"/>
              </a:rPr>
              <a:t> </a:t>
            </a:r>
            <a:r>
              <a:rPr sz="2000" dirty="0">
                <a:latin typeface="Times New Roman"/>
                <a:cs typeface="Times New Roman"/>
              </a:rPr>
              <a:t>Mortgage</a:t>
            </a:r>
            <a:r>
              <a:rPr sz="2000" spc="-35" dirty="0">
                <a:latin typeface="Times New Roman"/>
                <a:cs typeface="Times New Roman"/>
              </a:rPr>
              <a:t> </a:t>
            </a:r>
            <a:r>
              <a:rPr sz="2000" dirty="0">
                <a:latin typeface="Times New Roman"/>
                <a:cs typeface="Times New Roman"/>
              </a:rPr>
              <a:t>people</a:t>
            </a:r>
            <a:r>
              <a:rPr sz="2000" spc="-40"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paying</a:t>
            </a:r>
            <a:r>
              <a:rPr sz="2000" spc="-1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high</a:t>
            </a:r>
            <a:r>
              <a:rPr sz="2000" spc="-15" dirty="0">
                <a:latin typeface="Times New Roman"/>
                <a:cs typeface="Times New Roman"/>
              </a:rPr>
              <a:t> </a:t>
            </a:r>
            <a:r>
              <a:rPr sz="2000" spc="-5" dirty="0">
                <a:latin typeface="Times New Roman"/>
                <a:cs typeface="Times New Roman"/>
              </a:rPr>
              <a:t>Instalments.</a:t>
            </a:r>
            <a:endParaRPr sz="2000">
              <a:latin typeface="Times New Roman"/>
              <a:cs typeface="Times New Roman"/>
            </a:endParaRPr>
          </a:p>
        </p:txBody>
      </p:sp>
      <p:sp>
        <p:nvSpPr>
          <p:cNvPr id="6" name="object 6"/>
          <p:cNvSpPr txBox="1"/>
          <p:nvPr/>
        </p:nvSpPr>
        <p:spPr>
          <a:xfrm>
            <a:off x="5390769" y="5504179"/>
            <a:ext cx="624205"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0" dirty="0">
                <a:latin typeface="Franklin Gothic Medium"/>
                <a:cs typeface="Franklin Gothic Medium"/>
              </a:rPr>
              <a:t> </a:t>
            </a:r>
            <a:r>
              <a:rPr sz="1800" spc="-35" dirty="0">
                <a:latin typeface="Franklin Gothic Medium"/>
                <a:cs typeface="Franklin Gothic Medium"/>
              </a:rPr>
              <a:t>16</a:t>
            </a:r>
            <a:endParaRPr sz="1800">
              <a:latin typeface="Franklin Gothic Medium"/>
              <a:cs typeface="Franklin Gothic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578095"/>
            <a:ext cx="12189460" cy="2280285"/>
          </a:xfrm>
          <a:custGeom>
            <a:avLst/>
            <a:gdLst/>
            <a:ahLst/>
            <a:cxnLst/>
            <a:rect l="l" t="t" r="r" b="b"/>
            <a:pathLst>
              <a:path w="12189460" h="2280284">
                <a:moveTo>
                  <a:pt x="12188952" y="0"/>
                </a:moveTo>
                <a:lnTo>
                  <a:pt x="0" y="0"/>
                </a:lnTo>
                <a:lnTo>
                  <a:pt x="0" y="2279904"/>
                </a:lnTo>
                <a:lnTo>
                  <a:pt x="12188952" y="2279904"/>
                </a:lnTo>
                <a:lnTo>
                  <a:pt x="12188952" y="0"/>
                </a:lnTo>
                <a:close/>
              </a:path>
            </a:pathLst>
          </a:custGeom>
          <a:solidFill>
            <a:srgbClr val="252525"/>
          </a:solidFill>
        </p:spPr>
        <p:txBody>
          <a:bodyPr wrap="square" lIns="0" tIns="0" rIns="0" bIns="0" rtlCol="0"/>
          <a:lstStyle/>
          <a:p>
            <a:endParaRPr/>
          </a:p>
        </p:txBody>
      </p:sp>
      <p:sp>
        <p:nvSpPr>
          <p:cNvPr id="3" name="object 3"/>
          <p:cNvSpPr/>
          <p:nvPr/>
        </p:nvSpPr>
        <p:spPr>
          <a:xfrm>
            <a:off x="0" y="-58994"/>
            <a:ext cx="12192000" cy="4516120"/>
          </a:xfrm>
          <a:custGeom>
            <a:avLst/>
            <a:gdLst/>
            <a:ahLst/>
            <a:cxnLst/>
            <a:rect l="l" t="t" r="r" b="b"/>
            <a:pathLst>
              <a:path w="12192000" h="4516120">
                <a:moveTo>
                  <a:pt x="0" y="4515612"/>
                </a:moveTo>
                <a:lnTo>
                  <a:pt x="12192000" y="4515612"/>
                </a:lnTo>
                <a:lnTo>
                  <a:pt x="12192000" y="0"/>
                </a:lnTo>
                <a:lnTo>
                  <a:pt x="0" y="0"/>
                </a:lnTo>
                <a:lnTo>
                  <a:pt x="0" y="4515612"/>
                </a:lnTo>
                <a:close/>
              </a:path>
            </a:pathLst>
          </a:custGeom>
          <a:solidFill>
            <a:srgbClr val="D9D9D9"/>
          </a:solidFill>
        </p:spPr>
        <p:txBody>
          <a:bodyPr wrap="square" lIns="0" tIns="0" rIns="0" bIns="0" rtlCol="0"/>
          <a:lstStyle/>
          <a:p>
            <a:endParaRPr/>
          </a:p>
        </p:txBody>
      </p:sp>
      <p:sp>
        <p:nvSpPr>
          <p:cNvPr id="5" name="object 5"/>
          <p:cNvSpPr txBox="1">
            <a:spLocks noGrp="1"/>
          </p:cNvSpPr>
          <p:nvPr>
            <p:ph type="title"/>
          </p:nvPr>
        </p:nvSpPr>
        <p:spPr>
          <a:xfrm>
            <a:off x="3886200" y="2258060"/>
            <a:ext cx="3886200" cy="690574"/>
          </a:xfrm>
          <a:prstGeom prst="rect">
            <a:avLst/>
          </a:prstGeom>
        </p:spPr>
        <p:txBody>
          <a:bodyPr vert="horz" wrap="square" lIns="0" tIns="13335" rIns="0" bIns="0" rtlCol="0">
            <a:spAutoFit/>
          </a:bodyPr>
          <a:lstStyle/>
          <a:p>
            <a:pPr marL="12700" algn="ctr">
              <a:lnSpc>
                <a:spcPct val="100000"/>
              </a:lnSpc>
              <a:spcBef>
                <a:spcPts val="105"/>
              </a:spcBef>
            </a:pPr>
            <a:r>
              <a:rPr sz="4400" b="0" spc="190" dirty="0">
                <a:latin typeface="Georgia"/>
                <a:cs typeface="Georgia"/>
              </a:rPr>
              <a:t>T</a:t>
            </a:r>
            <a:r>
              <a:rPr sz="4400" b="0" cap="small" spc="300" dirty="0">
                <a:latin typeface="Georgia"/>
                <a:cs typeface="Georgia"/>
              </a:rPr>
              <a:t>han</a:t>
            </a:r>
            <a:r>
              <a:rPr sz="4400" b="0" cap="small" spc="280" dirty="0">
                <a:latin typeface="Georgia"/>
                <a:cs typeface="Georgia"/>
              </a:rPr>
              <a:t>k</a:t>
            </a:r>
            <a:r>
              <a:rPr sz="4400" b="0" spc="25" dirty="0">
                <a:latin typeface="Georgia"/>
                <a:cs typeface="Georgia"/>
              </a:rPr>
              <a:t> </a:t>
            </a:r>
            <a:r>
              <a:rPr sz="4400" b="0" spc="-180" dirty="0">
                <a:latin typeface="Georgia"/>
                <a:cs typeface="Georgia"/>
              </a:rPr>
              <a:t>Y</a:t>
            </a:r>
            <a:r>
              <a:rPr sz="4400" b="0" cap="small" spc="465" dirty="0">
                <a:latin typeface="Georgia"/>
                <a:cs typeface="Georgia"/>
              </a:rPr>
              <a:t>ou</a:t>
            </a:r>
            <a:endParaRPr sz="4400" dirty="0">
              <a:latin typeface="Georgia"/>
              <a:cs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07008" y="4474464"/>
            <a:ext cx="9875520" cy="0"/>
          </a:xfrm>
          <a:custGeom>
            <a:avLst/>
            <a:gdLst/>
            <a:ahLst/>
            <a:cxnLst/>
            <a:rect l="l" t="t" r="r" b="b"/>
            <a:pathLst>
              <a:path w="9875520">
                <a:moveTo>
                  <a:pt x="0" y="0"/>
                </a:moveTo>
                <a:lnTo>
                  <a:pt x="9875520" y="0"/>
                </a:lnTo>
              </a:path>
            </a:pathLst>
          </a:custGeom>
          <a:ln w="12700">
            <a:solidFill>
              <a:srgbClr val="404040"/>
            </a:solidFill>
          </a:ln>
        </p:spPr>
        <p:txBody>
          <a:bodyPr wrap="square" lIns="0" tIns="0" rIns="0" bIns="0" rtlCol="0"/>
          <a:lstStyle/>
          <a:p>
            <a:endParaRPr/>
          </a:p>
        </p:txBody>
      </p:sp>
      <p:sp>
        <p:nvSpPr>
          <p:cNvPr id="3" name="object 3"/>
          <p:cNvSpPr txBox="1">
            <a:spLocks noGrp="1"/>
          </p:cNvSpPr>
          <p:nvPr>
            <p:ph type="title"/>
          </p:nvPr>
        </p:nvSpPr>
        <p:spPr>
          <a:xfrm>
            <a:off x="1224788" y="1404620"/>
            <a:ext cx="913765" cy="513715"/>
          </a:xfrm>
          <a:prstGeom prst="rect">
            <a:avLst/>
          </a:prstGeom>
        </p:spPr>
        <p:txBody>
          <a:bodyPr vert="horz" wrap="square" lIns="0" tIns="13335" rIns="0" bIns="0" rtlCol="0">
            <a:spAutoFit/>
          </a:bodyPr>
          <a:lstStyle/>
          <a:p>
            <a:pPr marL="12700">
              <a:lnSpc>
                <a:spcPct val="100000"/>
              </a:lnSpc>
              <a:spcBef>
                <a:spcPts val="105"/>
              </a:spcBef>
            </a:pPr>
            <a:r>
              <a:rPr sz="3200" spc="-50" dirty="0">
                <a:solidFill>
                  <a:srgbClr val="252525"/>
                </a:solidFill>
              </a:rPr>
              <a:t>L</a:t>
            </a:r>
            <a:r>
              <a:rPr sz="3200" spc="-45" dirty="0">
                <a:solidFill>
                  <a:srgbClr val="252525"/>
                </a:solidFill>
              </a:rPr>
              <a:t>oa</a:t>
            </a:r>
            <a:r>
              <a:rPr sz="3200" dirty="0">
                <a:solidFill>
                  <a:srgbClr val="252525"/>
                </a:solidFill>
              </a:rPr>
              <a:t>n</a:t>
            </a:r>
            <a:endParaRPr sz="3200"/>
          </a:p>
        </p:txBody>
      </p:sp>
      <p:sp>
        <p:nvSpPr>
          <p:cNvPr id="4" name="object 4"/>
          <p:cNvSpPr txBox="1">
            <a:spLocks noGrp="1"/>
          </p:cNvSpPr>
          <p:nvPr>
            <p:ph type="body" idx="1"/>
          </p:nvPr>
        </p:nvSpPr>
        <p:spPr>
          <a:prstGeom prst="rect">
            <a:avLst/>
          </a:prstGeom>
        </p:spPr>
        <p:txBody>
          <a:bodyPr vert="horz" wrap="square" lIns="0" tIns="48895" rIns="0" bIns="0" rtlCol="0">
            <a:spAutoFit/>
          </a:bodyPr>
          <a:lstStyle/>
          <a:p>
            <a:pPr marL="374015">
              <a:lnSpc>
                <a:spcPct val="100000"/>
              </a:lnSpc>
              <a:spcBef>
                <a:spcPts val="385"/>
              </a:spcBef>
            </a:pPr>
            <a:r>
              <a:rPr spc="-5" dirty="0"/>
              <a:t>A</a:t>
            </a:r>
            <a:r>
              <a:rPr spc="260" dirty="0"/>
              <a:t> </a:t>
            </a:r>
            <a:r>
              <a:rPr spc="150" dirty="0"/>
              <a:t>loan</a:t>
            </a:r>
            <a:r>
              <a:rPr spc="360" dirty="0"/>
              <a:t> </a:t>
            </a:r>
            <a:r>
              <a:rPr spc="100" dirty="0"/>
              <a:t>is</a:t>
            </a:r>
            <a:r>
              <a:rPr spc="375" dirty="0"/>
              <a:t> </a:t>
            </a:r>
            <a:r>
              <a:rPr spc="135" dirty="0"/>
              <a:t>the</a:t>
            </a:r>
            <a:r>
              <a:rPr spc="375" dirty="0"/>
              <a:t> </a:t>
            </a:r>
            <a:r>
              <a:rPr spc="170" dirty="0"/>
              <a:t>lending</a:t>
            </a:r>
            <a:r>
              <a:rPr spc="350" dirty="0"/>
              <a:t> </a:t>
            </a:r>
            <a:r>
              <a:rPr spc="100" dirty="0"/>
              <a:t>of</a:t>
            </a:r>
            <a:r>
              <a:rPr spc="390" dirty="0"/>
              <a:t> </a:t>
            </a:r>
            <a:r>
              <a:rPr spc="155" dirty="0"/>
              <a:t>money</a:t>
            </a:r>
            <a:r>
              <a:rPr spc="385" dirty="0"/>
              <a:t> </a:t>
            </a:r>
            <a:r>
              <a:rPr spc="100" dirty="0"/>
              <a:t>by</a:t>
            </a:r>
            <a:r>
              <a:rPr spc="385" dirty="0"/>
              <a:t> </a:t>
            </a:r>
            <a:r>
              <a:rPr spc="130" dirty="0"/>
              <a:t>one</a:t>
            </a:r>
            <a:r>
              <a:rPr spc="375" dirty="0"/>
              <a:t> </a:t>
            </a:r>
            <a:r>
              <a:rPr spc="100" dirty="0"/>
              <a:t>or</a:t>
            </a:r>
            <a:r>
              <a:rPr spc="390" dirty="0"/>
              <a:t> </a:t>
            </a:r>
            <a:r>
              <a:rPr spc="145" dirty="0"/>
              <a:t>more</a:t>
            </a:r>
            <a:r>
              <a:rPr spc="375" dirty="0"/>
              <a:t> </a:t>
            </a:r>
            <a:r>
              <a:rPr spc="180" dirty="0"/>
              <a:t>individuals,</a:t>
            </a:r>
          </a:p>
          <a:p>
            <a:pPr marL="374015">
              <a:lnSpc>
                <a:spcPct val="100000"/>
              </a:lnSpc>
              <a:spcBef>
                <a:spcPts val="290"/>
              </a:spcBef>
            </a:pPr>
            <a:r>
              <a:rPr spc="175" dirty="0"/>
              <a:t>organizations,</a:t>
            </a:r>
            <a:r>
              <a:rPr spc="355" dirty="0"/>
              <a:t> </a:t>
            </a:r>
            <a:r>
              <a:rPr spc="100" dirty="0"/>
              <a:t>or</a:t>
            </a:r>
            <a:r>
              <a:rPr spc="400" dirty="0"/>
              <a:t> </a:t>
            </a:r>
            <a:r>
              <a:rPr spc="160" dirty="0"/>
              <a:t>other</a:t>
            </a:r>
            <a:r>
              <a:rPr spc="375" dirty="0"/>
              <a:t> </a:t>
            </a:r>
            <a:r>
              <a:rPr spc="170" dirty="0"/>
              <a:t>entities</a:t>
            </a:r>
            <a:r>
              <a:rPr spc="370" dirty="0"/>
              <a:t> </a:t>
            </a:r>
            <a:r>
              <a:rPr spc="100" dirty="0"/>
              <a:t>to</a:t>
            </a:r>
            <a:r>
              <a:rPr spc="380" dirty="0"/>
              <a:t> </a:t>
            </a:r>
            <a:r>
              <a:rPr spc="160" dirty="0"/>
              <a:t>other</a:t>
            </a:r>
            <a:r>
              <a:rPr spc="365" dirty="0"/>
              <a:t> </a:t>
            </a:r>
            <a:r>
              <a:rPr spc="180" dirty="0"/>
              <a:t>individuals,</a:t>
            </a:r>
            <a:r>
              <a:rPr spc="360" dirty="0"/>
              <a:t> </a:t>
            </a:r>
            <a:r>
              <a:rPr spc="175" dirty="0"/>
              <a:t>organizations.</a:t>
            </a:r>
          </a:p>
          <a:p>
            <a:pPr marL="374015" marR="5080">
              <a:lnSpc>
                <a:spcPct val="110000"/>
              </a:lnSpc>
            </a:pPr>
            <a:r>
              <a:rPr spc="130" dirty="0"/>
              <a:t>The</a:t>
            </a:r>
            <a:r>
              <a:rPr spc="375" dirty="0"/>
              <a:t> </a:t>
            </a:r>
            <a:r>
              <a:rPr spc="175" dirty="0"/>
              <a:t>recipient</a:t>
            </a:r>
            <a:r>
              <a:rPr spc="360" dirty="0"/>
              <a:t> </a:t>
            </a:r>
            <a:r>
              <a:rPr spc="150" dirty="0"/>
              <a:t>that</a:t>
            </a:r>
            <a:r>
              <a:rPr spc="360" dirty="0"/>
              <a:t> </a:t>
            </a:r>
            <a:r>
              <a:rPr spc="100" dirty="0"/>
              <a:t>is</a:t>
            </a:r>
            <a:r>
              <a:rPr spc="380" dirty="0"/>
              <a:t> </a:t>
            </a:r>
            <a:r>
              <a:rPr spc="135" dirty="0"/>
              <a:t>the</a:t>
            </a:r>
            <a:r>
              <a:rPr spc="380" dirty="0"/>
              <a:t> </a:t>
            </a:r>
            <a:r>
              <a:rPr spc="175" dirty="0"/>
              <a:t>borrowers</a:t>
            </a:r>
            <a:r>
              <a:rPr spc="365" dirty="0"/>
              <a:t> </a:t>
            </a:r>
            <a:r>
              <a:rPr spc="165" dirty="0"/>
              <a:t>incurs</a:t>
            </a:r>
            <a:r>
              <a:rPr spc="355" dirty="0"/>
              <a:t> </a:t>
            </a:r>
            <a:r>
              <a:rPr dirty="0"/>
              <a:t>a</a:t>
            </a:r>
            <a:r>
              <a:rPr spc="390" dirty="0"/>
              <a:t> </a:t>
            </a:r>
            <a:r>
              <a:rPr spc="150" dirty="0"/>
              <a:t>debt</a:t>
            </a:r>
            <a:r>
              <a:rPr spc="370" dirty="0"/>
              <a:t> </a:t>
            </a:r>
            <a:r>
              <a:rPr spc="130" dirty="0"/>
              <a:t>and</a:t>
            </a:r>
            <a:r>
              <a:rPr spc="375" dirty="0"/>
              <a:t> </a:t>
            </a:r>
            <a:r>
              <a:rPr spc="100" dirty="0"/>
              <a:t>is</a:t>
            </a:r>
            <a:r>
              <a:rPr spc="390" dirty="0"/>
              <a:t> </a:t>
            </a:r>
            <a:r>
              <a:rPr spc="170" dirty="0"/>
              <a:t>usually</a:t>
            </a:r>
            <a:r>
              <a:rPr spc="355" dirty="0"/>
              <a:t> </a:t>
            </a:r>
            <a:r>
              <a:rPr spc="160" dirty="0"/>
              <a:t>liable </a:t>
            </a:r>
            <a:r>
              <a:rPr spc="-585" dirty="0"/>
              <a:t> </a:t>
            </a:r>
            <a:r>
              <a:rPr spc="100" dirty="0"/>
              <a:t>to</a:t>
            </a:r>
            <a:r>
              <a:rPr spc="375" dirty="0"/>
              <a:t> </a:t>
            </a:r>
            <a:r>
              <a:rPr spc="130" dirty="0"/>
              <a:t>pay</a:t>
            </a:r>
            <a:r>
              <a:rPr spc="375" dirty="0"/>
              <a:t> </a:t>
            </a:r>
            <a:r>
              <a:rPr spc="170" dirty="0"/>
              <a:t>interest</a:t>
            </a:r>
            <a:r>
              <a:rPr spc="365" dirty="0"/>
              <a:t> </a:t>
            </a:r>
            <a:r>
              <a:rPr spc="95" dirty="0"/>
              <a:t>on</a:t>
            </a:r>
            <a:r>
              <a:rPr spc="385" dirty="0"/>
              <a:t> </a:t>
            </a:r>
            <a:r>
              <a:rPr spc="150" dirty="0"/>
              <a:t>that</a:t>
            </a:r>
            <a:r>
              <a:rPr spc="365" dirty="0"/>
              <a:t> </a:t>
            </a:r>
            <a:r>
              <a:rPr spc="145" dirty="0"/>
              <a:t>debt</a:t>
            </a:r>
            <a:r>
              <a:rPr spc="370" dirty="0"/>
              <a:t> </a:t>
            </a:r>
            <a:r>
              <a:rPr spc="160" dirty="0"/>
              <a:t>until</a:t>
            </a:r>
            <a:r>
              <a:rPr spc="365" dirty="0"/>
              <a:t> </a:t>
            </a:r>
            <a:r>
              <a:rPr spc="100" dirty="0"/>
              <a:t>it</a:t>
            </a:r>
            <a:r>
              <a:rPr spc="370" dirty="0"/>
              <a:t> </a:t>
            </a:r>
            <a:r>
              <a:rPr spc="100" dirty="0"/>
              <a:t>is</a:t>
            </a:r>
            <a:r>
              <a:rPr spc="395" dirty="0"/>
              <a:t> </a:t>
            </a:r>
            <a:r>
              <a:rPr spc="165" dirty="0"/>
              <a:t>repaid</a:t>
            </a:r>
            <a:r>
              <a:rPr spc="350" dirty="0"/>
              <a:t> </a:t>
            </a:r>
            <a:r>
              <a:rPr spc="100" dirty="0"/>
              <a:t>as</a:t>
            </a:r>
            <a:r>
              <a:rPr spc="395" dirty="0"/>
              <a:t> </a:t>
            </a:r>
            <a:r>
              <a:rPr spc="145" dirty="0"/>
              <a:t>well</a:t>
            </a:r>
            <a:r>
              <a:rPr spc="370" dirty="0"/>
              <a:t> </a:t>
            </a:r>
            <a:r>
              <a:rPr spc="100" dirty="0"/>
              <a:t>as</a:t>
            </a:r>
            <a:r>
              <a:rPr spc="395" dirty="0"/>
              <a:t> </a:t>
            </a:r>
            <a:r>
              <a:rPr spc="100" dirty="0"/>
              <a:t>to</a:t>
            </a:r>
            <a:r>
              <a:rPr spc="375" dirty="0"/>
              <a:t> </a:t>
            </a:r>
            <a:r>
              <a:rPr spc="160" dirty="0"/>
              <a:t>repay</a:t>
            </a:r>
            <a:r>
              <a:rPr spc="370" dirty="0"/>
              <a:t> </a:t>
            </a:r>
            <a:r>
              <a:rPr spc="130" dirty="0"/>
              <a:t>the</a:t>
            </a:r>
          </a:p>
          <a:p>
            <a:pPr marL="374015">
              <a:lnSpc>
                <a:spcPct val="100000"/>
              </a:lnSpc>
              <a:spcBef>
                <a:spcPts val="290"/>
              </a:spcBef>
            </a:pPr>
            <a:r>
              <a:rPr spc="175" dirty="0"/>
              <a:t>principal</a:t>
            </a:r>
            <a:r>
              <a:rPr spc="340" dirty="0"/>
              <a:t> </a:t>
            </a:r>
            <a:r>
              <a:rPr spc="160" dirty="0"/>
              <a:t>amount</a:t>
            </a:r>
            <a:r>
              <a:rPr spc="360" dirty="0"/>
              <a:t> </a:t>
            </a:r>
            <a:r>
              <a:rPr spc="175" dirty="0"/>
              <a:t>borrowed.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2272" y="476503"/>
            <a:ext cx="2226310" cy="391160"/>
          </a:xfrm>
          <a:prstGeom prst="rect">
            <a:avLst/>
          </a:prstGeom>
        </p:spPr>
        <p:txBody>
          <a:bodyPr vert="horz" wrap="square" lIns="0" tIns="12700" rIns="0" bIns="0" rtlCol="0">
            <a:spAutoFit/>
          </a:bodyPr>
          <a:lstStyle/>
          <a:p>
            <a:pPr marL="12700">
              <a:lnSpc>
                <a:spcPct val="100000"/>
              </a:lnSpc>
              <a:spcBef>
                <a:spcPts val="100"/>
              </a:spcBef>
            </a:pPr>
            <a:r>
              <a:rPr sz="2400" b="0" spc="-5" dirty="0">
                <a:latin typeface="Times New Roman"/>
                <a:cs typeface="Times New Roman"/>
              </a:rPr>
              <a:t>About</a:t>
            </a:r>
            <a:r>
              <a:rPr sz="2400" b="0" spc="-30" dirty="0">
                <a:latin typeface="Times New Roman"/>
                <a:cs typeface="Times New Roman"/>
              </a:rPr>
              <a:t> </a:t>
            </a:r>
            <a:r>
              <a:rPr sz="2400" b="0" spc="-5" dirty="0">
                <a:latin typeface="Times New Roman"/>
                <a:cs typeface="Times New Roman"/>
              </a:rPr>
              <a:t>the</a:t>
            </a:r>
            <a:r>
              <a:rPr sz="2400" b="0" spc="-35" dirty="0">
                <a:latin typeface="Times New Roman"/>
                <a:cs typeface="Times New Roman"/>
              </a:rPr>
              <a:t> </a:t>
            </a:r>
            <a:r>
              <a:rPr sz="2400" b="0" dirty="0">
                <a:latin typeface="Times New Roman"/>
                <a:cs typeface="Times New Roman"/>
              </a:rPr>
              <a:t>Dataset</a:t>
            </a:r>
            <a:endParaRPr sz="2400">
              <a:latin typeface="Times New Roman"/>
              <a:cs typeface="Times New Roman"/>
            </a:endParaRPr>
          </a:p>
        </p:txBody>
      </p:sp>
      <p:sp>
        <p:nvSpPr>
          <p:cNvPr id="3" name="object 3"/>
          <p:cNvSpPr txBox="1"/>
          <p:nvPr/>
        </p:nvSpPr>
        <p:spPr>
          <a:xfrm>
            <a:off x="1387855" y="749583"/>
            <a:ext cx="5266055" cy="1006475"/>
          </a:xfrm>
          <a:prstGeom prst="rect">
            <a:avLst/>
          </a:prstGeom>
        </p:spPr>
        <p:txBody>
          <a:bodyPr vert="horz" wrap="square" lIns="0" tIns="153670" rIns="0" bIns="0" rtlCol="0">
            <a:spAutoFit/>
          </a:bodyPr>
          <a:lstStyle/>
          <a:p>
            <a:pPr marL="389890" indent="-343535">
              <a:lnSpc>
                <a:spcPct val="100000"/>
              </a:lnSpc>
              <a:spcBef>
                <a:spcPts val="1210"/>
              </a:spcBef>
              <a:buFont typeface="Wingdings"/>
              <a:buChar char=""/>
              <a:tabLst>
                <a:tab pos="389890" algn="l"/>
                <a:tab pos="390525" algn="l"/>
              </a:tabLst>
            </a:pPr>
            <a:r>
              <a:rPr sz="2000" dirty="0">
                <a:latin typeface="Times New Roman"/>
                <a:cs typeface="Times New Roman"/>
              </a:rPr>
              <a:t>The</a:t>
            </a:r>
            <a:r>
              <a:rPr sz="2000" spc="-5" dirty="0">
                <a:latin typeface="Times New Roman"/>
                <a:cs typeface="Times New Roman"/>
              </a:rPr>
              <a:t> data</a:t>
            </a:r>
            <a:r>
              <a:rPr sz="2000" spc="-15" dirty="0">
                <a:latin typeface="Times New Roman"/>
                <a:cs typeface="Times New Roman"/>
              </a:rPr>
              <a:t> </a:t>
            </a:r>
            <a:r>
              <a:rPr sz="2000" dirty="0">
                <a:latin typeface="Times New Roman"/>
                <a:cs typeface="Times New Roman"/>
              </a:rPr>
              <a:t>set</a:t>
            </a:r>
            <a:r>
              <a:rPr sz="2000" spc="-15" dirty="0">
                <a:latin typeface="Times New Roman"/>
                <a:cs typeface="Times New Roman"/>
              </a:rPr>
              <a:t> </a:t>
            </a:r>
            <a:r>
              <a:rPr sz="2000" dirty="0">
                <a:latin typeface="Times New Roman"/>
                <a:cs typeface="Times New Roman"/>
              </a:rPr>
              <a:t>has</a:t>
            </a:r>
            <a:r>
              <a:rPr sz="2000" spc="-20" dirty="0">
                <a:latin typeface="Times New Roman"/>
                <a:cs typeface="Times New Roman"/>
              </a:rPr>
              <a:t> </a:t>
            </a:r>
            <a:r>
              <a:rPr sz="2000" spc="5" dirty="0">
                <a:latin typeface="Times New Roman"/>
                <a:cs typeface="Times New Roman"/>
              </a:rPr>
              <a:t>39717</a:t>
            </a:r>
            <a:r>
              <a:rPr sz="2000" spc="-30" dirty="0">
                <a:latin typeface="Times New Roman"/>
                <a:cs typeface="Times New Roman"/>
              </a:rPr>
              <a:t> </a:t>
            </a:r>
            <a:r>
              <a:rPr sz="2000" dirty="0">
                <a:latin typeface="Times New Roman"/>
                <a:cs typeface="Times New Roman"/>
              </a:rPr>
              <a:t>Rows</a:t>
            </a:r>
            <a:r>
              <a:rPr sz="2000" spc="-15" dirty="0">
                <a:latin typeface="Times New Roman"/>
                <a:cs typeface="Times New Roman"/>
              </a:rPr>
              <a:t> </a:t>
            </a:r>
            <a:r>
              <a:rPr sz="2000" dirty="0">
                <a:latin typeface="Times New Roman"/>
                <a:cs typeface="Times New Roman"/>
              </a:rPr>
              <a:t>and</a:t>
            </a:r>
            <a:r>
              <a:rPr sz="2000" spc="-15" dirty="0">
                <a:latin typeface="Times New Roman"/>
                <a:cs typeface="Times New Roman"/>
              </a:rPr>
              <a:t> </a:t>
            </a:r>
            <a:r>
              <a:rPr sz="2000" spc="-45" dirty="0">
                <a:latin typeface="Times New Roman"/>
                <a:cs typeface="Times New Roman"/>
              </a:rPr>
              <a:t>111</a:t>
            </a:r>
            <a:r>
              <a:rPr sz="2000" spc="-35" dirty="0">
                <a:latin typeface="Times New Roman"/>
                <a:cs typeface="Times New Roman"/>
              </a:rPr>
              <a:t> </a:t>
            </a:r>
            <a:r>
              <a:rPr sz="2000" dirty="0">
                <a:latin typeface="Times New Roman"/>
                <a:cs typeface="Times New Roman"/>
              </a:rPr>
              <a:t>Columns</a:t>
            </a:r>
            <a:r>
              <a:rPr sz="1800" dirty="0">
                <a:latin typeface="Franklin Gothic Medium"/>
                <a:cs typeface="Franklin Gothic Medium"/>
              </a:rPr>
              <a:t>.</a:t>
            </a:r>
            <a:endParaRPr sz="1800">
              <a:latin typeface="Franklin Gothic Medium"/>
              <a:cs typeface="Franklin Gothic Medium"/>
            </a:endParaRPr>
          </a:p>
          <a:p>
            <a:pPr marL="12700">
              <a:lnSpc>
                <a:spcPct val="100000"/>
              </a:lnSpc>
              <a:spcBef>
                <a:spcPts val="1330"/>
              </a:spcBef>
            </a:pPr>
            <a:r>
              <a:rPr sz="2400" dirty="0">
                <a:latin typeface="Times New Roman"/>
                <a:cs typeface="Times New Roman"/>
              </a:rPr>
              <a:t>Data</a:t>
            </a:r>
            <a:r>
              <a:rPr sz="2400" spc="-55" dirty="0">
                <a:latin typeface="Times New Roman"/>
                <a:cs typeface="Times New Roman"/>
              </a:rPr>
              <a:t> </a:t>
            </a:r>
            <a:r>
              <a:rPr sz="2400" dirty="0">
                <a:latin typeface="Times New Roman"/>
                <a:cs typeface="Times New Roman"/>
              </a:rPr>
              <a:t>Cleaning</a:t>
            </a:r>
            <a:endParaRPr sz="2400">
              <a:latin typeface="Times New Roman"/>
              <a:cs typeface="Times New Roman"/>
            </a:endParaRPr>
          </a:p>
        </p:txBody>
      </p:sp>
      <p:grpSp>
        <p:nvGrpSpPr>
          <p:cNvPr id="4" name="object 4"/>
          <p:cNvGrpSpPr/>
          <p:nvPr/>
        </p:nvGrpSpPr>
        <p:grpSpPr>
          <a:xfrm>
            <a:off x="1299654" y="1793303"/>
            <a:ext cx="9592945" cy="2002155"/>
            <a:chOff x="1299654" y="1793303"/>
            <a:chExt cx="9592945" cy="2002155"/>
          </a:xfrm>
        </p:grpSpPr>
        <p:pic>
          <p:nvPicPr>
            <p:cNvPr id="5" name="object 5"/>
            <p:cNvPicPr/>
            <p:nvPr/>
          </p:nvPicPr>
          <p:blipFill>
            <a:blip r:embed="rId2" cstate="print"/>
            <a:stretch>
              <a:fillRect/>
            </a:stretch>
          </p:blipFill>
          <p:spPr>
            <a:xfrm>
              <a:off x="1356746" y="1945876"/>
              <a:ext cx="9488032" cy="1744415"/>
            </a:xfrm>
            <a:prstGeom prst="rect">
              <a:avLst/>
            </a:prstGeom>
          </p:spPr>
        </p:pic>
        <p:sp>
          <p:nvSpPr>
            <p:cNvPr id="6" name="object 6"/>
            <p:cNvSpPr/>
            <p:nvPr/>
          </p:nvSpPr>
          <p:spPr>
            <a:xfrm>
              <a:off x="1304416" y="1798066"/>
              <a:ext cx="9583420" cy="1992630"/>
            </a:xfrm>
            <a:custGeom>
              <a:avLst/>
              <a:gdLst/>
              <a:ahLst/>
              <a:cxnLst/>
              <a:rect l="l" t="t" r="r" b="b"/>
              <a:pathLst>
                <a:path w="9583420" h="1992629">
                  <a:moveTo>
                    <a:pt x="0" y="1992249"/>
                  </a:moveTo>
                  <a:lnTo>
                    <a:pt x="9583293" y="1992249"/>
                  </a:lnTo>
                  <a:lnTo>
                    <a:pt x="9583293" y="0"/>
                  </a:lnTo>
                  <a:lnTo>
                    <a:pt x="0" y="0"/>
                  </a:lnTo>
                  <a:lnTo>
                    <a:pt x="0" y="1992249"/>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1387855" y="3867734"/>
            <a:ext cx="9124315" cy="1245870"/>
          </a:xfrm>
          <a:prstGeom prst="rect">
            <a:avLst/>
          </a:prstGeom>
        </p:spPr>
        <p:txBody>
          <a:bodyPr vert="horz" wrap="square" lIns="0" tIns="13335" rIns="0" bIns="0" rtlCol="0">
            <a:spAutoFit/>
          </a:bodyPr>
          <a:lstStyle/>
          <a:p>
            <a:pPr marL="355600" indent="-342900">
              <a:lnSpc>
                <a:spcPct val="100000"/>
              </a:lnSpc>
              <a:spcBef>
                <a:spcPts val="105"/>
              </a:spcBef>
              <a:buFont typeface="Wingdings"/>
              <a:buChar char=""/>
              <a:tabLst>
                <a:tab pos="354965" algn="l"/>
                <a:tab pos="355600" algn="l"/>
              </a:tabLst>
            </a:pPr>
            <a:r>
              <a:rPr sz="2000" dirty="0">
                <a:latin typeface="Times New Roman"/>
                <a:cs typeface="Times New Roman"/>
              </a:rPr>
              <a:t>There</a:t>
            </a:r>
            <a:r>
              <a:rPr sz="2000" spc="-2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54</a:t>
            </a:r>
            <a:r>
              <a:rPr sz="2000" spc="-15" dirty="0">
                <a:latin typeface="Times New Roman"/>
                <a:cs typeface="Times New Roman"/>
              </a:rPr>
              <a:t> </a:t>
            </a:r>
            <a:r>
              <a:rPr sz="2000" spc="-5" dirty="0">
                <a:latin typeface="Times New Roman"/>
                <a:cs typeface="Times New Roman"/>
              </a:rPr>
              <a:t>Columns</a:t>
            </a:r>
            <a:r>
              <a:rPr sz="2000" spc="5" dirty="0">
                <a:latin typeface="Times New Roman"/>
                <a:cs typeface="Times New Roman"/>
              </a:rPr>
              <a:t> </a:t>
            </a:r>
            <a:r>
              <a:rPr sz="2000" spc="-5" dirty="0">
                <a:latin typeface="Times New Roman"/>
                <a:cs typeface="Times New Roman"/>
              </a:rPr>
              <a:t>in</a:t>
            </a:r>
            <a:r>
              <a:rPr sz="2000" spc="5" dirty="0">
                <a:latin typeface="Times New Roman"/>
                <a:cs typeface="Times New Roman"/>
              </a:rPr>
              <a:t> </a:t>
            </a:r>
            <a:r>
              <a:rPr sz="2000" dirty="0">
                <a:latin typeface="Times New Roman"/>
                <a:cs typeface="Times New Roman"/>
              </a:rPr>
              <a:t>which</a:t>
            </a:r>
            <a:r>
              <a:rPr sz="2000" spc="-20" dirty="0">
                <a:latin typeface="Times New Roman"/>
                <a:cs typeface="Times New Roman"/>
              </a:rPr>
              <a:t> </a:t>
            </a:r>
            <a:r>
              <a:rPr sz="2000" spc="-5" dirty="0">
                <a:latin typeface="Times New Roman"/>
                <a:cs typeface="Times New Roman"/>
              </a:rPr>
              <a:t>all</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rows</a:t>
            </a:r>
            <a:r>
              <a:rPr sz="2000" spc="-15" dirty="0">
                <a:latin typeface="Times New Roman"/>
                <a:cs typeface="Times New Roman"/>
              </a:rPr>
              <a:t> </a:t>
            </a:r>
            <a:r>
              <a:rPr sz="2000" dirty="0">
                <a:latin typeface="Times New Roman"/>
                <a:cs typeface="Times New Roman"/>
              </a:rPr>
              <a:t>are</a:t>
            </a:r>
            <a:r>
              <a:rPr sz="2000" spc="-20" dirty="0">
                <a:latin typeface="Times New Roman"/>
                <a:cs typeface="Times New Roman"/>
              </a:rPr>
              <a:t> </a:t>
            </a:r>
            <a:r>
              <a:rPr sz="2000" dirty="0">
                <a:latin typeface="Times New Roman"/>
                <a:cs typeface="Times New Roman"/>
              </a:rPr>
              <a:t>Null</a:t>
            </a:r>
            <a:endParaRPr sz="2000">
              <a:latin typeface="Times New Roman"/>
              <a:cs typeface="Times New Roman"/>
            </a:endParaRPr>
          </a:p>
          <a:p>
            <a:pPr marL="355600" indent="-342900">
              <a:lnSpc>
                <a:spcPct val="100000"/>
              </a:lnSpc>
              <a:buFont typeface="Wingdings"/>
              <a:buChar char=""/>
              <a:tabLst>
                <a:tab pos="354965" algn="l"/>
                <a:tab pos="355600" algn="l"/>
              </a:tabLst>
            </a:pPr>
            <a:r>
              <a:rPr sz="2000" dirty="0">
                <a:latin typeface="Times New Roman"/>
                <a:cs typeface="Times New Roman"/>
              </a:rPr>
              <a:t>Those</a:t>
            </a:r>
            <a:r>
              <a:rPr sz="2000" spc="-25" dirty="0">
                <a:latin typeface="Times New Roman"/>
                <a:cs typeface="Times New Roman"/>
              </a:rPr>
              <a:t> </a:t>
            </a:r>
            <a:r>
              <a:rPr sz="2000" dirty="0">
                <a:latin typeface="Times New Roman"/>
                <a:cs typeface="Times New Roman"/>
              </a:rPr>
              <a:t>54</a:t>
            </a:r>
            <a:r>
              <a:rPr sz="2000" spc="-10" dirty="0">
                <a:latin typeface="Times New Roman"/>
                <a:cs typeface="Times New Roman"/>
              </a:rPr>
              <a:t> </a:t>
            </a:r>
            <a:r>
              <a:rPr sz="2000" spc="-5" dirty="0">
                <a:latin typeface="Times New Roman"/>
                <a:cs typeface="Times New Roman"/>
              </a:rPr>
              <a:t>Columns</a:t>
            </a:r>
            <a:r>
              <a:rPr sz="2000" dirty="0">
                <a:latin typeface="Times New Roman"/>
                <a:cs typeface="Times New Roman"/>
              </a:rPr>
              <a:t> to</a:t>
            </a:r>
            <a:r>
              <a:rPr sz="2000" spc="-10" dirty="0">
                <a:latin typeface="Times New Roman"/>
                <a:cs typeface="Times New Roman"/>
              </a:rPr>
              <a:t> </a:t>
            </a:r>
            <a:r>
              <a:rPr sz="2000" dirty="0">
                <a:latin typeface="Times New Roman"/>
                <a:cs typeface="Times New Roman"/>
              </a:rPr>
              <a:t>be dropped</a:t>
            </a:r>
            <a:r>
              <a:rPr sz="2000" spc="-35" dirty="0">
                <a:latin typeface="Times New Roman"/>
                <a:cs typeface="Times New Roman"/>
              </a:rPr>
              <a:t> </a:t>
            </a:r>
            <a:r>
              <a:rPr sz="2000" dirty="0">
                <a:latin typeface="Times New Roman"/>
                <a:cs typeface="Times New Roman"/>
              </a:rPr>
              <a:t>are</a:t>
            </a:r>
            <a:r>
              <a:rPr sz="2000" spc="-1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above</a:t>
            </a:r>
            <a:r>
              <a:rPr sz="2000" spc="-30" dirty="0">
                <a:latin typeface="Times New Roman"/>
                <a:cs typeface="Times New Roman"/>
              </a:rPr>
              <a:t> </a:t>
            </a:r>
            <a:r>
              <a:rPr sz="2000" dirty="0">
                <a:latin typeface="Times New Roman"/>
                <a:cs typeface="Times New Roman"/>
              </a:rPr>
              <a:t>Figure.</a:t>
            </a:r>
            <a:endParaRPr sz="2000">
              <a:latin typeface="Times New Roman"/>
              <a:cs typeface="Times New Roman"/>
            </a:endParaRPr>
          </a:p>
          <a:p>
            <a:pPr marL="355600" marR="5080" indent="-342900">
              <a:lnSpc>
                <a:spcPct val="100000"/>
              </a:lnSpc>
              <a:buFont typeface="Wingdings"/>
              <a:buChar char=""/>
              <a:tabLst>
                <a:tab pos="354965" algn="l"/>
                <a:tab pos="355600" algn="l"/>
              </a:tabLst>
            </a:pP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Dataset</a:t>
            </a:r>
            <a:r>
              <a:rPr sz="2000" spc="-10" dirty="0">
                <a:latin typeface="Times New Roman"/>
                <a:cs typeface="Times New Roman"/>
              </a:rPr>
              <a:t> </a:t>
            </a:r>
            <a:r>
              <a:rPr sz="2000" dirty="0">
                <a:latin typeface="Times New Roman"/>
                <a:cs typeface="Times New Roman"/>
              </a:rPr>
              <a:t>10</a:t>
            </a:r>
            <a:r>
              <a:rPr sz="2000" spc="-10" dirty="0">
                <a:latin typeface="Times New Roman"/>
                <a:cs typeface="Times New Roman"/>
              </a:rPr>
              <a:t> </a:t>
            </a:r>
            <a:r>
              <a:rPr sz="2000" spc="-5" dirty="0">
                <a:latin typeface="Times New Roman"/>
                <a:cs typeface="Times New Roman"/>
              </a:rPr>
              <a:t>columns</a:t>
            </a:r>
            <a:r>
              <a:rPr sz="2000" spc="-10" dirty="0">
                <a:latin typeface="Times New Roman"/>
                <a:cs typeface="Times New Roman"/>
              </a:rPr>
              <a:t>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Unique</a:t>
            </a:r>
            <a:r>
              <a:rPr sz="2000" spc="-50" dirty="0">
                <a:latin typeface="Times New Roman"/>
                <a:cs typeface="Times New Roman"/>
              </a:rPr>
              <a:t> </a:t>
            </a:r>
            <a:r>
              <a:rPr sz="2000" spc="-30" dirty="0">
                <a:latin typeface="Times New Roman"/>
                <a:cs typeface="Times New Roman"/>
              </a:rPr>
              <a:t>Values. </a:t>
            </a:r>
            <a:r>
              <a:rPr sz="2000" spc="-5" dirty="0">
                <a:latin typeface="Times New Roman"/>
                <a:cs typeface="Times New Roman"/>
              </a:rPr>
              <a:t>So</a:t>
            </a:r>
            <a:r>
              <a:rPr sz="2000" dirty="0">
                <a:latin typeface="Times New Roman"/>
                <a:cs typeface="Times New Roman"/>
              </a:rPr>
              <a:t> as</a:t>
            </a:r>
            <a:r>
              <a:rPr sz="2000" spc="-5"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spc="-5" dirty="0">
                <a:latin typeface="Times New Roman"/>
                <a:cs typeface="Times New Roman"/>
              </a:rPr>
              <a:t>don’t</a:t>
            </a:r>
            <a:r>
              <a:rPr sz="2000" spc="-35" dirty="0">
                <a:latin typeface="Times New Roman"/>
                <a:cs typeface="Times New Roman"/>
              </a:rPr>
              <a:t> </a:t>
            </a:r>
            <a:r>
              <a:rPr sz="2000" dirty="0">
                <a:latin typeface="Times New Roman"/>
                <a:cs typeface="Times New Roman"/>
              </a:rPr>
              <a:t>need</a:t>
            </a:r>
            <a:r>
              <a:rPr sz="2000" spc="-10" dirty="0">
                <a:latin typeface="Times New Roman"/>
                <a:cs typeface="Times New Roman"/>
              </a:rPr>
              <a:t> </a:t>
            </a:r>
            <a:r>
              <a:rPr sz="2000" dirty="0">
                <a:latin typeface="Times New Roman"/>
                <a:cs typeface="Times New Roman"/>
              </a:rPr>
              <a:t>unique</a:t>
            </a:r>
            <a:r>
              <a:rPr sz="2000" spc="-70" dirty="0">
                <a:latin typeface="Times New Roman"/>
                <a:cs typeface="Times New Roman"/>
              </a:rPr>
              <a:t> </a:t>
            </a:r>
            <a:r>
              <a:rPr sz="2000" spc="-35" dirty="0">
                <a:latin typeface="Times New Roman"/>
                <a:cs typeface="Times New Roman"/>
              </a:rPr>
              <a:t>Values</a:t>
            </a:r>
            <a:r>
              <a:rPr sz="2000" spc="-10" dirty="0">
                <a:latin typeface="Times New Roman"/>
                <a:cs typeface="Times New Roman"/>
              </a:rPr>
              <a:t> </a:t>
            </a:r>
            <a:r>
              <a:rPr sz="2000" dirty="0">
                <a:latin typeface="Times New Roman"/>
                <a:cs typeface="Times New Roman"/>
              </a:rPr>
              <a:t>we </a:t>
            </a:r>
            <a:r>
              <a:rPr sz="2000" spc="-484"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dropping</a:t>
            </a:r>
            <a:r>
              <a:rPr sz="2000" spc="-45" dirty="0">
                <a:latin typeface="Times New Roman"/>
                <a:cs typeface="Times New Roman"/>
              </a:rPr>
              <a:t> </a:t>
            </a:r>
            <a:r>
              <a:rPr sz="2000" spc="-5" dirty="0">
                <a:latin typeface="Times New Roman"/>
                <a:cs typeface="Times New Roman"/>
              </a:rPr>
              <a:t>them.</a:t>
            </a:r>
            <a:endParaRPr sz="2000">
              <a:latin typeface="Times New Roman"/>
              <a:cs typeface="Times New Roman"/>
            </a:endParaRPr>
          </a:p>
        </p:txBody>
      </p:sp>
      <p:grpSp>
        <p:nvGrpSpPr>
          <p:cNvPr id="8" name="object 8"/>
          <p:cNvGrpSpPr/>
          <p:nvPr/>
        </p:nvGrpSpPr>
        <p:grpSpPr>
          <a:xfrm>
            <a:off x="1333182" y="5216271"/>
            <a:ext cx="9559290" cy="786130"/>
            <a:chOff x="1333182" y="5216271"/>
            <a:chExt cx="9559290" cy="786130"/>
          </a:xfrm>
        </p:grpSpPr>
        <p:pic>
          <p:nvPicPr>
            <p:cNvPr id="9" name="object 9"/>
            <p:cNvPicPr/>
            <p:nvPr/>
          </p:nvPicPr>
          <p:blipFill>
            <a:blip r:embed="rId3" cstate="print"/>
            <a:stretch>
              <a:fillRect/>
            </a:stretch>
          </p:blipFill>
          <p:spPr>
            <a:xfrm>
              <a:off x="1407543" y="5225796"/>
              <a:ext cx="9475340" cy="709365"/>
            </a:xfrm>
            <a:prstGeom prst="rect">
              <a:avLst/>
            </a:prstGeom>
          </p:spPr>
        </p:pic>
        <p:sp>
          <p:nvSpPr>
            <p:cNvPr id="10" name="object 10"/>
            <p:cNvSpPr/>
            <p:nvPr/>
          </p:nvSpPr>
          <p:spPr>
            <a:xfrm>
              <a:off x="1337944" y="5221033"/>
              <a:ext cx="9549765" cy="776605"/>
            </a:xfrm>
            <a:custGeom>
              <a:avLst/>
              <a:gdLst/>
              <a:ahLst/>
              <a:cxnLst/>
              <a:rect l="l" t="t" r="r" b="b"/>
              <a:pathLst>
                <a:path w="9549765" h="776604">
                  <a:moveTo>
                    <a:pt x="0" y="776096"/>
                  </a:moveTo>
                  <a:lnTo>
                    <a:pt x="9549765" y="776096"/>
                  </a:lnTo>
                  <a:lnTo>
                    <a:pt x="9549765" y="0"/>
                  </a:lnTo>
                  <a:lnTo>
                    <a:pt x="0" y="0"/>
                  </a:lnTo>
                  <a:lnTo>
                    <a:pt x="0" y="776096"/>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5333" y="356362"/>
            <a:ext cx="9883140" cy="1550670"/>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spc="-50" dirty="0">
                <a:latin typeface="Times New Roman"/>
                <a:cs typeface="Times New Roman"/>
              </a:rPr>
              <a:t>Two</a:t>
            </a:r>
            <a:r>
              <a:rPr sz="2000" spc="5" dirty="0">
                <a:latin typeface="Times New Roman"/>
                <a:cs typeface="Times New Roman"/>
              </a:rPr>
              <a:t> </a:t>
            </a:r>
            <a:r>
              <a:rPr sz="2000" spc="-5" dirty="0">
                <a:latin typeface="Times New Roman"/>
                <a:cs typeface="Times New Roman"/>
              </a:rPr>
              <a:t>Columns</a:t>
            </a:r>
            <a:r>
              <a:rPr sz="2000" spc="5" dirty="0">
                <a:latin typeface="Times New Roman"/>
                <a:cs typeface="Times New Roman"/>
              </a:rPr>
              <a:t> </a:t>
            </a:r>
            <a:r>
              <a:rPr sz="2000" dirty="0">
                <a:latin typeface="Times New Roman"/>
                <a:cs typeface="Times New Roman"/>
              </a:rPr>
              <a:t>have</a:t>
            </a:r>
            <a:r>
              <a:rPr sz="2000" spc="-15" dirty="0">
                <a:latin typeface="Times New Roman"/>
                <a:cs typeface="Times New Roman"/>
              </a:rPr>
              <a:t> </a:t>
            </a:r>
            <a:r>
              <a:rPr sz="2000" spc="-5" dirty="0">
                <a:latin typeface="Times New Roman"/>
                <a:cs typeface="Times New Roman"/>
              </a:rPr>
              <a:t>more</a:t>
            </a:r>
            <a:r>
              <a:rPr sz="2000" spc="10" dirty="0">
                <a:latin typeface="Times New Roman"/>
                <a:cs typeface="Times New Roman"/>
              </a:rPr>
              <a:t> </a:t>
            </a:r>
            <a:r>
              <a:rPr sz="2000" dirty="0">
                <a:latin typeface="Times New Roman"/>
                <a:cs typeface="Times New Roman"/>
              </a:rPr>
              <a:t>than</a:t>
            </a:r>
            <a:r>
              <a:rPr sz="2000" spc="-5" dirty="0">
                <a:latin typeface="Times New Roman"/>
                <a:cs typeface="Times New Roman"/>
              </a:rPr>
              <a:t> </a:t>
            </a:r>
            <a:r>
              <a:rPr sz="2000" spc="5" dirty="0">
                <a:latin typeface="Times New Roman"/>
                <a:cs typeface="Times New Roman"/>
              </a:rPr>
              <a:t>90%</a:t>
            </a:r>
            <a:r>
              <a:rPr sz="2000" spc="-15" dirty="0">
                <a:latin typeface="Times New Roman"/>
                <a:cs typeface="Times New Roman"/>
              </a:rPr>
              <a:t> </a:t>
            </a:r>
            <a:r>
              <a:rPr sz="2000" dirty="0">
                <a:latin typeface="Times New Roman"/>
                <a:cs typeface="Times New Roman"/>
              </a:rPr>
              <a:t>Null</a:t>
            </a:r>
            <a:r>
              <a:rPr sz="2000" spc="-55" dirty="0">
                <a:latin typeface="Times New Roman"/>
                <a:cs typeface="Times New Roman"/>
              </a:rPr>
              <a:t> </a:t>
            </a:r>
            <a:r>
              <a:rPr sz="2000" spc="-40" dirty="0">
                <a:latin typeface="Times New Roman"/>
                <a:cs typeface="Times New Roman"/>
              </a:rPr>
              <a:t>Values</a:t>
            </a:r>
            <a:r>
              <a:rPr sz="2000" spc="5" dirty="0">
                <a:latin typeface="Times New Roman"/>
                <a:cs typeface="Times New Roman"/>
              </a:rPr>
              <a:t> </a:t>
            </a:r>
            <a:r>
              <a:rPr sz="2000" dirty="0">
                <a:latin typeface="Times New Roman"/>
                <a:cs typeface="Times New Roman"/>
              </a:rPr>
              <a:t>i.e</a:t>
            </a:r>
            <a:r>
              <a:rPr sz="2000" spc="-5" dirty="0">
                <a:latin typeface="Times New Roman"/>
                <a:cs typeface="Times New Roman"/>
              </a:rPr>
              <a:t> (mths_since_last_record,</a:t>
            </a:r>
            <a:r>
              <a:rPr sz="2000" spc="-40" dirty="0">
                <a:latin typeface="Times New Roman"/>
                <a:cs typeface="Times New Roman"/>
              </a:rPr>
              <a:t> </a:t>
            </a:r>
            <a:r>
              <a:rPr sz="2000" dirty="0">
                <a:latin typeface="Times New Roman"/>
                <a:cs typeface="Times New Roman"/>
              </a:rPr>
              <a:t>next_pymnt_d).</a:t>
            </a:r>
            <a:endParaRPr sz="2000">
              <a:latin typeface="Times New Roman"/>
              <a:cs typeface="Times New Roman"/>
            </a:endParaRPr>
          </a:p>
          <a:p>
            <a:pPr marL="299085">
              <a:lnSpc>
                <a:spcPct val="100000"/>
              </a:lnSpc>
            </a:pPr>
            <a:r>
              <a:rPr sz="2000" dirty="0">
                <a:latin typeface="Times New Roman"/>
                <a:cs typeface="Times New Roman"/>
              </a:rPr>
              <a:t>So</a:t>
            </a:r>
            <a:r>
              <a:rPr sz="2000" spc="-5" dirty="0">
                <a:latin typeface="Times New Roman"/>
                <a:cs typeface="Times New Roman"/>
              </a:rPr>
              <a:t> </a:t>
            </a:r>
            <a:r>
              <a:rPr sz="2000" dirty="0">
                <a:latin typeface="Times New Roman"/>
                <a:cs typeface="Times New Roman"/>
              </a:rPr>
              <a:t>we</a:t>
            </a:r>
            <a:r>
              <a:rPr sz="2000" spc="-20"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dropping</a:t>
            </a:r>
            <a:r>
              <a:rPr sz="2000" spc="-40" dirty="0">
                <a:latin typeface="Times New Roman"/>
                <a:cs typeface="Times New Roman"/>
              </a:rPr>
              <a:t> </a:t>
            </a:r>
            <a:r>
              <a:rPr sz="2000" dirty="0">
                <a:latin typeface="Times New Roman"/>
                <a:cs typeface="Times New Roman"/>
              </a:rPr>
              <a:t>those</a:t>
            </a:r>
            <a:r>
              <a:rPr sz="2000" spc="-35" dirty="0">
                <a:latin typeface="Times New Roman"/>
                <a:cs typeface="Times New Roman"/>
              </a:rPr>
              <a:t> </a:t>
            </a:r>
            <a:r>
              <a:rPr sz="2000" spc="-5" dirty="0">
                <a:latin typeface="Times New Roman"/>
                <a:cs typeface="Times New Roman"/>
              </a:rPr>
              <a:t>Columns.</a:t>
            </a:r>
            <a:endParaRPr sz="2000">
              <a:latin typeface="Times New Roman"/>
              <a:cs typeface="Times New Roman"/>
            </a:endParaRPr>
          </a:p>
          <a:p>
            <a:pPr marL="299085" marR="5080" indent="-287020">
              <a:lnSpc>
                <a:spcPct val="100000"/>
              </a:lnSpc>
              <a:buFont typeface="Wingdings"/>
              <a:buChar char=""/>
              <a:tabLst>
                <a:tab pos="299720" algn="l"/>
              </a:tabLst>
            </a:pPr>
            <a:r>
              <a:rPr sz="2000" dirty="0">
                <a:latin typeface="Times New Roman"/>
                <a:cs typeface="Times New Roman"/>
              </a:rPr>
              <a:t>One</a:t>
            </a:r>
            <a:r>
              <a:rPr sz="2000" spc="-5" dirty="0">
                <a:latin typeface="Times New Roman"/>
                <a:cs typeface="Times New Roman"/>
              </a:rPr>
              <a:t> column named</a:t>
            </a:r>
            <a:r>
              <a:rPr sz="2000" spc="10" dirty="0">
                <a:latin typeface="Times New Roman"/>
                <a:cs typeface="Times New Roman"/>
              </a:rPr>
              <a:t> </a:t>
            </a:r>
            <a:r>
              <a:rPr sz="2000" spc="-5" dirty="0">
                <a:latin typeface="Times New Roman"/>
                <a:cs typeface="Times New Roman"/>
              </a:rPr>
              <a:t>“mths_since_last_delinq”</a:t>
            </a:r>
            <a:r>
              <a:rPr sz="2000" spc="-25" dirty="0">
                <a:latin typeface="Times New Roman"/>
                <a:cs typeface="Times New Roman"/>
              </a:rPr>
              <a:t> </a:t>
            </a:r>
            <a:r>
              <a:rPr sz="2000" dirty="0">
                <a:latin typeface="Times New Roman"/>
                <a:cs typeface="Times New Roman"/>
              </a:rPr>
              <a:t>has</a:t>
            </a:r>
            <a:r>
              <a:rPr sz="2000" spc="-10" dirty="0">
                <a:latin typeface="Times New Roman"/>
                <a:cs typeface="Times New Roman"/>
              </a:rPr>
              <a:t> </a:t>
            </a:r>
            <a:r>
              <a:rPr sz="2000" spc="5" dirty="0">
                <a:latin typeface="Times New Roman"/>
                <a:cs typeface="Times New Roman"/>
              </a:rPr>
              <a:t>64%</a:t>
            </a:r>
            <a:r>
              <a:rPr sz="2000" spc="-15" dirty="0">
                <a:latin typeface="Times New Roman"/>
                <a:cs typeface="Times New Roman"/>
              </a:rPr>
              <a:t> </a:t>
            </a:r>
            <a:r>
              <a:rPr sz="2000" dirty="0">
                <a:latin typeface="Times New Roman"/>
                <a:cs typeface="Times New Roman"/>
              </a:rPr>
              <a:t>Null</a:t>
            </a:r>
            <a:r>
              <a:rPr sz="2000" spc="-15" dirty="0">
                <a:latin typeface="Times New Roman"/>
                <a:cs typeface="Times New Roman"/>
              </a:rPr>
              <a:t> </a:t>
            </a:r>
            <a:r>
              <a:rPr sz="2000" dirty="0">
                <a:latin typeface="Times New Roman"/>
                <a:cs typeface="Times New Roman"/>
              </a:rPr>
              <a:t>values</a:t>
            </a:r>
            <a:r>
              <a:rPr sz="2000" spc="-2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we</a:t>
            </a:r>
            <a:r>
              <a:rPr sz="2000" spc="5" dirty="0">
                <a:latin typeface="Times New Roman"/>
                <a:cs typeface="Times New Roman"/>
              </a:rPr>
              <a:t> </a:t>
            </a:r>
            <a:r>
              <a:rPr sz="2000" spc="-5" dirty="0">
                <a:latin typeface="Times New Roman"/>
                <a:cs typeface="Times New Roman"/>
              </a:rPr>
              <a:t>don’t</a:t>
            </a:r>
            <a:r>
              <a:rPr sz="2000" spc="-30" dirty="0">
                <a:latin typeface="Times New Roman"/>
                <a:cs typeface="Times New Roman"/>
              </a:rPr>
              <a:t>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any use </a:t>
            </a:r>
            <a:r>
              <a:rPr sz="2000" spc="-484" dirty="0">
                <a:latin typeface="Times New Roman"/>
                <a:cs typeface="Times New Roman"/>
              </a:rPr>
              <a:t> </a:t>
            </a:r>
            <a:r>
              <a:rPr sz="2000" dirty="0">
                <a:latin typeface="Times New Roman"/>
                <a:cs typeface="Times New Roman"/>
              </a:rPr>
              <a:t>with</a:t>
            </a:r>
            <a:r>
              <a:rPr sz="2000" spc="-20"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spc="-5" dirty="0">
                <a:latin typeface="Times New Roman"/>
                <a:cs typeface="Times New Roman"/>
              </a:rPr>
              <a:t>column</a:t>
            </a:r>
            <a:r>
              <a:rPr sz="2000" dirty="0">
                <a:latin typeface="Times New Roman"/>
                <a:cs typeface="Times New Roman"/>
              </a:rPr>
              <a:t> so</a:t>
            </a:r>
            <a:r>
              <a:rPr sz="2000" spc="-20"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drop</a:t>
            </a:r>
            <a:r>
              <a:rPr sz="2000" spc="-2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spc="-5" dirty="0">
                <a:latin typeface="Times New Roman"/>
                <a:cs typeface="Times New Roman"/>
              </a:rPr>
              <a:t>column</a:t>
            </a:r>
            <a:r>
              <a:rPr sz="2000" dirty="0">
                <a:latin typeface="Times New Roman"/>
                <a:cs typeface="Times New Roman"/>
              </a:rPr>
              <a:t> as</a:t>
            </a:r>
            <a:r>
              <a:rPr sz="2000" spc="-15" dirty="0">
                <a:latin typeface="Times New Roman"/>
                <a:cs typeface="Times New Roman"/>
              </a:rPr>
              <a:t> </a:t>
            </a:r>
            <a:r>
              <a:rPr sz="2000" spc="-5" dirty="0">
                <a:latin typeface="Times New Roman"/>
                <a:cs typeface="Times New Roman"/>
              </a:rPr>
              <a:t>well.</a:t>
            </a:r>
            <a:endParaRPr sz="2000">
              <a:latin typeface="Times New Roman"/>
              <a:cs typeface="Times New Roman"/>
            </a:endParaRPr>
          </a:p>
          <a:p>
            <a:pPr marL="299085" indent="-287020">
              <a:lnSpc>
                <a:spcPct val="100000"/>
              </a:lnSpc>
              <a:buFont typeface="Wingdings"/>
              <a:buChar char=""/>
              <a:tabLst>
                <a:tab pos="299720" algn="l"/>
              </a:tabLst>
            </a:pPr>
            <a:r>
              <a:rPr sz="2000" dirty="0">
                <a:latin typeface="Times New Roman"/>
                <a:cs typeface="Times New Roman"/>
              </a:rPr>
              <a:t>There</a:t>
            </a:r>
            <a:r>
              <a:rPr sz="2000" spc="-35" dirty="0">
                <a:latin typeface="Times New Roman"/>
                <a:cs typeface="Times New Roman"/>
              </a:rPr>
              <a:t> </a:t>
            </a:r>
            <a:r>
              <a:rPr sz="2000" dirty="0">
                <a:latin typeface="Times New Roman"/>
                <a:cs typeface="Times New Roman"/>
              </a:rPr>
              <a:t>are</a:t>
            </a:r>
            <a:r>
              <a:rPr sz="2000" spc="-15" dirty="0">
                <a:latin typeface="Times New Roman"/>
                <a:cs typeface="Times New Roman"/>
              </a:rPr>
              <a:t> </a:t>
            </a:r>
            <a:r>
              <a:rPr sz="2000" dirty="0">
                <a:latin typeface="Times New Roman"/>
                <a:cs typeface="Times New Roman"/>
              </a:rPr>
              <a:t>no</a:t>
            </a:r>
            <a:r>
              <a:rPr sz="2000" spc="-15" dirty="0">
                <a:latin typeface="Times New Roman"/>
                <a:cs typeface="Times New Roman"/>
              </a:rPr>
              <a:t> </a:t>
            </a:r>
            <a:r>
              <a:rPr sz="2000" dirty="0">
                <a:latin typeface="Times New Roman"/>
                <a:cs typeface="Times New Roman"/>
              </a:rPr>
              <a:t>Duplicated</a:t>
            </a:r>
            <a:r>
              <a:rPr sz="2000" spc="-35" dirty="0">
                <a:latin typeface="Times New Roman"/>
                <a:cs typeface="Times New Roman"/>
              </a:rPr>
              <a:t> </a:t>
            </a:r>
            <a:r>
              <a:rPr sz="2000" dirty="0">
                <a:latin typeface="Times New Roman"/>
                <a:cs typeface="Times New Roman"/>
              </a:rPr>
              <a:t>rows</a:t>
            </a:r>
            <a:r>
              <a:rPr sz="2000" spc="-20"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the</a:t>
            </a:r>
            <a:r>
              <a:rPr sz="2000" spc="-30" dirty="0">
                <a:latin typeface="Times New Roman"/>
                <a:cs typeface="Times New Roman"/>
              </a:rPr>
              <a:t> </a:t>
            </a:r>
            <a:r>
              <a:rPr sz="2000" dirty="0">
                <a:latin typeface="Times New Roman"/>
                <a:cs typeface="Times New Roman"/>
              </a:rPr>
              <a:t>dataset.</a:t>
            </a:r>
            <a:endParaRPr sz="2000">
              <a:latin typeface="Times New Roman"/>
              <a:cs typeface="Times New Roman"/>
            </a:endParaRPr>
          </a:p>
        </p:txBody>
      </p:sp>
      <p:grpSp>
        <p:nvGrpSpPr>
          <p:cNvPr id="3" name="object 3"/>
          <p:cNvGrpSpPr/>
          <p:nvPr/>
        </p:nvGrpSpPr>
        <p:grpSpPr>
          <a:xfrm>
            <a:off x="1506791" y="2101151"/>
            <a:ext cx="1885950" cy="570865"/>
            <a:chOff x="1506791" y="2101151"/>
            <a:chExt cx="1885950" cy="570865"/>
          </a:xfrm>
        </p:grpSpPr>
        <p:pic>
          <p:nvPicPr>
            <p:cNvPr id="4" name="object 4"/>
            <p:cNvPicPr/>
            <p:nvPr/>
          </p:nvPicPr>
          <p:blipFill>
            <a:blip r:embed="rId2" cstate="print"/>
            <a:stretch>
              <a:fillRect/>
            </a:stretch>
          </p:blipFill>
          <p:spPr>
            <a:xfrm>
              <a:off x="1564004" y="2120251"/>
              <a:ext cx="1819274" cy="475593"/>
            </a:xfrm>
            <a:prstGeom prst="rect">
              <a:avLst/>
            </a:prstGeom>
          </p:spPr>
        </p:pic>
        <p:sp>
          <p:nvSpPr>
            <p:cNvPr id="5" name="object 5"/>
            <p:cNvSpPr/>
            <p:nvPr/>
          </p:nvSpPr>
          <p:spPr>
            <a:xfrm>
              <a:off x="1511553" y="2105914"/>
              <a:ext cx="1876425" cy="561340"/>
            </a:xfrm>
            <a:custGeom>
              <a:avLst/>
              <a:gdLst/>
              <a:ahLst/>
              <a:cxnLst/>
              <a:rect l="l" t="t" r="r" b="b"/>
              <a:pathLst>
                <a:path w="1876425" h="561339">
                  <a:moveTo>
                    <a:pt x="0" y="561213"/>
                  </a:moveTo>
                  <a:lnTo>
                    <a:pt x="1876425" y="561213"/>
                  </a:lnTo>
                  <a:lnTo>
                    <a:pt x="1876425" y="0"/>
                  </a:lnTo>
                  <a:lnTo>
                    <a:pt x="0" y="0"/>
                  </a:lnTo>
                  <a:lnTo>
                    <a:pt x="0" y="56121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1380489" y="2687193"/>
            <a:ext cx="10263505" cy="2769870"/>
          </a:xfrm>
          <a:prstGeom prst="rect">
            <a:avLst/>
          </a:prstGeom>
        </p:spPr>
        <p:txBody>
          <a:bodyPr vert="horz" wrap="square" lIns="0" tIns="13335" rIns="0" bIns="0" rtlCol="0">
            <a:spAutoFit/>
          </a:bodyPr>
          <a:lstStyle/>
          <a:p>
            <a:pPr marL="354965" marR="5080" indent="-342900">
              <a:lnSpc>
                <a:spcPct val="100000"/>
              </a:lnSpc>
              <a:spcBef>
                <a:spcPts val="105"/>
              </a:spcBef>
              <a:buFont typeface="Wingdings"/>
              <a:buChar char=""/>
              <a:tabLst>
                <a:tab pos="354965" algn="l"/>
                <a:tab pos="355600" algn="l"/>
              </a:tabLst>
            </a:pPr>
            <a:r>
              <a:rPr sz="2000" dirty="0">
                <a:latin typeface="Times New Roman"/>
                <a:cs typeface="Times New Roman"/>
              </a:rPr>
              <a:t>The </a:t>
            </a:r>
            <a:r>
              <a:rPr sz="2000" spc="-5" dirty="0">
                <a:latin typeface="Times New Roman"/>
                <a:cs typeface="Times New Roman"/>
              </a:rPr>
              <a:t>column </a:t>
            </a:r>
            <a:r>
              <a:rPr sz="2000" dirty="0">
                <a:latin typeface="Times New Roman"/>
                <a:cs typeface="Times New Roman"/>
              </a:rPr>
              <a:t>Loan </a:t>
            </a:r>
            <a:r>
              <a:rPr sz="2000" spc="-5" dirty="0">
                <a:latin typeface="Times New Roman"/>
                <a:cs typeface="Times New Roman"/>
              </a:rPr>
              <a:t>Status </a:t>
            </a:r>
            <a:r>
              <a:rPr sz="2000" dirty="0">
                <a:latin typeface="Times New Roman"/>
                <a:cs typeface="Times New Roman"/>
              </a:rPr>
              <a:t>has three </a:t>
            </a:r>
            <a:r>
              <a:rPr sz="2000" spc="-5" dirty="0">
                <a:latin typeface="Times New Roman"/>
                <a:cs typeface="Times New Roman"/>
              </a:rPr>
              <a:t>types </a:t>
            </a:r>
            <a:r>
              <a:rPr sz="2000" dirty="0">
                <a:latin typeface="Times New Roman"/>
                <a:cs typeface="Times New Roman"/>
              </a:rPr>
              <a:t>of </a:t>
            </a:r>
            <a:r>
              <a:rPr sz="2000" spc="-40" dirty="0">
                <a:latin typeface="Times New Roman"/>
                <a:cs typeface="Times New Roman"/>
              </a:rPr>
              <a:t>Values </a:t>
            </a:r>
            <a:r>
              <a:rPr sz="2000" spc="-5" dirty="0">
                <a:latin typeface="Times New Roman"/>
                <a:cs typeface="Times New Roman"/>
              </a:rPr>
              <a:t>Fully Paid, Charged </a:t>
            </a:r>
            <a:r>
              <a:rPr sz="2000" spc="-10" dirty="0">
                <a:latin typeface="Times New Roman"/>
                <a:cs typeface="Times New Roman"/>
              </a:rPr>
              <a:t>Off </a:t>
            </a:r>
            <a:r>
              <a:rPr sz="2000" dirty="0">
                <a:latin typeface="Times New Roman"/>
                <a:cs typeface="Times New Roman"/>
              </a:rPr>
              <a:t>and Current. </a:t>
            </a:r>
            <a:r>
              <a:rPr sz="2000" spc="-70" dirty="0">
                <a:latin typeface="Times New Roman"/>
                <a:cs typeface="Times New Roman"/>
              </a:rPr>
              <a:t>We </a:t>
            </a:r>
            <a:r>
              <a:rPr sz="2000" spc="-5" dirty="0">
                <a:latin typeface="Times New Roman"/>
                <a:cs typeface="Times New Roman"/>
              </a:rPr>
              <a:t>don’t </a:t>
            </a:r>
            <a:r>
              <a:rPr sz="2000" spc="-484" dirty="0">
                <a:latin typeface="Times New Roman"/>
                <a:cs typeface="Times New Roman"/>
              </a:rPr>
              <a:t> </a:t>
            </a:r>
            <a:r>
              <a:rPr sz="2000" dirty="0">
                <a:latin typeface="Times New Roman"/>
                <a:cs typeface="Times New Roman"/>
              </a:rPr>
              <a:t>have</a:t>
            </a:r>
            <a:r>
              <a:rPr sz="2000" spc="-25" dirty="0">
                <a:latin typeface="Times New Roman"/>
                <a:cs typeface="Times New Roman"/>
              </a:rPr>
              <a:t> </a:t>
            </a:r>
            <a:r>
              <a:rPr sz="2000" dirty="0">
                <a:latin typeface="Times New Roman"/>
                <a:cs typeface="Times New Roman"/>
              </a:rPr>
              <a:t>use</a:t>
            </a:r>
            <a:r>
              <a:rPr sz="2000" spc="-10" dirty="0">
                <a:latin typeface="Times New Roman"/>
                <a:cs typeface="Times New Roman"/>
              </a:rPr>
              <a:t> </a:t>
            </a:r>
            <a:r>
              <a:rPr sz="2000" dirty="0">
                <a:latin typeface="Times New Roman"/>
                <a:cs typeface="Times New Roman"/>
              </a:rPr>
              <a:t>with</a:t>
            </a:r>
            <a:r>
              <a:rPr sz="2000" spc="-1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Current,</a:t>
            </a:r>
            <a:r>
              <a:rPr sz="2000" spc="-25" dirty="0">
                <a:latin typeface="Times New Roman"/>
                <a:cs typeface="Times New Roman"/>
              </a:rPr>
              <a:t> </a:t>
            </a:r>
            <a:r>
              <a:rPr sz="2000" dirty="0">
                <a:latin typeface="Times New Roman"/>
                <a:cs typeface="Times New Roman"/>
              </a:rPr>
              <a:t>so</a:t>
            </a:r>
            <a:r>
              <a:rPr sz="2000" spc="-15"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are</a:t>
            </a:r>
            <a:r>
              <a:rPr sz="2000" spc="-5" dirty="0">
                <a:latin typeface="Times New Roman"/>
                <a:cs typeface="Times New Roman"/>
              </a:rPr>
              <a:t> </a:t>
            </a:r>
            <a:r>
              <a:rPr sz="2000" dirty="0">
                <a:latin typeface="Times New Roman"/>
                <a:cs typeface="Times New Roman"/>
              </a:rPr>
              <a:t>dropping</a:t>
            </a:r>
            <a:r>
              <a:rPr sz="2000" spc="-4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rows</a:t>
            </a:r>
            <a:r>
              <a:rPr sz="2000" spc="-15" dirty="0">
                <a:latin typeface="Times New Roman"/>
                <a:cs typeface="Times New Roman"/>
              </a:rPr>
              <a:t> </a:t>
            </a:r>
            <a:r>
              <a:rPr sz="2000" dirty="0">
                <a:latin typeface="Times New Roman"/>
                <a:cs typeface="Times New Roman"/>
              </a:rPr>
              <a:t>which</a:t>
            </a:r>
            <a:r>
              <a:rPr sz="2000" spc="-10" dirty="0">
                <a:latin typeface="Times New Roman"/>
                <a:cs typeface="Times New Roman"/>
              </a:rPr>
              <a:t> </a:t>
            </a:r>
            <a:r>
              <a:rPr sz="2000" dirty="0">
                <a:latin typeface="Times New Roman"/>
                <a:cs typeface="Times New Roman"/>
              </a:rPr>
              <a:t>has</a:t>
            </a:r>
            <a:r>
              <a:rPr sz="2000" spc="-15" dirty="0">
                <a:latin typeface="Times New Roman"/>
                <a:cs typeface="Times New Roman"/>
              </a:rPr>
              <a:t> </a:t>
            </a:r>
            <a:r>
              <a:rPr sz="2000" dirty="0">
                <a:latin typeface="Times New Roman"/>
                <a:cs typeface="Times New Roman"/>
              </a:rPr>
              <a:t>loan</a:t>
            </a:r>
            <a:r>
              <a:rPr sz="2000" spc="-15" dirty="0">
                <a:latin typeface="Times New Roman"/>
                <a:cs typeface="Times New Roman"/>
              </a:rPr>
              <a:t> </a:t>
            </a:r>
            <a:r>
              <a:rPr sz="2000" spc="-5" dirty="0">
                <a:latin typeface="Times New Roman"/>
                <a:cs typeface="Times New Roman"/>
              </a:rPr>
              <a:t>status</a:t>
            </a:r>
            <a:r>
              <a:rPr sz="2000" spc="-15"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dirty="0">
                <a:latin typeface="Times New Roman"/>
                <a:cs typeface="Times New Roman"/>
              </a:rPr>
              <a:t>current.</a:t>
            </a:r>
            <a:endParaRPr sz="2000">
              <a:latin typeface="Times New Roman"/>
              <a:cs typeface="Times New Roman"/>
            </a:endParaRPr>
          </a:p>
          <a:p>
            <a:pPr marL="355600" indent="-342900">
              <a:lnSpc>
                <a:spcPct val="100000"/>
              </a:lnSpc>
              <a:buFont typeface="Wingdings"/>
              <a:buChar char=""/>
              <a:tabLst>
                <a:tab pos="354965" algn="l"/>
                <a:tab pos="355600" algn="l"/>
              </a:tabLst>
            </a:pPr>
            <a:r>
              <a:rPr sz="2000" dirty="0">
                <a:latin typeface="Times New Roman"/>
                <a:cs typeface="Times New Roman"/>
              </a:rPr>
              <a:t>The</a:t>
            </a:r>
            <a:r>
              <a:rPr sz="2000" spc="-5" dirty="0">
                <a:latin typeface="Times New Roman"/>
                <a:cs typeface="Times New Roman"/>
              </a:rPr>
              <a:t> Column</a:t>
            </a:r>
            <a:r>
              <a:rPr sz="2000" spc="5" dirty="0">
                <a:latin typeface="Times New Roman"/>
                <a:cs typeface="Times New Roman"/>
              </a:rPr>
              <a:t> </a:t>
            </a:r>
            <a:r>
              <a:rPr sz="2000" spc="-5" dirty="0">
                <a:latin typeface="Times New Roman"/>
                <a:cs typeface="Times New Roman"/>
              </a:rPr>
              <a:t>Employee</a:t>
            </a:r>
            <a:r>
              <a:rPr sz="2000" spc="-30" dirty="0">
                <a:latin typeface="Times New Roman"/>
                <a:cs typeface="Times New Roman"/>
              </a:rPr>
              <a:t> </a:t>
            </a:r>
            <a:r>
              <a:rPr sz="2000" spc="-20" dirty="0">
                <a:latin typeface="Times New Roman"/>
                <a:cs typeface="Times New Roman"/>
              </a:rPr>
              <a:t>Title</a:t>
            </a:r>
            <a:r>
              <a:rPr sz="2000" spc="-15" dirty="0">
                <a:latin typeface="Times New Roman"/>
                <a:cs typeface="Times New Roman"/>
              </a:rPr>
              <a:t> </a:t>
            </a:r>
            <a:r>
              <a:rPr sz="2000" dirty="0">
                <a:latin typeface="Times New Roman"/>
                <a:cs typeface="Times New Roman"/>
              </a:rPr>
              <a:t>has 2386</a:t>
            </a:r>
            <a:r>
              <a:rPr sz="2000" spc="-20" dirty="0">
                <a:latin typeface="Times New Roman"/>
                <a:cs typeface="Times New Roman"/>
              </a:rPr>
              <a:t> </a:t>
            </a:r>
            <a:r>
              <a:rPr sz="2000" dirty="0">
                <a:latin typeface="Times New Roman"/>
                <a:cs typeface="Times New Roman"/>
              </a:rPr>
              <a:t>Null</a:t>
            </a:r>
            <a:r>
              <a:rPr sz="2000" spc="-65" dirty="0">
                <a:latin typeface="Times New Roman"/>
                <a:cs typeface="Times New Roman"/>
              </a:rPr>
              <a:t> </a:t>
            </a:r>
            <a:r>
              <a:rPr sz="2000" spc="-30" dirty="0">
                <a:latin typeface="Times New Roman"/>
                <a:cs typeface="Times New Roman"/>
              </a:rPr>
              <a:t>Values.</a:t>
            </a:r>
            <a:r>
              <a:rPr sz="2000" spc="-15" dirty="0">
                <a:latin typeface="Times New Roman"/>
                <a:cs typeface="Times New Roman"/>
              </a:rPr>
              <a:t> </a:t>
            </a:r>
            <a:r>
              <a:rPr sz="2000" dirty="0">
                <a:latin typeface="Times New Roman"/>
                <a:cs typeface="Times New Roman"/>
              </a:rPr>
              <a:t>Instead</a:t>
            </a:r>
            <a:r>
              <a:rPr sz="2000" spc="-40"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spc="-5" dirty="0">
                <a:latin typeface="Times New Roman"/>
                <a:cs typeface="Times New Roman"/>
              </a:rPr>
              <a:t>filling</a:t>
            </a:r>
            <a:r>
              <a:rPr sz="2000" spc="-20" dirty="0">
                <a:latin typeface="Times New Roman"/>
                <a:cs typeface="Times New Roman"/>
              </a:rPr>
              <a:t> </a:t>
            </a:r>
            <a:r>
              <a:rPr sz="2000" dirty="0">
                <a:latin typeface="Times New Roman"/>
                <a:cs typeface="Times New Roman"/>
              </a:rPr>
              <a:t>it</a:t>
            </a:r>
            <a:r>
              <a:rPr sz="2000" spc="-20"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spc="-5" dirty="0">
                <a:latin typeface="Times New Roman"/>
                <a:cs typeface="Times New Roman"/>
              </a:rPr>
              <a:t>mode</a:t>
            </a:r>
            <a:r>
              <a:rPr sz="2000" spc="5" dirty="0">
                <a:latin typeface="Times New Roman"/>
                <a:cs typeface="Times New Roman"/>
              </a:rPr>
              <a:t> </a:t>
            </a:r>
            <a:r>
              <a:rPr sz="2000" dirty="0">
                <a:latin typeface="Times New Roman"/>
                <a:cs typeface="Times New Roman"/>
              </a:rPr>
              <a:t>I</a:t>
            </a:r>
            <a:r>
              <a:rPr sz="2000" spc="5" dirty="0">
                <a:latin typeface="Times New Roman"/>
                <a:cs typeface="Times New Roman"/>
              </a:rPr>
              <a:t> </a:t>
            </a:r>
            <a:r>
              <a:rPr sz="2000" spc="-5" dirty="0">
                <a:latin typeface="Times New Roman"/>
                <a:cs typeface="Times New Roman"/>
              </a:rPr>
              <a:t>filled</a:t>
            </a:r>
            <a:r>
              <a:rPr sz="2000" spc="-25" dirty="0">
                <a:latin typeface="Times New Roman"/>
                <a:cs typeface="Times New Roman"/>
              </a:rPr>
              <a:t> </a:t>
            </a: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as</a:t>
            </a:r>
            <a:endParaRPr sz="2000">
              <a:latin typeface="Times New Roman"/>
              <a:cs typeface="Times New Roman"/>
            </a:endParaRPr>
          </a:p>
          <a:p>
            <a:pPr marL="354965">
              <a:lnSpc>
                <a:spcPct val="100000"/>
              </a:lnSpc>
            </a:pPr>
            <a:r>
              <a:rPr sz="2000" dirty="0">
                <a:latin typeface="Times New Roman"/>
                <a:cs typeface="Times New Roman"/>
              </a:rPr>
              <a:t>‘UnKnown’.</a:t>
            </a:r>
            <a:endParaRPr sz="2000">
              <a:latin typeface="Times New Roman"/>
              <a:cs typeface="Times New Roman"/>
            </a:endParaRPr>
          </a:p>
          <a:p>
            <a:pPr marL="355600" indent="-342900">
              <a:lnSpc>
                <a:spcPct val="100000"/>
              </a:lnSpc>
              <a:buFont typeface="Wingdings"/>
              <a:buChar char=""/>
              <a:tabLst>
                <a:tab pos="354965" algn="l"/>
                <a:tab pos="355600" algn="l"/>
              </a:tabLst>
            </a:pPr>
            <a:r>
              <a:rPr sz="2000" dirty="0">
                <a:latin typeface="Times New Roman"/>
                <a:cs typeface="Times New Roman"/>
              </a:rPr>
              <a:t>The</a:t>
            </a:r>
            <a:r>
              <a:rPr sz="2000" spc="5" dirty="0">
                <a:latin typeface="Times New Roman"/>
                <a:cs typeface="Times New Roman"/>
              </a:rPr>
              <a:t> </a:t>
            </a:r>
            <a:r>
              <a:rPr sz="2000" spc="-10" dirty="0">
                <a:latin typeface="Times New Roman"/>
                <a:cs typeface="Times New Roman"/>
              </a:rPr>
              <a:t>same</a:t>
            </a:r>
            <a:r>
              <a:rPr sz="2000" spc="5" dirty="0">
                <a:latin typeface="Times New Roman"/>
                <a:cs typeface="Times New Roman"/>
              </a:rPr>
              <a:t> </a:t>
            </a:r>
            <a:r>
              <a:rPr sz="2000" dirty="0">
                <a:latin typeface="Times New Roman"/>
                <a:cs typeface="Times New Roman"/>
              </a:rPr>
              <a:t>above</a:t>
            </a:r>
            <a:r>
              <a:rPr sz="2000" spc="-10" dirty="0">
                <a:latin typeface="Times New Roman"/>
                <a:cs typeface="Times New Roman"/>
              </a:rPr>
              <a:t> </a:t>
            </a:r>
            <a:r>
              <a:rPr sz="2000" dirty="0">
                <a:latin typeface="Times New Roman"/>
                <a:cs typeface="Times New Roman"/>
              </a:rPr>
              <a:t>process</a:t>
            </a:r>
            <a:r>
              <a:rPr sz="2000" spc="-25" dirty="0">
                <a:latin typeface="Times New Roman"/>
                <a:cs typeface="Times New Roman"/>
              </a:rPr>
              <a:t> </a:t>
            </a:r>
            <a:r>
              <a:rPr sz="2000" dirty="0">
                <a:latin typeface="Times New Roman"/>
                <a:cs typeface="Times New Roman"/>
              </a:rPr>
              <a:t>has</a:t>
            </a:r>
            <a:r>
              <a:rPr sz="2000" spc="-10" dirty="0">
                <a:latin typeface="Times New Roman"/>
                <a:cs typeface="Times New Roman"/>
              </a:rPr>
              <a:t> </a:t>
            </a:r>
            <a:r>
              <a:rPr sz="2000" dirty="0">
                <a:latin typeface="Times New Roman"/>
                <a:cs typeface="Times New Roman"/>
              </a:rPr>
              <a:t>been</a:t>
            </a:r>
            <a:r>
              <a:rPr sz="2000" spc="-10" dirty="0">
                <a:latin typeface="Times New Roman"/>
                <a:cs typeface="Times New Roman"/>
              </a:rPr>
              <a:t> </a:t>
            </a:r>
            <a:r>
              <a:rPr sz="2000" dirty="0">
                <a:latin typeface="Times New Roman"/>
                <a:cs typeface="Times New Roman"/>
              </a:rPr>
              <a:t>done</a:t>
            </a:r>
            <a:r>
              <a:rPr sz="2000" spc="-10" dirty="0">
                <a:latin typeface="Times New Roman"/>
                <a:cs typeface="Times New Roman"/>
              </a:rPr>
              <a:t> </a:t>
            </a:r>
            <a:r>
              <a:rPr sz="2000" dirty="0">
                <a:latin typeface="Times New Roman"/>
                <a:cs typeface="Times New Roman"/>
              </a:rPr>
              <a:t>with</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Employee</a:t>
            </a:r>
            <a:r>
              <a:rPr sz="2000" spc="5" dirty="0">
                <a:latin typeface="Times New Roman"/>
                <a:cs typeface="Times New Roman"/>
              </a:rPr>
              <a:t> </a:t>
            </a:r>
            <a:r>
              <a:rPr sz="2000" dirty="0">
                <a:latin typeface="Times New Roman"/>
                <a:cs typeface="Times New Roman"/>
              </a:rPr>
              <a:t>length</a:t>
            </a:r>
            <a:r>
              <a:rPr sz="2000" spc="-30" dirty="0">
                <a:latin typeface="Times New Roman"/>
                <a:cs typeface="Times New Roman"/>
              </a:rPr>
              <a:t> </a:t>
            </a:r>
            <a:r>
              <a:rPr sz="2000" spc="-5" dirty="0">
                <a:latin typeface="Times New Roman"/>
                <a:cs typeface="Times New Roman"/>
              </a:rPr>
              <a:t>column</a:t>
            </a:r>
            <a:r>
              <a:rPr sz="2000" spc="5" dirty="0">
                <a:latin typeface="Times New Roman"/>
                <a:cs typeface="Times New Roman"/>
              </a:rPr>
              <a:t> </a:t>
            </a:r>
            <a:r>
              <a:rPr sz="2000" dirty="0">
                <a:latin typeface="Times New Roman"/>
                <a:cs typeface="Times New Roman"/>
              </a:rPr>
              <a:t>as</a:t>
            </a:r>
            <a:r>
              <a:rPr sz="2000" spc="-10" dirty="0">
                <a:latin typeface="Times New Roman"/>
                <a:cs typeface="Times New Roman"/>
              </a:rPr>
              <a:t> </a:t>
            </a:r>
            <a:r>
              <a:rPr sz="2000" spc="-5" dirty="0">
                <a:latin typeface="Times New Roman"/>
                <a:cs typeface="Times New Roman"/>
              </a:rPr>
              <a:t>well.</a:t>
            </a:r>
            <a:endParaRPr sz="2000">
              <a:latin typeface="Times New Roman"/>
              <a:cs typeface="Times New Roman"/>
            </a:endParaRPr>
          </a:p>
          <a:p>
            <a:pPr marL="354965" marR="80645" indent="-342900">
              <a:lnSpc>
                <a:spcPct val="100000"/>
              </a:lnSpc>
              <a:buFont typeface="Wingdings"/>
              <a:buChar char=""/>
              <a:tabLst>
                <a:tab pos="354965" algn="l"/>
                <a:tab pos="355600" algn="l"/>
                <a:tab pos="4745355" algn="l"/>
              </a:tabLst>
            </a:pPr>
            <a:r>
              <a:rPr sz="2000" dirty="0">
                <a:latin typeface="Times New Roman"/>
                <a:cs typeface="Times New Roman"/>
              </a:rPr>
              <a:t>The</a:t>
            </a:r>
            <a:r>
              <a:rPr sz="2000" spc="25" dirty="0">
                <a:latin typeface="Times New Roman"/>
                <a:cs typeface="Times New Roman"/>
              </a:rPr>
              <a:t> </a:t>
            </a:r>
            <a:r>
              <a:rPr sz="2000" spc="-5" dirty="0">
                <a:latin typeface="Times New Roman"/>
                <a:cs typeface="Times New Roman"/>
              </a:rPr>
              <a:t>Column</a:t>
            </a:r>
            <a:r>
              <a:rPr sz="2000" spc="25" dirty="0">
                <a:latin typeface="Times New Roman"/>
                <a:cs typeface="Times New Roman"/>
              </a:rPr>
              <a:t> </a:t>
            </a:r>
            <a:r>
              <a:rPr sz="2000" spc="-5" dirty="0">
                <a:latin typeface="Times New Roman"/>
                <a:cs typeface="Times New Roman"/>
              </a:rPr>
              <a:t>‘'pub_rec_bankruptcies‘’</a:t>
            </a:r>
            <a:r>
              <a:rPr sz="2000" spc="-170" dirty="0">
                <a:latin typeface="Times New Roman"/>
                <a:cs typeface="Times New Roman"/>
              </a:rPr>
              <a:t> </a:t>
            </a:r>
            <a:r>
              <a:rPr sz="2000" dirty="0">
                <a:latin typeface="Times New Roman"/>
                <a:cs typeface="Times New Roman"/>
              </a:rPr>
              <a:t>has	687</a:t>
            </a:r>
            <a:r>
              <a:rPr sz="2000" spc="-25" dirty="0">
                <a:latin typeface="Times New Roman"/>
                <a:cs typeface="Times New Roman"/>
              </a:rPr>
              <a:t> </a:t>
            </a:r>
            <a:r>
              <a:rPr sz="2000" dirty="0">
                <a:latin typeface="Times New Roman"/>
                <a:cs typeface="Times New Roman"/>
              </a:rPr>
              <a:t>Null</a:t>
            </a:r>
            <a:r>
              <a:rPr sz="2000" spc="-65" dirty="0">
                <a:latin typeface="Times New Roman"/>
                <a:cs typeface="Times New Roman"/>
              </a:rPr>
              <a:t> </a:t>
            </a:r>
            <a:r>
              <a:rPr sz="2000" spc="-45" dirty="0">
                <a:latin typeface="Times New Roman"/>
                <a:cs typeface="Times New Roman"/>
              </a:rPr>
              <a:t>Value</a:t>
            </a:r>
            <a:r>
              <a:rPr sz="2000" dirty="0">
                <a:latin typeface="Times New Roman"/>
                <a:cs typeface="Times New Roman"/>
              </a:rPr>
              <a:t> </a:t>
            </a:r>
            <a:r>
              <a:rPr sz="2000" spc="-5" dirty="0">
                <a:latin typeface="Times New Roman"/>
                <a:cs typeface="Times New Roman"/>
              </a:rPr>
              <a:t>and</a:t>
            </a:r>
            <a:r>
              <a:rPr sz="2000" spc="-10" dirty="0">
                <a:latin typeface="Times New Roman"/>
                <a:cs typeface="Times New Roman"/>
              </a:rPr>
              <a:t> </a:t>
            </a:r>
            <a:r>
              <a:rPr sz="2000" spc="-5" dirty="0">
                <a:latin typeface="Times New Roman"/>
                <a:cs typeface="Times New Roman"/>
              </a:rPr>
              <a:t>we</a:t>
            </a:r>
            <a:r>
              <a:rPr sz="2000" spc="5" dirty="0">
                <a:latin typeface="Times New Roman"/>
                <a:cs typeface="Times New Roman"/>
              </a:rPr>
              <a:t> </a:t>
            </a:r>
            <a:r>
              <a:rPr sz="2000" dirty="0">
                <a:latin typeface="Times New Roman"/>
                <a:cs typeface="Times New Roman"/>
              </a:rPr>
              <a:t>have</a:t>
            </a:r>
            <a:r>
              <a:rPr sz="2000" spc="-5" dirty="0">
                <a:latin typeface="Times New Roman"/>
                <a:cs typeface="Times New Roman"/>
              </a:rPr>
              <a:t> </a:t>
            </a:r>
            <a:r>
              <a:rPr sz="2000" dirty="0">
                <a:latin typeface="Times New Roman"/>
                <a:cs typeface="Times New Roman"/>
              </a:rPr>
              <a:t>no</a:t>
            </a:r>
            <a:r>
              <a:rPr sz="2000" spc="-10" dirty="0">
                <a:latin typeface="Times New Roman"/>
                <a:cs typeface="Times New Roman"/>
              </a:rPr>
              <a:t> </a:t>
            </a:r>
            <a:r>
              <a:rPr sz="2000" dirty="0">
                <a:latin typeface="Times New Roman"/>
                <a:cs typeface="Times New Roman"/>
              </a:rPr>
              <a:t>use</a:t>
            </a:r>
            <a:r>
              <a:rPr sz="2000" spc="-25" dirty="0">
                <a:latin typeface="Times New Roman"/>
                <a:cs typeface="Times New Roman"/>
              </a:rPr>
              <a:t> </a:t>
            </a:r>
            <a:r>
              <a:rPr sz="2000" spc="-5" dirty="0">
                <a:latin typeface="Times New Roman"/>
                <a:cs typeface="Times New Roman"/>
              </a:rPr>
              <a:t>with</a:t>
            </a:r>
            <a:r>
              <a:rPr sz="2000" spc="-10" dirty="0">
                <a:latin typeface="Times New Roman"/>
                <a:cs typeface="Times New Roman"/>
              </a:rPr>
              <a:t> </a:t>
            </a:r>
            <a:r>
              <a:rPr sz="2000" dirty="0">
                <a:latin typeface="Times New Roman"/>
                <a:cs typeface="Times New Roman"/>
              </a:rPr>
              <a:t>that</a:t>
            </a:r>
            <a:r>
              <a:rPr sz="2000" spc="-10" dirty="0">
                <a:latin typeface="Times New Roman"/>
                <a:cs typeface="Times New Roman"/>
              </a:rPr>
              <a:t> </a:t>
            </a:r>
            <a:r>
              <a:rPr sz="2000" spc="-5" dirty="0">
                <a:latin typeface="Times New Roman"/>
                <a:cs typeface="Times New Roman"/>
              </a:rPr>
              <a:t>column, </a:t>
            </a:r>
            <a:r>
              <a:rPr sz="2000" spc="-484" dirty="0">
                <a:latin typeface="Times New Roman"/>
                <a:cs typeface="Times New Roman"/>
              </a:rPr>
              <a:t> </a:t>
            </a:r>
            <a:r>
              <a:rPr sz="2000" dirty="0">
                <a:latin typeface="Times New Roman"/>
                <a:cs typeface="Times New Roman"/>
              </a:rPr>
              <a:t>so</a:t>
            </a:r>
            <a:r>
              <a:rPr sz="2000" spc="-10" dirty="0">
                <a:latin typeface="Times New Roman"/>
                <a:cs typeface="Times New Roman"/>
              </a:rPr>
              <a:t> </a:t>
            </a:r>
            <a:r>
              <a:rPr sz="2000" dirty="0">
                <a:latin typeface="Times New Roman"/>
                <a:cs typeface="Times New Roman"/>
              </a:rPr>
              <a:t>we </a:t>
            </a:r>
            <a:r>
              <a:rPr sz="2000" spc="-5" dirty="0">
                <a:latin typeface="Times New Roman"/>
                <a:cs typeface="Times New Roman"/>
              </a:rPr>
              <a:t>are </a:t>
            </a:r>
            <a:r>
              <a:rPr sz="2000" dirty="0">
                <a:latin typeface="Times New Roman"/>
                <a:cs typeface="Times New Roman"/>
              </a:rPr>
              <a:t>dropping</a:t>
            </a:r>
            <a:r>
              <a:rPr sz="2000" spc="-3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spc="-5" dirty="0">
                <a:latin typeface="Times New Roman"/>
                <a:cs typeface="Times New Roman"/>
              </a:rPr>
              <a:t>column.</a:t>
            </a:r>
            <a:endParaRPr sz="2000">
              <a:latin typeface="Times New Roman"/>
              <a:cs typeface="Times New Roman"/>
            </a:endParaRPr>
          </a:p>
          <a:p>
            <a:pPr marL="355600" indent="-342900">
              <a:lnSpc>
                <a:spcPct val="100000"/>
              </a:lnSpc>
              <a:buFont typeface="Wingdings"/>
              <a:buChar char=""/>
              <a:tabLst>
                <a:tab pos="354965" algn="l"/>
                <a:tab pos="355600" algn="l"/>
              </a:tabLst>
            </a:pPr>
            <a:r>
              <a:rPr sz="2000" dirty="0">
                <a:latin typeface="Times New Roman"/>
                <a:cs typeface="Times New Roman"/>
              </a:rPr>
              <a:t>The </a:t>
            </a:r>
            <a:r>
              <a:rPr sz="2000" spc="-5" dirty="0">
                <a:latin typeface="Times New Roman"/>
                <a:cs typeface="Times New Roman"/>
              </a:rPr>
              <a:t>Column</a:t>
            </a:r>
            <a:r>
              <a:rPr sz="2000" spc="15" dirty="0">
                <a:latin typeface="Times New Roman"/>
                <a:cs typeface="Times New Roman"/>
              </a:rPr>
              <a:t> </a:t>
            </a:r>
            <a:r>
              <a:rPr sz="2000" spc="-5" dirty="0">
                <a:latin typeface="Times New Roman"/>
                <a:cs typeface="Times New Roman"/>
              </a:rPr>
              <a:t>'last_pymnt_d’,</a:t>
            </a:r>
            <a:r>
              <a:rPr sz="2000" spc="-20" dirty="0">
                <a:latin typeface="Times New Roman"/>
                <a:cs typeface="Times New Roman"/>
              </a:rPr>
              <a:t> </a:t>
            </a:r>
            <a:r>
              <a:rPr sz="2000" dirty="0">
                <a:latin typeface="Times New Roman"/>
                <a:cs typeface="Times New Roman"/>
              </a:rPr>
              <a:t>'revol_util’</a:t>
            </a:r>
            <a:r>
              <a:rPr sz="2000" spc="-17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'last_credit_pull_d’</a:t>
            </a:r>
            <a:r>
              <a:rPr sz="2000" spc="-175" dirty="0">
                <a:latin typeface="Times New Roman"/>
                <a:cs typeface="Times New Roman"/>
              </a:rPr>
              <a:t> </a:t>
            </a:r>
            <a:r>
              <a:rPr sz="2000" dirty="0">
                <a:latin typeface="Times New Roman"/>
                <a:cs typeface="Times New Roman"/>
              </a:rPr>
              <a:t>have</a:t>
            </a:r>
            <a:r>
              <a:rPr sz="2000" spc="-15" dirty="0">
                <a:latin typeface="Times New Roman"/>
                <a:cs typeface="Times New Roman"/>
              </a:rPr>
              <a:t> </a:t>
            </a:r>
            <a:r>
              <a:rPr sz="2000" spc="-5" dirty="0">
                <a:latin typeface="Times New Roman"/>
                <a:cs typeface="Times New Roman"/>
              </a:rPr>
              <a:t>less</a:t>
            </a:r>
            <a:r>
              <a:rPr sz="2000" spc="5" dirty="0">
                <a:latin typeface="Times New Roman"/>
                <a:cs typeface="Times New Roman"/>
              </a:rPr>
              <a:t> </a:t>
            </a:r>
            <a:r>
              <a:rPr sz="2000" dirty="0">
                <a:latin typeface="Times New Roman"/>
                <a:cs typeface="Times New Roman"/>
              </a:rPr>
              <a:t>Number</a:t>
            </a:r>
            <a:r>
              <a:rPr sz="2000" spc="-5" dirty="0">
                <a:latin typeface="Times New Roman"/>
                <a:cs typeface="Times New Roman"/>
              </a:rPr>
              <a:t> </a:t>
            </a:r>
            <a:r>
              <a:rPr sz="2000" dirty="0">
                <a:latin typeface="Times New Roman"/>
                <a:cs typeface="Times New Roman"/>
              </a:rPr>
              <a:t>of null</a:t>
            </a:r>
            <a:r>
              <a:rPr sz="2000" spc="-25" dirty="0">
                <a:latin typeface="Times New Roman"/>
                <a:cs typeface="Times New Roman"/>
              </a:rPr>
              <a:t> </a:t>
            </a:r>
            <a:r>
              <a:rPr sz="2000" dirty="0">
                <a:latin typeface="Times New Roman"/>
                <a:cs typeface="Times New Roman"/>
              </a:rPr>
              <a:t>values</a:t>
            </a:r>
            <a:endParaRPr sz="2000">
              <a:latin typeface="Times New Roman"/>
              <a:cs typeface="Times New Roman"/>
            </a:endParaRPr>
          </a:p>
          <a:p>
            <a:pPr marL="354965">
              <a:lnSpc>
                <a:spcPct val="100000"/>
              </a:lnSpc>
            </a:pPr>
            <a:r>
              <a:rPr sz="2000" dirty="0">
                <a:latin typeface="Times New Roman"/>
                <a:cs typeface="Times New Roman"/>
              </a:rPr>
              <a:t>so</a:t>
            </a:r>
            <a:r>
              <a:rPr sz="2000" spc="-5" dirty="0">
                <a:latin typeface="Times New Roman"/>
                <a:cs typeface="Times New Roman"/>
              </a:rPr>
              <a:t> </a:t>
            </a:r>
            <a:r>
              <a:rPr sz="2000" dirty="0">
                <a:latin typeface="Times New Roman"/>
                <a:cs typeface="Times New Roman"/>
              </a:rPr>
              <a:t>I</a:t>
            </a:r>
            <a:r>
              <a:rPr sz="2000" spc="-15" dirty="0">
                <a:latin typeface="Times New Roman"/>
                <a:cs typeface="Times New Roman"/>
              </a:rPr>
              <a:t> </a:t>
            </a:r>
            <a:r>
              <a:rPr sz="2000" dirty="0">
                <a:latin typeface="Times New Roman"/>
                <a:cs typeface="Times New Roman"/>
              </a:rPr>
              <a:t>am</a:t>
            </a:r>
            <a:r>
              <a:rPr sz="2000" spc="-15" dirty="0">
                <a:latin typeface="Times New Roman"/>
                <a:cs typeface="Times New Roman"/>
              </a:rPr>
              <a:t> </a:t>
            </a:r>
            <a:r>
              <a:rPr sz="2000" dirty="0">
                <a:latin typeface="Times New Roman"/>
                <a:cs typeface="Times New Roman"/>
              </a:rPr>
              <a:t>dropping</a:t>
            </a:r>
            <a:r>
              <a:rPr sz="2000" spc="-45"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rows</a:t>
            </a:r>
            <a:r>
              <a:rPr sz="2000" spc="-30" dirty="0">
                <a:latin typeface="Times New Roman"/>
                <a:cs typeface="Times New Roman"/>
              </a:rPr>
              <a:t> </a:t>
            </a:r>
            <a:r>
              <a:rPr sz="2000" dirty="0">
                <a:latin typeface="Times New Roman"/>
                <a:cs typeface="Times New Roman"/>
              </a:rPr>
              <a:t>which</a:t>
            </a:r>
            <a:r>
              <a:rPr sz="2000" spc="-15" dirty="0">
                <a:latin typeface="Times New Roman"/>
                <a:cs typeface="Times New Roman"/>
              </a:rPr>
              <a:t> </a:t>
            </a:r>
            <a:r>
              <a:rPr sz="2000" dirty="0">
                <a:latin typeface="Times New Roman"/>
                <a:cs typeface="Times New Roman"/>
              </a:rPr>
              <a:t>have</a:t>
            </a:r>
            <a:r>
              <a:rPr sz="2000" spc="-10" dirty="0">
                <a:latin typeface="Times New Roman"/>
                <a:cs typeface="Times New Roman"/>
              </a:rPr>
              <a:t> </a:t>
            </a:r>
            <a:r>
              <a:rPr sz="2000" dirty="0">
                <a:latin typeface="Times New Roman"/>
                <a:cs typeface="Times New Roman"/>
              </a:rPr>
              <a:t>null</a:t>
            </a:r>
            <a:r>
              <a:rPr sz="2000" spc="-30" dirty="0">
                <a:latin typeface="Times New Roman"/>
                <a:cs typeface="Times New Roman"/>
              </a:rPr>
              <a:t> </a:t>
            </a:r>
            <a:r>
              <a:rPr sz="2000" dirty="0">
                <a:latin typeface="Times New Roman"/>
                <a:cs typeface="Times New Roman"/>
              </a:rPr>
              <a:t>values.</a:t>
            </a:r>
            <a:endParaRPr sz="2000">
              <a:latin typeface="Times New Roman"/>
              <a:cs typeface="Times New Roman"/>
            </a:endParaRPr>
          </a:p>
        </p:txBody>
      </p:sp>
      <p:grpSp>
        <p:nvGrpSpPr>
          <p:cNvPr id="7" name="object 7"/>
          <p:cNvGrpSpPr/>
          <p:nvPr/>
        </p:nvGrpSpPr>
        <p:grpSpPr>
          <a:xfrm>
            <a:off x="1686750" y="5556122"/>
            <a:ext cx="9736455" cy="764540"/>
            <a:chOff x="1686750" y="5556122"/>
            <a:chExt cx="9736455" cy="764540"/>
          </a:xfrm>
        </p:grpSpPr>
        <p:pic>
          <p:nvPicPr>
            <p:cNvPr id="8" name="object 8"/>
            <p:cNvPicPr/>
            <p:nvPr/>
          </p:nvPicPr>
          <p:blipFill>
            <a:blip r:embed="rId3" cstate="print"/>
            <a:stretch>
              <a:fillRect/>
            </a:stretch>
          </p:blipFill>
          <p:spPr>
            <a:xfrm>
              <a:off x="1696212" y="5565647"/>
              <a:ext cx="9717024" cy="670712"/>
            </a:xfrm>
            <a:prstGeom prst="rect">
              <a:avLst/>
            </a:prstGeom>
          </p:spPr>
        </p:pic>
        <p:sp>
          <p:nvSpPr>
            <p:cNvPr id="9" name="object 9"/>
            <p:cNvSpPr/>
            <p:nvPr/>
          </p:nvSpPr>
          <p:spPr>
            <a:xfrm>
              <a:off x="1691513" y="5560885"/>
              <a:ext cx="9726930" cy="755015"/>
            </a:xfrm>
            <a:custGeom>
              <a:avLst/>
              <a:gdLst/>
              <a:ahLst/>
              <a:cxnLst/>
              <a:rect l="l" t="t" r="r" b="b"/>
              <a:pathLst>
                <a:path w="9726930" h="755014">
                  <a:moveTo>
                    <a:pt x="0" y="754760"/>
                  </a:moveTo>
                  <a:lnTo>
                    <a:pt x="9726548" y="754760"/>
                  </a:lnTo>
                  <a:lnTo>
                    <a:pt x="9726548" y="0"/>
                  </a:lnTo>
                  <a:lnTo>
                    <a:pt x="0" y="0"/>
                  </a:lnTo>
                  <a:lnTo>
                    <a:pt x="0" y="754760"/>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75333" y="396620"/>
            <a:ext cx="9571355" cy="1550670"/>
          </a:xfrm>
          <a:prstGeom prst="rect">
            <a:avLst/>
          </a:prstGeom>
        </p:spPr>
        <p:txBody>
          <a:bodyPr vert="horz" wrap="square" lIns="0" tIns="13335" rIns="0" bIns="0" rtlCol="0">
            <a:spAutoFit/>
          </a:bodyPr>
          <a:lstStyle/>
          <a:p>
            <a:pPr marL="355600" indent="-343535">
              <a:lnSpc>
                <a:spcPct val="100000"/>
              </a:lnSpc>
              <a:spcBef>
                <a:spcPts val="105"/>
              </a:spcBef>
              <a:buFont typeface="Wingdings"/>
              <a:buChar char=""/>
              <a:tabLst>
                <a:tab pos="355600" algn="l"/>
                <a:tab pos="356235" algn="l"/>
              </a:tabLst>
            </a:pPr>
            <a:r>
              <a:rPr sz="2000" dirty="0">
                <a:latin typeface="Times New Roman"/>
                <a:cs typeface="Times New Roman"/>
              </a:rPr>
              <a:t>The Interest</a:t>
            </a:r>
            <a:r>
              <a:rPr sz="2000" spc="-35" dirty="0">
                <a:latin typeface="Times New Roman"/>
                <a:cs typeface="Times New Roman"/>
              </a:rPr>
              <a:t> </a:t>
            </a:r>
            <a:r>
              <a:rPr sz="2000" dirty="0">
                <a:latin typeface="Times New Roman"/>
                <a:cs typeface="Times New Roman"/>
              </a:rPr>
              <a:t>rate</a:t>
            </a:r>
            <a:r>
              <a:rPr sz="2000" spc="-25"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string</a:t>
            </a:r>
            <a:r>
              <a:rPr sz="2000" spc="-30" dirty="0">
                <a:latin typeface="Times New Roman"/>
                <a:cs typeface="Times New Roman"/>
              </a:rPr>
              <a:t> </a:t>
            </a:r>
            <a:r>
              <a:rPr sz="2000" spc="-5" dirty="0">
                <a:latin typeface="Times New Roman"/>
                <a:cs typeface="Times New Roman"/>
              </a:rPr>
              <a:t>format</a:t>
            </a:r>
            <a:r>
              <a:rPr sz="2000" spc="-20"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convert</a:t>
            </a:r>
            <a:r>
              <a:rPr sz="2000" spc="-45" dirty="0">
                <a:latin typeface="Times New Roman"/>
                <a:cs typeface="Times New Roman"/>
              </a:rPr>
              <a:t> </a:t>
            </a:r>
            <a:r>
              <a:rPr sz="2000" dirty="0">
                <a:latin typeface="Times New Roman"/>
                <a:cs typeface="Times New Roman"/>
              </a:rPr>
              <a:t>it</a:t>
            </a:r>
            <a:r>
              <a:rPr sz="2000" spc="-10" dirty="0">
                <a:latin typeface="Times New Roman"/>
                <a:cs typeface="Times New Roman"/>
              </a:rPr>
              <a:t> </a:t>
            </a:r>
            <a:r>
              <a:rPr sz="2000" dirty="0">
                <a:latin typeface="Times New Roman"/>
                <a:cs typeface="Times New Roman"/>
              </a:rPr>
              <a:t>in</a:t>
            </a:r>
            <a:r>
              <a:rPr sz="2000" spc="-1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Float</a:t>
            </a:r>
            <a:r>
              <a:rPr sz="2000" spc="-10" dirty="0">
                <a:latin typeface="Times New Roman"/>
                <a:cs typeface="Times New Roman"/>
              </a:rPr>
              <a:t> </a:t>
            </a:r>
            <a:r>
              <a:rPr sz="2000" spc="-5" dirty="0">
                <a:latin typeface="Times New Roman"/>
                <a:cs typeface="Times New Roman"/>
              </a:rPr>
              <a:t>type.</a:t>
            </a:r>
            <a:endParaRPr sz="2000">
              <a:latin typeface="Times New Roman"/>
              <a:cs typeface="Times New Roman"/>
            </a:endParaRPr>
          </a:p>
          <a:p>
            <a:pPr marL="355600" indent="-343535">
              <a:lnSpc>
                <a:spcPct val="100000"/>
              </a:lnSpc>
              <a:buFont typeface="Wingdings"/>
              <a:buChar char=""/>
              <a:tabLst>
                <a:tab pos="355600" algn="l"/>
                <a:tab pos="356235" algn="l"/>
              </a:tabLst>
            </a:pPr>
            <a:r>
              <a:rPr sz="2000" dirty="0">
                <a:latin typeface="Times New Roman"/>
                <a:cs typeface="Times New Roman"/>
              </a:rPr>
              <a:t>The </a:t>
            </a:r>
            <a:r>
              <a:rPr sz="2000" spc="-5" dirty="0">
                <a:latin typeface="Times New Roman"/>
                <a:cs typeface="Times New Roman"/>
              </a:rPr>
              <a:t>issue</a:t>
            </a:r>
            <a:r>
              <a:rPr sz="2000" spc="-20" dirty="0">
                <a:latin typeface="Times New Roman"/>
                <a:cs typeface="Times New Roman"/>
              </a:rPr>
              <a:t> </a:t>
            </a:r>
            <a:r>
              <a:rPr sz="2000" dirty="0">
                <a:latin typeface="Times New Roman"/>
                <a:cs typeface="Times New Roman"/>
              </a:rPr>
              <a:t>date</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the</a:t>
            </a:r>
            <a:r>
              <a:rPr sz="2000" spc="-5" dirty="0">
                <a:latin typeface="Times New Roman"/>
                <a:cs typeface="Times New Roman"/>
              </a:rPr>
              <a:t> format</a:t>
            </a:r>
            <a:r>
              <a:rPr sz="2000" spc="-20" dirty="0">
                <a:latin typeface="Times New Roman"/>
                <a:cs typeface="Times New Roman"/>
              </a:rPr>
              <a:t> </a:t>
            </a:r>
            <a:r>
              <a:rPr sz="2000" dirty="0">
                <a:latin typeface="Times New Roman"/>
                <a:cs typeface="Times New Roman"/>
              </a:rPr>
              <a:t>object</a:t>
            </a:r>
            <a:r>
              <a:rPr sz="2000" spc="-40" dirty="0">
                <a:latin typeface="Times New Roman"/>
                <a:cs typeface="Times New Roman"/>
              </a:rPr>
              <a:t> </a:t>
            </a:r>
            <a:r>
              <a:rPr sz="2000" dirty="0">
                <a:latin typeface="Times New Roman"/>
                <a:cs typeface="Times New Roman"/>
              </a:rPr>
              <a:t>so we</a:t>
            </a:r>
            <a:r>
              <a:rPr sz="2000" spc="5" dirty="0">
                <a:latin typeface="Times New Roman"/>
                <a:cs typeface="Times New Roman"/>
              </a:rPr>
              <a:t> </a:t>
            </a:r>
            <a:r>
              <a:rPr sz="2000" dirty="0">
                <a:latin typeface="Times New Roman"/>
                <a:cs typeface="Times New Roman"/>
              </a:rPr>
              <a:t>have</a:t>
            </a:r>
            <a:r>
              <a:rPr sz="2000" spc="-2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covert</a:t>
            </a:r>
            <a:r>
              <a:rPr sz="2000" spc="-30" dirty="0">
                <a:latin typeface="Times New Roman"/>
                <a:cs typeface="Times New Roman"/>
              </a:rPr>
              <a:t> </a:t>
            </a:r>
            <a:r>
              <a:rPr sz="2000" dirty="0">
                <a:latin typeface="Times New Roman"/>
                <a:cs typeface="Times New Roman"/>
              </a:rPr>
              <a:t>it</a:t>
            </a:r>
            <a:r>
              <a:rPr sz="2000" spc="-5" dirty="0">
                <a:latin typeface="Times New Roman"/>
                <a:cs typeface="Times New Roman"/>
              </a:rPr>
              <a:t> </a:t>
            </a:r>
            <a:r>
              <a:rPr sz="2000" dirty="0">
                <a:latin typeface="Times New Roman"/>
                <a:cs typeface="Times New Roman"/>
              </a:rPr>
              <a:t>in </a:t>
            </a:r>
            <a:r>
              <a:rPr sz="2000" spc="-5" dirty="0">
                <a:latin typeface="Times New Roman"/>
                <a:cs typeface="Times New Roman"/>
              </a:rPr>
              <a:t>to</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datetime</a:t>
            </a:r>
            <a:r>
              <a:rPr sz="2000" dirty="0">
                <a:latin typeface="Times New Roman"/>
                <a:cs typeface="Times New Roman"/>
              </a:rPr>
              <a:t> object.</a:t>
            </a:r>
            <a:endParaRPr sz="2000">
              <a:latin typeface="Times New Roman"/>
              <a:cs typeface="Times New Roman"/>
            </a:endParaRPr>
          </a:p>
          <a:p>
            <a:pPr marL="355600" marR="5080" indent="-343535">
              <a:lnSpc>
                <a:spcPct val="100000"/>
              </a:lnSpc>
              <a:buFont typeface="Wingdings"/>
              <a:buChar char=""/>
              <a:tabLst>
                <a:tab pos="355600" algn="l"/>
                <a:tab pos="356235" algn="l"/>
              </a:tabLst>
            </a:pPr>
            <a:r>
              <a:rPr sz="2000" dirty="0">
                <a:latin typeface="Times New Roman"/>
                <a:cs typeface="Times New Roman"/>
              </a:rPr>
              <a:t>The </a:t>
            </a:r>
            <a:r>
              <a:rPr sz="2000" spc="-5" dirty="0">
                <a:latin typeface="Times New Roman"/>
                <a:cs typeface="Times New Roman"/>
              </a:rPr>
              <a:t>column</a:t>
            </a:r>
            <a:r>
              <a:rPr sz="2000" spc="5" dirty="0">
                <a:latin typeface="Times New Roman"/>
                <a:cs typeface="Times New Roman"/>
              </a:rPr>
              <a:t> </a:t>
            </a:r>
            <a:r>
              <a:rPr sz="2000" dirty="0">
                <a:latin typeface="Times New Roman"/>
                <a:cs typeface="Times New Roman"/>
              </a:rPr>
              <a:t>annual</a:t>
            </a:r>
            <a:r>
              <a:rPr sz="2000" spc="-30" dirty="0">
                <a:latin typeface="Times New Roman"/>
                <a:cs typeface="Times New Roman"/>
              </a:rPr>
              <a:t> </a:t>
            </a:r>
            <a:r>
              <a:rPr sz="2000" spc="-5" dirty="0">
                <a:latin typeface="Times New Roman"/>
                <a:cs typeface="Times New Roman"/>
              </a:rPr>
              <a:t>income </a:t>
            </a:r>
            <a:r>
              <a:rPr sz="2000" dirty="0">
                <a:latin typeface="Times New Roman"/>
                <a:cs typeface="Times New Roman"/>
              </a:rPr>
              <a:t>has</a:t>
            </a:r>
            <a:r>
              <a:rPr sz="2000" spc="5" dirty="0">
                <a:latin typeface="Times New Roman"/>
                <a:cs typeface="Times New Roman"/>
              </a:rPr>
              <a:t> </a:t>
            </a:r>
            <a:r>
              <a:rPr sz="2000" spc="-5" dirty="0">
                <a:latin typeface="Times New Roman"/>
                <a:cs typeface="Times New Roman"/>
              </a:rPr>
              <a:t>outliers</a:t>
            </a:r>
            <a:r>
              <a:rPr sz="2000" spc="-35" dirty="0">
                <a:latin typeface="Times New Roman"/>
                <a:cs typeface="Times New Roman"/>
              </a:rPr>
              <a:t> </a:t>
            </a:r>
            <a:r>
              <a:rPr sz="2000" dirty="0">
                <a:latin typeface="Times New Roman"/>
                <a:cs typeface="Times New Roman"/>
              </a:rPr>
              <a:t>because</a:t>
            </a:r>
            <a:r>
              <a:rPr sz="2000" spc="-25" dirty="0">
                <a:latin typeface="Times New Roman"/>
                <a:cs typeface="Times New Roman"/>
              </a:rPr>
              <a:t> </a:t>
            </a:r>
            <a:r>
              <a:rPr sz="2000" spc="-5" dirty="0">
                <a:latin typeface="Times New Roman"/>
                <a:cs typeface="Times New Roman"/>
              </a:rPr>
              <a:t>mean</a:t>
            </a:r>
            <a:r>
              <a:rPr sz="2000" spc="5" dirty="0">
                <a:latin typeface="Times New Roman"/>
                <a:cs typeface="Times New Roman"/>
              </a:rPr>
              <a:t> </a:t>
            </a:r>
            <a:r>
              <a:rPr sz="2000" dirty="0">
                <a:latin typeface="Times New Roman"/>
                <a:cs typeface="Times New Roman"/>
              </a:rPr>
              <a:t>is</a:t>
            </a:r>
            <a:r>
              <a:rPr sz="2000" spc="-5" dirty="0">
                <a:latin typeface="Times New Roman"/>
                <a:cs typeface="Times New Roman"/>
              </a:rPr>
              <a:t> </a:t>
            </a:r>
            <a:r>
              <a:rPr sz="2000" dirty="0">
                <a:latin typeface="Times New Roman"/>
                <a:cs typeface="Times New Roman"/>
              </a:rPr>
              <a:t>68,835</a:t>
            </a:r>
            <a:r>
              <a:rPr sz="2000" spc="-30"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maximum</a:t>
            </a:r>
            <a:r>
              <a:rPr sz="2000" spc="5" dirty="0">
                <a:latin typeface="Times New Roman"/>
                <a:cs typeface="Times New Roman"/>
              </a:rPr>
              <a:t> </a:t>
            </a:r>
            <a:r>
              <a:rPr sz="2000" dirty="0">
                <a:latin typeface="Times New Roman"/>
                <a:cs typeface="Times New Roman"/>
              </a:rPr>
              <a:t>value</a:t>
            </a:r>
            <a:r>
              <a:rPr sz="2000" spc="-15" dirty="0">
                <a:latin typeface="Times New Roman"/>
                <a:cs typeface="Times New Roman"/>
              </a:rPr>
              <a:t> </a:t>
            </a:r>
            <a:r>
              <a:rPr sz="2000" dirty="0">
                <a:latin typeface="Times New Roman"/>
                <a:cs typeface="Times New Roman"/>
              </a:rPr>
              <a:t>is </a:t>
            </a:r>
            <a:r>
              <a:rPr sz="2000" spc="-484" dirty="0">
                <a:latin typeface="Times New Roman"/>
                <a:cs typeface="Times New Roman"/>
              </a:rPr>
              <a:t> </a:t>
            </a:r>
            <a:r>
              <a:rPr sz="2000" dirty="0">
                <a:latin typeface="Times New Roman"/>
                <a:cs typeface="Times New Roman"/>
              </a:rPr>
              <a:t>6,00,000. so we need to remove that </a:t>
            </a:r>
            <a:r>
              <a:rPr sz="2000" spc="-5" dirty="0">
                <a:latin typeface="Times New Roman"/>
                <a:cs typeface="Times New Roman"/>
              </a:rPr>
              <a:t>outlier's. </a:t>
            </a:r>
            <a:r>
              <a:rPr sz="2000" spc="-70" dirty="0">
                <a:latin typeface="Times New Roman"/>
                <a:cs typeface="Times New Roman"/>
              </a:rPr>
              <a:t>We </a:t>
            </a:r>
            <a:r>
              <a:rPr sz="2000" dirty="0">
                <a:latin typeface="Times New Roman"/>
                <a:cs typeface="Times New Roman"/>
              </a:rPr>
              <a:t>can see in the below figures </a:t>
            </a:r>
            <a:r>
              <a:rPr sz="2000" spc="5" dirty="0">
                <a:latin typeface="Times New Roman"/>
                <a:cs typeface="Times New Roman"/>
              </a:rPr>
              <a:t>how </a:t>
            </a:r>
            <a:r>
              <a:rPr sz="2000" dirty="0">
                <a:latin typeface="Times New Roman"/>
                <a:cs typeface="Times New Roman"/>
              </a:rPr>
              <a:t>the </a:t>
            </a:r>
            <a:r>
              <a:rPr sz="2000" spc="5" dirty="0">
                <a:latin typeface="Times New Roman"/>
                <a:cs typeface="Times New Roman"/>
              </a:rPr>
              <a:t> </a:t>
            </a:r>
            <a:r>
              <a:rPr sz="2000" dirty="0">
                <a:latin typeface="Times New Roman"/>
                <a:cs typeface="Times New Roman"/>
              </a:rPr>
              <a:t>annual</a:t>
            </a:r>
            <a:r>
              <a:rPr sz="2000" spc="-40" dirty="0">
                <a:latin typeface="Times New Roman"/>
                <a:cs typeface="Times New Roman"/>
              </a:rPr>
              <a:t> </a:t>
            </a:r>
            <a:r>
              <a:rPr sz="2000" spc="-5" dirty="0">
                <a:latin typeface="Times New Roman"/>
                <a:cs typeface="Times New Roman"/>
              </a:rPr>
              <a:t>income</a:t>
            </a:r>
            <a:r>
              <a:rPr sz="2000" dirty="0">
                <a:latin typeface="Times New Roman"/>
                <a:cs typeface="Times New Roman"/>
              </a:rPr>
              <a:t> was</a:t>
            </a:r>
            <a:r>
              <a:rPr sz="2000" spc="-5" dirty="0">
                <a:latin typeface="Times New Roman"/>
                <a:cs typeface="Times New Roman"/>
              </a:rPr>
              <a:t> </a:t>
            </a:r>
            <a:r>
              <a:rPr sz="2000" dirty="0">
                <a:latin typeface="Times New Roman"/>
                <a:cs typeface="Times New Roman"/>
              </a:rPr>
              <a:t>spread</a:t>
            </a:r>
            <a:r>
              <a:rPr sz="2000" spc="-35" dirty="0">
                <a:latin typeface="Times New Roman"/>
                <a:cs typeface="Times New Roman"/>
              </a:rPr>
              <a:t> </a:t>
            </a:r>
            <a:r>
              <a:rPr sz="2000" dirty="0">
                <a:latin typeface="Times New Roman"/>
                <a:cs typeface="Times New Roman"/>
              </a:rPr>
              <a:t>before</a:t>
            </a:r>
            <a:r>
              <a:rPr sz="2000" spc="-45" dirty="0">
                <a:latin typeface="Times New Roman"/>
                <a:cs typeface="Times New Roman"/>
              </a:rPr>
              <a:t> </a:t>
            </a:r>
            <a:r>
              <a:rPr sz="2000" dirty="0">
                <a:latin typeface="Times New Roman"/>
                <a:cs typeface="Times New Roman"/>
              </a:rPr>
              <a:t>removing</a:t>
            </a:r>
            <a:r>
              <a:rPr sz="2000" spc="-15" dirty="0">
                <a:latin typeface="Times New Roman"/>
                <a:cs typeface="Times New Roman"/>
              </a:rPr>
              <a:t> </a:t>
            </a:r>
            <a:r>
              <a:rPr sz="2000" spc="-5" dirty="0">
                <a:latin typeface="Times New Roman"/>
                <a:cs typeface="Times New Roman"/>
              </a:rPr>
              <a:t>outliers</a:t>
            </a:r>
            <a:r>
              <a:rPr sz="2000" spc="-45" dirty="0">
                <a:latin typeface="Times New Roman"/>
                <a:cs typeface="Times New Roman"/>
              </a:rPr>
              <a:t>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after</a:t>
            </a:r>
            <a:r>
              <a:rPr sz="2000" spc="-15" dirty="0">
                <a:latin typeface="Times New Roman"/>
                <a:cs typeface="Times New Roman"/>
              </a:rPr>
              <a:t> </a:t>
            </a:r>
            <a:r>
              <a:rPr sz="2000" dirty="0">
                <a:latin typeface="Times New Roman"/>
                <a:cs typeface="Times New Roman"/>
              </a:rPr>
              <a:t>removing</a:t>
            </a:r>
            <a:r>
              <a:rPr sz="2000" spc="-30" dirty="0">
                <a:latin typeface="Times New Roman"/>
                <a:cs typeface="Times New Roman"/>
              </a:rPr>
              <a:t> </a:t>
            </a:r>
            <a:r>
              <a:rPr sz="2000" dirty="0">
                <a:latin typeface="Times New Roman"/>
                <a:cs typeface="Times New Roman"/>
              </a:rPr>
              <a:t>outliers.</a:t>
            </a:r>
            <a:endParaRPr sz="2000">
              <a:latin typeface="Times New Roman"/>
              <a:cs typeface="Times New Roman"/>
            </a:endParaRPr>
          </a:p>
        </p:txBody>
      </p:sp>
      <p:grpSp>
        <p:nvGrpSpPr>
          <p:cNvPr id="3" name="object 3"/>
          <p:cNvGrpSpPr/>
          <p:nvPr/>
        </p:nvGrpSpPr>
        <p:grpSpPr>
          <a:xfrm>
            <a:off x="616838" y="2742755"/>
            <a:ext cx="5267960" cy="2840355"/>
            <a:chOff x="616838" y="2742755"/>
            <a:chExt cx="5267960" cy="2840355"/>
          </a:xfrm>
        </p:grpSpPr>
        <p:pic>
          <p:nvPicPr>
            <p:cNvPr id="4" name="object 4"/>
            <p:cNvPicPr/>
            <p:nvPr/>
          </p:nvPicPr>
          <p:blipFill>
            <a:blip r:embed="rId2" cstate="print"/>
            <a:stretch>
              <a:fillRect/>
            </a:stretch>
          </p:blipFill>
          <p:spPr>
            <a:xfrm>
              <a:off x="626363" y="2752343"/>
              <a:ext cx="5248656" cy="2735152"/>
            </a:xfrm>
            <a:prstGeom prst="rect">
              <a:avLst/>
            </a:prstGeom>
          </p:spPr>
        </p:pic>
        <p:sp>
          <p:nvSpPr>
            <p:cNvPr id="5" name="object 5"/>
            <p:cNvSpPr/>
            <p:nvPr/>
          </p:nvSpPr>
          <p:spPr>
            <a:xfrm>
              <a:off x="621601" y="2747517"/>
              <a:ext cx="5258435" cy="2830830"/>
            </a:xfrm>
            <a:custGeom>
              <a:avLst/>
              <a:gdLst/>
              <a:ahLst/>
              <a:cxnLst/>
              <a:rect l="l" t="t" r="r" b="b"/>
              <a:pathLst>
                <a:path w="5258435" h="2830829">
                  <a:moveTo>
                    <a:pt x="0" y="2830449"/>
                  </a:moveTo>
                  <a:lnTo>
                    <a:pt x="5258181" y="2830449"/>
                  </a:lnTo>
                  <a:lnTo>
                    <a:pt x="5258181" y="0"/>
                  </a:lnTo>
                  <a:lnTo>
                    <a:pt x="0" y="0"/>
                  </a:lnTo>
                  <a:lnTo>
                    <a:pt x="0" y="2830449"/>
                  </a:lnTo>
                  <a:close/>
                </a:path>
              </a:pathLst>
            </a:custGeom>
            <a:ln w="9524">
              <a:solidFill>
                <a:srgbClr val="000000"/>
              </a:solidFill>
            </a:ln>
          </p:spPr>
          <p:txBody>
            <a:bodyPr wrap="square" lIns="0" tIns="0" rIns="0" bIns="0" rtlCol="0"/>
            <a:lstStyle/>
            <a:p>
              <a:endParaRPr/>
            </a:p>
          </p:txBody>
        </p:sp>
      </p:grpSp>
      <p:grpSp>
        <p:nvGrpSpPr>
          <p:cNvPr id="6" name="object 6"/>
          <p:cNvGrpSpPr/>
          <p:nvPr/>
        </p:nvGrpSpPr>
        <p:grpSpPr>
          <a:xfrm>
            <a:off x="6307391" y="2686367"/>
            <a:ext cx="5220970" cy="2896870"/>
            <a:chOff x="6307391" y="2686367"/>
            <a:chExt cx="5220970" cy="2896870"/>
          </a:xfrm>
        </p:grpSpPr>
        <p:pic>
          <p:nvPicPr>
            <p:cNvPr id="7" name="object 7"/>
            <p:cNvPicPr/>
            <p:nvPr/>
          </p:nvPicPr>
          <p:blipFill>
            <a:blip r:embed="rId3" cstate="print"/>
            <a:stretch>
              <a:fillRect/>
            </a:stretch>
          </p:blipFill>
          <p:spPr>
            <a:xfrm>
              <a:off x="6374138" y="2810286"/>
              <a:ext cx="5029936" cy="2610541"/>
            </a:xfrm>
            <a:prstGeom prst="rect">
              <a:avLst/>
            </a:prstGeom>
          </p:spPr>
        </p:pic>
        <p:sp>
          <p:nvSpPr>
            <p:cNvPr id="8" name="object 8"/>
            <p:cNvSpPr/>
            <p:nvPr/>
          </p:nvSpPr>
          <p:spPr>
            <a:xfrm>
              <a:off x="6312153" y="2691129"/>
              <a:ext cx="5211445" cy="2887345"/>
            </a:xfrm>
            <a:custGeom>
              <a:avLst/>
              <a:gdLst/>
              <a:ahLst/>
              <a:cxnLst/>
              <a:rect l="l" t="t" r="r" b="b"/>
              <a:pathLst>
                <a:path w="5211445" h="2887345">
                  <a:moveTo>
                    <a:pt x="0" y="2886837"/>
                  </a:moveTo>
                  <a:lnTo>
                    <a:pt x="5210936" y="2886837"/>
                  </a:lnTo>
                  <a:lnTo>
                    <a:pt x="5210936" y="0"/>
                  </a:lnTo>
                  <a:lnTo>
                    <a:pt x="0" y="0"/>
                  </a:lnTo>
                  <a:lnTo>
                    <a:pt x="0" y="2886837"/>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6531" y="314020"/>
            <a:ext cx="10785475" cy="1035685"/>
          </a:xfrm>
          <a:prstGeom prst="rect">
            <a:avLst/>
          </a:prstGeom>
        </p:spPr>
        <p:txBody>
          <a:bodyPr vert="horz" wrap="square" lIns="0" tIns="13335" rIns="0" bIns="0" rtlCol="0">
            <a:spAutoFit/>
          </a:bodyPr>
          <a:lstStyle/>
          <a:p>
            <a:pPr marL="12700">
              <a:lnSpc>
                <a:spcPct val="100000"/>
              </a:lnSpc>
              <a:spcBef>
                <a:spcPts val="105"/>
              </a:spcBef>
            </a:pPr>
            <a:r>
              <a:rPr dirty="0"/>
              <a:t>Univ</a:t>
            </a:r>
            <a:r>
              <a:rPr spc="5" dirty="0"/>
              <a:t>a</a:t>
            </a:r>
            <a:r>
              <a:rPr dirty="0"/>
              <a:t>r</a:t>
            </a:r>
            <a:r>
              <a:rPr spc="-15" dirty="0"/>
              <a:t>i</a:t>
            </a:r>
            <a:r>
              <a:rPr dirty="0"/>
              <a:t>ate</a:t>
            </a:r>
            <a:r>
              <a:rPr spc="-180" dirty="0"/>
              <a:t> </a:t>
            </a:r>
            <a:r>
              <a:rPr dirty="0"/>
              <a:t>An</a:t>
            </a:r>
            <a:r>
              <a:rPr spc="5" dirty="0"/>
              <a:t>a</a:t>
            </a:r>
            <a:r>
              <a:rPr dirty="0"/>
              <a:t>lys</a:t>
            </a:r>
            <a:r>
              <a:rPr spc="-15" dirty="0"/>
              <a:t>i</a:t>
            </a:r>
            <a:r>
              <a:rPr dirty="0"/>
              <a:t>s</a:t>
            </a:r>
          </a:p>
          <a:p>
            <a:pPr marL="12700" marR="5080">
              <a:lnSpc>
                <a:spcPct val="100000"/>
              </a:lnSpc>
              <a:spcBef>
                <a:spcPts val="25"/>
              </a:spcBef>
            </a:pPr>
            <a:r>
              <a:rPr sz="2000" b="0" dirty="0">
                <a:latin typeface="Times New Roman"/>
                <a:cs typeface="Times New Roman"/>
              </a:rPr>
              <a:t>Univariate</a:t>
            </a:r>
            <a:r>
              <a:rPr sz="2000" b="0" spc="-30" dirty="0">
                <a:latin typeface="Times New Roman"/>
                <a:cs typeface="Times New Roman"/>
              </a:rPr>
              <a:t> </a:t>
            </a:r>
            <a:r>
              <a:rPr sz="2000" b="0" dirty="0">
                <a:latin typeface="Times New Roman"/>
                <a:cs typeface="Times New Roman"/>
              </a:rPr>
              <a:t>analysis</a:t>
            </a:r>
            <a:r>
              <a:rPr sz="2000" b="0" spc="-25" dirty="0">
                <a:latin typeface="Times New Roman"/>
                <a:cs typeface="Times New Roman"/>
              </a:rPr>
              <a:t> </a:t>
            </a:r>
            <a:r>
              <a:rPr sz="2000" b="0" dirty="0">
                <a:latin typeface="Times New Roman"/>
                <a:cs typeface="Times New Roman"/>
              </a:rPr>
              <a:t>is</a:t>
            </a:r>
            <a:r>
              <a:rPr sz="2000" b="0" spc="-5" dirty="0">
                <a:latin typeface="Times New Roman"/>
                <a:cs typeface="Times New Roman"/>
              </a:rPr>
              <a:t> </a:t>
            </a:r>
            <a:r>
              <a:rPr sz="2000" b="0" dirty="0">
                <a:latin typeface="Times New Roman"/>
                <a:cs typeface="Times New Roman"/>
              </a:rPr>
              <a:t>perhaps</a:t>
            </a:r>
            <a:r>
              <a:rPr sz="2000" b="0" spc="-40" dirty="0">
                <a:latin typeface="Times New Roman"/>
                <a:cs typeface="Times New Roman"/>
              </a:rPr>
              <a:t> </a:t>
            </a:r>
            <a:r>
              <a:rPr sz="2000" b="0" dirty="0">
                <a:latin typeface="Times New Roman"/>
                <a:cs typeface="Times New Roman"/>
              </a:rPr>
              <a:t>the</a:t>
            </a:r>
            <a:r>
              <a:rPr sz="2000" b="0" spc="-5" dirty="0">
                <a:latin typeface="Times New Roman"/>
                <a:cs typeface="Times New Roman"/>
              </a:rPr>
              <a:t> simplest </a:t>
            </a:r>
            <a:r>
              <a:rPr sz="2000" b="0" dirty="0">
                <a:latin typeface="Times New Roman"/>
                <a:cs typeface="Times New Roman"/>
              </a:rPr>
              <a:t>form</a:t>
            </a:r>
            <a:r>
              <a:rPr sz="2000" b="0" spc="-35" dirty="0">
                <a:latin typeface="Times New Roman"/>
                <a:cs typeface="Times New Roman"/>
              </a:rPr>
              <a:t> </a:t>
            </a:r>
            <a:r>
              <a:rPr sz="2000" b="0" dirty="0">
                <a:latin typeface="Times New Roman"/>
                <a:cs typeface="Times New Roman"/>
              </a:rPr>
              <a:t>of</a:t>
            </a:r>
            <a:r>
              <a:rPr sz="2000" b="0" spc="10" dirty="0">
                <a:latin typeface="Times New Roman"/>
                <a:cs typeface="Times New Roman"/>
              </a:rPr>
              <a:t> </a:t>
            </a:r>
            <a:r>
              <a:rPr sz="2000" b="0" spc="-5" dirty="0">
                <a:latin typeface="Times New Roman"/>
                <a:cs typeface="Times New Roman"/>
              </a:rPr>
              <a:t>statistical</a:t>
            </a:r>
            <a:r>
              <a:rPr sz="2000" b="0" spc="-35" dirty="0">
                <a:latin typeface="Times New Roman"/>
                <a:cs typeface="Times New Roman"/>
              </a:rPr>
              <a:t> </a:t>
            </a:r>
            <a:r>
              <a:rPr sz="2000" b="0" dirty="0">
                <a:latin typeface="Times New Roman"/>
                <a:cs typeface="Times New Roman"/>
              </a:rPr>
              <a:t>analysis.</a:t>
            </a:r>
            <a:r>
              <a:rPr sz="2000" b="0" spc="-15" dirty="0">
                <a:latin typeface="Times New Roman"/>
                <a:cs typeface="Times New Roman"/>
              </a:rPr>
              <a:t> </a:t>
            </a:r>
            <a:r>
              <a:rPr sz="2000" b="0" dirty="0">
                <a:latin typeface="Times New Roman"/>
                <a:cs typeface="Times New Roman"/>
              </a:rPr>
              <a:t>Like</a:t>
            </a:r>
            <a:r>
              <a:rPr sz="2000" b="0" spc="-5" dirty="0">
                <a:latin typeface="Times New Roman"/>
                <a:cs typeface="Times New Roman"/>
              </a:rPr>
              <a:t> </a:t>
            </a:r>
            <a:r>
              <a:rPr sz="2000" b="0" dirty="0">
                <a:latin typeface="Times New Roman"/>
                <a:cs typeface="Times New Roman"/>
              </a:rPr>
              <a:t>other</a:t>
            </a:r>
            <a:r>
              <a:rPr sz="2000" b="0" spc="-25" dirty="0">
                <a:latin typeface="Times New Roman"/>
                <a:cs typeface="Times New Roman"/>
              </a:rPr>
              <a:t> </a:t>
            </a:r>
            <a:r>
              <a:rPr sz="2000" b="0" spc="-5" dirty="0">
                <a:latin typeface="Times New Roman"/>
                <a:cs typeface="Times New Roman"/>
              </a:rPr>
              <a:t>forms</a:t>
            </a:r>
            <a:r>
              <a:rPr sz="2000" b="0" dirty="0">
                <a:latin typeface="Times New Roman"/>
                <a:cs typeface="Times New Roman"/>
              </a:rPr>
              <a:t> of</a:t>
            </a:r>
            <a:r>
              <a:rPr sz="2000" b="0" spc="-10" dirty="0">
                <a:latin typeface="Times New Roman"/>
                <a:cs typeface="Times New Roman"/>
              </a:rPr>
              <a:t> </a:t>
            </a:r>
            <a:r>
              <a:rPr sz="2000" b="0" spc="-5" dirty="0">
                <a:latin typeface="Times New Roman"/>
                <a:cs typeface="Times New Roman"/>
              </a:rPr>
              <a:t>statistics,</a:t>
            </a:r>
            <a:r>
              <a:rPr sz="2000" b="0" spc="-25" dirty="0">
                <a:latin typeface="Times New Roman"/>
                <a:cs typeface="Times New Roman"/>
              </a:rPr>
              <a:t> </a:t>
            </a:r>
            <a:r>
              <a:rPr sz="2000" b="0" dirty="0">
                <a:latin typeface="Times New Roman"/>
                <a:cs typeface="Times New Roman"/>
              </a:rPr>
              <a:t>it</a:t>
            </a:r>
            <a:r>
              <a:rPr sz="2000" b="0" spc="-15" dirty="0">
                <a:latin typeface="Times New Roman"/>
                <a:cs typeface="Times New Roman"/>
              </a:rPr>
              <a:t> </a:t>
            </a:r>
            <a:r>
              <a:rPr sz="2000" b="0" dirty="0">
                <a:latin typeface="Times New Roman"/>
                <a:cs typeface="Times New Roman"/>
              </a:rPr>
              <a:t>can </a:t>
            </a:r>
            <a:r>
              <a:rPr sz="2000" b="0" spc="-484" dirty="0">
                <a:latin typeface="Times New Roman"/>
                <a:cs typeface="Times New Roman"/>
              </a:rPr>
              <a:t> </a:t>
            </a:r>
            <a:r>
              <a:rPr sz="2000" b="0" dirty="0">
                <a:latin typeface="Times New Roman"/>
                <a:cs typeface="Times New Roman"/>
              </a:rPr>
              <a:t>be </a:t>
            </a:r>
            <a:r>
              <a:rPr sz="2000" b="0" spc="-5" dirty="0">
                <a:latin typeface="Times New Roman"/>
                <a:cs typeface="Times New Roman"/>
              </a:rPr>
              <a:t>inferential</a:t>
            </a:r>
            <a:r>
              <a:rPr sz="2000" b="0" spc="-40" dirty="0">
                <a:latin typeface="Times New Roman"/>
                <a:cs typeface="Times New Roman"/>
              </a:rPr>
              <a:t> </a:t>
            </a:r>
            <a:r>
              <a:rPr sz="2000" b="0" dirty="0">
                <a:latin typeface="Times New Roman"/>
                <a:cs typeface="Times New Roman"/>
              </a:rPr>
              <a:t>or</a:t>
            </a:r>
            <a:r>
              <a:rPr sz="2000" b="0" spc="-15" dirty="0">
                <a:latin typeface="Times New Roman"/>
                <a:cs typeface="Times New Roman"/>
              </a:rPr>
              <a:t> </a:t>
            </a:r>
            <a:r>
              <a:rPr sz="2000" b="0" dirty="0">
                <a:latin typeface="Times New Roman"/>
                <a:cs typeface="Times New Roman"/>
              </a:rPr>
              <a:t>descriptive.</a:t>
            </a:r>
            <a:r>
              <a:rPr sz="2000" b="0" spc="-70" dirty="0">
                <a:latin typeface="Times New Roman"/>
                <a:cs typeface="Times New Roman"/>
              </a:rPr>
              <a:t> </a:t>
            </a:r>
            <a:r>
              <a:rPr sz="2000" b="0" dirty="0">
                <a:latin typeface="Times New Roman"/>
                <a:cs typeface="Times New Roman"/>
              </a:rPr>
              <a:t>The key</a:t>
            </a:r>
            <a:r>
              <a:rPr sz="2000" b="0" spc="-15" dirty="0">
                <a:latin typeface="Times New Roman"/>
                <a:cs typeface="Times New Roman"/>
              </a:rPr>
              <a:t> </a:t>
            </a:r>
            <a:r>
              <a:rPr sz="2000" b="0" dirty="0">
                <a:latin typeface="Times New Roman"/>
                <a:cs typeface="Times New Roman"/>
              </a:rPr>
              <a:t>fact</a:t>
            </a:r>
            <a:r>
              <a:rPr sz="2000" b="0" spc="-15" dirty="0">
                <a:latin typeface="Times New Roman"/>
                <a:cs typeface="Times New Roman"/>
              </a:rPr>
              <a:t> </a:t>
            </a:r>
            <a:r>
              <a:rPr sz="2000" b="0" dirty="0">
                <a:latin typeface="Times New Roman"/>
                <a:cs typeface="Times New Roman"/>
              </a:rPr>
              <a:t>is</a:t>
            </a:r>
            <a:r>
              <a:rPr sz="2000" b="0" spc="-15" dirty="0">
                <a:latin typeface="Times New Roman"/>
                <a:cs typeface="Times New Roman"/>
              </a:rPr>
              <a:t> </a:t>
            </a:r>
            <a:r>
              <a:rPr sz="2000" b="0" dirty="0">
                <a:latin typeface="Times New Roman"/>
                <a:cs typeface="Times New Roman"/>
              </a:rPr>
              <a:t>that</a:t>
            </a:r>
            <a:r>
              <a:rPr sz="2000" b="0" spc="-25" dirty="0">
                <a:latin typeface="Times New Roman"/>
                <a:cs typeface="Times New Roman"/>
              </a:rPr>
              <a:t> </a:t>
            </a:r>
            <a:r>
              <a:rPr sz="2000" b="0" dirty="0">
                <a:latin typeface="Times New Roman"/>
                <a:cs typeface="Times New Roman"/>
              </a:rPr>
              <a:t>only</a:t>
            </a:r>
            <a:r>
              <a:rPr sz="2000" b="0" spc="-20" dirty="0">
                <a:latin typeface="Times New Roman"/>
                <a:cs typeface="Times New Roman"/>
              </a:rPr>
              <a:t> </a:t>
            </a:r>
            <a:r>
              <a:rPr sz="2000" b="0" spc="5" dirty="0">
                <a:latin typeface="Times New Roman"/>
                <a:cs typeface="Times New Roman"/>
              </a:rPr>
              <a:t>one</a:t>
            </a:r>
            <a:r>
              <a:rPr sz="2000" b="0" spc="-25" dirty="0">
                <a:latin typeface="Times New Roman"/>
                <a:cs typeface="Times New Roman"/>
              </a:rPr>
              <a:t> </a:t>
            </a:r>
            <a:r>
              <a:rPr sz="2000" b="0" dirty="0">
                <a:latin typeface="Times New Roman"/>
                <a:cs typeface="Times New Roman"/>
              </a:rPr>
              <a:t>variable</a:t>
            </a:r>
            <a:r>
              <a:rPr sz="2000" b="0" spc="-30" dirty="0">
                <a:latin typeface="Times New Roman"/>
                <a:cs typeface="Times New Roman"/>
              </a:rPr>
              <a:t> </a:t>
            </a:r>
            <a:r>
              <a:rPr sz="2000" b="0" dirty="0">
                <a:latin typeface="Times New Roman"/>
                <a:cs typeface="Times New Roman"/>
              </a:rPr>
              <a:t>is</a:t>
            </a:r>
            <a:r>
              <a:rPr sz="2000" b="0" spc="-15" dirty="0">
                <a:latin typeface="Times New Roman"/>
                <a:cs typeface="Times New Roman"/>
              </a:rPr>
              <a:t> </a:t>
            </a:r>
            <a:r>
              <a:rPr sz="2000" b="0" dirty="0">
                <a:latin typeface="Times New Roman"/>
                <a:cs typeface="Times New Roman"/>
              </a:rPr>
              <a:t>involved.</a:t>
            </a:r>
            <a:endParaRPr sz="2000">
              <a:latin typeface="Times New Roman"/>
              <a:cs typeface="Times New Roman"/>
            </a:endParaRPr>
          </a:p>
        </p:txBody>
      </p:sp>
      <p:grpSp>
        <p:nvGrpSpPr>
          <p:cNvPr id="3" name="object 3"/>
          <p:cNvGrpSpPr/>
          <p:nvPr/>
        </p:nvGrpSpPr>
        <p:grpSpPr>
          <a:xfrm>
            <a:off x="1983930" y="2732087"/>
            <a:ext cx="4001770" cy="2838450"/>
            <a:chOff x="1983930" y="2732087"/>
            <a:chExt cx="4001770" cy="2838450"/>
          </a:xfrm>
        </p:grpSpPr>
        <p:pic>
          <p:nvPicPr>
            <p:cNvPr id="4" name="object 4"/>
            <p:cNvPicPr/>
            <p:nvPr/>
          </p:nvPicPr>
          <p:blipFill>
            <a:blip r:embed="rId2" cstate="print"/>
            <a:stretch>
              <a:fillRect/>
            </a:stretch>
          </p:blipFill>
          <p:spPr>
            <a:xfrm>
              <a:off x="2098187" y="2808351"/>
              <a:ext cx="3658300" cy="2638425"/>
            </a:xfrm>
            <a:prstGeom prst="rect">
              <a:avLst/>
            </a:prstGeom>
          </p:spPr>
        </p:pic>
        <p:sp>
          <p:nvSpPr>
            <p:cNvPr id="5" name="object 5"/>
            <p:cNvSpPr/>
            <p:nvPr/>
          </p:nvSpPr>
          <p:spPr>
            <a:xfrm>
              <a:off x="1988692" y="2736850"/>
              <a:ext cx="3992245" cy="2828925"/>
            </a:xfrm>
            <a:custGeom>
              <a:avLst/>
              <a:gdLst/>
              <a:ahLst/>
              <a:cxnLst/>
              <a:rect l="l" t="t" r="r" b="b"/>
              <a:pathLst>
                <a:path w="3992245" h="2828925">
                  <a:moveTo>
                    <a:pt x="0" y="2828925"/>
                  </a:moveTo>
                  <a:lnTo>
                    <a:pt x="3991736" y="2828925"/>
                  </a:lnTo>
                  <a:lnTo>
                    <a:pt x="3991736" y="0"/>
                  </a:lnTo>
                  <a:lnTo>
                    <a:pt x="0" y="0"/>
                  </a:lnTo>
                  <a:lnTo>
                    <a:pt x="0" y="2828925"/>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970584" y="1828038"/>
            <a:ext cx="8121015" cy="636270"/>
          </a:xfrm>
          <a:prstGeom prst="rect">
            <a:avLst/>
          </a:prstGeom>
        </p:spPr>
        <p:txBody>
          <a:bodyPr vert="horz" wrap="square" lIns="0" tIns="13335" rIns="0" bIns="0" rtlCol="0">
            <a:spAutoFit/>
          </a:bodyPr>
          <a:lstStyle/>
          <a:p>
            <a:pPr marL="355600" indent="-343535">
              <a:lnSpc>
                <a:spcPct val="100000"/>
              </a:lnSpc>
              <a:spcBef>
                <a:spcPts val="105"/>
              </a:spcBef>
              <a:buFont typeface="Wingdings"/>
              <a:buChar char=""/>
              <a:tabLst>
                <a:tab pos="356235" algn="l"/>
              </a:tabLst>
            </a:pP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figure</a:t>
            </a:r>
            <a:r>
              <a:rPr sz="2000" spc="-25" dirty="0">
                <a:latin typeface="Times New Roman"/>
                <a:cs typeface="Times New Roman"/>
              </a:rPr>
              <a:t> </a:t>
            </a:r>
            <a:r>
              <a:rPr sz="2000" dirty="0">
                <a:latin typeface="Times New Roman"/>
                <a:cs typeface="Times New Roman"/>
              </a:rPr>
              <a:t>1</a:t>
            </a:r>
            <a:r>
              <a:rPr sz="2000" spc="5"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dirty="0">
                <a:latin typeface="Times New Roman"/>
                <a:cs typeface="Times New Roman"/>
              </a:rPr>
              <a:t>can see</a:t>
            </a:r>
            <a:r>
              <a:rPr sz="2000" spc="-1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dirty="0">
                <a:latin typeface="Times New Roman"/>
                <a:cs typeface="Times New Roman"/>
              </a:rPr>
              <a:t>power</a:t>
            </a:r>
            <a:r>
              <a:rPr sz="2000" spc="-25" dirty="0">
                <a:latin typeface="Times New Roman"/>
                <a:cs typeface="Times New Roman"/>
              </a:rPr>
              <a:t> </a:t>
            </a:r>
            <a:r>
              <a:rPr sz="2000" dirty="0">
                <a:latin typeface="Times New Roman"/>
                <a:cs typeface="Times New Roman"/>
              </a:rPr>
              <a:t>log</a:t>
            </a:r>
            <a:r>
              <a:rPr sz="2000" spc="5" dirty="0">
                <a:latin typeface="Times New Roman"/>
                <a:cs typeface="Times New Roman"/>
              </a:rPr>
              <a:t> </a:t>
            </a:r>
            <a:r>
              <a:rPr sz="2000" dirty="0">
                <a:latin typeface="Times New Roman"/>
                <a:cs typeface="Times New Roman"/>
              </a:rPr>
              <a:t>graph</a:t>
            </a:r>
            <a:r>
              <a:rPr sz="2000" spc="-35" dirty="0">
                <a:latin typeface="Times New Roman"/>
                <a:cs typeface="Times New Roman"/>
              </a:rPr>
              <a:t> </a:t>
            </a:r>
            <a:r>
              <a:rPr sz="2000" dirty="0">
                <a:latin typeface="Times New Roman"/>
                <a:cs typeface="Times New Roman"/>
              </a:rPr>
              <a:t>for</a:t>
            </a:r>
            <a:r>
              <a:rPr sz="2000" spc="-5" dirty="0">
                <a:latin typeface="Times New Roman"/>
                <a:cs typeface="Times New Roman"/>
              </a:rPr>
              <a:t> </a:t>
            </a:r>
            <a:r>
              <a:rPr sz="2000" dirty="0">
                <a:latin typeface="Times New Roman"/>
                <a:cs typeface="Times New Roman"/>
              </a:rPr>
              <a:t>the</a:t>
            </a:r>
            <a:r>
              <a:rPr sz="2000" spc="-130" dirty="0">
                <a:latin typeface="Times New Roman"/>
                <a:cs typeface="Times New Roman"/>
              </a:rPr>
              <a:t> </a:t>
            </a:r>
            <a:r>
              <a:rPr sz="2000" spc="5" dirty="0">
                <a:latin typeface="Times New Roman"/>
                <a:cs typeface="Times New Roman"/>
              </a:rPr>
              <a:t>Annual</a:t>
            </a:r>
            <a:r>
              <a:rPr sz="2000" spc="-20" dirty="0">
                <a:latin typeface="Times New Roman"/>
                <a:cs typeface="Times New Roman"/>
              </a:rPr>
              <a:t> </a:t>
            </a:r>
            <a:r>
              <a:rPr sz="2000" spc="-5" dirty="0">
                <a:latin typeface="Times New Roman"/>
                <a:cs typeface="Times New Roman"/>
              </a:rPr>
              <a:t>Income,</a:t>
            </a:r>
            <a:r>
              <a:rPr sz="2000" spc="-15" dirty="0">
                <a:latin typeface="Times New Roman"/>
                <a:cs typeface="Times New Roman"/>
              </a:rPr>
              <a:t> </a:t>
            </a: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that</a:t>
            </a:r>
            <a:endParaRPr sz="2000">
              <a:latin typeface="Times New Roman"/>
              <a:cs typeface="Times New Roman"/>
            </a:endParaRPr>
          </a:p>
          <a:p>
            <a:pPr marL="355600">
              <a:lnSpc>
                <a:spcPct val="100000"/>
              </a:lnSpc>
            </a:pPr>
            <a:r>
              <a:rPr sz="2000" dirty="0">
                <a:latin typeface="Times New Roman"/>
                <a:cs typeface="Times New Roman"/>
              </a:rPr>
              <a:t>graph</a:t>
            </a:r>
            <a:r>
              <a:rPr sz="2000" spc="-30" dirty="0">
                <a:latin typeface="Times New Roman"/>
                <a:cs typeface="Times New Roman"/>
              </a:rPr>
              <a:t> </a:t>
            </a:r>
            <a:r>
              <a:rPr sz="2000" dirty="0">
                <a:latin typeface="Times New Roman"/>
                <a:cs typeface="Times New Roman"/>
              </a:rPr>
              <a:t>we</a:t>
            </a:r>
            <a:r>
              <a:rPr sz="2000" spc="-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say</a:t>
            </a:r>
            <a:r>
              <a:rPr sz="2000" spc="-5" dirty="0">
                <a:latin typeface="Times New Roman"/>
                <a:cs typeface="Times New Roman"/>
              </a:rPr>
              <a:t> </a:t>
            </a:r>
            <a:r>
              <a:rPr sz="2000" dirty="0">
                <a:latin typeface="Times New Roman"/>
                <a:cs typeface="Times New Roman"/>
              </a:rPr>
              <a:t>that</a:t>
            </a:r>
            <a:r>
              <a:rPr sz="2000" spc="-25" dirty="0">
                <a:latin typeface="Times New Roman"/>
                <a:cs typeface="Times New Roman"/>
              </a:rPr>
              <a:t> </a:t>
            </a:r>
            <a:r>
              <a:rPr sz="2000" spc="-5" dirty="0">
                <a:latin typeface="Times New Roman"/>
                <a:cs typeface="Times New Roman"/>
              </a:rPr>
              <a:t>most</a:t>
            </a:r>
            <a:r>
              <a:rPr sz="2000" spc="5" dirty="0">
                <a:latin typeface="Times New Roman"/>
                <a:cs typeface="Times New Roman"/>
              </a:rPr>
              <a:t> </a:t>
            </a:r>
            <a:r>
              <a:rPr sz="2000" dirty="0">
                <a:latin typeface="Times New Roman"/>
                <a:cs typeface="Times New Roman"/>
              </a:rPr>
              <a:t>people</a:t>
            </a:r>
            <a:r>
              <a:rPr sz="2000" spc="-35" dirty="0">
                <a:latin typeface="Times New Roman"/>
                <a:cs typeface="Times New Roman"/>
              </a:rPr>
              <a:t> </a:t>
            </a:r>
            <a:r>
              <a:rPr sz="2000" dirty="0">
                <a:latin typeface="Times New Roman"/>
                <a:cs typeface="Times New Roman"/>
              </a:rPr>
              <a:t>have</a:t>
            </a:r>
            <a:r>
              <a:rPr sz="2000" spc="-10" dirty="0">
                <a:latin typeface="Times New Roman"/>
                <a:cs typeface="Times New Roman"/>
              </a:rPr>
              <a:t> </a:t>
            </a:r>
            <a:r>
              <a:rPr sz="2000" spc="-5" dirty="0">
                <a:latin typeface="Times New Roman"/>
                <a:cs typeface="Times New Roman"/>
              </a:rPr>
              <a:t>almost</a:t>
            </a:r>
            <a:r>
              <a:rPr sz="2000" spc="-10" dirty="0">
                <a:latin typeface="Times New Roman"/>
                <a:cs typeface="Times New Roman"/>
              </a:rPr>
              <a:t> </a:t>
            </a:r>
            <a:r>
              <a:rPr sz="2000" spc="-5" dirty="0">
                <a:latin typeface="Times New Roman"/>
                <a:cs typeface="Times New Roman"/>
              </a:rPr>
              <a:t>same</a:t>
            </a:r>
            <a:r>
              <a:rPr sz="2000" spc="5" dirty="0">
                <a:latin typeface="Times New Roman"/>
                <a:cs typeface="Times New Roman"/>
              </a:rPr>
              <a:t> </a:t>
            </a:r>
            <a:r>
              <a:rPr sz="2000" dirty="0">
                <a:latin typeface="Times New Roman"/>
                <a:cs typeface="Times New Roman"/>
              </a:rPr>
              <a:t>range</a:t>
            </a:r>
            <a:r>
              <a:rPr sz="2000" spc="-2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spc="-5" dirty="0">
                <a:latin typeface="Times New Roman"/>
                <a:cs typeface="Times New Roman"/>
              </a:rPr>
              <a:t>income.</a:t>
            </a:r>
            <a:endParaRPr sz="2000">
              <a:latin typeface="Times New Roman"/>
              <a:cs typeface="Times New Roman"/>
            </a:endParaRPr>
          </a:p>
        </p:txBody>
      </p:sp>
      <p:sp>
        <p:nvSpPr>
          <p:cNvPr id="7" name="object 7"/>
          <p:cNvSpPr txBox="1"/>
          <p:nvPr/>
        </p:nvSpPr>
        <p:spPr>
          <a:xfrm>
            <a:off x="3719829" y="5694070"/>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1</a:t>
            </a:r>
            <a:endParaRPr sz="1800">
              <a:latin typeface="Franklin Gothic Medium"/>
              <a:cs typeface="Franklin Gothic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81658" y="2032571"/>
            <a:ext cx="9251950" cy="2792730"/>
            <a:chOff x="1081658" y="2032571"/>
            <a:chExt cx="9251950" cy="2792730"/>
          </a:xfrm>
        </p:grpSpPr>
        <p:pic>
          <p:nvPicPr>
            <p:cNvPr id="3" name="object 3"/>
            <p:cNvPicPr/>
            <p:nvPr/>
          </p:nvPicPr>
          <p:blipFill>
            <a:blip r:embed="rId2" cstate="print"/>
            <a:stretch>
              <a:fillRect/>
            </a:stretch>
          </p:blipFill>
          <p:spPr>
            <a:xfrm>
              <a:off x="1243628" y="2099349"/>
              <a:ext cx="8994198" cy="2611643"/>
            </a:xfrm>
            <a:prstGeom prst="rect">
              <a:avLst/>
            </a:prstGeom>
          </p:spPr>
        </p:pic>
        <p:sp>
          <p:nvSpPr>
            <p:cNvPr id="4" name="object 4"/>
            <p:cNvSpPr/>
            <p:nvPr/>
          </p:nvSpPr>
          <p:spPr>
            <a:xfrm>
              <a:off x="1086421" y="2037333"/>
              <a:ext cx="9242425" cy="2783205"/>
            </a:xfrm>
            <a:custGeom>
              <a:avLst/>
              <a:gdLst/>
              <a:ahLst/>
              <a:cxnLst/>
              <a:rect l="l" t="t" r="r" b="b"/>
              <a:pathLst>
                <a:path w="9242425" h="2783204">
                  <a:moveTo>
                    <a:pt x="0" y="2783205"/>
                  </a:moveTo>
                  <a:lnTo>
                    <a:pt x="9241917" y="2783205"/>
                  </a:lnTo>
                  <a:lnTo>
                    <a:pt x="9241917" y="0"/>
                  </a:lnTo>
                  <a:lnTo>
                    <a:pt x="0" y="0"/>
                  </a:lnTo>
                  <a:lnTo>
                    <a:pt x="0" y="2783205"/>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1170838" y="1073912"/>
            <a:ext cx="9050020" cy="330835"/>
          </a:xfrm>
          <a:prstGeom prst="rect">
            <a:avLst/>
          </a:prstGeom>
        </p:spPr>
        <p:txBody>
          <a:bodyPr vert="horz" wrap="square" lIns="0" tIns="13335" rIns="0" bIns="0" rtlCol="0">
            <a:spAutoFit/>
          </a:bodyPr>
          <a:lstStyle/>
          <a:p>
            <a:pPr marL="354965" indent="-342900">
              <a:lnSpc>
                <a:spcPct val="100000"/>
              </a:lnSpc>
              <a:spcBef>
                <a:spcPts val="105"/>
              </a:spcBef>
              <a:buFont typeface="Wingdings"/>
              <a:buChar char=""/>
              <a:tabLst>
                <a:tab pos="355600" algn="l"/>
              </a:tabLst>
            </a:pPr>
            <a:r>
              <a:rPr sz="2000" dirty="0">
                <a:latin typeface="Times New Roman"/>
                <a:cs typeface="Times New Roman"/>
              </a:rPr>
              <a:t>From</a:t>
            </a:r>
            <a:r>
              <a:rPr sz="2000" spc="-30" dirty="0">
                <a:latin typeface="Times New Roman"/>
                <a:cs typeface="Times New Roman"/>
              </a:rPr>
              <a:t> </a:t>
            </a:r>
            <a:r>
              <a:rPr sz="2000" dirty="0">
                <a:latin typeface="Times New Roman"/>
                <a:cs typeface="Times New Roman"/>
              </a:rPr>
              <a:t>figure</a:t>
            </a:r>
            <a:r>
              <a:rPr sz="2000" spc="-30" dirty="0">
                <a:latin typeface="Times New Roman"/>
                <a:cs typeface="Times New Roman"/>
              </a:rPr>
              <a:t> </a:t>
            </a:r>
            <a:r>
              <a:rPr sz="2000" dirty="0">
                <a:latin typeface="Times New Roman"/>
                <a:cs typeface="Times New Roman"/>
              </a:rPr>
              <a:t>2</a:t>
            </a:r>
            <a:r>
              <a:rPr sz="2000" spc="5" dirty="0">
                <a:latin typeface="Times New Roman"/>
                <a:cs typeface="Times New Roman"/>
              </a:rPr>
              <a:t> </a:t>
            </a:r>
            <a:r>
              <a:rPr sz="2000" dirty="0">
                <a:latin typeface="Times New Roman"/>
                <a:cs typeface="Times New Roman"/>
              </a:rPr>
              <a:t>we</a:t>
            </a:r>
            <a:r>
              <a:rPr sz="2000" spc="-10"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infer</a:t>
            </a:r>
            <a:r>
              <a:rPr sz="2000" spc="-20" dirty="0">
                <a:latin typeface="Times New Roman"/>
                <a:cs typeface="Times New Roman"/>
              </a:rPr>
              <a:t> </a:t>
            </a:r>
            <a:r>
              <a:rPr sz="2000" dirty="0">
                <a:latin typeface="Times New Roman"/>
                <a:cs typeface="Times New Roman"/>
              </a:rPr>
              <a:t>that</a:t>
            </a:r>
            <a:r>
              <a:rPr sz="2000" spc="-15" dirty="0">
                <a:latin typeface="Times New Roman"/>
                <a:cs typeface="Times New Roman"/>
              </a:rPr>
              <a:t> </a:t>
            </a:r>
            <a:r>
              <a:rPr sz="2000" spc="-5" dirty="0">
                <a:latin typeface="Times New Roman"/>
                <a:cs typeface="Times New Roman"/>
              </a:rPr>
              <a:t>most</a:t>
            </a:r>
            <a:r>
              <a:rPr sz="2000" spc="-10" dirty="0">
                <a:latin typeface="Times New Roman"/>
                <a:cs typeface="Times New Roman"/>
              </a:rPr>
              <a:t> </a:t>
            </a:r>
            <a:r>
              <a:rPr sz="2000" dirty="0">
                <a:latin typeface="Times New Roman"/>
                <a:cs typeface="Times New Roman"/>
              </a:rPr>
              <a:t>people</a:t>
            </a:r>
            <a:r>
              <a:rPr sz="2000" spc="-25" dirty="0">
                <a:latin typeface="Times New Roman"/>
                <a:cs typeface="Times New Roman"/>
              </a:rPr>
              <a:t> </a:t>
            </a:r>
            <a:r>
              <a:rPr sz="2000" dirty="0">
                <a:latin typeface="Times New Roman"/>
                <a:cs typeface="Times New Roman"/>
              </a:rPr>
              <a:t>took</a:t>
            </a:r>
            <a:r>
              <a:rPr sz="2000" spc="-30" dirty="0">
                <a:latin typeface="Times New Roman"/>
                <a:cs typeface="Times New Roman"/>
              </a:rPr>
              <a:t> </a:t>
            </a:r>
            <a:r>
              <a:rPr sz="2000" dirty="0">
                <a:latin typeface="Times New Roman"/>
                <a:cs typeface="Times New Roman"/>
              </a:rPr>
              <a:t>loan</a:t>
            </a:r>
            <a:r>
              <a:rPr sz="2000" spc="-10" dirty="0">
                <a:latin typeface="Times New Roman"/>
                <a:cs typeface="Times New Roman"/>
              </a:rPr>
              <a:t> </a:t>
            </a:r>
            <a:r>
              <a:rPr sz="2000" dirty="0">
                <a:latin typeface="Times New Roman"/>
                <a:cs typeface="Times New Roman"/>
              </a:rPr>
              <a:t>by interest</a:t>
            </a:r>
            <a:r>
              <a:rPr sz="2000" spc="-35" dirty="0">
                <a:latin typeface="Times New Roman"/>
                <a:cs typeface="Times New Roman"/>
              </a:rPr>
              <a:t> </a:t>
            </a:r>
            <a:r>
              <a:rPr sz="2000" dirty="0">
                <a:latin typeface="Times New Roman"/>
                <a:cs typeface="Times New Roman"/>
              </a:rPr>
              <a:t>rate</a:t>
            </a:r>
            <a:r>
              <a:rPr sz="2000" spc="-15" dirty="0">
                <a:latin typeface="Times New Roman"/>
                <a:cs typeface="Times New Roman"/>
              </a:rPr>
              <a:t> </a:t>
            </a:r>
            <a:r>
              <a:rPr sz="2000" dirty="0">
                <a:latin typeface="Times New Roman"/>
                <a:cs typeface="Times New Roman"/>
              </a:rPr>
              <a:t>between</a:t>
            </a:r>
            <a:r>
              <a:rPr sz="2000" spc="-15" dirty="0">
                <a:latin typeface="Times New Roman"/>
                <a:cs typeface="Times New Roman"/>
              </a:rPr>
              <a:t> </a:t>
            </a:r>
            <a:r>
              <a:rPr sz="2000" spc="5" dirty="0">
                <a:latin typeface="Times New Roman"/>
                <a:cs typeface="Times New Roman"/>
              </a:rPr>
              <a:t>10-15.</a:t>
            </a:r>
            <a:endParaRPr sz="2000">
              <a:latin typeface="Times New Roman"/>
              <a:cs typeface="Times New Roman"/>
            </a:endParaRPr>
          </a:p>
        </p:txBody>
      </p:sp>
      <p:sp>
        <p:nvSpPr>
          <p:cNvPr id="6" name="object 6"/>
          <p:cNvSpPr txBox="1"/>
          <p:nvPr/>
        </p:nvSpPr>
        <p:spPr>
          <a:xfrm>
            <a:off x="5442584" y="5163439"/>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2</a:t>
            </a:r>
            <a:endParaRPr sz="1800">
              <a:latin typeface="Franklin Gothic Medium"/>
              <a:cs typeface="Franklin Gothic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23098" y="1994471"/>
            <a:ext cx="9345930" cy="2868930"/>
            <a:chOff x="1423098" y="1994471"/>
            <a:chExt cx="9345930" cy="2868930"/>
          </a:xfrm>
        </p:grpSpPr>
        <p:pic>
          <p:nvPicPr>
            <p:cNvPr id="3" name="object 3"/>
            <p:cNvPicPr/>
            <p:nvPr/>
          </p:nvPicPr>
          <p:blipFill>
            <a:blip r:embed="rId2" cstate="print"/>
            <a:stretch>
              <a:fillRect/>
            </a:stretch>
          </p:blipFill>
          <p:spPr>
            <a:xfrm>
              <a:off x="1499248" y="2166093"/>
              <a:ext cx="9174448" cy="2611595"/>
            </a:xfrm>
            <a:prstGeom prst="rect">
              <a:avLst/>
            </a:prstGeom>
          </p:spPr>
        </p:pic>
        <p:sp>
          <p:nvSpPr>
            <p:cNvPr id="4" name="object 4"/>
            <p:cNvSpPr/>
            <p:nvPr/>
          </p:nvSpPr>
          <p:spPr>
            <a:xfrm>
              <a:off x="1427861" y="1999233"/>
              <a:ext cx="9336405" cy="2859405"/>
            </a:xfrm>
            <a:custGeom>
              <a:avLst/>
              <a:gdLst/>
              <a:ahLst/>
              <a:cxnLst/>
              <a:rect l="l" t="t" r="r" b="b"/>
              <a:pathLst>
                <a:path w="9336405" h="2859404">
                  <a:moveTo>
                    <a:pt x="0" y="2859405"/>
                  </a:moveTo>
                  <a:lnTo>
                    <a:pt x="9336404" y="2859405"/>
                  </a:lnTo>
                  <a:lnTo>
                    <a:pt x="9336404" y="0"/>
                  </a:lnTo>
                  <a:lnTo>
                    <a:pt x="0" y="0"/>
                  </a:lnTo>
                  <a:lnTo>
                    <a:pt x="0" y="2859405"/>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1511935" y="814196"/>
            <a:ext cx="7007859" cy="330835"/>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dirty="0">
                <a:latin typeface="Times New Roman"/>
                <a:cs typeface="Times New Roman"/>
              </a:rPr>
              <a:t>we </a:t>
            </a:r>
            <a:r>
              <a:rPr sz="2000" spc="-5" dirty="0">
                <a:latin typeface="Times New Roman"/>
                <a:cs typeface="Times New Roman"/>
              </a:rPr>
              <a:t>can</a:t>
            </a:r>
            <a:r>
              <a:rPr sz="2000" dirty="0">
                <a:latin typeface="Times New Roman"/>
                <a:cs typeface="Times New Roman"/>
              </a:rPr>
              <a:t> infer</a:t>
            </a:r>
            <a:r>
              <a:rPr sz="2000" spc="-20" dirty="0">
                <a:latin typeface="Times New Roman"/>
                <a:cs typeface="Times New Roman"/>
              </a:rPr>
              <a:t> </a:t>
            </a:r>
            <a:r>
              <a:rPr sz="2000" dirty="0">
                <a:latin typeface="Times New Roman"/>
                <a:cs typeface="Times New Roman"/>
              </a:rPr>
              <a:t>from</a:t>
            </a:r>
            <a:r>
              <a:rPr sz="2000" spc="-40" dirty="0">
                <a:latin typeface="Times New Roman"/>
                <a:cs typeface="Times New Roman"/>
              </a:rPr>
              <a:t> </a:t>
            </a:r>
            <a:r>
              <a:rPr sz="2000" dirty="0">
                <a:latin typeface="Times New Roman"/>
                <a:cs typeface="Times New Roman"/>
              </a:rPr>
              <a:t>figure</a:t>
            </a:r>
            <a:r>
              <a:rPr sz="2000" spc="-30" dirty="0">
                <a:latin typeface="Times New Roman"/>
                <a:cs typeface="Times New Roman"/>
              </a:rPr>
              <a:t> </a:t>
            </a:r>
            <a:r>
              <a:rPr sz="2000" dirty="0">
                <a:latin typeface="Times New Roman"/>
                <a:cs typeface="Times New Roman"/>
              </a:rPr>
              <a:t>3 </a:t>
            </a:r>
            <a:r>
              <a:rPr sz="2000" spc="-5" dirty="0">
                <a:latin typeface="Times New Roman"/>
                <a:cs typeface="Times New Roman"/>
              </a:rPr>
              <a:t>that</a:t>
            </a:r>
            <a:r>
              <a:rPr sz="2000" spc="-25"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Loan</a:t>
            </a:r>
            <a:r>
              <a:rPr sz="2000" spc="-120" dirty="0">
                <a:latin typeface="Times New Roman"/>
                <a:cs typeface="Times New Roman"/>
              </a:rPr>
              <a:t> </a:t>
            </a:r>
            <a:r>
              <a:rPr sz="2000" dirty="0">
                <a:latin typeface="Times New Roman"/>
                <a:cs typeface="Times New Roman"/>
              </a:rPr>
              <a:t>Amount</a:t>
            </a:r>
            <a:r>
              <a:rPr sz="2000" spc="-1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spread</a:t>
            </a:r>
            <a:r>
              <a:rPr sz="2000" spc="-30" dirty="0">
                <a:latin typeface="Times New Roman"/>
                <a:cs typeface="Times New Roman"/>
              </a:rPr>
              <a:t> </a:t>
            </a:r>
            <a:r>
              <a:rPr sz="2000" spc="-20" dirty="0">
                <a:latin typeface="Times New Roman"/>
                <a:cs typeface="Times New Roman"/>
              </a:rPr>
              <a:t>evenly.</a:t>
            </a:r>
            <a:endParaRPr sz="2000">
              <a:latin typeface="Times New Roman"/>
              <a:cs typeface="Times New Roman"/>
            </a:endParaRPr>
          </a:p>
        </p:txBody>
      </p:sp>
      <p:sp>
        <p:nvSpPr>
          <p:cNvPr id="6" name="object 6"/>
          <p:cNvSpPr txBox="1"/>
          <p:nvPr/>
        </p:nvSpPr>
        <p:spPr>
          <a:xfrm>
            <a:off x="5486780" y="5163439"/>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3</a:t>
            </a:r>
            <a:endParaRPr sz="1800">
              <a:latin typeface="Franklin Gothic Medium"/>
              <a:cs typeface="Franklin Gothic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03147" y="80327"/>
            <a:ext cx="4201160" cy="2809875"/>
            <a:chOff x="7403147" y="80327"/>
            <a:chExt cx="4201160" cy="2809875"/>
          </a:xfrm>
        </p:grpSpPr>
        <p:pic>
          <p:nvPicPr>
            <p:cNvPr id="3" name="object 3"/>
            <p:cNvPicPr/>
            <p:nvPr/>
          </p:nvPicPr>
          <p:blipFill>
            <a:blip r:embed="rId2" cstate="print"/>
            <a:stretch>
              <a:fillRect/>
            </a:stretch>
          </p:blipFill>
          <p:spPr>
            <a:xfrm>
              <a:off x="7536572" y="166105"/>
              <a:ext cx="3791295" cy="2638064"/>
            </a:xfrm>
            <a:prstGeom prst="rect">
              <a:avLst/>
            </a:prstGeom>
          </p:spPr>
        </p:pic>
        <p:sp>
          <p:nvSpPr>
            <p:cNvPr id="4" name="object 4"/>
            <p:cNvSpPr/>
            <p:nvPr/>
          </p:nvSpPr>
          <p:spPr>
            <a:xfrm>
              <a:off x="7407909" y="85089"/>
              <a:ext cx="4191635" cy="2800350"/>
            </a:xfrm>
            <a:custGeom>
              <a:avLst/>
              <a:gdLst/>
              <a:ahLst/>
              <a:cxnLst/>
              <a:rect l="l" t="t" r="r" b="b"/>
              <a:pathLst>
                <a:path w="4191634" h="2800350">
                  <a:moveTo>
                    <a:pt x="0" y="2799968"/>
                  </a:moveTo>
                  <a:lnTo>
                    <a:pt x="4191380" y="2799968"/>
                  </a:lnTo>
                  <a:lnTo>
                    <a:pt x="4191380" y="0"/>
                  </a:lnTo>
                  <a:lnTo>
                    <a:pt x="0" y="0"/>
                  </a:lnTo>
                  <a:lnTo>
                    <a:pt x="0" y="2799968"/>
                  </a:lnTo>
                  <a:close/>
                </a:path>
              </a:pathLst>
            </a:custGeom>
            <a:ln w="9525">
              <a:solidFill>
                <a:srgbClr val="000000"/>
              </a:solidFill>
            </a:ln>
          </p:spPr>
          <p:txBody>
            <a:bodyPr wrap="square" lIns="0" tIns="0" rIns="0" bIns="0" rtlCol="0"/>
            <a:lstStyle/>
            <a:p>
              <a:endParaRPr/>
            </a:p>
          </p:txBody>
        </p:sp>
      </p:grpSp>
      <p:grpSp>
        <p:nvGrpSpPr>
          <p:cNvPr id="5" name="object 5"/>
          <p:cNvGrpSpPr/>
          <p:nvPr/>
        </p:nvGrpSpPr>
        <p:grpSpPr>
          <a:xfrm>
            <a:off x="433958" y="2870835"/>
            <a:ext cx="4133850" cy="2905760"/>
            <a:chOff x="433958" y="2870835"/>
            <a:chExt cx="4133850" cy="2905760"/>
          </a:xfrm>
        </p:grpSpPr>
        <p:pic>
          <p:nvPicPr>
            <p:cNvPr id="6" name="object 6"/>
            <p:cNvPicPr/>
            <p:nvPr/>
          </p:nvPicPr>
          <p:blipFill>
            <a:blip r:embed="rId3" cstate="print"/>
            <a:stretch>
              <a:fillRect/>
            </a:stretch>
          </p:blipFill>
          <p:spPr>
            <a:xfrm>
              <a:off x="519683" y="3023253"/>
              <a:ext cx="3790950" cy="2638773"/>
            </a:xfrm>
            <a:prstGeom prst="rect">
              <a:avLst/>
            </a:prstGeom>
          </p:spPr>
        </p:pic>
        <p:sp>
          <p:nvSpPr>
            <p:cNvPr id="7" name="object 7"/>
            <p:cNvSpPr/>
            <p:nvPr/>
          </p:nvSpPr>
          <p:spPr>
            <a:xfrm>
              <a:off x="438721" y="2875597"/>
              <a:ext cx="4124325" cy="2896235"/>
            </a:xfrm>
            <a:custGeom>
              <a:avLst/>
              <a:gdLst/>
              <a:ahLst/>
              <a:cxnLst/>
              <a:rect l="l" t="t" r="r" b="b"/>
              <a:pathLst>
                <a:path w="4124325" h="2896235">
                  <a:moveTo>
                    <a:pt x="0" y="2895980"/>
                  </a:moveTo>
                  <a:lnTo>
                    <a:pt x="4124325" y="2895980"/>
                  </a:lnTo>
                  <a:lnTo>
                    <a:pt x="4124325" y="0"/>
                  </a:lnTo>
                  <a:lnTo>
                    <a:pt x="0" y="0"/>
                  </a:lnTo>
                  <a:lnTo>
                    <a:pt x="0" y="2895980"/>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639572" y="557529"/>
            <a:ext cx="6358255" cy="57467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720" algn="l"/>
              </a:tabLst>
            </a:pPr>
            <a:r>
              <a:rPr sz="1800" spc="-60" dirty="0">
                <a:latin typeface="Franklin Gothic Medium"/>
                <a:cs typeface="Franklin Gothic Medium"/>
              </a:rPr>
              <a:t>From</a:t>
            </a:r>
            <a:r>
              <a:rPr sz="1800" spc="5" dirty="0">
                <a:latin typeface="Franklin Gothic Medium"/>
                <a:cs typeface="Franklin Gothic Medium"/>
              </a:rPr>
              <a:t> </a:t>
            </a:r>
            <a:r>
              <a:rPr sz="1800" spc="-25" dirty="0">
                <a:latin typeface="Franklin Gothic Medium"/>
                <a:cs typeface="Franklin Gothic Medium"/>
              </a:rPr>
              <a:t>figure</a:t>
            </a:r>
            <a:r>
              <a:rPr sz="1800" dirty="0">
                <a:latin typeface="Franklin Gothic Medium"/>
                <a:cs typeface="Franklin Gothic Medium"/>
              </a:rPr>
              <a:t> 4 </a:t>
            </a:r>
            <a:r>
              <a:rPr sz="1800" spc="-50" dirty="0">
                <a:latin typeface="Franklin Gothic Medium"/>
                <a:cs typeface="Franklin Gothic Medium"/>
              </a:rPr>
              <a:t>we</a:t>
            </a:r>
            <a:r>
              <a:rPr sz="1800" dirty="0">
                <a:latin typeface="Franklin Gothic Medium"/>
                <a:cs typeface="Franklin Gothic Medium"/>
              </a:rPr>
              <a:t> </a:t>
            </a:r>
            <a:r>
              <a:rPr sz="1800" spc="-10" dirty="0">
                <a:latin typeface="Franklin Gothic Medium"/>
                <a:cs typeface="Franklin Gothic Medium"/>
              </a:rPr>
              <a:t>can</a:t>
            </a:r>
            <a:r>
              <a:rPr sz="1800" dirty="0">
                <a:latin typeface="Franklin Gothic Medium"/>
                <a:cs typeface="Franklin Gothic Medium"/>
              </a:rPr>
              <a:t> </a:t>
            </a:r>
            <a:r>
              <a:rPr sz="1800" spc="-25" dirty="0">
                <a:latin typeface="Franklin Gothic Medium"/>
                <a:cs typeface="Franklin Gothic Medium"/>
              </a:rPr>
              <a:t>Infer</a:t>
            </a:r>
            <a:r>
              <a:rPr sz="1800" spc="-10" dirty="0">
                <a:latin typeface="Franklin Gothic Medium"/>
                <a:cs typeface="Franklin Gothic Medium"/>
              </a:rPr>
              <a:t> </a:t>
            </a:r>
            <a:r>
              <a:rPr sz="1800" spc="-25" dirty="0">
                <a:latin typeface="Franklin Gothic Medium"/>
                <a:cs typeface="Franklin Gothic Medium"/>
              </a:rPr>
              <a:t>that</a:t>
            </a:r>
            <a:r>
              <a:rPr sz="1800" dirty="0">
                <a:latin typeface="Franklin Gothic Medium"/>
                <a:cs typeface="Franklin Gothic Medium"/>
              </a:rPr>
              <a:t> </a:t>
            </a:r>
            <a:r>
              <a:rPr sz="1800" spc="-15" dirty="0">
                <a:latin typeface="Franklin Gothic Medium"/>
                <a:cs typeface="Franklin Gothic Medium"/>
              </a:rPr>
              <a:t>the</a:t>
            </a:r>
            <a:r>
              <a:rPr sz="1800" spc="10" dirty="0">
                <a:latin typeface="Franklin Gothic Medium"/>
                <a:cs typeface="Franklin Gothic Medium"/>
              </a:rPr>
              <a:t> </a:t>
            </a:r>
            <a:r>
              <a:rPr sz="1800" spc="-20" dirty="0">
                <a:latin typeface="Franklin Gothic Medium"/>
                <a:cs typeface="Franklin Gothic Medium"/>
              </a:rPr>
              <a:t>Dataset</a:t>
            </a:r>
            <a:r>
              <a:rPr sz="1800" spc="-5" dirty="0">
                <a:latin typeface="Franklin Gothic Medium"/>
                <a:cs typeface="Franklin Gothic Medium"/>
              </a:rPr>
              <a:t> </a:t>
            </a:r>
            <a:r>
              <a:rPr sz="1800" spc="-10" dirty="0">
                <a:latin typeface="Franklin Gothic Medium"/>
                <a:cs typeface="Franklin Gothic Medium"/>
              </a:rPr>
              <a:t>has</a:t>
            </a:r>
            <a:r>
              <a:rPr sz="1800" spc="5" dirty="0">
                <a:latin typeface="Franklin Gothic Medium"/>
                <a:cs typeface="Franklin Gothic Medium"/>
              </a:rPr>
              <a:t> </a:t>
            </a:r>
            <a:r>
              <a:rPr sz="1800" spc="-35" dirty="0">
                <a:latin typeface="Franklin Gothic Medium"/>
                <a:cs typeface="Franklin Gothic Medium"/>
              </a:rPr>
              <a:t>most</a:t>
            </a:r>
            <a:r>
              <a:rPr sz="1800" spc="5" dirty="0">
                <a:latin typeface="Franklin Gothic Medium"/>
                <a:cs typeface="Franklin Gothic Medium"/>
              </a:rPr>
              <a:t> </a:t>
            </a:r>
            <a:r>
              <a:rPr sz="1800" spc="-40" dirty="0">
                <a:latin typeface="Franklin Gothic Medium"/>
                <a:cs typeface="Franklin Gothic Medium"/>
              </a:rPr>
              <a:t>Fully</a:t>
            </a:r>
            <a:r>
              <a:rPr sz="1800" spc="15" dirty="0">
                <a:latin typeface="Franklin Gothic Medium"/>
                <a:cs typeface="Franklin Gothic Medium"/>
              </a:rPr>
              <a:t> </a:t>
            </a:r>
            <a:r>
              <a:rPr sz="1800" spc="-40" dirty="0">
                <a:latin typeface="Franklin Gothic Medium"/>
                <a:cs typeface="Franklin Gothic Medium"/>
              </a:rPr>
              <a:t>Paid</a:t>
            </a:r>
            <a:endParaRPr sz="1800">
              <a:latin typeface="Franklin Gothic Medium"/>
              <a:cs typeface="Franklin Gothic Medium"/>
            </a:endParaRPr>
          </a:p>
          <a:p>
            <a:pPr marL="299085">
              <a:lnSpc>
                <a:spcPct val="100000"/>
              </a:lnSpc>
            </a:pPr>
            <a:r>
              <a:rPr sz="1800" spc="-30" dirty="0">
                <a:latin typeface="Franklin Gothic Medium"/>
                <a:cs typeface="Franklin Gothic Medium"/>
              </a:rPr>
              <a:t>People</a:t>
            </a:r>
            <a:r>
              <a:rPr sz="1800" spc="5" dirty="0">
                <a:latin typeface="Franklin Gothic Medium"/>
                <a:cs typeface="Franklin Gothic Medium"/>
              </a:rPr>
              <a:t> </a:t>
            </a:r>
            <a:r>
              <a:rPr sz="1800" spc="-20" dirty="0">
                <a:latin typeface="Franklin Gothic Medium"/>
                <a:cs typeface="Franklin Gothic Medium"/>
              </a:rPr>
              <a:t>list </a:t>
            </a:r>
            <a:r>
              <a:rPr sz="1800" spc="-25" dirty="0">
                <a:latin typeface="Franklin Gothic Medium"/>
                <a:cs typeface="Franklin Gothic Medium"/>
              </a:rPr>
              <a:t>compared</a:t>
            </a:r>
            <a:r>
              <a:rPr sz="1800" spc="-5" dirty="0">
                <a:latin typeface="Franklin Gothic Medium"/>
                <a:cs typeface="Franklin Gothic Medium"/>
              </a:rPr>
              <a:t> </a:t>
            </a:r>
            <a:r>
              <a:rPr sz="1800" spc="-35" dirty="0">
                <a:latin typeface="Franklin Gothic Medium"/>
                <a:cs typeface="Franklin Gothic Medium"/>
              </a:rPr>
              <a:t>to</a:t>
            </a:r>
            <a:r>
              <a:rPr sz="1800" spc="-10" dirty="0">
                <a:latin typeface="Franklin Gothic Medium"/>
                <a:cs typeface="Franklin Gothic Medium"/>
              </a:rPr>
              <a:t> </a:t>
            </a:r>
            <a:r>
              <a:rPr sz="1800" spc="-15" dirty="0">
                <a:latin typeface="Franklin Gothic Medium"/>
                <a:cs typeface="Franklin Gothic Medium"/>
              </a:rPr>
              <a:t>the </a:t>
            </a:r>
            <a:r>
              <a:rPr sz="1800" spc="-20" dirty="0">
                <a:latin typeface="Franklin Gothic Medium"/>
                <a:cs typeface="Franklin Gothic Medium"/>
              </a:rPr>
              <a:t>charged</a:t>
            </a:r>
            <a:r>
              <a:rPr sz="1800" spc="-5" dirty="0">
                <a:latin typeface="Franklin Gothic Medium"/>
                <a:cs typeface="Franklin Gothic Medium"/>
              </a:rPr>
              <a:t> Off.</a:t>
            </a:r>
            <a:endParaRPr sz="1800">
              <a:latin typeface="Franklin Gothic Medium"/>
              <a:cs typeface="Franklin Gothic Medium"/>
            </a:endParaRPr>
          </a:p>
        </p:txBody>
      </p:sp>
      <p:sp>
        <p:nvSpPr>
          <p:cNvPr id="9" name="object 9"/>
          <p:cNvSpPr txBox="1"/>
          <p:nvPr/>
        </p:nvSpPr>
        <p:spPr>
          <a:xfrm>
            <a:off x="5481320" y="4091685"/>
            <a:ext cx="5266055" cy="574040"/>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720" algn="l"/>
              </a:tabLst>
            </a:pPr>
            <a:r>
              <a:rPr sz="1800" spc="-60" dirty="0">
                <a:latin typeface="Franklin Gothic Medium"/>
                <a:cs typeface="Franklin Gothic Medium"/>
              </a:rPr>
              <a:t>From</a:t>
            </a:r>
            <a:r>
              <a:rPr sz="1800" dirty="0">
                <a:latin typeface="Franklin Gothic Medium"/>
                <a:cs typeface="Franklin Gothic Medium"/>
              </a:rPr>
              <a:t> </a:t>
            </a:r>
            <a:r>
              <a:rPr sz="1800" spc="-25" dirty="0">
                <a:latin typeface="Franklin Gothic Medium"/>
                <a:cs typeface="Franklin Gothic Medium"/>
              </a:rPr>
              <a:t>figure</a:t>
            </a:r>
            <a:r>
              <a:rPr sz="1800" dirty="0">
                <a:latin typeface="Franklin Gothic Medium"/>
                <a:cs typeface="Franklin Gothic Medium"/>
              </a:rPr>
              <a:t> 5 </a:t>
            </a:r>
            <a:r>
              <a:rPr sz="1800" spc="-50" dirty="0">
                <a:latin typeface="Franklin Gothic Medium"/>
                <a:cs typeface="Franklin Gothic Medium"/>
              </a:rPr>
              <a:t>we</a:t>
            </a:r>
            <a:r>
              <a:rPr sz="1800" spc="5" dirty="0">
                <a:latin typeface="Franklin Gothic Medium"/>
                <a:cs typeface="Franklin Gothic Medium"/>
              </a:rPr>
              <a:t> </a:t>
            </a:r>
            <a:r>
              <a:rPr sz="1800" spc="-10" dirty="0">
                <a:latin typeface="Franklin Gothic Medium"/>
                <a:cs typeface="Franklin Gothic Medium"/>
              </a:rPr>
              <a:t>can</a:t>
            </a:r>
            <a:r>
              <a:rPr sz="1800" dirty="0">
                <a:latin typeface="Franklin Gothic Medium"/>
                <a:cs typeface="Franklin Gothic Medium"/>
              </a:rPr>
              <a:t> </a:t>
            </a:r>
            <a:r>
              <a:rPr sz="1800" spc="-35" dirty="0">
                <a:latin typeface="Franklin Gothic Medium"/>
                <a:cs typeface="Franklin Gothic Medium"/>
              </a:rPr>
              <a:t>say</a:t>
            </a:r>
            <a:r>
              <a:rPr sz="1800" spc="-5" dirty="0">
                <a:latin typeface="Franklin Gothic Medium"/>
                <a:cs typeface="Franklin Gothic Medium"/>
              </a:rPr>
              <a:t> </a:t>
            </a:r>
            <a:r>
              <a:rPr sz="1800" spc="-20" dirty="0">
                <a:latin typeface="Franklin Gothic Medium"/>
                <a:cs typeface="Franklin Gothic Medium"/>
              </a:rPr>
              <a:t>that</a:t>
            </a:r>
            <a:r>
              <a:rPr sz="1800" spc="-10" dirty="0">
                <a:latin typeface="Franklin Gothic Medium"/>
                <a:cs typeface="Franklin Gothic Medium"/>
              </a:rPr>
              <a:t> </a:t>
            </a:r>
            <a:r>
              <a:rPr sz="1800" spc="-35" dirty="0">
                <a:latin typeface="Franklin Gothic Medium"/>
                <a:cs typeface="Franklin Gothic Medium"/>
              </a:rPr>
              <a:t>most</a:t>
            </a:r>
            <a:r>
              <a:rPr sz="1800" spc="5" dirty="0">
                <a:latin typeface="Franklin Gothic Medium"/>
                <a:cs typeface="Franklin Gothic Medium"/>
              </a:rPr>
              <a:t> </a:t>
            </a:r>
            <a:r>
              <a:rPr sz="1800" spc="-20" dirty="0">
                <a:latin typeface="Franklin Gothic Medium"/>
                <a:cs typeface="Franklin Gothic Medium"/>
              </a:rPr>
              <a:t>people</a:t>
            </a:r>
            <a:r>
              <a:rPr sz="1800" spc="20" dirty="0">
                <a:latin typeface="Franklin Gothic Medium"/>
                <a:cs typeface="Franklin Gothic Medium"/>
              </a:rPr>
              <a:t> </a:t>
            </a:r>
            <a:r>
              <a:rPr sz="1800" spc="-25" dirty="0">
                <a:latin typeface="Franklin Gothic Medium"/>
                <a:cs typeface="Franklin Gothic Medium"/>
              </a:rPr>
              <a:t>prefer</a:t>
            </a:r>
            <a:r>
              <a:rPr sz="1800" dirty="0">
                <a:latin typeface="Franklin Gothic Medium"/>
                <a:cs typeface="Franklin Gothic Medium"/>
              </a:rPr>
              <a:t> </a:t>
            </a:r>
            <a:r>
              <a:rPr sz="1800" spc="-40" dirty="0">
                <a:latin typeface="Franklin Gothic Medium"/>
                <a:cs typeface="Franklin Gothic Medium"/>
              </a:rPr>
              <a:t>to </a:t>
            </a:r>
            <a:r>
              <a:rPr sz="1800" spc="-434" dirty="0">
                <a:latin typeface="Franklin Gothic Medium"/>
                <a:cs typeface="Franklin Gothic Medium"/>
              </a:rPr>
              <a:t> </a:t>
            </a:r>
            <a:r>
              <a:rPr sz="1800" spc="-45" dirty="0">
                <a:latin typeface="Franklin Gothic Medium"/>
                <a:cs typeface="Franklin Gothic Medium"/>
              </a:rPr>
              <a:t>take</a:t>
            </a:r>
            <a:r>
              <a:rPr sz="1800" spc="-15" dirty="0">
                <a:latin typeface="Franklin Gothic Medium"/>
                <a:cs typeface="Franklin Gothic Medium"/>
              </a:rPr>
              <a:t> </a:t>
            </a:r>
            <a:r>
              <a:rPr sz="1800" spc="-30" dirty="0">
                <a:latin typeface="Franklin Gothic Medium"/>
                <a:cs typeface="Franklin Gothic Medium"/>
              </a:rPr>
              <a:t>for</a:t>
            </a:r>
            <a:r>
              <a:rPr sz="1800" spc="-10" dirty="0">
                <a:latin typeface="Franklin Gothic Medium"/>
                <a:cs typeface="Franklin Gothic Medium"/>
              </a:rPr>
              <a:t> </a:t>
            </a:r>
            <a:r>
              <a:rPr sz="1800" dirty="0">
                <a:latin typeface="Franklin Gothic Medium"/>
                <a:cs typeface="Franklin Gothic Medium"/>
              </a:rPr>
              <a:t>3</a:t>
            </a:r>
            <a:r>
              <a:rPr sz="1800" spc="-15" dirty="0">
                <a:latin typeface="Franklin Gothic Medium"/>
                <a:cs typeface="Franklin Gothic Medium"/>
              </a:rPr>
              <a:t> </a:t>
            </a:r>
            <a:r>
              <a:rPr sz="1800" spc="-20" dirty="0">
                <a:latin typeface="Franklin Gothic Medium"/>
                <a:cs typeface="Franklin Gothic Medium"/>
              </a:rPr>
              <a:t>years</a:t>
            </a:r>
            <a:r>
              <a:rPr sz="1800" spc="5" dirty="0">
                <a:latin typeface="Franklin Gothic Medium"/>
                <a:cs typeface="Franklin Gothic Medium"/>
              </a:rPr>
              <a:t> </a:t>
            </a:r>
            <a:r>
              <a:rPr sz="1800" spc="-20" dirty="0">
                <a:latin typeface="Franklin Gothic Medium"/>
                <a:cs typeface="Franklin Gothic Medium"/>
              </a:rPr>
              <a:t>loan</a:t>
            </a:r>
            <a:r>
              <a:rPr sz="1800" spc="-10" dirty="0">
                <a:latin typeface="Franklin Gothic Medium"/>
                <a:cs typeface="Franklin Gothic Medium"/>
              </a:rPr>
              <a:t> </a:t>
            </a:r>
            <a:r>
              <a:rPr sz="1800" spc="-15" dirty="0">
                <a:latin typeface="Franklin Gothic Medium"/>
                <a:cs typeface="Franklin Gothic Medium"/>
              </a:rPr>
              <a:t>rather</a:t>
            </a:r>
            <a:r>
              <a:rPr sz="1800" spc="-5" dirty="0">
                <a:latin typeface="Franklin Gothic Medium"/>
                <a:cs typeface="Franklin Gothic Medium"/>
              </a:rPr>
              <a:t> </a:t>
            </a:r>
            <a:r>
              <a:rPr sz="1800" spc="-15" dirty="0">
                <a:latin typeface="Franklin Gothic Medium"/>
                <a:cs typeface="Franklin Gothic Medium"/>
              </a:rPr>
              <a:t>than</a:t>
            </a:r>
            <a:r>
              <a:rPr sz="1800" spc="-5" dirty="0">
                <a:latin typeface="Franklin Gothic Medium"/>
                <a:cs typeface="Franklin Gothic Medium"/>
              </a:rPr>
              <a:t> </a:t>
            </a:r>
            <a:r>
              <a:rPr sz="1800" dirty="0">
                <a:latin typeface="Franklin Gothic Medium"/>
                <a:cs typeface="Franklin Gothic Medium"/>
              </a:rPr>
              <a:t>5</a:t>
            </a:r>
            <a:r>
              <a:rPr sz="1800" spc="-5" dirty="0">
                <a:latin typeface="Franklin Gothic Medium"/>
                <a:cs typeface="Franklin Gothic Medium"/>
              </a:rPr>
              <a:t> </a:t>
            </a:r>
            <a:r>
              <a:rPr sz="1800" spc="-15" dirty="0">
                <a:latin typeface="Franklin Gothic Medium"/>
                <a:cs typeface="Franklin Gothic Medium"/>
              </a:rPr>
              <a:t>years.</a:t>
            </a:r>
            <a:endParaRPr sz="1800">
              <a:latin typeface="Franklin Gothic Medium"/>
              <a:cs typeface="Franklin Gothic Medium"/>
            </a:endParaRPr>
          </a:p>
        </p:txBody>
      </p:sp>
      <p:sp>
        <p:nvSpPr>
          <p:cNvPr id="10" name="object 10"/>
          <p:cNvSpPr txBox="1"/>
          <p:nvPr/>
        </p:nvSpPr>
        <p:spPr>
          <a:xfrm>
            <a:off x="9229090" y="2997834"/>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4</a:t>
            </a:r>
            <a:endParaRPr sz="1800">
              <a:latin typeface="Franklin Gothic Medium"/>
              <a:cs typeface="Franklin Gothic Medium"/>
            </a:endParaRPr>
          </a:p>
        </p:txBody>
      </p:sp>
      <p:sp>
        <p:nvSpPr>
          <p:cNvPr id="11" name="object 11"/>
          <p:cNvSpPr txBox="1"/>
          <p:nvPr/>
        </p:nvSpPr>
        <p:spPr>
          <a:xfrm>
            <a:off x="2060194" y="5892800"/>
            <a:ext cx="497840" cy="299720"/>
          </a:xfrm>
          <a:prstGeom prst="rect">
            <a:avLst/>
          </a:prstGeom>
        </p:spPr>
        <p:txBody>
          <a:bodyPr vert="horz" wrap="square" lIns="0" tIns="12700" rIns="0" bIns="0" rtlCol="0">
            <a:spAutoFit/>
          </a:bodyPr>
          <a:lstStyle/>
          <a:p>
            <a:pPr marL="12700">
              <a:lnSpc>
                <a:spcPct val="100000"/>
              </a:lnSpc>
              <a:spcBef>
                <a:spcPts val="100"/>
              </a:spcBef>
            </a:pPr>
            <a:r>
              <a:rPr sz="1800" spc="-30" dirty="0">
                <a:latin typeface="Franklin Gothic Medium"/>
                <a:cs typeface="Franklin Gothic Medium"/>
              </a:rPr>
              <a:t>Fig</a:t>
            </a:r>
            <a:r>
              <a:rPr sz="1800" spc="-75" dirty="0">
                <a:latin typeface="Franklin Gothic Medium"/>
                <a:cs typeface="Franklin Gothic Medium"/>
              </a:rPr>
              <a:t> </a:t>
            </a:r>
            <a:r>
              <a:rPr sz="1800" dirty="0">
                <a:latin typeface="Franklin Gothic Medium"/>
                <a:cs typeface="Franklin Gothic Medium"/>
              </a:rPr>
              <a:t>5</a:t>
            </a:r>
            <a:endParaRPr sz="1800">
              <a:latin typeface="Franklin Gothic Medium"/>
              <a:cs typeface="Franklin Gothic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TotalTime>
  <Words>897</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Franklin Gothic Medium</vt:lpstr>
      <vt:lpstr>Georgia</vt:lpstr>
      <vt:lpstr>Times New Roman</vt:lpstr>
      <vt:lpstr>Wingdings</vt:lpstr>
      <vt:lpstr>Office Theme</vt:lpstr>
      <vt:lpstr>EDA Case Study  on Loans</vt:lpstr>
      <vt:lpstr>Loan</vt:lpstr>
      <vt:lpstr>About the Dataset</vt:lpstr>
      <vt:lpstr>PowerPoint Presentation</vt:lpstr>
      <vt:lpstr>PowerPoint Presentation</vt:lpstr>
      <vt:lpstr>Univariate Analysis Univariate analysis is perhaps the simplest form of statistical analysis. Like other forms of statistics, it can  be inferential or descriptive. The key fact is that only one variable is involved.</vt:lpstr>
      <vt:lpstr>PowerPoint Presentation</vt:lpstr>
      <vt:lpstr>PowerPoint Presentation</vt:lpstr>
      <vt:lpstr>PowerPoint Presentation</vt:lpstr>
      <vt:lpstr>PowerPoint Presentation</vt:lpstr>
      <vt:lpstr>Bivariate And Multivariate Analysis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on</dc:title>
  <dc:creator>Soubhagya Kumar</dc:creator>
  <cp:lastModifiedBy>Sambit Sohan</cp:lastModifiedBy>
  <cp:revision>4</cp:revision>
  <dcterms:created xsi:type="dcterms:W3CDTF">2023-08-13T06:08:48Z</dcterms:created>
  <dcterms:modified xsi:type="dcterms:W3CDTF">2023-08-15T05:53:53Z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2020-07-26T00:00:00Z</vt:filetime>
  </property>
  <property fmtid="{D5CDD505-2E9C-101B-9397-08002B2CF9AE}" pid="3" name="Creator">
    <vt:lpwstr>Microsoft® PowerPoint® for Microsoft 365</vt:lpwstr>
  </property>
  <property fmtid="{D5CDD505-2E9C-101B-9397-08002B2CF9AE}" pid="4" name="LastSaved">
    <vt:filetime>2023-08-13T00:00:00Z</vt:filetime>
  </property>
</Properties>
</file>