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7"/>
  </p:notesMasterIdLst>
  <p:handoutMasterIdLst>
    <p:handoutMasterId r:id="rId18"/>
  </p:handoutMasterIdLst>
  <p:sldIdLst>
    <p:sldId id="257" r:id="rId5"/>
    <p:sldId id="389" r:id="rId6"/>
    <p:sldId id="384" r:id="rId7"/>
    <p:sldId id="393" r:id="rId8"/>
    <p:sldId id="317" r:id="rId9"/>
    <p:sldId id="277" r:id="rId10"/>
    <p:sldId id="278" r:id="rId11"/>
    <p:sldId id="279" r:id="rId12"/>
    <p:sldId id="270" r:id="rId13"/>
    <p:sldId id="392" r:id="rId14"/>
    <p:sldId id="321" r:id="rId15"/>
    <p:sldId id="39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725" autoAdjust="0"/>
  </p:normalViewPr>
  <p:slideViewPr>
    <p:cSldViewPr snapToGrid="0">
      <p:cViewPr varScale="1">
        <p:scale>
          <a:sx n="77" d="100"/>
          <a:sy n="77" d="100"/>
        </p:scale>
        <p:origin x="912" y="67"/>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12/11/2022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12/11/2022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2310550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7.jpe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663070" y="725557"/>
            <a:ext cx="4438734" cy="2400198"/>
          </a:xfrm>
        </p:spPr>
        <p:txBody>
          <a:bodyPr anchor="b" anchorCtr="0">
            <a:normAutofit fontScale="90000"/>
          </a:bodyPr>
          <a:lstStyle/>
          <a:p>
            <a:r>
              <a:rPr lang="en-US" dirty="0"/>
              <a:t>VIRTUAL PERSONAL ASSISTANT (VPA) J.A.R.V.I.S.</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663070" y="3508513"/>
            <a:ext cx="4293703" cy="1500810"/>
          </a:xfrm>
        </p:spPr>
        <p:txBody>
          <a:bodyPr>
            <a:normAutofit/>
          </a:bodyPr>
          <a:lstStyle/>
          <a:p>
            <a:pPr>
              <a:lnSpc>
                <a:spcPct val="100000"/>
              </a:lnSpc>
            </a:pPr>
            <a:r>
              <a:rPr lang="en-US" u="sng" dirty="0"/>
              <a:t>PRESENTED BY:-</a:t>
            </a:r>
          </a:p>
          <a:p>
            <a:pPr>
              <a:lnSpc>
                <a:spcPct val="50000"/>
              </a:lnSpc>
            </a:pPr>
            <a:r>
              <a:rPr lang="en-US" dirty="0"/>
              <a:t>MASTER SAMBIT KUMAR SAHU </a:t>
            </a:r>
          </a:p>
          <a:p>
            <a:pPr>
              <a:lnSpc>
                <a:spcPct val="50000"/>
              </a:lnSpc>
            </a:pPr>
            <a:r>
              <a:rPr lang="en-US" dirty="0"/>
              <a:t>REGN. NO.:- </a:t>
            </a:r>
            <a:r>
              <a:rPr lang="en-US" b="1" dirty="0"/>
              <a:t>202121107</a:t>
            </a:r>
            <a:endParaRPr lang="en-US" dirty="0"/>
          </a:p>
          <a:p>
            <a:endParaRPr lang="en-US" dirty="0"/>
          </a:p>
        </p:txBody>
      </p:sp>
      <p:sp>
        <p:nvSpPr>
          <p:cNvPr id="4" name="Subtitle 2">
            <a:extLst>
              <a:ext uri="{FF2B5EF4-FFF2-40B4-BE49-F238E27FC236}">
                <a16:creationId xmlns:a16="http://schemas.microsoft.com/office/drawing/2014/main" id="{28A71AC4-BA7C-011F-B5B8-911186255695}"/>
              </a:ext>
            </a:extLst>
          </p:cNvPr>
          <p:cNvSpPr txBox="1">
            <a:spLocks/>
          </p:cNvSpPr>
          <p:nvPr/>
        </p:nvSpPr>
        <p:spPr>
          <a:xfrm>
            <a:off x="7716080" y="5009323"/>
            <a:ext cx="4385724" cy="1424608"/>
          </a:xfrm>
          <a:prstGeom prst="rect">
            <a:avLst/>
          </a:prstGeom>
        </p:spPr>
        <p:txBody>
          <a:bodyPr vert="horz" wrap="square" lIns="0" tIns="0" rIns="0" bIns="0" rtlCol="0">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None/>
              <a:defRPr sz="20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None/>
              <a:defRPr sz="20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None/>
              <a:defRPr sz="20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None/>
              <a:defRPr sz="20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u="sng" dirty="0"/>
              <a:t>GUIDED BY:-</a:t>
            </a:r>
          </a:p>
          <a:p>
            <a:pPr>
              <a:lnSpc>
                <a:spcPct val="50000"/>
              </a:lnSpc>
            </a:pPr>
            <a:r>
              <a:rPr lang="en-US" dirty="0"/>
              <a:t>DR. SANJIBANI SUDHA PATTANAYAK </a:t>
            </a:r>
          </a:p>
          <a:p>
            <a:pPr>
              <a:lnSpc>
                <a:spcPct val="50000"/>
              </a:lnSpc>
            </a:pPr>
            <a:r>
              <a:rPr lang="en-US" dirty="0"/>
              <a:t>DR. </a:t>
            </a:r>
            <a:r>
              <a:rPr lang="en-US"/>
              <a:t>RASMI </a:t>
            </a:r>
            <a:r>
              <a:rPr lang="en-US" dirty="0"/>
              <a:t>RANJAN PATRA</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1031047"/>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Future Scope</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1908313"/>
            <a:ext cx="11090274" cy="3419061"/>
          </a:xfrm>
        </p:spPr>
        <p:txBody>
          <a:bodyPr vert="horz" wrap="square" lIns="0" tIns="0" rIns="0" bIns="0" rtlCol="0">
            <a:normAutofit/>
          </a:bodyPr>
          <a:lstStyle/>
          <a:p>
            <a:pPr marL="342900" indent="-342900">
              <a:lnSpc>
                <a:spcPct val="100000"/>
              </a:lnSpc>
              <a:buClr>
                <a:schemeClr val="tx1"/>
              </a:buClr>
              <a:buFont typeface="Wingdings" panose="05000000000000000000" pitchFamily="2" charset="2"/>
              <a:buChar char="Ø"/>
            </a:pPr>
            <a:r>
              <a:rPr lang="en-US" kern="1200" dirty="0">
                <a:latin typeface="+mn-lt"/>
                <a:ea typeface="+mn-ea"/>
                <a:cs typeface="+mn-cs"/>
              </a:rPr>
              <a:t>Strip back the physical hardware as far as possible.</a:t>
            </a:r>
          </a:p>
          <a:p>
            <a:pPr marL="342900" indent="-342900">
              <a:lnSpc>
                <a:spcPct val="100000"/>
              </a:lnSpc>
              <a:buClr>
                <a:schemeClr val="tx1"/>
              </a:buClr>
              <a:buFont typeface="Wingdings" panose="05000000000000000000" pitchFamily="2" charset="2"/>
              <a:buChar char="Ø"/>
            </a:pPr>
            <a:r>
              <a:rPr lang="en-US" kern="1200" dirty="0">
                <a:latin typeface="+mn-lt"/>
                <a:ea typeface="+mn-ea"/>
                <a:cs typeface="+mn-cs"/>
              </a:rPr>
              <a:t>With the intelligence of the Virtual Personal Assistant, getting pulled in, and pushing its way into our lives on multiple devices on our bodies and in our homes, workplaces and vehicles.</a:t>
            </a:r>
          </a:p>
          <a:p>
            <a:pPr marL="342900" indent="-342900">
              <a:lnSpc>
                <a:spcPct val="100000"/>
              </a:lnSpc>
              <a:buClr>
                <a:schemeClr val="tx1"/>
              </a:buClr>
              <a:buFont typeface="Wingdings" panose="05000000000000000000" pitchFamily="2" charset="2"/>
              <a:buChar char="Ø"/>
            </a:pPr>
            <a:r>
              <a:rPr lang="en-US" kern="1200" dirty="0">
                <a:latin typeface="+mn-lt"/>
                <a:ea typeface="+mn-ea"/>
                <a:cs typeface="+mn-cs"/>
              </a:rPr>
              <a:t>Your Virtual Personal Assistant will be continually prompting you with suggestions and taking instructions, and will know more about you than perhaps you do yourself.</a:t>
            </a:r>
          </a:p>
          <a:p>
            <a:pPr marL="342900" indent="-342900">
              <a:lnSpc>
                <a:spcPct val="100000"/>
              </a:lnSpc>
              <a:buClr>
                <a:schemeClr val="tx1"/>
              </a:buClr>
              <a:buFont typeface="Wingdings" panose="05000000000000000000" pitchFamily="2" charset="2"/>
              <a:buChar char="Ø"/>
            </a:pPr>
            <a:r>
              <a:rPr lang="en-US" dirty="0"/>
              <a:t>We can expect this device to be implanted and permanent.</a:t>
            </a:r>
            <a:endParaRPr lang="en-US" kern="1200" dirty="0">
              <a:latin typeface="+mn-lt"/>
              <a:ea typeface="+mn-ea"/>
              <a:cs typeface="+mn-cs"/>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10</a:t>
            </a:fld>
            <a:endParaRPr lang="en-US"/>
          </a:p>
        </p:txBody>
      </p:sp>
    </p:spTree>
    <p:extLst>
      <p:ext uri="{BB962C8B-B14F-4D97-AF65-F5344CB8AC3E}">
        <p14:creationId xmlns:p14="http://schemas.microsoft.com/office/powerpoint/2010/main" val="2991893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363278"/>
            <a:ext cx="3514241" cy="1708181"/>
          </a:xfrm>
        </p:spPr>
        <p:txBody>
          <a:bodyPr/>
          <a:lstStyle/>
          <a:p>
            <a:r>
              <a:rPr lang="en-US" sz="5600"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4373216" y="4363278"/>
            <a:ext cx="7623314" cy="2297822"/>
          </a:xfrm>
        </p:spPr>
        <p:txBody>
          <a:bodyPr>
            <a:normAutofit fontScale="92500"/>
          </a:bodyPr>
          <a:lstStyle/>
          <a:p>
            <a:r>
              <a:rPr lang="en-US" sz="2400" dirty="0"/>
              <a:t>Virtual Personal Assistant are very effective way to organize schedule. There are many Smart Personal Digital Assistant available for various device platforms.  VPAs are also reliable than Human Personal Assistant because,  VPAs are more portable, and you can use them anytime.  They also have lot of information than any assistant as they are connected with Internet.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Tree>
    <p:extLst>
      <p:ext uri="{BB962C8B-B14F-4D97-AF65-F5344CB8AC3E}">
        <p14:creationId xmlns:p14="http://schemas.microsoft.com/office/powerpoint/2010/main" val="3521561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3187838"/>
          </a:xfrm>
        </p:spPr>
        <p:txBody>
          <a:bodyPr/>
          <a:lstStyle/>
          <a:p>
            <a:r>
              <a:rPr lang="en-US" sz="6000"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4273826"/>
            <a:ext cx="7638980" cy="1819000"/>
          </a:xfrm>
        </p:spPr>
        <p:txBody>
          <a:bodyPr/>
          <a:lstStyle/>
          <a:p>
            <a:r>
              <a:rPr lang="en-US" dirty="0"/>
              <a:t>Master Sambit Kumar Sahu</a:t>
            </a:r>
          </a:p>
          <a:p>
            <a:r>
              <a:rPr lang="en-US" dirty="0"/>
              <a:t>sambitkumarsahuofficial@gmail.com	</a:t>
            </a:r>
          </a:p>
          <a:p>
            <a:r>
              <a:rPr lang="en-US" dirty="0"/>
              <a:t>www.</a:t>
            </a:r>
            <a:r>
              <a:rPr lang="en-GB" dirty="0"/>
              <a:t>watchoutsambit.wixsite.com/</a:t>
            </a:r>
            <a:r>
              <a:rPr lang="en-GB" dirty="0" err="1"/>
              <a:t>sambitsahuwebsite</a:t>
            </a:r>
            <a:endParaRPr lang="en-US" dirty="0"/>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6"/>
            <a:ext cx="3565524" cy="872020"/>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1689653"/>
            <a:ext cx="3822354" cy="5049078"/>
          </a:xfrm>
        </p:spPr>
        <p:txBody>
          <a:bodyPr/>
          <a:lstStyle/>
          <a:p>
            <a:pPr marL="457200" indent="-457200">
              <a:buAutoNum type="arabicPeriod"/>
            </a:pPr>
            <a:r>
              <a:rPr lang="en-US" dirty="0"/>
              <a:t>Introduction</a:t>
            </a:r>
          </a:p>
          <a:p>
            <a:pPr marL="0" indent="0"/>
            <a:r>
              <a:rPr lang="en-US" dirty="0"/>
              <a:t>11.  Objective</a:t>
            </a:r>
          </a:p>
          <a:p>
            <a:r>
              <a:rPr lang="en-US" dirty="0"/>
              <a:t>11-(a).  Basic Concepts Used </a:t>
            </a:r>
          </a:p>
          <a:p>
            <a:r>
              <a:rPr lang="en-US" dirty="0"/>
              <a:t>111.  Architectural Model</a:t>
            </a:r>
          </a:p>
          <a:p>
            <a:r>
              <a:rPr lang="en-US" dirty="0"/>
              <a:t>1V.  Working Principles</a:t>
            </a:r>
          </a:p>
          <a:p>
            <a:r>
              <a:rPr lang="en-US" dirty="0"/>
              <a:t>V.  Practical Demonstration</a:t>
            </a:r>
          </a:p>
          <a:p>
            <a:r>
              <a:rPr lang="en-US" dirty="0"/>
              <a:t>V.  Benefits and Drawbacks</a:t>
            </a:r>
          </a:p>
          <a:p>
            <a:r>
              <a:rPr lang="en-US" dirty="0"/>
              <a:t>VI. Future Scope</a:t>
            </a:r>
          </a:p>
          <a:p>
            <a:r>
              <a:rPr lang="en-US" dirty="0"/>
              <a:t>VII. Summary</a:t>
            </a:r>
          </a:p>
          <a:p>
            <a:endParaRPr lang="en-US" dirty="0"/>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58" name="Group 40">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59" name="Freeform: Shape 41">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0" name="Oval 42">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1" name="Oval 43">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2" name="Freeform: Shape 44">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63" name="Rectangle 46">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vert="horz" wrap="square" lIns="0" tIns="0" rIns="0" bIns="0" rtlCol="0" anchor="t" anchorCtr="0">
            <a:normAutofit/>
          </a:bodyPr>
          <a:lstStyle/>
          <a:p>
            <a:pPr>
              <a:lnSpc>
                <a:spcPct val="100000"/>
              </a:lnSpc>
            </a:pPr>
            <a:r>
              <a:rPr lang="en-US" sz="6400" dirty="0"/>
              <a:t>Introduction</a:t>
            </a:r>
          </a:p>
        </p:txBody>
      </p:sp>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t="11161" r="-2" b="13687"/>
          <a:stretch/>
        </p:blipFill>
        <p:spPr>
          <a:xfrm>
            <a:off x="0" y="19039"/>
            <a:ext cx="4064380" cy="3782578"/>
          </a:xfrm>
          <a:custGeom>
            <a:avLst/>
            <a:gdLst/>
            <a:ahLst/>
            <a:cxnLst/>
            <a:rect l="l" t="t" r="r" b="b"/>
            <a:pathLst>
              <a:path w="4064400" h="3782578">
                <a:moveTo>
                  <a:pt x="0" y="0"/>
                </a:moveTo>
                <a:lnTo>
                  <a:pt x="4064400" y="0"/>
                </a:lnTo>
                <a:lnTo>
                  <a:pt x="4064400" y="3782578"/>
                </a:lnTo>
                <a:lnTo>
                  <a:pt x="0" y="3782578"/>
                </a:lnTo>
                <a:close/>
              </a:path>
            </a:pathLst>
          </a:custGeom>
        </p:spPr>
      </p:pic>
      <p:pic>
        <p:nvPicPr>
          <p:cNvPr id="9" name="Picture Placeholder 8">
            <a:extLst>
              <a:ext uri="{FF2B5EF4-FFF2-40B4-BE49-F238E27FC236}">
                <a16:creationId xmlns:a16="http://schemas.microsoft.com/office/drawing/2014/main" id="{E1323E63-C0A3-1C94-BA7F-1C6093FECAA8}"/>
              </a:ext>
            </a:extLst>
          </p:cNvPr>
          <p:cNvPicPr>
            <a:picLocks noGrp="1" noChangeAspect="1"/>
          </p:cNvPicPr>
          <p:nvPr>
            <p:ph type="pic" sz="quarter" idx="13"/>
          </p:nvPr>
        </p:nvPicPr>
        <p:blipFill rotWithShape="1">
          <a:blip r:embed="rId4"/>
          <a:srcRect r="28277"/>
          <a:stretch/>
        </p:blipFill>
        <p:spPr>
          <a:xfrm>
            <a:off x="4063200" y="1"/>
            <a:ext cx="4064400" cy="3782578"/>
          </a:xfrm>
          <a:custGeom>
            <a:avLst/>
            <a:gdLst/>
            <a:ahLst/>
            <a:cxnLst/>
            <a:rect l="l" t="t" r="r" b="b"/>
            <a:pathLst>
              <a:path w="4064400" h="3782578">
                <a:moveTo>
                  <a:pt x="0" y="0"/>
                </a:moveTo>
                <a:lnTo>
                  <a:pt x="4064400" y="0"/>
                </a:lnTo>
                <a:lnTo>
                  <a:pt x="4064400" y="3782578"/>
                </a:lnTo>
                <a:lnTo>
                  <a:pt x="0" y="3782578"/>
                </a:lnTo>
                <a:close/>
              </a:path>
            </a:pathLst>
          </a:custGeo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5" cstate="screen">
            <a:extLst>
              <a:ext uri="{28A0092B-C50C-407E-A947-70E740481C1C}">
                <a14:useLocalDpi xmlns:a14="http://schemas.microsoft.com/office/drawing/2010/main" val="0"/>
              </a:ext>
            </a:extLst>
          </a:blip>
          <a:srcRect r="-2" b="24847"/>
          <a:stretch/>
        </p:blipFill>
        <p:spPr>
          <a:xfrm>
            <a:off x="8127600" y="1"/>
            <a:ext cx="4064400" cy="3782578"/>
          </a:xfrm>
          <a:custGeom>
            <a:avLst/>
            <a:gdLst/>
            <a:ahLst/>
            <a:cxnLst/>
            <a:rect l="l" t="t" r="r" b="b"/>
            <a:pathLst>
              <a:path w="4064400" h="3782578">
                <a:moveTo>
                  <a:pt x="0" y="0"/>
                </a:moveTo>
                <a:lnTo>
                  <a:pt x="4064400" y="0"/>
                </a:lnTo>
                <a:lnTo>
                  <a:pt x="4064400" y="3782578"/>
                </a:lnTo>
                <a:lnTo>
                  <a:pt x="0" y="3782578"/>
                </a:lnTo>
                <a:close/>
              </a:path>
            </a:pathLst>
          </a:custGeo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602288" y="4701209"/>
            <a:ext cx="6038850" cy="1729408"/>
          </a:xfrm>
          <a:noFill/>
        </p:spPr>
        <p:txBody>
          <a:bodyPr vert="horz" wrap="square" lIns="0" tIns="0" rIns="0" bIns="0" rtlCol="0" anchor="t">
            <a:noAutofit/>
          </a:bodyPr>
          <a:lstStyle/>
          <a:p>
            <a:pPr marL="0" indent="0" algn="just">
              <a:buNone/>
            </a:pPr>
            <a:r>
              <a:rPr lang="en-US" sz="1600" dirty="0"/>
              <a:t>Virtual Assistants are software programs that help you ease your day-to-day tasks, such as showing weather report,  providing news, opening apps, and many more.  They can take command via voice. This system is designed to be used efficiently on desktops. Personal assistant software improves user productivity by managing routine tasks of the user and by providing information from online sources within seconds, to the user.</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3</a:t>
            </a:fld>
            <a:endParaRPr lang="en-US" dirty="0">
              <a:solidFill>
                <a:schemeClr val="tx1">
                  <a:alpha val="80000"/>
                </a:schemeClr>
              </a:solidFill>
            </a:endParaRP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6" name="Group 15">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47" name="Freeform: Shape 16">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Oval 17">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9" name="Oval 18">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Shape 19">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51" name="Rectangle 21">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799987-CAC2-F9A6-C505-62C04928DE25}"/>
              </a:ext>
            </a:extLst>
          </p:cNvPr>
          <p:cNvSpPr>
            <a:spLocks noGrp="1"/>
          </p:cNvSpPr>
          <p:nvPr>
            <p:ph type="title"/>
          </p:nvPr>
        </p:nvSpPr>
        <p:spPr>
          <a:xfrm>
            <a:off x="550863" y="4508500"/>
            <a:ext cx="4500562" cy="1562959"/>
          </a:xfrm>
        </p:spPr>
        <p:txBody>
          <a:bodyPr vert="horz" wrap="square" lIns="0" tIns="0" rIns="0" bIns="0" rtlCol="0" anchor="t" anchorCtr="0">
            <a:normAutofit/>
          </a:bodyPr>
          <a:lstStyle/>
          <a:p>
            <a:pPr>
              <a:lnSpc>
                <a:spcPct val="100000"/>
              </a:lnSpc>
            </a:pPr>
            <a:r>
              <a:rPr lang="en-US" sz="6000" kern="1200" dirty="0">
                <a:solidFill>
                  <a:schemeClr val="tx1"/>
                </a:solidFill>
                <a:latin typeface="+mj-lt"/>
                <a:ea typeface="+mj-ea"/>
                <a:cs typeface="+mj-cs"/>
              </a:rPr>
              <a:t>Objective</a:t>
            </a:r>
          </a:p>
        </p:txBody>
      </p:sp>
      <p:pic>
        <p:nvPicPr>
          <p:cNvPr id="11" name="Picture 10">
            <a:extLst>
              <a:ext uri="{FF2B5EF4-FFF2-40B4-BE49-F238E27FC236}">
                <a16:creationId xmlns:a16="http://schemas.microsoft.com/office/drawing/2014/main" id="{BDBDF055-D361-2BB3-B810-03F01DFFAEC5}"/>
              </a:ext>
            </a:extLst>
          </p:cNvPr>
          <p:cNvPicPr>
            <a:picLocks noChangeAspect="1"/>
          </p:cNvPicPr>
          <p:nvPr/>
        </p:nvPicPr>
        <p:blipFill rotWithShape="1">
          <a:blip r:embed="rId2"/>
          <a:srcRect t="21783" b="23384"/>
          <a:stretch/>
        </p:blipFill>
        <p:spPr>
          <a:xfrm>
            <a:off x="20" y="1"/>
            <a:ext cx="12191980" cy="3777175"/>
          </a:xfrm>
          <a:custGeom>
            <a:avLst/>
            <a:gdLst/>
            <a:ahLst/>
            <a:cxnLst/>
            <a:rect l="l" t="t" r="r" b="b"/>
            <a:pathLst>
              <a:path w="12192000" h="3777175">
                <a:moveTo>
                  <a:pt x="0" y="0"/>
                </a:moveTo>
                <a:lnTo>
                  <a:pt x="12192000" y="0"/>
                </a:lnTo>
                <a:lnTo>
                  <a:pt x="12192000" y="3777175"/>
                </a:lnTo>
                <a:lnTo>
                  <a:pt x="0" y="3777175"/>
                </a:lnTo>
                <a:close/>
              </a:path>
            </a:pathLst>
          </a:custGeom>
        </p:spPr>
      </p:pic>
      <p:sp>
        <p:nvSpPr>
          <p:cNvPr id="52" name="Oval 23">
            <a:extLst>
              <a:ext uri="{FF2B5EF4-FFF2-40B4-BE49-F238E27FC236}">
                <a16:creationId xmlns:a16="http://schemas.microsoft.com/office/drawing/2014/main" id="{C5D31EF7-7A67-43B2-8B5E-B4A6241B1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13" y="360283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Content Placeholder 9">
            <a:extLst>
              <a:ext uri="{FF2B5EF4-FFF2-40B4-BE49-F238E27FC236}">
                <a16:creationId xmlns:a16="http://schemas.microsoft.com/office/drawing/2014/main" id="{B514F629-CA5D-27B2-35BF-95DD85F9F60E}"/>
              </a:ext>
            </a:extLst>
          </p:cNvPr>
          <p:cNvSpPr>
            <a:spLocks noGrp="1"/>
          </p:cNvSpPr>
          <p:nvPr>
            <p:ph sz="quarter" idx="15"/>
          </p:nvPr>
        </p:nvSpPr>
        <p:spPr>
          <a:xfrm>
            <a:off x="4691271" y="4508500"/>
            <a:ext cx="6949868" cy="2152600"/>
          </a:xfrm>
          <a:noFill/>
        </p:spPr>
        <p:txBody>
          <a:bodyPr vert="horz" wrap="square" lIns="0" tIns="0" rIns="0" bIns="0" rtlCol="0" anchor="t">
            <a:normAutofit/>
          </a:bodyPr>
          <a:lstStyle/>
          <a:p>
            <a:pPr marL="0" indent="0" algn="just">
              <a:buNone/>
            </a:pPr>
            <a:r>
              <a:rPr lang="en-US" sz="1800" dirty="0"/>
              <a:t>The project aims to develop a personal-assistant for desktop. JARVIS draws its inspiration from virtual assistants like google assistant for android, and Siri for iOS. It has been designed to provide a user-friendly interface for carrying out a variety of tasks by employing certain well-defined commands.  JARVIS assists the end user with day-to-day activities like general human conservation, searching queries in google, searching for videos, live weather conditions and so on.</a:t>
            </a:r>
          </a:p>
        </p:txBody>
      </p:sp>
      <p:sp>
        <p:nvSpPr>
          <p:cNvPr id="9" name="Slide Number Placeholder 8">
            <a:extLst>
              <a:ext uri="{FF2B5EF4-FFF2-40B4-BE49-F238E27FC236}">
                <a16:creationId xmlns:a16="http://schemas.microsoft.com/office/drawing/2014/main" id="{7184D661-07FD-72DD-F2B6-DF0E338771DF}"/>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4</a:t>
            </a:fld>
            <a:endParaRPr lang="en-US">
              <a:solidFill>
                <a:schemeClr val="tx1">
                  <a:alpha val="80000"/>
                </a:schemeClr>
              </a:solidFill>
            </a:endParaRPr>
          </a:p>
        </p:txBody>
      </p:sp>
    </p:spTree>
    <p:extLst>
      <p:ext uri="{BB962C8B-B14F-4D97-AF65-F5344CB8AC3E}">
        <p14:creationId xmlns:p14="http://schemas.microsoft.com/office/powerpoint/2010/main" val="2286343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1031047"/>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Basic Concepts</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1694947"/>
            <a:ext cx="11090274" cy="2966257"/>
          </a:xfrm>
        </p:spPr>
        <p:txBody>
          <a:bodyPr vert="horz" wrap="square" lIns="0" tIns="0" rIns="0" bIns="0" rtlCol="0">
            <a:normAutofit/>
          </a:bodyPr>
          <a:lstStyle/>
          <a:p>
            <a:pPr marL="0" indent="0">
              <a:lnSpc>
                <a:spcPct val="100000"/>
              </a:lnSpc>
              <a:buNone/>
            </a:pPr>
            <a:r>
              <a:rPr lang="en-US" kern="1200" dirty="0">
                <a:latin typeface="+mn-lt"/>
                <a:ea typeface="+mn-ea"/>
                <a:cs typeface="+mn-cs"/>
              </a:rPr>
              <a:t>The working of  Virtual Assistant uses following principles:</a:t>
            </a:r>
          </a:p>
          <a:p>
            <a:pPr marL="457200" indent="-457200">
              <a:lnSpc>
                <a:spcPct val="100000"/>
              </a:lnSpc>
              <a:buAutoNum type="arabicPeriod"/>
            </a:pPr>
            <a:r>
              <a:rPr lang="en-US" dirty="0"/>
              <a:t>Natural Language Processing – To understand user’s speech input.</a:t>
            </a:r>
          </a:p>
          <a:p>
            <a:pPr marL="457200" indent="-457200">
              <a:lnSpc>
                <a:spcPct val="100000"/>
              </a:lnSpc>
              <a:buAutoNum type="arabicPeriod"/>
            </a:pPr>
            <a:r>
              <a:rPr lang="en-US" kern="1200" dirty="0">
                <a:latin typeface="+mn-lt"/>
                <a:ea typeface="+mn-ea"/>
                <a:cs typeface="+mn-cs"/>
              </a:rPr>
              <a:t>Automatic Speec</a:t>
            </a:r>
            <a:r>
              <a:rPr lang="en-US" dirty="0"/>
              <a:t>h Recognition – To understand command according to user’s input.</a:t>
            </a:r>
          </a:p>
          <a:p>
            <a:pPr marL="457200" indent="-457200">
              <a:lnSpc>
                <a:spcPct val="100000"/>
              </a:lnSpc>
              <a:buAutoNum type="arabicPeriod"/>
            </a:pPr>
            <a:r>
              <a:rPr lang="en-US" kern="1200" dirty="0">
                <a:latin typeface="+mn-lt"/>
                <a:ea typeface="+mn-ea"/>
                <a:cs typeface="+mn-cs"/>
              </a:rPr>
              <a:t>Artificial Intelligence – To learn things and to store all information</a:t>
            </a:r>
          </a:p>
          <a:p>
            <a:pPr marL="457200" indent="-457200">
              <a:lnSpc>
                <a:spcPct val="100000"/>
              </a:lnSpc>
              <a:buAutoNum type="arabicPeriod"/>
            </a:pPr>
            <a:r>
              <a:rPr lang="en-US" dirty="0"/>
              <a:t>Inter Process Communication – To get information from other software applications.</a:t>
            </a:r>
            <a:endParaRPr lang="en-US" kern="1200" dirty="0">
              <a:latin typeface="+mn-lt"/>
              <a:ea typeface="+mn-ea"/>
              <a:cs typeface="+mn-cs"/>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5</a:t>
            </a:fld>
            <a:endParaRPr lang="en-US"/>
          </a:p>
        </p:txBody>
      </p:sp>
    </p:spTree>
    <p:extLst>
      <p:ext uri="{BB962C8B-B14F-4D97-AF65-F5344CB8AC3E}">
        <p14:creationId xmlns:p14="http://schemas.microsoft.com/office/powerpoint/2010/main" val="560021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4"/>
            <a:ext cx="11091600" cy="1438551"/>
          </a:xfrm>
        </p:spPr>
        <p:txBody>
          <a:bodyPr/>
          <a:lstStyle/>
          <a:p>
            <a:r>
              <a:rPr lang="en-US" sz="6400" dirty="0"/>
              <a:t>Architectural Layout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pic>
        <p:nvPicPr>
          <p:cNvPr id="9" name="Content Placeholder 8">
            <a:extLst>
              <a:ext uri="{FF2B5EF4-FFF2-40B4-BE49-F238E27FC236}">
                <a16:creationId xmlns:a16="http://schemas.microsoft.com/office/drawing/2014/main" id="{ABB3BAC5-A324-C51C-BF60-C921F136AA6D}"/>
              </a:ext>
            </a:extLst>
          </p:cNvPr>
          <p:cNvPicPr>
            <a:picLocks noGrp="1" noChangeAspect="1"/>
          </p:cNvPicPr>
          <p:nvPr>
            <p:ph idx="1"/>
          </p:nvPr>
        </p:nvPicPr>
        <p:blipFill>
          <a:blip r:embed="rId2"/>
          <a:stretch>
            <a:fillRect/>
          </a:stretch>
        </p:blipFill>
        <p:spPr>
          <a:xfrm>
            <a:off x="2494721" y="1987826"/>
            <a:ext cx="7248939" cy="4152268"/>
          </a:xfrm>
        </p:spPr>
      </p:pic>
    </p:spTree>
    <p:extLst>
      <p:ext uri="{BB962C8B-B14F-4D97-AF65-F5344CB8AC3E}">
        <p14:creationId xmlns:p14="http://schemas.microsoft.com/office/powerpoint/2010/main" val="3740286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sz="6400" dirty="0"/>
              <a:t>Working Principles</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
        <p:nvSpPr>
          <p:cNvPr id="4" name="Content Placeholder 3">
            <a:extLst>
              <a:ext uri="{FF2B5EF4-FFF2-40B4-BE49-F238E27FC236}">
                <a16:creationId xmlns:a16="http://schemas.microsoft.com/office/drawing/2014/main" id="{1C7067EF-8A43-EA77-F7AB-7BAC1FE388B3}"/>
              </a:ext>
            </a:extLst>
          </p:cNvPr>
          <p:cNvSpPr>
            <a:spLocks noGrp="1"/>
          </p:cNvSpPr>
          <p:nvPr>
            <p:ph idx="1"/>
          </p:nvPr>
        </p:nvSpPr>
        <p:spPr>
          <a:xfrm>
            <a:off x="550863" y="1808921"/>
            <a:ext cx="11090274" cy="4283903"/>
          </a:xfrm>
        </p:spPr>
        <p:txBody>
          <a:bodyPr/>
          <a:lstStyle/>
          <a:p>
            <a:r>
              <a:rPr lang="en-US" b="1" dirty="0"/>
              <a:t>Speech to Text </a:t>
            </a:r>
            <a:r>
              <a:rPr lang="en-US" dirty="0"/>
              <a:t>– Python Speech Recognition Module (speechrecognition) used that converts audio to 			  </a:t>
            </a:r>
            <a:r>
              <a:rPr lang="en-US" sz="100" dirty="0"/>
              <a:t>          </a:t>
            </a:r>
            <a:r>
              <a:rPr lang="en-US" dirty="0"/>
              <a:t>text.  Few other packages like PyAudio, pyttsx3 are taken into consideration.		</a:t>
            </a:r>
          </a:p>
          <a:p>
            <a:r>
              <a:rPr lang="en-US" b="1" dirty="0"/>
              <a:t>Text Analyzing </a:t>
            </a:r>
            <a:r>
              <a:rPr lang="en-US" dirty="0"/>
              <a:t>– Maps the words to functions and parameters to create a command that computer can    		  understand. Best known python package being NLTK.</a:t>
            </a:r>
          </a:p>
          <a:p>
            <a:r>
              <a:rPr lang="en-US" b="1" dirty="0"/>
              <a:t>Interpret Commands </a:t>
            </a:r>
            <a:r>
              <a:rPr lang="en-US" dirty="0"/>
              <a:t>– Your speech evaluated locally, check weather command will be best handle 			                 locally or not.</a:t>
            </a:r>
          </a:p>
          <a:p>
            <a:endParaRPr lang="en-US" dirty="0"/>
          </a:p>
          <a:p>
            <a:pPr marL="0" indent="0">
              <a:buNone/>
            </a:pPr>
            <a:endParaRPr lang="en-US" dirty="0"/>
          </a:p>
          <a:p>
            <a:endParaRPr lang="en-US" dirty="0"/>
          </a:p>
          <a:p>
            <a:endParaRPr lang="en-GB" dirty="0"/>
          </a:p>
        </p:txBody>
      </p:sp>
    </p:spTree>
    <p:extLst>
      <p:ext uri="{BB962C8B-B14F-4D97-AF65-F5344CB8AC3E}">
        <p14:creationId xmlns:p14="http://schemas.microsoft.com/office/powerpoint/2010/main" val="2496947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6480313" y="549275"/>
            <a:ext cx="4919869" cy="3734490"/>
          </a:xfrm>
        </p:spPr>
        <p:txBody>
          <a:bodyPr>
            <a:normAutofit/>
          </a:bodyPr>
          <a:lstStyle/>
          <a:p>
            <a:pPr algn="ctr"/>
            <a:r>
              <a:rPr lang="en-US" i="1" dirty="0"/>
              <a:t>THE WORLD NEEDS DEMONSTRATION MORE THAN IT NEEDS TEACHING.</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7315200" y="4830417"/>
            <a:ext cx="3637723" cy="1618007"/>
          </a:xfrm>
        </p:spPr>
        <p:txBody>
          <a:bodyPr/>
          <a:lstStyle/>
          <a:p>
            <a:r>
              <a:rPr lang="en-US" dirty="0"/>
              <a:t>WALLACE D.  WATTLES</a:t>
            </a:r>
          </a:p>
          <a:p>
            <a:endParaRPr lang="en-US" dirty="0"/>
          </a:p>
        </p:txBody>
      </p:sp>
      <p:pic>
        <p:nvPicPr>
          <p:cNvPr id="18" name="Picture Placeholder 17">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a:blip r:embed="rId2"/>
          <a:srcRect/>
          <a:stretch/>
        </p:blipFill>
        <p:spPr>
          <a:xfrm>
            <a:off x="988394" y="1145623"/>
            <a:ext cx="5015135" cy="4420290"/>
          </a:xfrm>
        </p:spPr>
      </p:pic>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Tree>
    <p:extLst>
      <p:ext uri="{BB962C8B-B14F-4D97-AF65-F5344CB8AC3E}">
        <p14:creationId xmlns:p14="http://schemas.microsoft.com/office/powerpoint/2010/main" val="395518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Benefits &amp; Drawbacks</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sz="2000" u="sng" dirty="0"/>
              <a:t>Benefits</a:t>
            </a:r>
            <a:r>
              <a:rPr lang="en-US" sz="2000" dirty="0"/>
              <a:t>:-</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4079842"/>
          </a:xfrm>
        </p:spPr>
        <p:txBody>
          <a:bodyPr/>
          <a:lstStyle/>
          <a:p>
            <a:r>
              <a:rPr lang="en-US" dirty="0"/>
              <a:t>Recognizes voice commands.</a:t>
            </a:r>
          </a:p>
          <a:p>
            <a:r>
              <a:rPr lang="en-US" dirty="0"/>
              <a:t>Control various applications of device.</a:t>
            </a:r>
          </a:p>
          <a:p>
            <a:r>
              <a:rPr lang="en-US" dirty="0"/>
              <a:t>Saves time by automating repetitive tasks.</a:t>
            </a:r>
          </a:p>
          <a:p>
            <a:r>
              <a:rPr lang="en-US" dirty="0"/>
              <a:t>These application make device to combine multiple features.</a:t>
            </a:r>
          </a:p>
          <a:p>
            <a:r>
              <a:rPr lang="en-US" dirty="0"/>
              <a:t>Provides services.</a:t>
            </a:r>
          </a:p>
          <a:p>
            <a:endParaRPr lang="en-US" dirty="0"/>
          </a:p>
          <a:p>
            <a:endParaRPr lang="en-US" dirty="0"/>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480312" y="1731375"/>
            <a:ext cx="5168103" cy="535354"/>
          </a:xfrm>
        </p:spPr>
        <p:txBody>
          <a:bodyPr/>
          <a:lstStyle/>
          <a:p>
            <a:r>
              <a:rPr lang="en-US" sz="2000" u="sng" dirty="0"/>
              <a:t>Drawbacks</a:t>
            </a:r>
            <a:r>
              <a:rPr lang="en-US" sz="2000" dirty="0"/>
              <a:t>:-</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480313" y="2427370"/>
            <a:ext cx="5168101" cy="3515555"/>
          </a:xfrm>
        </p:spPr>
        <p:txBody>
          <a:bodyPr/>
          <a:lstStyle/>
          <a:p>
            <a:r>
              <a:rPr lang="en-US" dirty="0"/>
              <a:t>Listening Problem</a:t>
            </a:r>
          </a:p>
          <a:p>
            <a:r>
              <a:rPr lang="en-US" dirty="0"/>
              <a:t>Silent Mode Support</a:t>
            </a:r>
          </a:p>
          <a:p>
            <a:r>
              <a:rPr lang="en-US" dirty="0"/>
              <a:t>Navigation languages</a:t>
            </a:r>
          </a:p>
          <a:p>
            <a:r>
              <a:rPr lang="en-US" dirty="0"/>
              <a:t>Internet Access</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{0480194E-A6C9-4C2C-A7A8-334C4195D58C}tf33713516_win32</Template>
  <TotalTime>595</TotalTime>
  <Words>627</Words>
  <Application>Microsoft Office PowerPoint</Application>
  <PresentationFormat>Widescreen</PresentationFormat>
  <Paragraphs>76</Paragraphs>
  <Slides>12</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Gill Sans MT</vt:lpstr>
      <vt:lpstr>Walbaum Display</vt:lpstr>
      <vt:lpstr>Wingdings</vt:lpstr>
      <vt:lpstr>3DFloatVTI</vt:lpstr>
      <vt:lpstr>VIRTUAL PERSONAL ASSISTANT (VPA) J.A.R.V.I.S.</vt:lpstr>
      <vt:lpstr>Agenda</vt:lpstr>
      <vt:lpstr>Introduction</vt:lpstr>
      <vt:lpstr>Objective</vt:lpstr>
      <vt:lpstr>Basic Concepts</vt:lpstr>
      <vt:lpstr>Architectural Layout</vt:lpstr>
      <vt:lpstr>Working Principles</vt:lpstr>
      <vt:lpstr>THE WORLD NEEDS DEMONSTRATION MORE THAN IT NEEDS TEACHING.</vt:lpstr>
      <vt:lpstr>Benefits &amp; Drawbacks</vt:lpstr>
      <vt:lpstr>Future Scope</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PERSONAL ASSISTANT (VPA) J.A.R.V.I.S.</dc:title>
  <dc:creator>Sambit Kumar Sahu</dc:creator>
  <cp:lastModifiedBy>Sambit Kumar Sahu</cp:lastModifiedBy>
  <cp:revision>7</cp:revision>
  <dcterms:created xsi:type="dcterms:W3CDTF">2022-11-30T18:34:44Z</dcterms:created>
  <dcterms:modified xsi:type="dcterms:W3CDTF">2022-12-11T01:25:28Z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defa4170-0d19-0005-0004-bc88714345d2_Enabled">
    <vt:lpwstr>true</vt:lpwstr>
  </property>
  <property fmtid="{D5CDD505-2E9C-101B-9397-08002B2CF9AE}" pid="4" name="MSIP_Label_defa4170-0d19-0005-0004-bc88714345d2_SetDate">
    <vt:lpwstr>2022-11-30T20:05:25Z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05206a2e-0999-4e03-b646-600a5856d815</vt:lpwstr>
  </property>
  <property fmtid="{D5CDD505-2E9C-101B-9397-08002B2CF9AE}" pid="8" name="MSIP_Label_defa4170-0d19-0005-0004-bc88714345d2_ActionId">
    <vt:lpwstr>abfbc775-d123-4fcc-a354-8615f36dec56</vt:lpwstr>
  </property>
  <property fmtid="{D5CDD505-2E9C-101B-9397-08002B2CF9AE}" pid="9" name="MSIP_Label_defa4170-0d19-0005-0004-bc88714345d2_ContentBits">
    <vt:lpwstr>0</vt:lpwstr>
  </property>
</Properties>
</file>