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7"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59" autoAdjust="0"/>
    <p:restoredTop sz="95840" autoAdjust="0"/>
  </p:normalViewPr>
  <p:slideViewPr>
    <p:cSldViewPr>
      <p:cViewPr>
        <p:scale>
          <a:sx n="100" d="100"/>
          <a:sy n="100" d="100"/>
        </p:scale>
        <p:origin x="-802" y="259"/>
      </p:cViewPr>
      <p:guideLst>
        <p:guide orient="horz" pos="2160"/>
        <p:guide pos="2880"/>
      </p:guideLst>
    </p:cSldViewPr>
  </p:slideViewPr>
  <p:outlineViewPr>
    <p:cViewPr>
      <p:scale>
        <a:sx n="33" d="100"/>
        <a:sy n="33" d="100"/>
      </p:scale>
      <p:origin x="204" y="13801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91B484-D763-4307-B3A2-4E671FD21A8A}" type="datetimeFigureOut">
              <a:rPr lang="en-US" smtClean="0"/>
              <a:pPr/>
              <a:t>4/15/2019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B8E290-60BE-4AA1-B7B2-587E2FCD506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0B8E290-60BE-4AA1-B7B2-587E2FCD506E}"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4000" dirty="0"/>
          </a:p>
        </p:txBody>
      </p:sp>
      <p:sp>
        <p:nvSpPr>
          <p:cNvPr id="4" name="Slide Number Placeholder 3"/>
          <p:cNvSpPr>
            <a:spLocks noGrp="1"/>
          </p:cNvSpPr>
          <p:nvPr>
            <p:ph type="sldNum" sz="quarter" idx="10"/>
          </p:nvPr>
        </p:nvSpPr>
        <p:spPr/>
        <p:txBody>
          <a:bodyPr/>
          <a:lstStyle/>
          <a:p>
            <a:fld id="{90B8E290-60BE-4AA1-B7B2-587E2FCD506E}"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E63E61-2296-4A0F-8F7B-6AC7D1EE4A82}" type="datetime1">
              <a:rPr lang="en-US" smtClean="0"/>
              <a:pPr/>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9BE02-39CA-4A79-94FE-B2C96DCC744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44537F-D064-408B-98A1-4DE66DB900E9}" type="datetime1">
              <a:rPr lang="en-US" smtClean="0"/>
              <a:pPr/>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9BE02-39CA-4A79-94FE-B2C96DCC74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1A5AF1-A251-4BAC-AA84-7DC758453C92}" type="datetime1">
              <a:rPr lang="en-US" smtClean="0"/>
              <a:pPr/>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9BE02-39CA-4A79-94FE-B2C96DCC74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078E08-1E8C-4A32-9AA0-D032FCBAB41A}" type="datetime1">
              <a:rPr lang="en-US" smtClean="0"/>
              <a:pPr/>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9BE02-39CA-4A79-94FE-B2C96DCC74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323DFF-A99F-4CF2-BE54-B5E5C744299E}" type="datetime1">
              <a:rPr lang="en-US" smtClean="0"/>
              <a:pPr/>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9BE02-39CA-4A79-94FE-B2C96DCC744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A41090-A720-4AD7-8612-505909293E7A}" type="datetime1">
              <a:rPr lang="en-US" smtClean="0"/>
              <a:pPr/>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9BE02-39CA-4A79-94FE-B2C96DCC74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F20791-C63D-49C2-BD8D-F90C4FA2A120}" type="datetime1">
              <a:rPr lang="en-US" smtClean="0"/>
              <a:pPr/>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F9BE02-39CA-4A79-94FE-B2C96DCC744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B9A620-C1E0-421E-A2D9-AC8BADCF03D3}" type="datetime1">
              <a:rPr lang="en-US" smtClean="0"/>
              <a:pPr/>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F9BE02-39CA-4A79-94FE-B2C96DCC74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9F90E-65CC-4AAC-A1B3-4D24BBE7A798}" type="datetime1">
              <a:rPr lang="en-US" smtClean="0"/>
              <a:pPr/>
              <a:t>4/15/2019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F9BE02-39CA-4A79-94FE-B2C96DCC74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D53FD7-8C54-497D-8D6E-CE021146EA58}" type="datetime1">
              <a:rPr lang="en-US" smtClean="0"/>
              <a:pPr/>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9BE02-39CA-4A79-94FE-B2C96DCC74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DD131A-3CCF-46E1-B3C5-78101E31CC70}" type="datetime1">
              <a:rPr lang="en-US" smtClean="0"/>
              <a:pPr/>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9BE02-39CA-4A79-94FE-B2C96DCC744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3DDB97-2E42-4709-BA53-ADD46DE93FDE}" type="datetime1">
              <a:rPr lang="en-US" smtClean="0"/>
              <a:pPr/>
              <a:t>4/15/2019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F9BE02-39CA-4A79-94FE-B2C96DCC74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2133600"/>
            <a:ext cx="7772400" cy="1470025"/>
          </a:xfrm>
        </p:spPr>
        <p:txBody>
          <a:bodyPr>
            <a:normAutofit/>
          </a:bodyPr>
          <a:lstStyle/>
          <a:p>
            <a:r>
              <a:rPr lang="en-US" sz="6000" dirty="0" smtClean="0"/>
              <a:t>Chat Bot</a:t>
            </a:r>
            <a:endParaRPr lang="en-US" sz="2700" dirty="0"/>
          </a:p>
        </p:txBody>
      </p:sp>
      <p:sp>
        <p:nvSpPr>
          <p:cNvPr id="3" name="Subtitle 2"/>
          <p:cNvSpPr>
            <a:spLocks noGrp="1"/>
          </p:cNvSpPr>
          <p:nvPr>
            <p:ph type="subTitle" idx="1"/>
          </p:nvPr>
        </p:nvSpPr>
        <p:spPr>
          <a:xfrm>
            <a:off x="-228600" y="3352800"/>
            <a:ext cx="6400800" cy="1752600"/>
          </a:xfrm>
        </p:spPr>
        <p:txBody>
          <a:bodyPr>
            <a:normAutofit/>
          </a:bodyPr>
          <a:lstStyle/>
          <a:p>
            <a:r>
              <a:rPr lang="en-US" sz="2400" dirty="0" smtClean="0">
                <a:solidFill>
                  <a:schemeClr val="accent3">
                    <a:lumMod val="75000"/>
                  </a:schemeClr>
                </a:solidFill>
              </a:rPr>
              <a:t>TEXT SIMILARITY DISTANCES</a:t>
            </a:r>
          </a:p>
        </p:txBody>
      </p:sp>
      <p:cxnSp>
        <p:nvCxnSpPr>
          <p:cNvPr id="5" name="Straight Connector 4"/>
          <p:cNvCxnSpPr/>
          <p:nvPr/>
        </p:nvCxnSpPr>
        <p:spPr>
          <a:xfrm>
            <a:off x="1219200" y="3276600"/>
            <a:ext cx="7391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81600" y="4648201"/>
            <a:ext cx="3581400" cy="1554272"/>
          </a:xfrm>
          <a:prstGeom prst="rect">
            <a:avLst/>
          </a:prstGeom>
          <a:noFill/>
        </p:spPr>
        <p:txBody>
          <a:bodyPr wrap="square" rtlCol="0">
            <a:spAutoFit/>
          </a:bodyPr>
          <a:lstStyle/>
          <a:p>
            <a:r>
              <a:rPr lang="en-US" sz="2000" b="1" u="sng" dirty="0" smtClean="0"/>
              <a:t>PRESENTING BY:-</a:t>
            </a:r>
            <a:endParaRPr lang="en-US" sz="100" b="1" u="sng" dirty="0" smtClean="0"/>
          </a:p>
          <a:p>
            <a:endParaRPr lang="en-US" sz="100" b="1" u="sng" dirty="0" smtClean="0"/>
          </a:p>
          <a:p>
            <a:endParaRPr lang="en-US" sz="100" b="1" u="sng" dirty="0" smtClean="0"/>
          </a:p>
          <a:p>
            <a:r>
              <a:rPr lang="en-US" dirty="0" smtClean="0"/>
              <a:t>1. SAMBIT KUMAR SAHU(BS16-200)</a:t>
            </a:r>
          </a:p>
          <a:p>
            <a:r>
              <a:rPr lang="en-US" dirty="0" smtClean="0"/>
              <a:t>2. CHIRANJIB PARIDA(BS16-223)</a:t>
            </a:r>
          </a:p>
          <a:p>
            <a:endParaRPr lang="en-US" dirty="0" smtClean="0"/>
          </a:p>
          <a:p>
            <a:endParaRPr lang="en-US" dirty="0"/>
          </a:p>
        </p:txBody>
      </p:sp>
      <p:sp>
        <p:nvSpPr>
          <p:cNvPr id="7" name="TextBox 6"/>
          <p:cNvSpPr txBox="1"/>
          <p:nvPr/>
        </p:nvSpPr>
        <p:spPr>
          <a:xfrm>
            <a:off x="152400" y="4648200"/>
            <a:ext cx="5181600" cy="1446550"/>
          </a:xfrm>
          <a:prstGeom prst="rect">
            <a:avLst/>
          </a:prstGeom>
          <a:noFill/>
        </p:spPr>
        <p:txBody>
          <a:bodyPr wrap="square" rtlCol="0">
            <a:spAutoFit/>
          </a:bodyPr>
          <a:lstStyle/>
          <a:p>
            <a:r>
              <a:rPr lang="en-US" sz="2200" b="1" u="sng" dirty="0" smtClean="0"/>
              <a:t>MENTOR:-</a:t>
            </a:r>
          </a:p>
          <a:p>
            <a:r>
              <a:rPr lang="en-US" dirty="0" smtClean="0"/>
              <a:t>Mrs. BINITA DASH</a:t>
            </a:r>
          </a:p>
          <a:p>
            <a:r>
              <a:rPr lang="en-US" sz="1600" dirty="0" smtClean="0"/>
              <a:t>ASST. PROFESSOR, </a:t>
            </a:r>
          </a:p>
          <a:p>
            <a:r>
              <a:rPr lang="en-US" sz="1600" dirty="0" smtClean="0"/>
              <a:t>COLLEGE OF BASIC SCIENCE &amp; HUMANITIES,</a:t>
            </a:r>
          </a:p>
          <a:p>
            <a:r>
              <a:rPr lang="en-US" sz="1600" dirty="0" smtClean="0"/>
              <a:t>ODISHA UNIVERSITY OF AGRICULTURE AND TECHNOLOGY</a:t>
            </a:r>
            <a:endParaRPr lang="en-US" sz="1600" dirty="0"/>
          </a:p>
        </p:txBody>
      </p:sp>
      <p:pic>
        <p:nvPicPr>
          <p:cNvPr id="8" name="Picture 7" descr="images.png"/>
          <p:cNvPicPr>
            <a:picLocks noChangeAspect="1"/>
          </p:cNvPicPr>
          <p:nvPr/>
        </p:nvPicPr>
        <p:blipFill>
          <a:blip r:embed="rId2"/>
          <a:stretch>
            <a:fillRect/>
          </a:stretch>
        </p:blipFill>
        <p:spPr>
          <a:xfrm>
            <a:off x="3352800" y="533400"/>
            <a:ext cx="2286000" cy="1280160"/>
          </a:xfrm>
          <a:prstGeom prst="rect">
            <a:avLst/>
          </a:prstGeom>
        </p:spPr>
      </p:pic>
      <p:sp>
        <p:nvSpPr>
          <p:cNvPr id="9" name="Slide Number Placeholder 8"/>
          <p:cNvSpPr>
            <a:spLocks noGrp="1"/>
          </p:cNvSpPr>
          <p:nvPr>
            <p:ph type="sldNum" sz="quarter" idx="12"/>
          </p:nvPr>
        </p:nvSpPr>
        <p:spPr/>
        <p:txBody>
          <a:bodyPr/>
          <a:lstStyle/>
          <a:p>
            <a:fld id="{81F9BE02-39CA-4A79-94FE-B2C96DCC7443}"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lstStyle/>
          <a:p>
            <a:r>
              <a:rPr lang="en-US" dirty="0" smtClean="0"/>
              <a:t>Corpus based similarity measures</a:t>
            </a:r>
            <a:endParaRPr lang="en-US" dirty="0"/>
          </a:p>
        </p:txBody>
      </p:sp>
      <p:sp>
        <p:nvSpPr>
          <p:cNvPr id="3" name="Content Placeholder 2"/>
          <p:cNvSpPr>
            <a:spLocks noGrp="1"/>
          </p:cNvSpPr>
          <p:nvPr>
            <p:ph idx="1"/>
          </p:nvPr>
        </p:nvSpPr>
        <p:spPr>
          <a:xfrm>
            <a:off x="228600" y="1447800"/>
            <a:ext cx="8229600" cy="4525963"/>
          </a:xfrm>
        </p:spPr>
        <p:txBody>
          <a:bodyPr>
            <a:normAutofit fontScale="85000" lnSpcReduction="20000"/>
          </a:bodyPr>
          <a:lstStyle/>
          <a:p>
            <a:pPr marL="457200" indent="-457200">
              <a:buAutoNum type="arabicPeriod"/>
            </a:pPr>
            <a:r>
              <a:rPr lang="en-US" sz="2000" b="1" dirty="0" smtClean="0"/>
              <a:t>Hyperspace Analogue to Language (HAL) </a:t>
            </a:r>
            <a:r>
              <a:rPr lang="en-US" sz="2000" dirty="0" smtClean="0"/>
              <a:t>creates a semantic space from word co-occurrences. A word-by-word matrix is formed with each matrix element is the strength of association between the word represented by the row and the word represented by the column.</a:t>
            </a:r>
          </a:p>
          <a:p>
            <a:pPr marL="457200" indent="-457200">
              <a:buAutoNum type="arabicPeriod" startAt="2"/>
            </a:pPr>
            <a:r>
              <a:rPr lang="en-US" sz="2000" b="1" dirty="0" smtClean="0"/>
              <a:t>Latent semantic Analysis(LSA) </a:t>
            </a:r>
            <a:r>
              <a:rPr lang="en-US" sz="2000" dirty="0" smtClean="0"/>
              <a:t>is the most popular technique of Corpus-Based  similarity. LSA assumes that words that are close in meaning will occur in similar pieces of text. A matrix containing word counts per paragraph is constructed from a large piece of text and a mathematical technique which called singular value decomposition (SVD) is used to reduce the number of columns while preserving the similarity structure among rows.</a:t>
            </a:r>
          </a:p>
          <a:p>
            <a:pPr marL="457200" indent="-457200">
              <a:buNone/>
            </a:pPr>
            <a:r>
              <a:rPr lang="en-US" sz="2000" dirty="0" smtClean="0"/>
              <a:t>             </a:t>
            </a:r>
            <a:r>
              <a:rPr lang="en-US" sz="2000" b="1" dirty="0" smtClean="0"/>
              <a:t>Generalized Latent Semantic Analysis(GLSA)</a:t>
            </a:r>
            <a:r>
              <a:rPr lang="en-US" sz="2000" dirty="0" smtClean="0"/>
              <a:t> is a framework for computing semantically motivated term and document vectors. It extends the LSA approach by focusing on term vectors instead of the dual document-term representation.</a:t>
            </a:r>
          </a:p>
          <a:p>
            <a:pPr marL="457200" indent="-457200">
              <a:buAutoNum type="arabicPeriod" startAt="3"/>
            </a:pPr>
            <a:r>
              <a:rPr lang="en-US" sz="2000" b="1" dirty="0" smtClean="0"/>
              <a:t>Explicit Semantic Analysis(ESA) </a:t>
            </a:r>
            <a:r>
              <a:rPr lang="en-US" sz="2000" dirty="0" smtClean="0"/>
              <a:t>is a measure used to compute the semantic relatedness between two arbitrary texts. </a:t>
            </a:r>
          </a:p>
          <a:p>
            <a:pPr marL="457200" indent="-457200">
              <a:buNone/>
            </a:pPr>
            <a:r>
              <a:rPr lang="en-US" sz="2000" dirty="0" smtClean="0"/>
              <a:t>             </a:t>
            </a:r>
            <a:r>
              <a:rPr lang="en-US" sz="2000" b="1" dirty="0" smtClean="0"/>
              <a:t>The Cross-language explicit semantic analysis(CL-ESA) </a:t>
            </a:r>
            <a:r>
              <a:rPr lang="en-US" sz="2000" dirty="0" smtClean="0"/>
              <a:t>is a multilingual generalization of ESA. CL-ESA exploits a document-aligned multilingual reference collection such as Wikipedia to represent a document as a language independent concept vector.      </a:t>
            </a:r>
            <a:r>
              <a:rPr lang="en-US" sz="2000" b="1" dirty="0" smtClean="0"/>
              <a:t> </a:t>
            </a:r>
            <a:endParaRPr lang="en-US" sz="2000" dirty="0"/>
          </a:p>
        </p:txBody>
      </p:sp>
      <p:cxnSp>
        <p:nvCxnSpPr>
          <p:cNvPr id="7" name="Straight Connector 6"/>
          <p:cNvCxnSpPr/>
          <p:nvPr/>
        </p:nvCxnSpPr>
        <p:spPr>
          <a:xfrm>
            <a:off x="228600" y="1143000"/>
            <a:ext cx="8458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81F9BE02-39CA-4A79-94FE-B2C96DCC7443}"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lstStyle/>
          <a:p>
            <a:r>
              <a:rPr lang="en-US" dirty="0" smtClean="0"/>
              <a:t>Corpus based similarity measures</a:t>
            </a:r>
            <a:endParaRPr lang="en-US" dirty="0"/>
          </a:p>
        </p:txBody>
      </p:sp>
      <p:sp>
        <p:nvSpPr>
          <p:cNvPr id="3" name="Content Placeholder 2"/>
          <p:cNvSpPr>
            <a:spLocks noGrp="1"/>
          </p:cNvSpPr>
          <p:nvPr>
            <p:ph idx="1"/>
          </p:nvPr>
        </p:nvSpPr>
        <p:spPr>
          <a:xfrm>
            <a:off x="0" y="1371600"/>
            <a:ext cx="8229600" cy="4525963"/>
          </a:xfrm>
        </p:spPr>
        <p:txBody>
          <a:bodyPr>
            <a:normAutofit fontScale="70000" lnSpcReduction="20000"/>
          </a:bodyPr>
          <a:lstStyle/>
          <a:p>
            <a:pPr>
              <a:buNone/>
            </a:pPr>
            <a:r>
              <a:rPr lang="en-US" dirty="0" smtClean="0"/>
              <a:t>   </a:t>
            </a:r>
            <a:r>
              <a:rPr lang="en-US" sz="2000" b="1" dirty="0" smtClean="0"/>
              <a:t>4.</a:t>
            </a:r>
            <a:r>
              <a:rPr lang="en-US" sz="2200" b="1" dirty="0" smtClean="0"/>
              <a:t> </a:t>
            </a:r>
            <a:r>
              <a:rPr lang="en-US" sz="2200" b="1" dirty="0" err="1" smtClean="0"/>
              <a:t>Pointwise</a:t>
            </a:r>
            <a:r>
              <a:rPr lang="en-US" sz="2200" b="1" dirty="0" smtClean="0"/>
              <a:t> Mutual Information – Information </a:t>
            </a:r>
            <a:r>
              <a:rPr lang="en-US" sz="2200" b="1" dirty="0" err="1" smtClean="0"/>
              <a:t>Retrival</a:t>
            </a:r>
            <a:r>
              <a:rPr lang="en-US" sz="2200" b="1" dirty="0" smtClean="0"/>
              <a:t>(PMI-IR) </a:t>
            </a:r>
            <a:r>
              <a:rPr lang="en-US" sz="2200" dirty="0" smtClean="0"/>
              <a:t>is a method for computing the similarity between pairs of words, it uses </a:t>
            </a:r>
            <a:r>
              <a:rPr lang="en-US" sz="2200" dirty="0" err="1" smtClean="0"/>
              <a:t>Altavista’s</a:t>
            </a:r>
            <a:r>
              <a:rPr lang="en-US" sz="2200" dirty="0" smtClean="0"/>
              <a:t> Advanced Search query\ syntax to calculate probabilities. The more often two words co-occur near each other on a web page, the higher is their PMI-IR similarity score.</a:t>
            </a:r>
          </a:p>
          <a:p>
            <a:pPr>
              <a:buNone/>
            </a:pPr>
            <a:r>
              <a:rPr lang="en-US" sz="2200" dirty="0" smtClean="0"/>
              <a:t>           </a:t>
            </a:r>
            <a:r>
              <a:rPr lang="en-US" sz="2200" b="1" dirty="0" smtClean="0"/>
              <a:t>Second-order co-occurrence </a:t>
            </a:r>
            <a:r>
              <a:rPr lang="en-US" sz="2200" b="1" dirty="0" err="1" smtClean="0"/>
              <a:t>pointwise</a:t>
            </a:r>
            <a:r>
              <a:rPr lang="en-US" sz="2200" b="1" dirty="0" smtClean="0"/>
              <a:t> mutual information(SCO-PMI) </a:t>
            </a:r>
            <a:r>
              <a:rPr lang="en-US" sz="2200" dirty="0" smtClean="0"/>
              <a:t>is a semantic similarity measure using </a:t>
            </a:r>
            <a:r>
              <a:rPr lang="en-US" sz="2200" dirty="0" err="1" smtClean="0"/>
              <a:t>pointwise</a:t>
            </a:r>
            <a:r>
              <a:rPr lang="en-US" sz="2200" dirty="0" smtClean="0"/>
              <a:t> mutual information to sort list of important neighbor words of the two target words from a large corpus. The advantage of using SOC-PMI is that it can calculate the similarity between two words that do not co-occur frequently, because they co-occur with the same neighboring words. </a:t>
            </a:r>
          </a:p>
          <a:p>
            <a:pPr>
              <a:buNone/>
            </a:pPr>
            <a:r>
              <a:rPr lang="en-US" sz="2200" dirty="0" smtClean="0"/>
              <a:t>    </a:t>
            </a:r>
            <a:r>
              <a:rPr lang="en-US" sz="2200" b="1" dirty="0" smtClean="0"/>
              <a:t>5. Normalized Google Distance(NGD) </a:t>
            </a:r>
            <a:r>
              <a:rPr lang="en-US" sz="2200" dirty="0" smtClean="0"/>
              <a:t>is a semantic similarity measure derived from the number of hits returned by the Google search engine for a given set of keywords.</a:t>
            </a:r>
          </a:p>
          <a:p>
            <a:pPr>
              <a:buNone/>
            </a:pPr>
            <a:endParaRPr lang="en-US" sz="2200" dirty="0" smtClean="0"/>
          </a:p>
          <a:p>
            <a:pPr>
              <a:buNone/>
            </a:pPr>
            <a:r>
              <a:rPr lang="en-US" sz="2200" dirty="0" smtClean="0"/>
              <a:t>                       </a:t>
            </a:r>
            <a:r>
              <a:rPr lang="en-US" sz="2200" b="1" dirty="0" smtClean="0"/>
              <a:t>NGD(</a:t>
            </a:r>
            <a:r>
              <a:rPr lang="en-US" sz="2200" b="1" dirty="0" err="1" smtClean="0"/>
              <a:t>x,y</a:t>
            </a:r>
            <a:r>
              <a:rPr lang="en-US" sz="2200" b="1" dirty="0" smtClean="0"/>
              <a:t>) = max{log f(x),log f(y)} – log f(</a:t>
            </a:r>
            <a:r>
              <a:rPr lang="en-US" sz="2200" b="1" dirty="0" err="1" smtClean="0"/>
              <a:t>x,y</a:t>
            </a:r>
            <a:r>
              <a:rPr lang="en-US" sz="2200" b="1" dirty="0" smtClean="0"/>
              <a:t>) / log M – min{log f(x),log f(y)}</a:t>
            </a:r>
          </a:p>
          <a:p>
            <a:pPr>
              <a:buNone/>
            </a:pPr>
            <a:r>
              <a:rPr lang="en-US" sz="2200" b="1" dirty="0" smtClean="0"/>
              <a:t>  </a:t>
            </a:r>
          </a:p>
          <a:p>
            <a:pPr>
              <a:buNone/>
            </a:pPr>
            <a:r>
              <a:rPr lang="en-US" sz="2200" b="1" dirty="0" smtClean="0"/>
              <a:t>     </a:t>
            </a:r>
            <a:r>
              <a:rPr lang="en-US" sz="2200" dirty="0" smtClean="0"/>
              <a:t>where M is the total number of web pages searched by Google; f(x) and f(y) are the number of hits of search terms x and y, respectively; and f(</a:t>
            </a:r>
            <a:r>
              <a:rPr lang="en-US" sz="2200" dirty="0" err="1" smtClean="0"/>
              <a:t>x,y</a:t>
            </a:r>
            <a:r>
              <a:rPr lang="en-US" sz="2200" dirty="0" smtClean="0"/>
              <a:t>) is the number of web pages on which both x and y occur. If the two search terms x and y never occur together on the same web page, but do occur separately, the normalized Google distance between them is infinite. If both  terms always occur  together, their NGD is zero, or equivalent to the coefficient between x squared and y squared.     </a:t>
            </a:r>
            <a:endParaRPr lang="en-US" sz="2200" b="1" dirty="0" smtClean="0"/>
          </a:p>
          <a:p>
            <a:pPr>
              <a:buNone/>
            </a:pPr>
            <a:r>
              <a:rPr lang="en-US" sz="2200" dirty="0" smtClean="0"/>
              <a:t>     </a:t>
            </a:r>
            <a:endParaRPr lang="en-US" sz="2200" dirty="0"/>
          </a:p>
        </p:txBody>
      </p:sp>
      <p:cxnSp>
        <p:nvCxnSpPr>
          <p:cNvPr id="5" name="Straight Connector 4"/>
          <p:cNvCxnSpPr/>
          <p:nvPr/>
        </p:nvCxnSpPr>
        <p:spPr>
          <a:xfrm>
            <a:off x="381000" y="1219200"/>
            <a:ext cx="8458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81F9BE02-39CA-4A79-94FE-B2C96DCC7443}"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lstStyle/>
          <a:p>
            <a:r>
              <a:rPr lang="en-US" dirty="0" smtClean="0"/>
              <a:t>Corpus based similarity measures</a:t>
            </a:r>
            <a:endParaRPr lang="en-US" dirty="0"/>
          </a:p>
        </p:txBody>
      </p:sp>
      <p:sp>
        <p:nvSpPr>
          <p:cNvPr id="3" name="Content Placeholder 2"/>
          <p:cNvSpPr>
            <a:spLocks noGrp="1"/>
          </p:cNvSpPr>
          <p:nvPr>
            <p:ph idx="1"/>
          </p:nvPr>
        </p:nvSpPr>
        <p:spPr>
          <a:xfrm>
            <a:off x="0" y="1524000"/>
            <a:ext cx="8229600" cy="4525963"/>
          </a:xfrm>
        </p:spPr>
        <p:txBody>
          <a:bodyPr>
            <a:normAutofit fontScale="92500" lnSpcReduction="10000"/>
          </a:bodyPr>
          <a:lstStyle/>
          <a:p>
            <a:pPr>
              <a:buNone/>
            </a:pPr>
            <a:r>
              <a:rPr lang="en-US" b="1" dirty="0" smtClean="0"/>
              <a:t>  </a:t>
            </a:r>
            <a:r>
              <a:rPr lang="en-US" sz="2000" b="1" dirty="0" smtClean="0"/>
              <a:t>6. Extracting </a:t>
            </a:r>
            <a:r>
              <a:rPr lang="en-US" sz="2000" b="1" dirty="0" err="1" smtClean="0"/>
              <a:t>Distributionally</a:t>
            </a:r>
            <a:r>
              <a:rPr lang="en-US" sz="2000" b="1" dirty="0" smtClean="0"/>
              <a:t> similar words using Co-occurrences(DISCO) </a:t>
            </a:r>
            <a:r>
              <a:rPr lang="en-US" sz="2000" dirty="0" smtClean="0"/>
              <a:t>Distributional similarity between words with similar meaning occur in similar context. Large text collections are statistically analyzed to get the distributional similarity. DISCO is a method that computes distributional similarity between words by using a simple context window of size +-3 words for counting co-occurrences. When two words are subjected for exact similarity DISCO simply retrieves their word vectors from the indexed data, and computes the similarity according to Lin measure. If the most </a:t>
            </a:r>
            <a:r>
              <a:rPr lang="en-US" sz="2000" dirty="0" err="1" smtClean="0"/>
              <a:t>Distributionally</a:t>
            </a:r>
            <a:r>
              <a:rPr lang="en-US" sz="2000" dirty="0" smtClean="0"/>
              <a:t> similar word is required; DISCO returns the second order word vector for the given word. DISCO has two main similarity measures DISCO1 and DISCO2;</a:t>
            </a:r>
          </a:p>
          <a:p>
            <a:pPr>
              <a:buNone/>
            </a:pPr>
            <a:r>
              <a:rPr lang="en-US" sz="2000" dirty="0" smtClean="0"/>
              <a:t>                     DISCO1 computes the first order similarity between two input words based on their collocation sets.</a:t>
            </a:r>
          </a:p>
          <a:p>
            <a:pPr>
              <a:buNone/>
            </a:pPr>
            <a:r>
              <a:rPr lang="en-US" sz="2000" dirty="0" smtClean="0"/>
              <a:t>                     DISCO2 computes the second order similarity between two input words based on their sets of </a:t>
            </a:r>
            <a:r>
              <a:rPr lang="en-US" sz="2000" dirty="0" err="1" smtClean="0"/>
              <a:t>Distributionally</a:t>
            </a:r>
            <a:r>
              <a:rPr lang="en-US" sz="2000" dirty="0" smtClean="0"/>
              <a:t> similar words.       </a:t>
            </a:r>
            <a:r>
              <a:rPr lang="en-US" dirty="0" smtClean="0"/>
              <a:t>   </a:t>
            </a:r>
            <a:endParaRPr lang="en-US" dirty="0"/>
          </a:p>
        </p:txBody>
      </p:sp>
      <p:cxnSp>
        <p:nvCxnSpPr>
          <p:cNvPr id="7" name="Straight Connector 6"/>
          <p:cNvCxnSpPr/>
          <p:nvPr/>
        </p:nvCxnSpPr>
        <p:spPr>
          <a:xfrm>
            <a:off x="304800" y="1143000"/>
            <a:ext cx="8534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81F9BE02-39CA-4A79-94FE-B2C96DCC744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normAutofit fontScale="90000"/>
          </a:bodyPr>
          <a:lstStyle/>
          <a:p>
            <a:r>
              <a:rPr lang="en-US" dirty="0" smtClean="0"/>
              <a:t>Knowledge based similarity measures</a:t>
            </a:r>
            <a:endParaRPr lang="en-US" dirty="0"/>
          </a:p>
        </p:txBody>
      </p:sp>
      <p:sp>
        <p:nvSpPr>
          <p:cNvPr id="3" name="Content Placeholder 2"/>
          <p:cNvSpPr>
            <a:spLocks noGrp="1"/>
          </p:cNvSpPr>
          <p:nvPr>
            <p:ph idx="1"/>
          </p:nvPr>
        </p:nvSpPr>
        <p:spPr>
          <a:xfrm>
            <a:off x="0" y="1524000"/>
            <a:ext cx="8229600" cy="4525963"/>
          </a:xfrm>
        </p:spPr>
        <p:txBody>
          <a:bodyPr/>
          <a:lstStyle/>
          <a:p>
            <a:endParaRPr lang="en-US" dirty="0"/>
          </a:p>
        </p:txBody>
      </p:sp>
      <p:cxnSp>
        <p:nvCxnSpPr>
          <p:cNvPr id="7" name="Straight Connector 6"/>
          <p:cNvCxnSpPr/>
          <p:nvPr/>
        </p:nvCxnSpPr>
        <p:spPr>
          <a:xfrm>
            <a:off x="228600" y="1066800"/>
            <a:ext cx="861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533400" y="3962400"/>
            <a:ext cx="1676400" cy="838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Knowledge based</a:t>
            </a:r>
            <a:endParaRPr lang="en-US" dirty="0"/>
          </a:p>
        </p:txBody>
      </p:sp>
      <p:sp>
        <p:nvSpPr>
          <p:cNvPr id="9" name="Rectangle 8"/>
          <p:cNvSpPr/>
          <p:nvPr/>
        </p:nvSpPr>
        <p:spPr>
          <a:xfrm>
            <a:off x="2971800" y="2590800"/>
            <a:ext cx="14478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Similarity</a:t>
            </a:r>
            <a:endParaRPr lang="en-US" dirty="0"/>
          </a:p>
        </p:txBody>
      </p:sp>
      <p:sp>
        <p:nvSpPr>
          <p:cNvPr id="10" name="Rectangle 9"/>
          <p:cNvSpPr/>
          <p:nvPr/>
        </p:nvSpPr>
        <p:spPr>
          <a:xfrm>
            <a:off x="2895600" y="5334000"/>
            <a:ext cx="15240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Relatedness</a:t>
            </a:r>
            <a:endParaRPr lang="en-US" dirty="0"/>
          </a:p>
        </p:txBody>
      </p:sp>
      <p:sp>
        <p:nvSpPr>
          <p:cNvPr id="11" name="Rounded Rectangle 10"/>
          <p:cNvSpPr/>
          <p:nvPr/>
        </p:nvSpPr>
        <p:spPr>
          <a:xfrm>
            <a:off x="5334000" y="1600200"/>
            <a:ext cx="1371600" cy="685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Information content</a:t>
            </a:r>
            <a:endParaRPr lang="en-US" dirty="0"/>
          </a:p>
        </p:txBody>
      </p:sp>
      <p:sp>
        <p:nvSpPr>
          <p:cNvPr id="12" name="Rounded Rectangle 11"/>
          <p:cNvSpPr/>
          <p:nvPr/>
        </p:nvSpPr>
        <p:spPr>
          <a:xfrm>
            <a:off x="5334000" y="3505200"/>
            <a:ext cx="1371600" cy="6096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Path length</a:t>
            </a:r>
            <a:endParaRPr lang="en-US" dirty="0"/>
          </a:p>
        </p:txBody>
      </p:sp>
      <p:sp>
        <p:nvSpPr>
          <p:cNvPr id="13" name="Rounded Rectangle 12"/>
          <p:cNvSpPr/>
          <p:nvPr/>
        </p:nvSpPr>
        <p:spPr>
          <a:xfrm>
            <a:off x="7620000" y="1219200"/>
            <a:ext cx="1219200" cy="304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res</a:t>
            </a:r>
            <a:endParaRPr lang="en-US" dirty="0"/>
          </a:p>
        </p:txBody>
      </p:sp>
      <p:sp>
        <p:nvSpPr>
          <p:cNvPr id="14" name="Rounded Rectangle 13"/>
          <p:cNvSpPr/>
          <p:nvPr/>
        </p:nvSpPr>
        <p:spPr>
          <a:xfrm>
            <a:off x="7620000" y="1752600"/>
            <a:ext cx="1219200" cy="304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lin</a:t>
            </a:r>
            <a:endParaRPr lang="en-US" dirty="0"/>
          </a:p>
        </p:txBody>
      </p:sp>
      <p:sp>
        <p:nvSpPr>
          <p:cNvPr id="15" name="Rounded Rectangle 14"/>
          <p:cNvSpPr/>
          <p:nvPr/>
        </p:nvSpPr>
        <p:spPr>
          <a:xfrm>
            <a:off x="7620000" y="2362200"/>
            <a:ext cx="1219200" cy="304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jcn</a:t>
            </a:r>
            <a:endParaRPr lang="en-US" dirty="0"/>
          </a:p>
        </p:txBody>
      </p:sp>
      <p:sp>
        <p:nvSpPr>
          <p:cNvPr id="16" name="Rounded Rectangle 15"/>
          <p:cNvSpPr/>
          <p:nvPr/>
        </p:nvSpPr>
        <p:spPr>
          <a:xfrm>
            <a:off x="7620000" y="3048000"/>
            <a:ext cx="1219200" cy="381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lch</a:t>
            </a:r>
            <a:endParaRPr lang="en-US" dirty="0"/>
          </a:p>
        </p:txBody>
      </p:sp>
      <p:sp>
        <p:nvSpPr>
          <p:cNvPr id="17" name="Rounded Rectangle 16"/>
          <p:cNvSpPr/>
          <p:nvPr/>
        </p:nvSpPr>
        <p:spPr>
          <a:xfrm>
            <a:off x="7620000" y="3657600"/>
            <a:ext cx="1219200" cy="304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wup</a:t>
            </a:r>
            <a:endParaRPr lang="en-US" dirty="0"/>
          </a:p>
        </p:txBody>
      </p:sp>
      <p:sp>
        <p:nvSpPr>
          <p:cNvPr id="18" name="Rounded Rectangle 17"/>
          <p:cNvSpPr/>
          <p:nvPr/>
        </p:nvSpPr>
        <p:spPr>
          <a:xfrm>
            <a:off x="7620000" y="4267200"/>
            <a:ext cx="1219200" cy="304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path</a:t>
            </a:r>
            <a:endParaRPr lang="en-US" dirty="0"/>
          </a:p>
        </p:txBody>
      </p:sp>
      <p:sp>
        <p:nvSpPr>
          <p:cNvPr id="19" name="Rounded Rectangle 18"/>
          <p:cNvSpPr/>
          <p:nvPr/>
        </p:nvSpPr>
        <p:spPr>
          <a:xfrm>
            <a:off x="5181600" y="4648200"/>
            <a:ext cx="12954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hso</a:t>
            </a:r>
            <a:endParaRPr lang="en-US" dirty="0"/>
          </a:p>
        </p:txBody>
      </p:sp>
      <p:sp>
        <p:nvSpPr>
          <p:cNvPr id="20" name="Rounded Rectangle 19"/>
          <p:cNvSpPr/>
          <p:nvPr/>
        </p:nvSpPr>
        <p:spPr>
          <a:xfrm>
            <a:off x="5181600" y="5410200"/>
            <a:ext cx="12954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lesk</a:t>
            </a:r>
            <a:endParaRPr lang="en-US" dirty="0"/>
          </a:p>
        </p:txBody>
      </p:sp>
      <p:sp>
        <p:nvSpPr>
          <p:cNvPr id="21" name="Rounded Rectangle 20"/>
          <p:cNvSpPr/>
          <p:nvPr/>
        </p:nvSpPr>
        <p:spPr>
          <a:xfrm>
            <a:off x="5181600" y="6172200"/>
            <a:ext cx="12954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vector</a:t>
            </a:r>
            <a:endParaRPr lang="en-US" dirty="0"/>
          </a:p>
        </p:txBody>
      </p:sp>
      <p:cxnSp>
        <p:nvCxnSpPr>
          <p:cNvPr id="31" name="Straight Arrow Connector 30"/>
          <p:cNvCxnSpPr>
            <a:stCxn id="9" idx="3"/>
            <a:endCxn id="12" idx="1"/>
          </p:cNvCxnSpPr>
          <p:nvPr/>
        </p:nvCxnSpPr>
        <p:spPr>
          <a:xfrm>
            <a:off x="4419600" y="2895600"/>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a:endCxn id="11" idx="1"/>
          </p:cNvCxnSpPr>
          <p:nvPr/>
        </p:nvCxnSpPr>
        <p:spPr>
          <a:xfrm flipV="1">
            <a:off x="4419600" y="1943100"/>
            <a:ext cx="914400"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8" idx="3"/>
            <a:endCxn id="9" idx="1"/>
          </p:cNvCxnSpPr>
          <p:nvPr/>
        </p:nvCxnSpPr>
        <p:spPr>
          <a:xfrm flipV="1">
            <a:off x="2209800" y="2895600"/>
            <a:ext cx="762000" cy="148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3"/>
            <a:endCxn id="10" idx="1"/>
          </p:cNvCxnSpPr>
          <p:nvPr/>
        </p:nvCxnSpPr>
        <p:spPr>
          <a:xfrm>
            <a:off x="2209800" y="4381500"/>
            <a:ext cx="6858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3"/>
            <a:endCxn id="13" idx="1"/>
          </p:cNvCxnSpPr>
          <p:nvPr/>
        </p:nvCxnSpPr>
        <p:spPr>
          <a:xfrm flipV="1">
            <a:off x="6705600" y="1371600"/>
            <a:ext cx="9144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1" idx="3"/>
            <a:endCxn id="14" idx="1"/>
          </p:cNvCxnSpPr>
          <p:nvPr/>
        </p:nvCxnSpPr>
        <p:spPr>
          <a:xfrm flipV="1">
            <a:off x="6705600" y="1905000"/>
            <a:ext cx="914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1" idx="3"/>
            <a:endCxn id="15" idx="1"/>
          </p:cNvCxnSpPr>
          <p:nvPr/>
        </p:nvCxnSpPr>
        <p:spPr>
          <a:xfrm>
            <a:off x="6705600" y="1943100"/>
            <a:ext cx="9144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2" idx="3"/>
            <a:endCxn id="16" idx="1"/>
          </p:cNvCxnSpPr>
          <p:nvPr/>
        </p:nvCxnSpPr>
        <p:spPr>
          <a:xfrm flipV="1">
            <a:off x="6705600" y="3238500"/>
            <a:ext cx="9144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2" idx="3"/>
            <a:endCxn id="17" idx="1"/>
          </p:cNvCxnSpPr>
          <p:nvPr/>
        </p:nvCxnSpPr>
        <p:spPr>
          <a:xfrm>
            <a:off x="6705600" y="3810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3"/>
            <a:endCxn id="18" idx="1"/>
          </p:cNvCxnSpPr>
          <p:nvPr/>
        </p:nvCxnSpPr>
        <p:spPr>
          <a:xfrm>
            <a:off x="6705600" y="3810000"/>
            <a:ext cx="914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0" idx="3"/>
            <a:endCxn id="19" idx="1"/>
          </p:cNvCxnSpPr>
          <p:nvPr/>
        </p:nvCxnSpPr>
        <p:spPr>
          <a:xfrm flipV="1">
            <a:off x="4419600" y="4838700"/>
            <a:ext cx="762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0" idx="3"/>
            <a:endCxn id="20" idx="1"/>
          </p:cNvCxnSpPr>
          <p:nvPr/>
        </p:nvCxnSpPr>
        <p:spPr>
          <a:xfrm flipV="1">
            <a:off x="4419600" y="5600700"/>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0" idx="3"/>
            <a:endCxn id="21" idx="1"/>
          </p:cNvCxnSpPr>
          <p:nvPr/>
        </p:nvCxnSpPr>
        <p:spPr>
          <a:xfrm>
            <a:off x="4419600" y="5676900"/>
            <a:ext cx="762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Slide Number Placeholder 31"/>
          <p:cNvSpPr>
            <a:spLocks noGrp="1"/>
          </p:cNvSpPr>
          <p:nvPr>
            <p:ph type="sldNum" sz="quarter" idx="12"/>
          </p:nvPr>
        </p:nvSpPr>
        <p:spPr/>
        <p:txBody>
          <a:bodyPr/>
          <a:lstStyle/>
          <a:p>
            <a:fld id="{81F9BE02-39CA-4A79-94FE-B2C96DCC744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normAutofit fontScale="90000"/>
          </a:bodyPr>
          <a:lstStyle/>
          <a:p>
            <a:r>
              <a:rPr lang="en-US" dirty="0" smtClean="0"/>
              <a:t>Knowledge based similarity measures</a:t>
            </a:r>
            <a:endParaRPr lang="en-US" dirty="0"/>
          </a:p>
        </p:txBody>
      </p:sp>
      <p:sp>
        <p:nvSpPr>
          <p:cNvPr id="3" name="Content Placeholder 2"/>
          <p:cNvSpPr>
            <a:spLocks noGrp="1"/>
          </p:cNvSpPr>
          <p:nvPr>
            <p:ph idx="1"/>
          </p:nvPr>
        </p:nvSpPr>
        <p:spPr>
          <a:xfrm>
            <a:off x="0" y="1447800"/>
            <a:ext cx="8229600" cy="4525963"/>
          </a:xfrm>
        </p:spPr>
        <p:txBody>
          <a:bodyPr>
            <a:normAutofit fontScale="85000" lnSpcReduction="10000"/>
          </a:bodyPr>
          <a:lstStyle/>
          <a:p>
            <a:pPr>
              <a:buNone/>
            </a:pPr>
            <a:r>
              <a:rPr lang="en-US" dirty="0" smtClean="0"/>
              <a:t>  </a:t>
            </a:r>
            <a:r>
              <a:rPr lang="en-US" sz="2000" b="1" dirty="0" smtClean="0">
                <a:solidFill>
                  <a:schemeClr val="accent5">
                    <a:lumMod val="75000"/>
                  </a:schemeClr>
                </a:solidFill>
              </a:rPr>
              <a:t>1. </a:t>
            </a:r>
            <a:r>
              <a:rPr lang="en-US" sz="2000" dirty="0" smtClean="0"/>
              <a:t>Knowledge-based similarity is one of the semantic similarity measures that bases on identifying the degree of similarity between words using information derived from semantic networks. </a:t>
            </a:r>
          </a:p>
          <a:p>
            <a:pPr>
              <a:buNone/>
            </a:pPr>
            <a:r>
              <a:rPr lang="en-US" sz="2000" dirty="0" smtClean="0"/>
              <a:t>   </a:t>
            </a:r>
            <a:r>
              <a:rPr lang="en-US" sz="2000" b="1" dirty="0" smtClean="0">
                <a:solidFill>
                  <a:schemeClr val="accent5">
                    <a:lumMod val="75000"/>
                  </a:schemeClr>
                </a:solidFill>
              </a:rPr>
              <a:t>2.</a:t>
            </a:r>
            <a:r>
              <a:rPr lang="en-US" sz="2000" dirty="0" smtClean="0"/>
              <a:t> </a:t>
            </a:r>
            <a:r>
              <a:rPr lang="en-US" sz="2000" dirty="0" err="1" smtClean="0"/>
              <a:t>WordNet</a:t>
            </a:r>
            <a:r>
              <a:rPr lang="en-US" sz="2000" dirty="0" smtClean="0"/>
              <a:t> is a large lexical database of English. Nouns, verbs, adjectives and adverbs are grouped into sets of cognitive synonyms (</a:t>
            </a:r>
            <a:r>
              <a:rPr lang="en-US" sz="2000" dirty="0" err="1" smtClean="0"/>
              <a:t>synsets</a:t>
            </a:r>
            <a:r>
              <a:rPr lang="en-US" sz="2000" dirty="0" smtClean="0"/>
              <a:t>), each expressing a distinct concept.</a:t>
            </a:r>
          </a:p>
          <a:p>
            <a:pPr>
              <a:buNone/>
            </a:pPr>
            <a:r>
              <a:rPr lang="en-US" sz="2000" dirty="0" smtClean="0"/>
              <a:t>   </a:t>
            </a:r>
            <a:r>
              <a:rPr lang="en-US" sz="2000" b="1" dirty="0" smtClean="0">
                <a:solidFill>
                  <a:schemeClr val="accent5">
                    <a:lumMod val="75000"/>
                  </a:schemeClr>
                </a:solidFill>
              </a:rPr>
              <a:t>3.</a:t>
            </a:r>
            <a:r>
              <a:rPr lang="en-US" sz="2000" dirty="0" smtClean="0"/>
              <a:t> </a:t>
            </a:r>
            <a:r>
              <a:rPr lang="en-US" sz="2000" dirty="0" err="1" smtClean="0"/>
              <a:t>WordNet</a:t>
            </a:r>
            <a:r>
              <a:rPr lang="en-US" sz="2000" dirty="0" smtClean="0"/>
              <a:t> is the most popular semantic network in the area of measuring the Knowledge-Based similarity between words.</a:t>
            </a:r>
          </a:p>
          <a:p>
            <a:pPr>
              <a:buNone/>
            </a:pPr>
            <a:r>
              <a:rPr lang="en-US" sz="2000" dirty="0" smtClean="0"/>
              <a:t>   </a:t>
            </a:r>
            <a:r>
              <a:rPr lang="en-US" sz="2000" b="1" dirty="0" smtClean="0">
                <a:solidFill>
                  <a:schemeClr val="accent5">
                    <a:lumMod val="75000"/>
                  </a:schemeClr>
                </a:solidFill>
              </a:rPr>
              <a:t>4. </a:t>
            </a:r>
            <a:r>
              <a:rPr lang="en-US" sz="2000" dirty="0" smtClean="0"/>
              <a:t>Knowledge-Based similarity measures can be divided roughly into two groups: measures of semantic similarity an measures of semantic relatedness.</a:t>
            </a:r>
          </a:p>
          <a:p>
            <a:pPr>
              <a:buNone/>
            </a:pPr>
            <a:r>
              <a:rPr lang="en-US" sz="2000" dirty="0" smtClean="0"/>
              <a:t>   </a:t>
            </a:r>
            <a:r>
              <a:rPr lang="en-US" sz="2000" b="1" dirty="0" smtClean="0">
                <a:solidFill>
                  <a:schemeClr val="accent5">
                    <a:lumMod val="75000"/>
                  </a:schemeClr>
                </a:solidFill>
              </a:rPr>
              <a:t>5.</a:t>
            </a:r>
            <a:r>
              <a:rPr lang="en-US" sz="2000" dirty="0" smtClean="0"/>
              <a:t> Semantically similar concepts are deemed to be related on the basis of their likeness. Semantic relatedness, on the other hand, is a more general notion of relatedness, not specifically tied to the shape or form of the concept.</a:t>
            </a:r>
          </a:p>
          <a:p>
            <a:pPr>
              <a:buNone/>
            </a:pPr>
            <a:r>
              <a:rPr lang="en-US" sz="2000" dirty="0" smtClean="0"/>
              <a:t>   </a:t>
            </a:r>
            <a:r>
              <a:rPr lang="en-US" sz="2000" b="1" dirty="0" smtClean="0">
                <a:solidFill>
                  <a:schemeClr val="accent5">
                    <a:lumMod val="75000"/>
                  </a:schemeClr>
                </a:solidFill>
              </a:rPr>
              <a:t>6. </a:t>
            </a:r>
            <a:r>
              <a:rPr lang="en-US" sz="2000" dirty="0" smtClean="0"/>
              <a:t>In other words, Semantic similarity is a kind of relatedness between two words, it covers a broader range of relationships between concepts that includes extra similarity relations such as is-a-kind-of, is-a-specific example-of, is-a-part-of, is-the-opposite-of.</a:t>
            </a:r>
          </a:p>
          <a:p>
            <a:pPr>
              <a:buNone/>
            </a:pPr>
            <a:r>
              <a:rPr lang="en-US" sz="2000" dirty="0" smtClean="0"/>
              <a:t>  </a:t>
            </a:r>
            <a:endParaRPr lang="en-US" dirty="0"/>
          </a:p>
        </p:txBody>
      </p:sp>
      <p:cxnSp>
        <p:nvCxnSpPr>
          <p:cNvPr id="7" name="Straight Connector 6"/>
          <p:cNvCxnSpPr/>
          <p:nvPr/>
        </p:nvCxnSpPr>
        <p:spPr>
          <a:xfrm>
            <a:off x="228600" y="1143000"/>
            <a:ext cx="8763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81F9BE02-39CA-4A79-94FE-B2C96DCC7443}"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normAutofit fontScale="90000"/>
          </a:bodyPr>
          <a:lstStyle/>
          <a:p>
            <a:r>
              <a:rPr lang="en-US" dirty="0" smtClean="0"/>
              <a:t>Knowledge based similarity measures</a:t>
            </a:r>
            <a:endParaRPr lang="en-US" dirty="0"/>
          </a:p>
        </p:txBody>
      </p:sp>
      <p:sp>
        <p:nvSpPr>
          <p:cNvPr id="3" name="Content Placeholder 2"/>
          <p:cNvSpPr>
            <a:spLocks noGrp="1"/>
          </p:cNvSpPr>
          <p:nvPr>
            <p:ph idx="1"/>
          </p:nvPr>
        </p:nvSpPr>
        <p:spPr>
          <a:xfrm>
            <a:off x="0" y="1447800"/>
            <a:ext cx="8229600" cy="4800600"/>
          </a:xfrm>
        </p:spPr>
        <p:txBody>
          <a:bodyPr>
            <a:normAutofit fontScale="85000" lnSpcReduction="10000"/>
          </a:bodyPr>
          <a:lstStyle/>
          <a:p>
            <a:pPr>
              <a:buNone/>
            </a:pPr>
            <a:r>
              <a:rPr lang="en-US" dirty="0" smtClean="0"/>
              <a:t>    </a:t>
            </a:r>
            <a:r>
              <a:rPr lang="en-US" sz="2000" b="1" dirty="0" err="1" smtClean="0"/>
              <a:t>Resnik</a:t>
            </a:r>
            <a:r>
              <a:rPr lang="en-US" sz="2000" b="1" dirty="0" smtClean="0"/>
              <a:t>(res) </a:t>
            </a:r>
            <a:r>
              <a:rPr lang="en-US" sz="2000" dirty="0" smtClean="0"/>
              <a:t>measure is equal to the information content(IC) of the least common </a:t>
            </a:r>
            <a:r>
              <a:rPr lang="en-US" sz="2000" dirty="0" err="1" smtClean="0"/>
              <a:t>subsumer</a:t>
            </a:r>
            <a:r>
              <a:rPr lang="en-US" sz="2000" dirty="0" smtClean="0"/>
              <a:t> (most informative </a:t>
            </a:r>
            <a:r>
              <a:rPr lang="en-US" sz="2000" dirty="0" err="1" smtClean="0"/>
              <a:t>subsumer</a:t>
            </a:r>
            <a:r>
              <a:rPr lang="en-US" sz="2000" dirty="0" smtClean="0"/>
              <a:t>). This means that the value will always be greater-than or equal-to zero. The upper bound on the value is generally quite large varies depending upon the size of corpus used to determine information content values.</a:t>
            </a:r>
          </a:p>
          <a:p>
            <a:pPr>
              <a:buNone/>
            </a:pPr>
            <a:r>
              <a:rPr lang="en-US" sz="2000" dirty="0" smtClean="0"/>
              <a:t>      </a:t>
            </a:r>
            <a:r>
              <a:rPr lang="en-US" sz="2000" b="1" dirty="0" smtClean="0"/>
              <a:t>Lin and Jiang &amp; </a:t>
            </a:r>
            <a:r>
              <a:rPr lang="en-US" sz="2000" b="1" dirty="0" err="1" smtClean="0"/>
              <a:t>conrath</a:t>
            </a:r>
            <a:r>
              <a:rPr lang="en-US" sz="2000" b="1" dirty="0" smtClean="0"/>
              <a:t> (</a:t>
            </a:r>
            <a:r>
              <a:rPr lang="en-US" sz="2000" b="1" dirty="0" err="1" smtClean="0"/>
              <a:t>lin</a:t>
            </a:r>
            <a:r>
              <a:rPr lang="en-US" sz="2000" b="1" dirty="0" smtClean="0"/>
              <a:t> and </a:t>
            </a:r>
            <a:r>
              <a:rPr lang="en-US" sz="2000" b="1" dirty="0" err="1" smtClean="0"/>
              <a:t>jcn</a:t>
            </a:r>
            <a:r>
              <a:rPr lang="en-US" sz="2000" b="1" dirty="0" smtClean="0"/>
              <a:t>) </a:t>
            </a:r>
            <a:r>
              <a:rPr lang="en-US" sz="2000" dirty="0" smtClean="0"/>
              <a:t>measures augment the information content of the least Common </a:t>
            </a:r>
            <a:r>
              <a:rPr lang="en-US" sz="2000" dirty="0" err="1" smtClean="0"/>
              <a:t>subsumer</a:t>
            </a:r>
            <a:r>
              <a:rPr lang="en-US" sz="2000" dirty="0" smtClean="0"/>
              <a:t> with the sum of the information content of concepts. The </a:t>
            </a:r>
            <a:r>
              <a:rPr lang="en-US" sz="2000" dirty="0" err="1" smtClean="0"/>
              <a:t>lin</a:t>
            </a:r>
            <a:r>
              <a:rPr lang="en-US" sz="2000" dirty="0" smtClean="0"/>
              <a:t> measure scales the information content of the least Common </a:t>
            </a:r>
            <a:r>
              <a:rPr lang="en-US" sz="2000" dirty="0" err="1" smtClean="0"/>
              <a:t>Subsumer</a:t>
            </a:r>
            <a:r>
              <a:rPr lang="en-US" sz="2000" dirty="0" smtClean="0"/>
              <a:t> by this sum, while </a:t>
            </a:r>
            <a:r>
              <a:rPr lang="en-US" sz="2000" dirty="0" err="1" smtClean="0"/>
              <a:t>jcn</a:t>
            </a:r>
            <a:r>
              <a:rPr lang="en-US" sz="2000" dirty="0" smtClean="0"/>
              <a:t> takes the difference of this sum and the information content of the least Common </a:t>
            </a:r>
            <a:r>
              <a:rPr lang="en-US" sz="2000" dirty="0" err="1" smtClean="0"/>
              <a:t>Subsumer</a:t>
            </a:r>
            <a:r>
              <a:rPr lang="en-US" sz="2000" dirty="0" smtClean="0"/>
              <a:t>.</a:t>
            </a:r>
          </a:p>
          <a:p>
            <a:pPr>
              <a:buNone/>
            </a:pPr>
            <a:r>
              <a:rPr lang="en-US" sz="2000" dirty="0" smtClean="0"/>
              <a:t>      </a:t>
            </a:r>
            <a:r>
              <a:rPr lang="en-US" sz="2000" b="1" dirty="0" smtClean="0"/>
              <a:t>(Leacock &amp; </a:t>
            </a:r>
            <a:r>
              <a:rPr lang="en-US" sz="2000" b="1" dirty="0" err="1" smtClean="0"/>
              <a:t>Chodorow</a:t>
            </a:r>
            <a:r>
              <a:rPr lang="en-US" sz="2000" b="1" dirty="0" smtClean="0"/>
              <a:t>) </a:t>
            </a:r>
            <a:r>
              <a:rPr lang="en-US" sz="2000" dirty="0" err="1" smtClean="0"/>
              <a:t>Ich</a:t>
            </a:r>
            <a:r>
              <a:rPr lang="en-US" sz="2000" dirty="0" smtClean="0"/>
              <a:t> measure returns a score denoting how similar two word senses are, based on the shortest path that connects the senses and the maximum depth of the taxonomy in which the senses occur.</a:t>
            </a:r>
          </a:p>
          <a:p>
            <a:pPr>
              <a:buNone/>
            </a:pPr>
            <a:r>
              <a:rPr lang="en-US" sz="2000" dirty="0" smtClean="0"/>
              <a:t>      </a:t>
            </a:r>
            <a:r>
              <a:rPr lang="en-US" sz="2000" b="1" dirty="0" smtClean="0"/>
              <a:t>Wu &amp; Palmer (</a:t>
            </a:r>
            <a:r>
              <a:rPr lang="en-US" sz="2000" b="1" dirty="0" err="1" smtClean="0"/>
              <a:t>wup</a:t>
            </a:r>
            <a:r>
              <a:rPr lang="en-US" sz="2000" b="1" dirty="0" smtClean="0"/>
              <a:t>) </a:t>
            </a:r>
            <a:r>
              <a:rPr lang="en-US" sz="2000" dirty="0" smtClean="0"/>
              <a:t>measure returns a score denoting how similar two word senses are, based on the depth of the two senses  in the taxonomy and that of their Least Common </a:t>
            </a:r>
            <a:r>
              <a:rPr lang="en-US" sz="2000" dirty="0" err="1" smtClean="0"/>
              <a:t>Subsumer</a:t>
            </a:r>
            <a:r>
              <a:rPr lang="en-US" sz="2000" dirty="0" smtClean="0"/>
              <a:t>.</a:t>
            </a:r>
          </a:p>
          <a:p>
            <a:pPr>
              <a:buNone/>
            </a:pPr>
            <a:r>
              <a:rPr lang="en-US" sz="2000" dirty="0" smtClean="0"/>
              <a:t>       </a:t>
            </a:r>
            <a:r>
              <a:rPr lang="en-US" sz="2000" b="1" dirty="0" smtClean="0"/>
              <a:t>Path </a:t>
            </a:r>
            <a:r>
              <a:rPr lang="en-US" sz="2000" dirty="0" smtClean="0"/>
              <a:t>measure returns a score denoting how similar two word senses are, based on the shortest path that connects the senses in the is-a (</a:t>
            </a:r>
            <a:r>
              <a:rPr lang="en-US" sz="2000" dirty="0" err="1" smtClean="0"/>
              <a:t>hypernym</a:t>
            </a:r>
            <a:r>
              <a:rPr lang="en-US" sz="2000" dirty="0" smtClean="0"/>
              <a:t> / hyponym) taxonomy. </a:t>
            </a:r>
            <a:endParaRPr lang="en-US" dirty="0"/>
          </a:p>
        </p:txBody>
      </p:sp>
      <p:cxnSp>
        <p:nvCxnSpPr>
          <p:cNvPr id="5" name="Straight Connector 4"/>
          <p:cNvCxnSpPr/>
          <p:nvPr/>
        </p:nvCxnSpPr>
        <p:spPr>
          <a:xfrm>
            <a:off x="228600" y="1066800"/>
            <a:ext cx="861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81F9BE02-39CA-4A79-94FE-B2C96DCC7443}"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normAutofit fontScale="90000"/>
          </a:bodyPr>
          <a:lstStyle/>
          <a:p>
            <a:r>
              <a:rPr lang="en-US" dirty="0" smtClean="0"/>
              <a:t>Knowledge based similarity measures</a:t>
            </a:r>
            <a:endParaRPr lang="en-US" dirty="0"/>
          </a:p>
        </p:txBody>
      </p:sp>
      <p:sp>
        <p:nvSpPr>
          <p:cNvPr id="3" name="Content Placeholder 2"/>
          <p:cNvSpPr>
            <a:spLocks noGrp="1"/>
          </p:cNvSpPr>
          <p:nvPr>
            <p:ph idx="1"/>
          </p:nvPr>
        </p:nvSpPr>
        <p:spPr>
          <a:xfrm>
            <a:off x="0" y="1447800"/>
            <a:ext cx="8229600" cy="4648199"/>
          </a:xfrm>
        </p:spPr>
        <p:txBody>
          <a:bodyPr>
            <a:normAutofit/>
          </a:bodyPr>
          <a:lstStyle/>
          <a:p>
            <a:pPr>
              <a:buNone/>
            </a:pPr>
            <a:r>
              <a:rPr lang="en-US" sz="2000" dirty="0" smtClean="0"/>
              <a:t>      </a:t>
            </a:r>
            <a:r>
              <a:rPr lang="en-US" sz="2000" b="1" dirty="0" err="1" smtClean="0"/>
              <a:t>St.Onge</a:t>
            </a:r>
            <a:r>
              <a:rPr lang="en-US" sz="2000" b="1" dirty="0" smtClean="0"/>
              <a:t> (</a:t>
            </a:r>
            <a:r>
              <a:rPr lang="en-US" sz="2000" b="1" dirty="0" err="1" smtClean="0"/>
              <a:t>hso</a:t>
            </a:r>
            <a:r>
              <a:rPr lang="en-US" sz="2000" b="1" dirty="0" smtClean="0"/>
              <a:t>) </a:t>
            </a:r>
            <a:r>
              <a:rPr lang="en-US" sz="2000" dirty="0" smtClean="0"/>
              <a:t>measure works by finding lexical chains linking the two word senses. There are three classes of relations that are considered: extra-strong, strong and medium-strong. The maximum relatedness score is 16.</a:t>
            </a:r>
          </a:p>
          <a:p>
            <a:pPr>
              <a:buNone/>
            </a:pPr>
            <a:r>
              <a:rPr lang="en-US" sz="2000" dirty="0" smtClean="0"/>
              <a:t>      </a:t>
            </a:r>
            <a:r>
              <a:rPr lang="en-US" sz="2000" b="1" dirty="0" err="1" smtClean="0"/>
              <a:t>Lesk</a:t>
            </a:r>
            <a:r>
              <a:rPr lang="en-US" sz="2000" b="1" dirty="0" smtClean="0"/>
              <a:t> (</a:t>
            </a:r>
            <a:r>
              <a:rPr lang="en-US" sz="2000" b="1" dirty="0" err="1" smtClean="0"/>
              <a:t>lesk</a:t>
            </a:r>
            <a:r>
              <a:rPr lang="en-US" sz="2000" b="1" dirty="0" smtClean="0"/>
              <a:t>) </a:t>
            </a:r>
            <a:r>
              <a:rPr lang="en-US" sz="2000" dirty="0" smtClean="0"/>
              <a:t>measure works by finding overlaps in the glosses of the two </a:t>
            </a:r>
            <a:r>
              <a:rPr lang="en-US" sz="2000" dirty="0" err="1" smtClean="0"/>
              <a:t>synsets</a:t>
            </a:r>
            <a:r>
              <a:rPr lang="en-US" sz="2000" dirty="0" smtClean="0"/>
              <a:t>. The relatedness score is the sum of squares of the overlap lengths.</a:t>
            </a:r>
          </a:p>
          <a:p>
            <a:pPr>
              <a:buNone/>
            </a:pPr>
            <a:r>
              <a:rPr lang="en-US" sz="2000" dirty="0" smtClean="0"/>
              <a:t>      </a:t>
            </a:r>
            <a:r>
              <a:rPr lang="en-US" sz="2000" b="1" dirty="0" smtClean="0"/>
              <a:t>Vector pairs (vector) </a:t>
            </a:r>
            <a:r>
              <a:rPr lang="en-US" sz="2000" dirty="0" smtClean="0"/>
              <a:t>measure creates a co-occurrence matrix for each word used in the </a:t>
            </a:r>
            <a:r>
              <a:rPr lang="en-US" sz="2000" dirty="0" err="1" smtClean="0"/>
              <a:t>WordNet</a:t>
            </a:r>
            <a:r>
              <a:rPr lang="en-US" sz="2000" dirty="0" smtClean="0"/>
              <a:t> glosses from a given corpus, and then represents each gloss/ concept with a vector that is the average of these co-occurrence vectors.</a:t>
            </a:r>
          </a:p>
          <a:p>
            <a:pPr>
              <a:buNone/>
            </a:pPr>
            <a:r>
              <a:rPr lang="en-US" sz="2000" dirty="0" smtClean="0"/>
              <a:t>      The most popular packages that cover knowledge-based similarity measures are </a:t>
            </a:r>
            <a:r>
              <a:rPr lang="en-US" sz="2000" dirty="0" err="1" smtClean="0"/>
              <a:t>WordNet</a:t>
            </a:r>
            <a:r>
              <a:rPr lang="en-US" sz="2000" dirty="0" smtClean="0"/>
              <a:t>::Similarity and Natural Language Toolkit (NLTK). </a:t>
            </a:r>
            <a:endParaRPr lang="en-US" sz="2000" dirty="0"/>
          </a:p>
        </p:txBody>
      </p:sp>
      <p:cxnSp>
        <p:nvCxnSpPr>
          <p:cNvPr id="5" name="Straight Connector 4"/>
          <p:cNvCxnSpPr/>
          <p:nvPr/>
        </p:nvCxnSpPr>
        <p:spPr>
          <a:xfrm>
            <a:off x="228600" y="1143000"/>
            <a:ext cx="861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81F9BE02-39CA-4A79-94FE-B2C96DCC7443}"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r>
              <a:rPr lang="en-US" sz="5000" dirty="0" smtClean="0"/>
              <a:t>Practical </a:t>
            </a:r>
          </a:p>
          <a:p>
            <a:pPr algn="ctr">
              <a:buNone/>
            </a:pPr>
            <a:r>
              <a:rPr lang="en-US" sz="5000" dirty="0" smtClean="0"/>
              <a:t>Implementation</a:t>
            </a:r>
          </a:p>
          <a:p>
            <a:pPr>
              <a:buNone/>
            </a:pPr>
            <a:endParaRPr lang="en-US" dirty="0"/>
          </a:p>
        </p:txBody>
      </p:sp>
      <p:sp>
        <p:nvSpPr>
          <p:cNvPr id="4" name="Slide Number Placeholder 3"/>
          <p:cNvSpPr>
            <a:spLocks noGrp="1"/>
          </p:cNvSpPr>
          <p:nvPr>
            <p:ph type="sldNum" sz="quarter" idx="12"/>
          </p:nvPr>
        </p:nvSpPr>
        <p:spPr/>
        <p:txBody>
          <a:bodyPr/>
          <a:lstStyle/>
          <a:p>
            <a:fld id="{81F9BE02-39CA-4A79-94FE-B2C96DCC744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r>
              <a:rPr lang="en-US" sz="5000" dirty="0" smtClean="0"/>
              <a:t>Any </a:t>
            </a:r>
          </a:p>
          <a:p>
            <a:pPr algn="ctr">
              <a:buNone/>
            </a:pPr>
            <a:r>
              <a:rPr lang="en-US" sz="5000" dirty="0" smtClean="0"/>
              <a:t>Suggestions or Queries?</a:t>
            </a:r>
            <a:endParaRPr lang="en-US" sz="5000" dirty="0"/>
          </a:p>
        </p:txBody>
      </p:sp>
      <p:sp>
        <p:nvSpPr>
          <p:cNvPr id="4" name="Slide Number Placeholder 3"/>
          <p:cNvSpPr>
            <a:spLocks noGrp="1"/>
          </p:cNvSpPr>
          <p:nvPr>
            <p:ph type="sldNum" sz="quarter" idx="12"/>
          </p:nvPr>
        </p:nvSpPr>
        <p:spPr/>
        <p:txBody>
          <a:bodyPr/>
          <a:lstStyle/>
          <a:p>
            <a:fld id="{81F9BE02-39CA-4A79-94FE-B2C96DCC7443}"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endParaRPr lang="en-US" sz="100" dirty="0" smtClean="0"/>
          </a:p>
          <a:p>
            <a:pPr algn="ctr">
              <a:buNone/>
            </a:pPr>
            <a:r>
              <a:rPr lang="en-US" sz="6000" dirty="0" smtClean="0"/>
              <a:t>Thank </a:t>
            </a:r>
          </a:p>
          <a:p>
            <a:pPr algn="ctr">
              <a:buNone/>
            </a:pPr>
            <a:r>
              <a:rPr lang="en-US" sz="6000" dirty="0" smtClean="0"/>
              <a:t>You!</a:t>
            </a:r>
            <a:endParaRPr lang="en-US" sz="6000" dirty="0"/>
          </a:p>
        </p:txBody>
      </p:sp>
      <p:sp>
        <p:nvSpPr>
          <p:cNvPr id="4" name="Slide Number Placeholder 3"/>
          <p:cNvSpPr>
            <a:spLocks noGrp="1"/>
          </p:cNvSpPr>
          <p:nvPr>
            <p:ph type="sldNum" sz="quarter" idx="12"/>
          </p:nvPr>
        </p:nvSpPr>
        <p:spPr/>
        <p:txBody>
          <a:bodyPr/>
          <a:lstStyle/>
          <a:p>
            <a:fld id="{81F9BE02-39CA-4A79-94FE-B2C96DCC7443}"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1143000"/>
          </a:xfrm>
        </p:spPr>
        <p:txBody>
          <a:bodyPr>
            <a:normAutofit/>
          </a:bodyPr>
          <a:lstStyle/>
          <a:p>
            <a:r>
              <a:rPr lang="en-US" sz="4000" dirty="0" smtClean="0"/>
              <a:t>Introduction on Chat Bot Techniques</a:t>
            </a:r>
            <a:endParaRPr lang="en-US" sz="4000" dirty="0"/>
          </a:p>
        </p:txBody>
      </p:sp>
      <p:sp>
        <p:nvSpPr>
          <p:cNvPr id="3" name="Content Placeholder 2"/>
          <p:cNvSpPr>
            <a:spLocks noGrp="1"/>
          </p:cNvSpPr>
          <p:nvPr>
            <p:ph idx="1"/>
          </p:nvPr>
        </p:nvSpPr>
        <p:spPr>
          <a:xfrm>
            <a:off x="0" y="1447800"/>
            <a:ext cx="8610600" cy="4648200"/>
          </a:xfrm>
        </p:spPr>
        <p:txBody>
          <a:bodyPr>
            <a:normAutofit fontScale="92500" lnSpcReduction="20000"/>
          </a:bodyPr>
          <a:lstStyle/>
          <a:p>
            <a:r>
              <a:rPr lang="en-US" sz="2000" dirty="0" smtClean="0"/>
              <a:t>There are two main technique involved in chat </a:t>
            </a:r>
            <a:r>
              <a:rPr lang="en-US" sz="2000" dirty="0" err="1" smtClean="0"/>
              <a:t>bot</a:t>
            </a:r>
            <a:r>
              <a:rPr lang="en-US" sz="2000" dirty="0" smtClean="0"/>
              <a:t> to understand the user input such as </a:t>
            </a:r>
            <a:r>
              <a:rPr lang="en-US" sz="2000" i="1" dirty="0"/>
              <a:t>p</a:t>
            </a:r>
            <a:r>
              <a:rPr lang="en-US" sz="2000" i="1" dirty="0" smtClean="0"/>
              <a:t>attern</a:t>
            </a:r>
            <a:r>
              <a:rPr lang="en-US" sz="2000" dirty="0" smtClean="0"/>
              <a:t> </a:t>
            </a:r>
            <a:r>
              <a:rPr lang="en-US" sz="2000" i="1" dirty="0" smtClean="0"/>
              <a:t>matching </a:t>
            </a:r>
            <a:r>
              <a:rPr lang="en-US" sz="2000" dirty="0" smtClean="0"/>
              <a:t>and </a:t>
            </a:r>
            <a:r>
              <a:rPr lang="en-US" sz="2000" i="1" dirty="0" smtClean="0"/>
              <a:t>intent classification.</a:t>
            </a:r>
          </a:p>
          <a:p>
            <a:endParaRPr lang="en-US" sz="2000" i="1" dirty="0"/>
          </a:p>
          <a:p>
            <a:pPr>
              <a:buNone/>
            </a:pPr>
            <a:r>
              <a:rPr lang="en-US" sz="2000" b="1" dirty="0" smtClean="0"/>
              <a:t>Types of response:</a:t>
            </a:r>
          </a:p>
          <a:p>
            <a:pPr>
              <a:buNone/>
            </a:pPr>
            <a:endParaRPr lang="en-US" sz="2000" b="1" dirty="0" smtClean="0"/>
          </a:p>
          <a:p>
            <a:r>
              <a:rPr lang="en-US" sz="2000" i="1" dirty="0" smtClean="0"/>
              <a:t>Static response: </a:t>
            </a:r>
            <a:r>
              <a:rPr lang="en-US" sz="2000" dirty="0" smtClean="0"/>
              <a:t>The simplest way is to have a  static response, with eventually a list of variants, for each user input. These static responses could be templates, such as “john is located in &lt;location details&gt;”, where &lt;location details&gt; is a variable computed by the chat bot.</a:t>
            </a:r>
          </a:p>
          <a:p>
            <a:r>
              <a:rPr lang="en-US" sz="2000" i="1" dirty="0" smtClean="0"/>
              <a:t>Dynamic response: </a:t>
            </a:r>
            <a:r>
              <a:rPr lang="en-US" sz="2000" dirty="0" smtClean="0"/>
              <a:t>A different approach would be to use resources, such as knowledge base, to get a list of potential responses, an then score them to  choose the better response. This is particularly appropriate if the chat </a:t>
            </a:r>
            <a:r>
              <a:rPr lang="en-US" sz="2000" dirty="0" err="1" smtClean="0"/>
              <a:t>bot</a:t>
            </a:r>
            <a:r>
              <a:rPr lang="en-US" sz="2000" dirty="0" smtClean="0"/>
              <a:t> acts mainly like a question-answering system.</a:t>
            </a:r>
          </a:p>
          <a:p>
            <a:r>
              <a:rPr lang="en-US" sz="2000" i="1" dirty="0" smtClean="0"/>
              <a:t>Generated response: </a:t>
            </a:r>
            <a:r>
              <a:rPr lang="en-US" sz="2000" dirty="0" smtClean="0"/>
              <a:t>If you have huge Corpus of examples of conversations, you could use a deep learning technique (Recurrent Neural Network) to train a generative model that, given an input, will generate the answer. You will need million of examples to reach a decent quality and sometimes the results are going to be unexpected, but it could be interesting.  </a:t>
            </a:r>
            <a:endParaRPr lang="en-US" sz="2000" i="1" dirty="0"/>
          </a:p>
        </p:txBody>
      </p:sp>
      <p:cxnSp>
        <p:nvCxnSpPr>
          <p:cNvPr id="5" name="Straight Connector 4"/>
          <p:cNvCxnSpPr/>
          <p:nvPr/>
        </p:nvCxnSpPr>
        <p:spPr>
          <a:xfrm>
            <a:off x="457200" y="12192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81F9BE02-39CA-4A79-94FE-B2C96DCC7443}"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dirty="0" smtClean="0"/>
              <a:t>Introduction on Text similarity</a:t>
            </a:r>
            <a:endParaRPr lang="en-US" sz="4000" dirty="0"/>
          </a:p>
        </p:txBody>
      </p:sp>
      <p:sp>
        <p:nvSpPr>
          <p:cNvPr id="3" name="Content Placeholder 2"/>
          <p:cNvSpPr>
            <a:spLocks noGrp="1"/>
          </p:cNvSpPr>
          <p:nvPr>
            <p:ph idx="1"/>
          </p:nvPr>
        </p:nvSpPr>
        <p:spPr>
          <a:xfrm>
            <a:off x="228600" y="1371600"/>
            <a:ext cx="8229600" cy="4525963"/>
          </a:xfrm>
        </p:spPr>
        <p:txBody>
          <a:bodyPr>
            <a:normAutofit/>
          </a:bodyPr>
          <a:lstStyle/>
          <a:p>
            <a:pPr>
              <a:buNone/>
            </a:pPr>
            <a:r>
              <a:rPr lang="en-US" sz="2000" dirty="0">
                <a:solidFill>
                  <a:schemeClr val="accent6">
                    <a:lumMod val="75000"/>
                  </a:schemeClr>
                </a:solidFill>
              </a:rPr>
              <a:t> </a:t>
            </a:r>
            <a:r>
              <a:rPr lang="en-US" sz="2000" dirty="0" smtClean="0">
                <a:solidFill>
                  <a:schemeClr val="accent6">
                    <a:lumMod val="75000"/>
                  </a:schemeClr>
                </a:solidFill>
              </a:rPr>
              <a:t>  1. </a:t>
            </a:r>
            <a:r>
              <a:rPr lang="en-US" sz="2000" dirty="0" smtClean="0"/>
              <a:t> Words are similar in two ways lexically and semantically.</a:t>
            </a:r>
          </a:p>
          <a:p>
            <a:pPr>
              <a:buNone/>
            </a:pPr>
            <a:r>
              <a:rPr lang="en-US" sz="2000" dirty="0">
                <a:solidFill>
                  <a:schemeClr val="accent6">
                    <a:lumMod val="75000"/>
                  </a:schemeClr>
                </a:solidFill>
              </a:rPr>
              <a:t> </a:t>
            </a:r>
            <a:r>
              <a:rPr lang="en-US" sz="2000" dirty="0" smtClean="0">
                <a:solidFill>
                  <a:schemeClr val="accent6">
                    <a:lumMod val="75000"/>
                  </a:schemeClr>
                </a:solidFill>
              </a:rPr>
              <a:t>  2.  </a:t>
            </a:r>
            <a:r>
              <a:rPr lang="en-US" sz="2000" dirty="0" smtClean="0"/>
              <a:t>Words are similar lexically if they have a similar character sequence.</a:t>
            </a:r>
          </a:p>
          <a:p>
            <a:pPr>
              <a:buNone/>
            </a:pPr>
            <a:r>
              <a:rPr lang="en-US" sz="2000" dirty="0">
                <a:solidFill>
                  <a:schemeClr val="accent6">
                    <a:lumMod val="75000"/>
                  </a:schemeClr>
                </a:solidFill>
              </a:rPr>
              <a:t> </a:t>
            </a:r>
            <a:r>
              <a:rPr lang="en-US" sz="2000" dirty="0" smtClean="0">
                <a:solidFill>
                  <a:schemeClr val="accent6">
                    <a:lumMod val="75000"/>
                  </a:schemeClr>
                </a:solidFill>
              </a:rPr>
              <a:t>  3.  </a:t>
            </a:r>
            <a:r>
              <a:rPr lang="en-US" sz="2000" dirty="0" smtClean="0"/>
              <a:t>Words are similar semantically if they have the same thing,  are opposite to each other, use in the same way, used in the same context.</a:t>
            </a:r>
          </a:p>
          <a:p>
            <a:pPr>
              <a:buNone/>
            </a:pPr>
            <a:r>
              <a:rPr lang="en-US" sz="2000" dirty="0">
                <a:solidFill>
                  <a:schemeClr val="accent6">
                    <a:lumMod val="75000"/>
                  </a:schemeClr>
                </a:solidFill>
              </a:rPr>
              <a:t> </a:t>
            </a:r>
            <a:r>
              <a:rPr lang="en-US" sz="2000" dirty="0" smtClean="0">
                <a:solidFill>
                  <a:schemeClr val="accent6">
                    <a:lumMod val="75000"/>
                  </a:schemeClr>
                </a:solidFill>
              </a:rPr>
              <a:t>  4.  </a:t>
            </a:r>
            <a:r>
              <a:rPr lang="en-US" sz="2000" dirty="0" smtClean="0"/>
              <a:t>Lexical similarity is introduced through String based algorithms and semantic similarity is introduced through Corpus based and knowledge based algorithms.</a:t>
            </a:r>
          </a:p>
          <a:p>
            <a:pPr>
              <a:buNone/>
            </a:pPr>
            <a:r>
              <a:rPr lang="en-US" sz="2000" dirty="0">
                <a:solidFill>
                  <a:schemeClr val="accent6">
                    <a:lumMod val="75000"/>
                  </a:schemeClr>
                </a:solidFill>
              </a:rPr>
              <a:t> </a:t>
            </a:r>
            <a:r>
              <a:rPr lang="en-US" sz="2000" dirty="0" smtClean="0">
                <a:solidFill>
                  <a:schemeClr val="accent6">
                    <a:lumMod val="75000"/>
                  </a:schemeClr>
                </a:solidFill>
              </a:rPr>
              <a:t>  5.  </a:t>
            </a:r>
            <a:r>
              <a:rPr lang="en-US" sz="2000" dirty="0" smtClean="0"/>
              <a:t>String based measures operates on string sequences and character composition.</a:t>
            </a:r>
          </a:p>
          <a:p>
            <a:pPr>
              <a:buNone/>
            </a:pPr>
            <a:endParaRPr lang="en-US" sz="2000" dirty="0" smtClean="0"/>
          </a:p>
        </p:txBody>
      </p:sp>
      <p:cxnSp>
        <p:nvCxnSpPr>
          <p:cNvPr id="5" name="Straight Connector 4"/>
          <p:cNvCxnSpPr/>
          <p:nvPr/>
        </p:nvCxnSpPr>
        <p:spPr>
          <a:xfrm>
            <a:off x="533400" y="1143000"/>
            <a:ext cx="800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81F9BE02-39CA-4A79-94FE-B2C96DCC7443}"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8229600" cy="1143000"/>
          </a:xfrm>
        </p:spPr>
        <p:txBody>
          <a:bodyPr>
            <a:normAutofit/>
          </a:bodyPr>
          <a:lstStyle/>
          <a:p>
            <a:r>
              <a:rPr lang="en-US" sz="4000" dirty="0" smtClean="0"/>
              <a:t>Text similarity approaches</a:t>
            </a:r>
            <a:endParaRPr lang="en-US" sz="4000" dirty="0"/>
          </a:p>
        </p:txBody>
      </p:sp>
      <p:sp>
        <p:nvSpPr>
          <p:cNvPr id="3" name="Content Placeholder 2"/>
          <p:cNvSpPr>
            <a:spLocks noGrp="1"/>
          </p:cNvSpPr>
          <p:nvPr>
            <p:ph idx="1"/>
          </p:nvPr>
        </p:nvSpPr>
        <p:spPr>
          <a:xfrm>
            <a:off x="0" y="1295400"/>
            <a:ext cx="8229600" cy="4525963"/>
          </a:xfrm>
        </p:spPr>
        <p:txBody>
          <a:bodyPr>
            <a:normAutofit/>
          </a:bodyPr>
          <a:lstStyle/>
          <a:p>
            <a:pPr>
              <a:buNone/>
            </a:pPr>
            <a:r>
              <a:rPr lang="en-US" sz="2000" dirty="0" smtClean="0">
                <a:solidFill>
                  <a:schemeClr val="accent5">
                    <a:lumMod val="75000"/>
                  </a:schemeClr>
                </a:solidFill>
              </a:rPr>
              <a:t>   1.  </a:t>
            </a:r>
            <a:r>
              <a:rPr lang="en-US" sz="2000" dirty="0" smtClean="0"/>
              <a:t>Measuring the similarity between words, sentences, paragraphs and documents is an important component in various tasks such as information retrieval, document clustering, word-sense disambiguation, automatic essay scoring, short answer grading, machine translation, topic tracking, question generation, question answering and text summarization.</a:t>
            </a:r>
          </a:p>
          <a:p>
            <a:pPr>
              <a:buNone/>
            </a:pPr>
            <a:r>
              <a:rPr lang="en-US" sz="2000" dirty="0" smtClean="0">
                <a:solidFill>
                  <a:schemeClr val="accent5">
                    <a:lumMod val="75000"/>
                  </a:schemeClr>
                </a:solidFill>
              </a:rPr>
              <a:t>   2.  </a:t>
            </a:r>
            <a:r>
              <a:rPr lang="en-US" sz="2000" dirty="0" smtClean="0"/>
              <a:t>Text similarity is partitioned into three approaches </a:t>
            </a:r>
            <a:endParaRPr lang="en-US" sz="2000" dirty="0">
              <a:solidFill>
                <a:schemeClr val="accent5">
                  <a:lumMod val="75000"/>
                </a:schemeClr>
              </a:solidFill>
            </a:endParaRPr>
          </a:p>
        </p:txBody>
      </p:sp>
      <p:cxnSp>
        <p:nvCxnSpPr>
          <p:cNvPr id="5" name="Straight Connector 4"/>
          <p:cNvCxnSpPr/>
          <p:nvPr/>
        </p:nvCxnSpPr>
        <p:spPr>
          <a:xfrm>
            <a:off x="304800" y="1219200"/>
            <a:ext cx="8382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3657600" y="4038600"/>
            <a:ext cx="1600200"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Text similarity</a:t>
            </a:r>
          </a:p>
        </p:txBody>
      </p:sp>
      <p:sp>
        <p:nvSpPr>
          <p:cNvPr id="7" name="Rectangle 6"/>
          <p:cNvSpPr/>
          <p:nvPr/>
        </p:nvSpPr>
        <p:spPr>
          <a:xfrm>
            <a:off x="914400" y="5562600"/>
            <a:ext cx="1828800" cy="838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String based similarity</a:t>
            </a:r>
            <a:endParaRPr lang="en-US" dirty="0"/>
          </a:p>
        </p:txBody>
      </p:sp>
      <p:sp>
        <p:nvSpPr>
          <p:cNvPr id="8" name="Rectangle 7"/>
          <p:cNvSpPr/>
          <p:nvPr/>
        </p:nvSpPr>
        <p:spPr>
          <a:xfrm>
            <a:off x="3657600" y="5562600"/>
            <a:ext cx="1676400" cy="762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Corpus based similarity</a:t>
            </a:r>
            <a:endParaRPr lang="en-US" dirty="0"/>
          </a:p>
        </p:txBody>
      </p:sp>
      <p:sp>
        <p:nvSpPr>
          <p:cNvPr id="9" name="Rectangle 8"/>
          <p:cNvSpPr/>
          <p:nvPr/>
        </p:nvSpPr>
        <p:spPr>
          <a:xfrm>
            <a:off x="6324600" y="5562600"/>
            <a:ext cx="1828800" cy="762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Knowledge based similarity</a:t>
            </a:r>
            <a:endParaRPr lang="en-US" dirty="0"/>
          </a:p>
        </p:txBody>
      </p:sp>
      <p:cxnSp>
        <p:nvCxnSpPr>
          <p:cNvPr id="11" name="Straight Connector 10"/>
          <p:cNvCxnSpPr/>
          <p:nvPr/>
        </p:nvCxnSpPr>
        <p:spPr>
          <a:xfrm>
            <a:off x="1752600" y="5029200"/>
            <a:ext cx="5638800" cy="1588"/>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Arrow Connector 12"/>
          <p:cNvCxnSpPr/>
          <p:nvPr/>
        </p:nvCxnSpPr>
        <p:spPr>
          <a:xfrm rot="5400000">
            <a:off x="1524000" y="5257800"/>
            <a:ext cx="457200"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17" name="Straight Arrow Connector 16"/>
          <p:cNvCxnSpPr/>
          <p:nvPr/>
        </p:nvCxnSpPr>
        <p:spPr>
          <a:xfrm rot="5400000">
            <a:off x="7124700" y="5295900"/>
            <a:ext cx="533400"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19" name="Straight Arrow Connector 18"/>
          <p:cNvCxnSpPr>
            <a:stCxn id="6" idx="2"/>
            <a:endCxn id="8" idx="0"/>
          </p:cNvCxnSpPr>
          <p:nvPr/>
        </p:nvCxnSpPr>
        <p:spPr>
          <a:xfrm rot="16200000" flipH="1">
            <a:off x="3981450" y="5048250"/>
            <a:ext cx="990600" cy="381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14" name="Slide Number Placeholder 13"/>
          <p:cNvSpPr>
            <a:spLocks noGrp="1"/>
          </p:cNvSpPr>
          <p:nvPr>
            <p:ph type="sldNum" sz="quarter" idx="12"/>
          </p:nvPr>
        </p:nvSpPr>
        <p:spPr/>
        <p:txBody>
          <a:bodyPr/>
          <a:lstStyle/>
          <a:p>
            <a:fld id="{81F9BE02-39CA-4A79-94FE-B2C96DCC7443}"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rmAutofit/>
          </a:bodyPr>
          <a:lstStyle/>
          <a:p>
            <a:r>
              <a:rPr lang="en-US" sz="4000" dirty="0" smtClean="0"/>
              <a:t>String based similarity measures</a:t>
            </a:r>
            <a:endParaRPr lang="en-US" sz="4000" dirty="0"/>
          </a:p>
        </p:txBody>
      </p:sp>
      <p:sp>
        <p:nvSpPr>
          <p:cNvPr id="3" name="Content Placeholder 2"/>
          <p:cNvSpPr>
            <a:spLocks noGrp="1"/>
          </p:cNvSpPr>
          <p:nvPr>
            <p:ph idx="1"/>
          </p:nvPr>
        </p:nvSpPr>
        <p:spPr>
          <a:xfrm>
            <a:off x="304800" y="1295400"/>
            <a:ext cx="8229600" cy="4525963"/>
          </a:xfrm>
        </p:spPr>
        <p:txBody>
          <a:bodyPr/>
          <a:lstStyle/>
          <a:p>
            <a:endParaRPr lang="en-US" dirty="0"/>
          </a:p>
        </p:txBody>
      </p:sp>
      <p:sp>
        <p:nvSpPr>
          <p:cNvPr id="4" name="Rounded Rectangle 3"/>
          <p:cNvSpPr/>
          <p:nvPr/>
        </p:nvSpPr>
        <p:spPr>
          <a:xfrm>
            <a:off x="533400" y="3505200"/>
            <a:ext cx="1219200" cy="6096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String based</a:t>
            </a:r>
            <a:endParaRPr lang="en-US" dirty="0"/>
          </a:p>
        </p:txBody>
      </p:sp>
      <p:sp>
        <p:nvSpPr>
          <p:cNvPr id="5" name="Rounded Rectangle 4"/>
          <p:cNvSpPr/>
          <p:nvPr/>
        </p:nvSpPr>
        <p:spPr>
          <a:xfrm>
            <a:off x="2438400" y="2209800"/>
            <a:ext cx="1295400" cy="762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Character based</a:t>
            </a:r>
            <a:endParaRPr lang="en-US" dirty="0"/>
          </a:p>
        </p:txBody>
      </p:sp>
      <p:sp>
        <p:nvSpPr>
          <p:cNvPr id="7" name="Rounded Rectangle 6"/>
          <p:cNvSpPr/>
          <p:nvPr/>
        </p:nvSpPr>
        <p:spPr>
          <a:xfrm>
            <a:off x="2514600" y="4495800"/>
            <a:ext cx="1295400" cy="685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Term based</a:t>
            </a:r>
            <a:endParaRPr lang="en-US" dirty="0"/>
          </a:p>
        </p:txBody>
      </p:sp>
      <p:sp>
        <p:nvSpPr>
          <p:cNvPr id="8" name="Rectangle 7"/>
          <p:cNvSpPr/>
          <p:nvPr/>
        </p:nvSpPr>
        <p:spPr>
          <a:xfrm>
            <a:off x="4724400" y="1447800"/>
            <a:ext cx="16002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LCS</a:t>
            </a:r>
            <a:endParaRPr lang="en-US" dirty="0"/>
          </a:p>
        </p:txBody>
      </p:sp>
      <p:sp>
        <p:nvSpPr>
          <p:cNvPr id="9" name="Rectangle 8"/>
          <p:cNvSpPr/>
          <p:nvPr/>
        </p:nvSpPr>
        <p:spPr>
          <a:xfrm>
            <a:off x="4724400" y="1828800"/>
            <a:ext cx="16002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Levenshtein</a:t>
            </a:r>
            <a:endParaRPr lang="en-US" dirty="0"/>
          </a:p>
        </p:txBody>
      </p:sp>
      <p:sp>
        <p:nvSpPr>
          <p:cNvPr id="10" name="Rectangle 9"/>
          <p:cNvSpPr/>
          <p:nvPr/>
        </p:nvSpPr>
        <p:spPr>
          <a:xfrm>
            <a:off x="4724400" y="2209800"/>
            <a:ext cx="16002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Jaro</a:t>
            </a:r>
            <a:endParaRPr lang="en-US" dirty="0"/>
          </a:p>
        </p:txBody>
      </p:sp>
      <p:sp>
        <p:nvSpPr>
          <p:cNvPr id="11" name="Rectangle 10"/>
          <p:cNvSpPr/>
          <p:nvPr/>
        </p:nvSpPr>
        <p:spPr>
          <a:xfrm>
            <a:off x="4724400" y="2590800"/>
            <a:ext cx="16002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Jaro-winkler</a:t>
            </a:r>
            <a:endParaRPr lang="en-US" dirty="0"/>
          </a:p>
        </p:txBody>
      </p:sp>
      <p:sp>
        <p:nvSpPr>
          <p:cNvPr id="12" name="Rectangle 11"/>
          <p:cNvSpPr/>
          <p:nvPr/>
        </p:nvSpPr>
        <p:spPr>
          <a:xfrm>
            <a:off x="4724400" y="2971800"/>
            <a:ext cx="16002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t>Needleman </a:t>
            </a:r>
            <a:r>
              <a:rPr lang="en-US" sz="1100" dirty="0" err="1" smtClean="0"/>
              <a:t>Wunsch</a:t>
            </a:r>
            <a:endParaRPr lang="en-US" sz="1100" dirty="0"/>
          </a:p>
        </p:txBody>
      </p:sp>
      <p:sp>
        <p:nvSpPr>
          <p:cNvPr id="13" name="Rectangle 12"/>
          <p:cNvSpPr/>
          <p:nvPr/>
        </p:nvSpPr>
        <p:spPr>
          <a:xfrm>
            <a:off x="4724400" y="3352800"/>
            <a:ext cx="16002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Smith Waterman</a:t>
            </a:r>
            <a:endParaRPr lang="en-US" sz="1400" dirty="0"/>
          </a:p>
        </p:txBody>
      </p:sp>
      <p:sp>
        <p:nvSpPr>
          <p:cNvPr id="14" name="Rectangle 13"/>
          <p:cNvSpPr/>
          <p:nvPr/>
        </p:nvSpPr>
        <p:spPr>
          <a:xfrm>
            <a:off x="4724400" y="3733800"/>
            <a:ext cx="16002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 gram</a:t>
            </a:r>
            <a:endParaRPr lang="en-US" dirty="0"/>
          </a:p>
        </p:txBody>
      </p:sp>
      <p:cxnSp>
        <p:nvCxnSpPr>
          <p:cNvPr id="16" name="Straight Connector 15"/>
          <p:cNvCxnSpPr/>
          <p:nvPr/>
        </p:nvCxnSpPr>
        <p:spPr>
          <a:xfrm>
            <a:off x="457200" y="1066800"/>
            <a:ext cx="807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858000" y="2514600"/>
            <a:ext cx="14478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Block distance</a:t>
            </a:r>
            <a:endParaRPr lang="en-US" sz="1600" dirty="0"/>
          </a:p>
        </p:txBody>
      </p:sp>
      <p:sp>
        <p:nvSpPr>
          <p:cNvPr id="18" name="Rectangle 17"/>
          <p:cNvSpPr/>
          <p:nvPr/>
        </p:nvSpPr>
        <p:spPr>
          <a:xfrm>
            <a:off x="6858000" y="2819400"/>
            <a:ext cx="14478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Cosine similarity</a:t>
            </a:r>
            <a:endParaRPr lang="en-US" sz="1600" dirty="0"/>
          </a:p>
        </p:txBody>
      </p:sp>
      <p:sp>
        <p:nvSpPr>
          <p:cNvPr id="19" name="Rectangle 18"/>
          <p:cNvSpPr/>
          <p:nvPr/>
        </p:nvSpPr>
        <p:spPr>
          <a:xfrm>
            <a:off x="6858000" y="3352800"/>
            <a:ext cx="14478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Dice’s coefficient</a:t>
            </a:r>
            <a:endParaRPr lang="en-US" sz="1600" dirty="0"/>
          </a:p>
        </p:txBody>
      </p:sp>
      <p:sp>
        <p:nvSpPr>
          <p:cNvPr id="21" name="Rectangle 20"/>
          <p:cNvSpPr/>
          <p:nvPr/>
        </p:nvSpPr>
        <p:spPr>
          <a:xfrm>
            <a:off x="6858000" y="3886200"/>
            <a:ext cx="14478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Euclidean distance</a:t>
            </a:r>
            <a:endParaRPr lang="en-US" sz="1600" dirty="0"/>
          </a:p>
        </p:txBody>
      </p:sp>
      <p:sp>
        <p:nvSpPr>
          <p:cNvPr id="22" name="Rectangle 21"/>
          <p:cNvSpPr/>
          <p:nvPr/>
        </p:nvSpPr>
        <p:spPr>
          <a:xfrm>
            <a:off x="6858000" y="4419600"/>
            <a:ext cx="14478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err="1" smtClean="0"/>
              <a:t>Jaccard</a:t>
            </a:r>
            <a:r>
              <a:rPr lang="en-US" sz="1600" dirty="0" smtClean="0"/>
              <a:t>  similarity</a:t>
            </a:r>
            <a:endParaRPr lang="en-US" sz="1600" dirty="0"/>
          </a:p>
        </p:txBody>
      </p:sp>
      <p:sp>
        <p:nvSpPr>
          <p:cNvPr id="23" name="Rectangle 22"/>
          <p:cNvSpPr/>
          <p:nvPr/>
        </p:nvSpPr>
        <p:spPr>
          <a:xfrm>
            <a:off x="6858000" y="4953000"/>
            <a:ext cx="14478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Matching coefficient</a:t>
            </a:r>
            <a:endParaRPr lang="en-US" sz="1600" dirty="0"/>
          </a:p>
        </p:txBody>
      </p:sp>
      <p:sp>
        <p:nvSpPr>
          <p:cNvPr id="24" name="Rectangle 23"/>
          <p:cNvSpPr/>
          <p:nvPr/>
        </p:nvSpPr>
        <p:spPr>
          <a:xfrm>
            <a:off x="6858000" y="5486400"/>
            <a:ext cx="14478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Overlap coefficient</a:t>
            </a:r>
            <a:endParaRPr lang="en-US" sz="1600" dirty="0"/>
          </a:p>
        </p:txBody>
      </p:sp>
      <p:cxnSp>
        <p:nvCxnSpPr>
          <p:cNvPr id="28" name="Straight Arrow Connector 27"/>
          <p:cNvCxnSpPr>
            <a:stCxn id="4" idx="3"/>
          </p:cNvCxnSpPr>
          <p:nvPr/>
        </p:nvCxnSpPr>
        <p:spPr>
          <a:xfrm flipV="1">
            <a:off x="1752600" y="2743200"/>
            <a:ext cx="609600" cy="10668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30" name="Straight Arrow Connector 29"/>
          <p:cNvCxnSpPr>
            <a:stCxn id="4" idx="3"/>
          </p:cNvCxnSpPr>
          <p:nvPr/>
        </p:nvCxnSpPr>
        <p:spPr>
          <a:xfrm>
            <a:off x="1752600" y="3810000"/>
            <a:ext cx="685800" cy="10668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32" name="Straight Arrow Connector 31"/>
          <p:cNvCxnSpPr>
            <a:stCxn id="7" idx="3"/>
          </p:cNvCxnSpPr>
          <p:nvPr/>
        </p:nvCxnSpPr>
        <p:spPr>
          <a:xfrm flipV="1">
            <a:off x="3810000" y="2667000"/>
            <a:ext cx="2971800" cy="21717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34" name="Straight Arrow Connector 33"/>
          <p:cNvCxnSpPr>
            <a:stCxn id="7" idx="3"/>
          </p:cNvCxnSpPr>
          <p:nvPr/>
        </p:nvCxnSpPr>
        <p:spPr>
          <a:xfrm flipV="1">
            <a:off x="3810000" y="3124200"/>
            <a:ext cx="2971800" cy="17145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36" name="Straight Arrow Connector 35"/>
          <p:cNvCxnSpPr>
            <a:stCxn id="7" idx="3"/>
          </p:cNvCxnSpPr>
          <p:nvPr/>
        </p:nvCxnSpPr>
        <p:spPr>
          <a:xfrm flipV="1">
            <a:off x="3810000" y="3657600"/>
            <a:ext cx="2971800" cy="11811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40" name="Straight Arrow Connector 39"/>
          <p:cNvCxnSpPr>
            <a:stCxn id="7" idx="3"/>
          </p:cNvCxnSpPr>
          <p:nvPr/>
        </p:nvCxnSpPr>
        <p:spPr>
          <a:xfrm flipV="1">
            <a:off x="3810000" y="4114800"/>
            <a:ext cx="2971800" cy="7239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42" name="Straight Arrow Connector 41"/>
          <p:cNvCxnSpPr>
            <a:stCxn id="7" idx="3"/>
          </p:cNvCxnSpPr>
          <p:nvPr/>
        </p:nvCxnSpPr>
        <p:spPr>
          <a:xfrm flipV="1">
            <a:off x="3810000" y="4572000"/>
            <a:ext cx="2971800" cy="2667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44" name="Straight Arrow Connector 43"/>
          <p:cNvCxnSpPr>
            <a:stCxn id="7" idx="3"/>
          </p:cNvCxnSpPr>
          <p:nvPr/>
        </p:nvCxnSpPr>
        <p:spPr>
          <a:xfrm>
            <a:off x="3810000" y="4838700"/>
            <a:ext cx="2971800" cy="3429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46" name="Straight Arrow Connector 45"/>
          <p:cNvCxnSpPr>
            <a:stCxn id="7" idx="3"/>
          </p:cNvCxnSpPr>
          <p:nvPr/>
        </p:nvCxnSpPr>
        <p:spPr>
          <a:xfrm>
            <a:off x="3810000" y="4838700"/>
            <a:ext cx="2971800" cy="8763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52" name="Straight Arrow Connector 51"/>
          <p:cNvCxnSpPr>
            <a:stCxn id="5" idx="3"/>
          </p:cNvCxnSpPr>
          <p:nvPr/>
        </p:nvCxnSpPr>
        <p:spPr>
          <a:xfrm flipV="1">
            <a:off x="3733800" y="1600200"/>
            <a:ext cx="914400" cy="9906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54" name="Straight Arrow Connector 53"/>
          <p:cNvCxnSpPr>
            <a:stCxn id="5" idx="3"/>
          </p:cNvCxnSpPr>
          <p:nvPr/>
        </p:nvCxnSpPr>
        <p:spPr>
          <a:xfrm flipV="1">
            <a:off x="3733800" y="1981200"/>
            <a:ext cx="914400" cy="6096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56" name="Straight Arrow Connector 55"/>
          <p:cNvCxnSpPr>
            <a:stCxn id="5" idx="3"/>
          </p:cNvCxnSpPr>
          <p:nvPr/>
        </p:nvCxnSpPr>
        <p:spPr>
          <a:xfrm flipV="1">
            <a:off x="3733800" y="2362200"/>
            <a:ext cx="914400" cy="2286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58" name="Straight Arrow Connector 57"/>
          <p:cNvCxnSpPr>
            <a:stCxn id="5" idx="3"/>
          </p:cNvCxnSpPr>
          <p:nvPr/>
        </p:nvCxnSpPr>
        <p:spPr>
          <a:xfrm>
            <a:off x="3733800" y="2590800"/>
            <a:ext cx="914400" cy="1524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60" name="Straight Arrow Connector 59"/>
          <p:cNvCxnSpPr>
            <a:stCxn id="5" idx="3"/>
          </p:cNvCxnSpPr>
          <p:nvPr/>
        </p:nvCxnSpPr>
        <p:spPr>
          <a:xfrm>
            <a:off x="3733800" y="2590800"/>
            <a:ext cx="914400" cy="4572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62" name="Straight Arrow Connector 61"/>
          <p:cNvCxnSpPr>
            <a:stCxn id="5" idx="3"/>
          </p:cNvCxnSpPr>
          <p:nvPr/>
        </p:nvCxnSpPr>
        <p:spPr>
          <a:xfrm>
            <a:off x="3733800" y="2590800"/>
            <a:ext cx="914400" cy="8382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64" name="Straight Arrow Connector 63"/>
          <p:cNvCxnSpPr/>
          <p:nvPr/>
        </p:nvCxnSpPr>
        <p:spPr>
          <a:xfrm rot="16200000" flipH="1">
            <a:off x="3581400" y="2819400"/>
            <a:ext cx="1219200" cy="9144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38" name="Slide Number Placeholder 37"/>
          <p:cNvSpPr>
            <a:spLocks noGrp="1"/>
          </p:cNvSpPr>
          <p:nvPr>
            <p:ph type="sldNum" sz="quarter" idx="12"/>
          </p:nvPr>
        </p:nvSpPr>
        <p:spPr/>
        <p:txBody>
          <a:bodyPr/>
          <a:lstStyle/>
          <a:p>
            <a:fld id="{81F9BE02-39CA-4A79-94FE-B2C96DCC7443}"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Autofit/>
          </a:bodyPr>
          <a:lstStyle/>
          <a:p>
            <a:r>
              <a:rPr lang="en-US" sz="3600" dirty="0" smtClean="0"/>
              <a:t>   Term Based Example 1: Cosine similarity</a:t>
            </a:r>
            <a:endParaRPr lang="en-US" sz="3600" dirty="0"/>
          </a:p>
        </p:txBody>
      </p:sp>
      <p:sp>
        <p:nvSpPr>
          <p:cNvPr id="3" name="Content Placeholder 2"/>
          <p:cNvSpPr>
            <a:spLocks noGrp="1"/>
          </p:cNvSpPr>
          <p:nvPr>
            <p:ph idx="1"/>
          </p:nvPr>
        </p:nvSpPr>
        <p:spPr>
          <a:xfrm>
            <a:off x="0" y="1219200"/>
            <a:ext cx="8229600" cy="4525963"/>
          </a:xfrm>
        </p:spPr>
        <p:txBody>
          <a:bodyPr>
            <a:normAutofit fontScale="85000" lnSpcReduction="10000"/>
          </a:bodyPr>
          <a:lstStyle/>
          <a:p>
            <a:pPr>
              <a:buNone/>
            </a:pPr>
            <a:r>
              <a:rPr lang="en-US" sz="2000" b="1" dirty="0" smtClean="0"/>
              <a:t>      Term based Distances:</a:t>
            </a:r>
          </a:p>
          <a:p>
            <a:pPr>
              <a:buNone/>
            </a:pPr>
            <a:r>
              <a:rPr lang="en-US" sz="2000" dirty="0" smtClean="0"/>
              <a:t>       Let us consider two example  sentences to calculate the term based text similarity </a:t>
            </a:r>
          </a:p>
          <a:p>
            <a:pPr>
              <a:buNone/>
            </a:pPr>
            <a:r>
              <a:rPr lang="en-US" sz="2000" dirty="0" smtClean="0"/>
              <a:t>                           -Jenny loves burger more then Linda loves pizza.</a:t>
            </a:r>
          </a:p>
          <a:p>
            <a:pPr>
              <a:buNone/>
            </a:pPr>
            <a:r>
              <a:rPr lang="en-US" sz="2000" dirty="0" smtClean="0"/>
              <a:t>                           -Jane likes pizza more then jenny loves burger.</a:t>
            </a:r>
          </a:p>
          <a:p>
            <a:pPr>
              <a:buNone/>
            </a:pPr>
            <a:r>
              <a:rPr lang="en-US" sz="2000" dirty="0" smtClean="0"/>
              <a:t>    </a:t>
            </a:r>
            <a:r>
              <a:rPr lang="en-US" sz="2000" b="1" dirty="0" smtClean="0"/>
              <a:t>Cosine Similarity:</a:t>
            </a:r>
          </a:p>
          <a:p>
            <a:pPr>
              <a:buNone/>
            </a:pPr>
            <a:r>
              <a:rPr lang="en-US" sz="2000" b="1" dirty="0" smtClean="0"/>
              <a:t>    Words = [burger, jenny, loves, </a:t>
            </a:r>
            <a:r>
              <a:rPr lang="en-US" sz="2000" b="1" dirty="0" err="1" smtClean="0"/>
              <a:t>linda</a:t>
            </a:r>
            <a:r>
              <a:rPr lang="en-US" sz="2000" b="1" dirty="0" smtClean="0"/>
              <a:t>, </a:t>
            </a:r>
            <a:r>
              <a:rPr lang="en-US" sz="2000" b="1" dirty="0" smtClean="0"/>
              <a:t>then</a:t>
            </a:r>
            <a:r>
              <a:rPr lang="en-US" sz="2000" b="1" dirty="0" smtClean="0"/>
              <a:t>, more, likes, </a:t>
            </a:r>
            <a:r>
              <a:rPr lang="en-US" sz="2000" b="1" dirty="0" err="1" smtClean="0"/>
              <a:t>jane</a:t>
            </a:r>
            <a:r>
              <a:rPr lang="en-US" sz="2000" b="1" dirty="0" smtClean="0"/>
              <a:t>, pizza]</a:t>
            </a:r>
          </a:p>
          <a:p>
            <a:pPr>
              <a:buNone/>
            </a:pPr>
            <a:r>
              <a:rPr lang="en-US" sz="2000" b="1" dirty="0" smtClean="0"/>
              <a:t>    </a:t>
            </a:r>
            <a:r>
              <a:rPr lang="en-US" sz="2000" dirty="0" smtClean="0"/>
              <a:t>If you take the word count, you will get a matrix like mentioned</a:t>
            </a:r>
          </a:p>
          <a:p>
            <a:pPr>
              <a:buNone/>
            </a:pPr>
            <a:r>
              <a:rPr lang="en-US" sz="2000" dirty="0" smtClean="0"/>
              <a:t>    on right side.</a:t>
            </a:r>
          </a:p>
          <a:p>
            <a:pPr>
              <a:buNone/>
            </a:pPr>
            <a:r>
              <a:rPr lang="en-US" sz="2000" dirty="0" smtClean="0"/>
              <a:t>    Now calculating cosine similarity between a an b</a:t>
            </a:r>
          </a:p>
          <a:p>
            <a:pPr>
              <a:buNone/>
            </a:pPr>
            <a:r>
              <a:rPr lang="en-US" sz="2000" dirty="0" smtClean="0"/>
              <a:t>                     a: [1,1,2,1,1,1,0,0,1]</a:t>
            </a:r>
          </a:p>
          <a:p>
            <a:pPr>
              <a:buNone/>
            </a:pPr>
            <a:r>
              <a:rPr lang="en-US" sz="2000" dirty="0" smtClean="0"/>
              <a:t>                     b: [1,1,1,0,1,1,1,1,1]</a:t>
            </a:r>
          </a:p>
          <a:p>
            <a:pPr>
              <a:buNone/>
            </a:pPr>
            <a:r>
              <a:rPr lang="en-US" sz="2000" dirty="0" smtClean="0"/>
              <a:t>    The cosine of the angle between vectors is their similarity,</a:t>
            </a:r>
          </a:p>
          <a:p>
            <a:pPr>
              <a:buNone/>
            </a:pPr>
            <a:r>
              <a:rPr lang="en-US" sz="2000" dirty="0" smtClean="0"/>
              <a:t>                   a . b</a:t>
            </a:r>
          </a:p>
          <a:p>
            <a:pPr>
              <a:buNone/>
            </a:pPr>
            <a:r>
              <a:rPr lang="en-US" sz="2000" dirty="0" smtClean="0"/>
              <a:t>    </a:t>
            </a:r>
            <a:r>
              <a:rPr lang="en-US" sz="2000" dirty="0" err="1" smtClean="0"/>
              <a:t>cos</a:t>
            </a:r>
            <a:r>
              <a:rPr lang="en-US" sz="2000" dirty="0" smtClean="0"/>
              <a:t> A= -----------= dot product of vectors/ Vectors magnitude</a:t>
            </a:r>
          </a:p>
          <a:p>
            <a:pPr>
              <a:buNone/>
            </a:pPr>
            <a:r>
              <a:rPr lang="en-US" sz="2000" dirty="0" smtClean="0"/>
              <a:t>                  a .  b</a:t>
            </a:r>
          </a:p>
        </p:txBody>
      </p:sp>
      <p:cxnSp>
        <p:nvCxnSpPr>
          <p:cNvPr id="7" name="Straight Connector 6"/>
          <p:cNvCxnSpPr/>
          <p:nvPr/>
        </p:nvCxnSpPr>
        <p:spPr>
          <a:xfrm>
            <a:off x="152400" y="1066800"/>
            <a:ext cx="861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800100" y="53721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rot="5400000">
            <a:off x="1104900" y="53721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990600" y="4724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1219200" y="47244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914400" y="5181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1219200" y="51816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rot="5400000">
            <a:off x="1296194" y="5409406"/>
            <a:ext cx="304006" cy="79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228600" y="4648200"/>
            <a:ext cx="5715000" cy="1588"/>
          </a:xfrm>
          <a:prstGeom prst="line">
            <a:avLst/>
          </a:prstGeom>
        </p:spPr>
        <p:style>
          <a:lnRef idx="1">
            <a:schemeClr val="accent6"/>
          </a:lnRef>
          <a:fillRef idx="0">
            <a:schemeClr val="accent6"/>
          </a:fillRef>
          <a:effectRef idx="0">
            <a:schemeClr val="accent6"/>
          </a:effectRef>
          <a:fontRef idx="minor">
            <a:schemeClr val="tx1"/>
          </a:fontRef>
        </p:style>
      </p:cxnSp>
      <p:cxnSp>
        <p:nvCxnSpPr>
          <p:cNvPr id="57" name="Straight Connector 56"/>
          <p:cNvCxnSpPr/>
          <p:nvPr/>
        </p:nvCxnSpPr>
        <p:spPr>
          <a:xfrm rot="5400000">
            <a:off x="-304800" y="5181600"/>
            <a:ext cx="1066800" cy="1588"/>
          </a:xfrm>
          <a:prstGeom prst="line">
            <a:avLst/>
          </a:prstGeom>
        </p:spPr>
        <p:style>
          <a:lnRef idx="1">
            <a:schemeClr val="accent6"/>
          </a:lnRef>
          <a:fillRef idx="0">
            <a:schemeClr val="accent6"/>
          </a:fillRef>
          <a:effectRef idx="0">
            <a:schemeClr val="accent6"/>
          </a:effectRef>
          <a:fontRef idx="minor">
            <a:schemeClr val="tx1"/>
          </a:fontRef>
        </p:style>
      </p:cxnSp>
      <p:cxnSp>
        <p:nvCxnSpPr>
          <p:cNvPr id="61" name="Straight Connector 60"/>
          <p:cNvCxnSpPr/>
          <p:nvPr/>
        </p:nvCxnSpPr>
        <p:spPr>
          <a:xfrm rot="5400000">
            <a:off x="5410200" y="5181600"/>
            <a:ext cx="1066800" cy="1588"/>
          </a:xfrm>
          <a:prstGeom prst="line">
            <a:avLst/>
          </a:prstGeom>
        </p:spPr>
        <p:style>
          <a:lnRef idx="1">
            <a:schemeClr val="accent6"/>
          </a:lnRef>
          <a:fillRef idx="0">
            <a:schemeClr val="accent6"/>
          </a:fillRef>
          <a:effectRef idx="0">
            <a:schemeClr val="accent6"/>
          </a:effectRef>
          <a:fontRef idx="minor">
            <a:schemeClr val="tx1"/>
          </a:fontRef>
        </p:style>
      </p:cxnSp>
      <p:graphicFrame>
        <p:nvGraphicFramePr>
          <p:cNvPr id="63" name="Table 62"/>
          <p:cNvGraphicFramePr>
            <a:graphicFrameLocks noGrp="1"/>
          </p:cNvGraphicFramePr>
          <p:nvPr/>
        </p:nvGraphicFramePr>
        <p:xfrm>
          <a:off x="6400800" y="2362200"/>
          <a:ext cx="2514600" cy="2971799"/>
        </p:xfrm>
        <a:graphic>
          <a:graphicData uri="http://schemas.openxmlformats.org/drawingml/2006/table">
            <a:tbl>
              <a:tblPr firstRow="1" bandRow="1">
                <a:tableStyleId>{93296810-A885-4BE3-A3E7-6D5BEEA58F35}</a:tableStyleId>
              </a:tblPr>
              <a:tblGrid>
                <a:gridCol w="812800"/>
                <a:gridCol w="787400"/>
                <a:gridCol w="914400"/>
              </a:tblGrid>
              <a:tr h="288611">
                <a:tc>
                  <a:txBody>
                    <a:bodyPr/>
                    <a:lstStyle/>
                    <a:p>
                      <a:r>
                        <a:rPr lang="en-US" dirty="0" smtClean="0"/>
                        <a:t>Terms</a:t>
                      </a:r>
                      <a:endParaRPr lang="en-US" dirty="0"/>
                    </a:p>
                  </a:txBody>
                  <a:tcPr/>
                </a:tc>
                <a:tc>
                  <a:txBody>
                    <a:bodyPr/>
                    <a:lstStyle/>
                    <a:p>
                      <a:r>
                        <a:rPr lang="en-US" dirty="0" smtClean="0"/>
                        <a:t>seq1</a:t>
                      </a:r>
                      <a:endParaRPr lang="en-US" dirty="0"/>
                    </a:p>
                  </a:txBody>
                  <a:tcPr/>
                </a:tc>
                <a:tc>
                  <a:txBody>
                    <a:bodyPr/>
                    <a:lstStyle/>
                    <a:p>
                      <a:r>
                        <a:rPr lang="en-US" dirty="0" smtClean="0"/>
                        <a:t>seq2</a:t>
                      </a:r>
                      <a:endParaRPr lang="en-US" dirty="0"/>
                    </a:p>
                  </a:txBody>
                  <a:tcPr/>
                </a:tc>
              </a:tr>
              <a:tr h="288611">
                <a:tc>
                  <a:txBody>
                    <a:bodyPr/>
                    <a:lstStyle/>
                    <a:p>
                      <a:r>
                        <a:rPr lang="en-US" dirty="0" smtClean="0"/>
                        <a:t>burger</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288611">
                <a:tc>
                  <a:txBody>
                    <a:bodyPr/>
                    <a:lstStyle/>
                    <a:p>
                      <a:r>
                        <a:rPr lang="en-US" dirty="0" smtClean="0"/>
                        <a:t>jenny</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288611">
                <a:tc>
                  <a:txBody>
                    <a:bodyPr/>
                    <a:lstStyle/>
                    <a:p>
                      <a:r>
                        <a:rPr lang="en-US" dirty="0" smtClean="0"/>
                        <a:t>loves</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288611">
                <a:tc>
                  <a:txBody>
                    <a:bodyPr/>
                    <a:lstStyle/>
                    <a:p>
                      <a:r>
                        <a:rPr lang="en-US" dirty="0" smtClean="0"/>
                        <a:t>likes</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288611">
                <a:tc>
                  <a:txBody>
                    <a:bodyPr/>
                    <a:lstStyle/>
                    <a:p>
                      <a:r>
                        <a:rPr lang="en-US" dirty="0" smtClean="0"/>
                        <a:t>than</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288611">
                <a:tc>
                  <a:txBody>
                    <a:bodyPr/>
                    <a:lstStyle/>
                    <a:p>
                      <a:r>
                        <a:rPr lang="en-US" dirty="0" smtClean="0"/>
                        <a:t>more</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411479">
                <a:tc>
                  <a:txBody>
                    <a:bodyPr/>
                    <a:lstStyle/>
                    <a:p>
                      <a:r>
                        <a:rPr lang="en-US" dirty="0" smtClean="0"/>
                        <a:t>pizza</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cxnSp>
        <p:nvCxnSpPr>
          <p:cNvPr id="67" name="Straight Connector 66"/>
          <p:cNvCxnSpPr/>
          <p:nvPr/>
        </p:nvCxnSpPr>
        <p:spPr>
          <a:xfrm>
            <a:off x="228600" y="5715000"/>
            <a:ext cx="5715000" cy="1588"/>
          </a:xfrm>
          <a:prstGeom prst="line">
            <a:avLst/>
          </a:prstGeom>
        </p:spPr>
        <p:style>
          <a:lnRef idx="1">
            <a:schemeClr val="accent6"/>
          </a:lnRef>
          <a:fillRef idx="0">
            <a:schemeClr val="accent6"/>
          </a:fillRef>
          <a:effectRef idx="0">
            <a:schemeClr val="accent6"/>
          </a:effectRef>
          <a:fontRef idx="minor">
            <a:schemeClr val="tx1"/>
          </a:fontRef>
        </p:style>
      </p:cxnSp>
      <p:cxnSp>
        <p:nvCxnSpPr>
          <p:cNvPr id="71" name="Straight Connector 70"/>
          <p:cNvCxnSpPr/>
          <p:nvPr/>
        </p:nvCxnSpPr>
        <p:spPr>
          <a:xfrm rot="5400000">
            <a:off x="952500" y="53721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18" name="Slide Number Placeholder 17"/>
          <p:cNvSpPr>
            <a:spLocks noGrp="1"/>
          </p:cNvSpPr>
          <p:nvPr>
            <p:ph type="sldNum" sz="quarter" idx="12"/>
          </p:nvPr>
        </p:nvSpPr>
        <p:spPr/>
        <p:txBody>
          <a:bodyPr/>
          <a:lstStyle/>
          <a:p>
            <a:fld id="{81F9BE02-39CA-4A79-94FE-B2C96DCC7443}"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normAutofit fontScale="90000"/>
          </a:bodyPr>
          <a:lstStyle/>
          <a:p>
            <a:r>
              <a:rPr lang="en-US" sz="4000" dirty="0" smtClean="0"/>
              <a:t>Term Based Example 2: </a:t>
            </a:r>
            <a:r>
              <a:rPr lang="en-US" sz="4000" dirty="0" err="1" smtClean="0"/>
              <a:t>Jaccard</a:t>
            </a:r>
            <a:r>
              <a:rPr lang="en-US" sz="4000" dirty="0" smtClean="0"/>
              <a:t> similarity</a:t>
            </a:r>
            <a:endParaRPr lang="en-US" sz="4000" dirty="0"/>
          </a:p>
        </p:txBody>
      </p:sp>
      <p:sp>
        <p:nvSpPr>
          <p:cNvPr id="3" name="Content Placeholder 2"/>
          <p:cNvSpPr>
            <a:spLocks noGrp="1"/>
          </p:cNvSpPr>
          <p:nvPr>
            <p:ph idx="1"/>
          </p:nvPr>
        </p:nvSpPr>
        <p:spPr>
          <a:xfrm>
            <a:off x="0" y="1295400"/>
            <a:ext cx="8229600" cy="4525963"/>
          </a:xfrm>
        </p:spPr>
        <p:txBody>
          <a:bodyPr>
            <a:normAutofit lnSpcReduction="10000"/>
          </a:bodyPr>
          <a:lstStyle/>
          <a:p>
            <a:pPr>
              <a:buNone/>
            </a:pPr>
            <a:r>
              <a:rPr lang="en-US" sz="2000" b="1" dirty="0" smtClean="0"/>
              <a:t>      </a:t>
            </a:r>
            <a:r>
              <a:rPr lang="en-US" sz="2000" b="1" dirty="0" err="1" smtClean="0"/>
              <a:t>Jaccard</a:t>
            </a:r>
            <a:r>
              <a:rPr lang="en-US" sz="2000" b="1" dirty="0" smtClean="0"/>
              <a:t> similarity:</a:t>
            </a:r>
          </a:p>
          <a:p>
            <a:pPr>
              <a:buNone/>
            </a:pPr>
            <a:r>
              <a:rPr lang="en-US" sz="2000" b="1" dirty="0" smtClean="0"/>
              <a:t>           </a:t>
            </a:r>
          </a:p>
          <a:p>
            <a:endParaRPr lang="en-US" sz="2000" b="1" dirty="0" smtClean="0"/>
          </a:p>
          <a:p>
            <a:pPr>
              <a:buNone/>
            </a:pPr>
            <a:endParaRPr lang="en-US" sz="2000" b="1" dirty="0" smtClean="0"/>
          </a:p>
          <a:p>
            <a:pPr>
              <a:buNone/>
            </a:pPr>
            <a:r>
              <a:rPr lang="en-US" sz="2000" b="1" dirty="0" smtClean="0"/>
              <a:t>      </a:t>
            </a:r>
            <a:r>
              <a:rPr lang="en-US" sz="2000" dirty="0" smtClean="0"/>
              <a:t>a: { jenny, loves, burger, more, than, pizza, Linda}</a:t>
            </a:r>
          </a:p>
          <a:p>
            <a:pPr>
              <a:buNone/>
            </a:pPr>
            <a:r>
              <a:rPr lang="en-US" sz="2000" dirty="0" smtClean="0"/>
              <a:t>      </a:t>
            </a:r>
            <a:r>
              <a:rPr lang="en-US" sz="2000" dirty="0" smtClean="0"/>
              <a:t>b: </a:t>
            </a:r>
            <a:r>
              <a:rPr lang="en-US" sz="2000" dirty="0" smtClean="0"/>
              <a:t>{ </a:t>
            </a:r>
            <a:r>
              <a:rPr lang="en-US" sz="2000" dirty="0" err="1" smtClean="0"/>
              <a:t>jane</a:t>
            </a:r>
            <a:r>
              <a:rPr lang="en-US" sz="2000" dirty="0" smtClean="0"/>
              <a:t>, likes, pizza, more, than, burger, loves, jenny}</a:t>
            </a:r>
          </a:p>
          <a:p>
            <a:pPr>
              <a:buNone/>
            </a:pPr>
            <a:r>
              <a:rPr lang="en-US" sz="2000" dirty="0" smtClean="0"/>
              <a:t>      a </a:t>
            </a:r>
            <a:r>
              <a:rPr lang="en-US" sz="2000" b="1" dirty="0" smtClean="0"/>
              <a:t>n </a:t>
            </a:r>
            <a:r>
              <a:rPr lang="en-US" sz="2000" dirty="0" smtClean="0"/>
              <a:t>b: { jenny, loves, burger, more, pizza, than}</a:t>
            </a:r>
          </a:p>
          <a:p>
            <a:pPr>
              <a:buNone/>
            </a:pPr>
            <a:r>
              <a:rPr lang="en-US" sz="2000" smtClean="0"/>
              <a:t>      </a:t>
            </a:r>
            <a:r>
              <a:rPr lang="en-US" sz="2000" smtClean="0"/>
              <a:t>a </a:t>
            </a:r>
            <a:r>
              <a:rPr lang="en-US" sz="2000" b="1" dirty="0" smtClean="0"/>
              <a:t>u </a:t>
            </a:r>
            <a:r>
              <a:rPr lang="en-US" sz="2000" dirty="0" smtClean="0"/>
              <a:t>b: { burger, jenny, loves, </a:t>
            </a:r>
            <a:r>
              <a:rPr lang="en-US" sz="2000" dirty="0" err="1" smtClean="0"/>
              <a:t>linda</a:t>
            </a:r>
            <a:r>
              <a:rPr lang="en-US" sz="2000" dirty="0" smtClean="0"/>
              <a:t>, than, more, likes, </a:t>
            </a:r>
            <a:r>
              <a:rPr lang="en-US" sz="2000" dirty="0" err="1" smtClean="0"/>
              <a:t>jane</a:t>
            </a:r>
            <a:r>
              <a:rPr lang="en-US" sz="2000" dirty="0" smtClean="0"/>
              <a:t>, pizza} </a:t>
            </a:r>
          </a:p>
          <a:p>
            <a:pPr>
              <a:buNone/>
            </a:pPr>
            <a:r>
              <a:rPr lang="en-US" sz="2000" dirty="0" smtClean="0"/>
              <a:t>      </a:t>
            </a:r>
            <a:r>
              <a:rPr lang="en-US" sz="2000" dirty="0" err="1" smtClean="0"/>
              <a:t>Jaccard</a:t>
            </a:r>
            <a:r>
              <a:rPr lang="en-US" sz="2000" dirty="0" smtClean="0"/>
              <a:t> similarity = 6/9 = </a:t>
            </a:r>
            <a:r>
              <a:rPr lang="en-US" sz="2000" b="1" dirty="0" smtClean="0"/>
              <a:t>0.666</a:t>
            </a:r>
          </a:p>
          <a:p>
            <a:endParaRPr lang="en-US" sz="2000" dirty="0" smtClean="0"/>
          </a:p>
          <a:p>
            <a:pPr>
              <a:buNone/>
            </a:pPr>
            <a:r>
              <a:rPr lang="en-US" sz="2000" dirty="0" smtClean="0"/>
              <a:t>      Removing </a:t>
            </a:r>
            <a:r>
              <a:rPr lang="en-US" sz="2000" b="1" dirty="0" smtClean="0"/>
              <a:t>stop words </a:t>
            </a:r>
            <a:r>
              <a:rPr lang="en-US" sz="2000" dirty="0" smtClean="0"/>
              <a:t>by parsing,</a:t>
            </a:r>
          </a:p>
          <a:p>
            <a:pPr>
              <a:buNone/>
            </a:pPr>
            <a:r>
              <a:rPr lang="en-US" sz="2000" dirty="0" smtClean="0"/>
              <a:t>      </a:t>
            </a:r>
            <a:r>
              <a:rPr lang="en-US" sz="2000" dirty="0" err="1" smtClean="0"/>
              <a:t>Jaccard</a:t>
            </a:r>
            <a:r>
              <a:rPr lang="en-US" sz="2000" dirty="0" smtClean="0"/>
              <a:t> similarity = 5 / 8 = </a:t>
            </a:r>
            <a:r>
              <a:rPr lang="en-US" sz="2000" b="1" dirty="0" smtClean="0"/>
              <a:t>0.625</a:t>
            </a:r>
            <a:r>
              <a:rPr lang="en-US" sz="2000" dirty="0" smtClean="0"/>
              <a:t> and </a:t>
            </a:r>
            <a:r>
              <a:rPr lang="en-US" sz="2000" dirty="0" err="1" smtClean="0"/>
              <a:t>jaccard</a:t>
            </a:r>
            <a:r>
              <a:rPr lang="en-US" sz="2000" dirty="0" smtClean="0"/>
              <a:t> dissimilarity = </a:t>
            </a:r>
            <a:r>
              <a:rPr lang="en-US" sz="2000" b="1" dirty="0" smtClean="0"/>
              <a:t>1 – </a:t>
            </a:r>
            <a:r>
              <a:rPr lang="en-US" sz="2000" b="1" dirty="0" err="1" smtClean="0"/>
              <a:t>Jaccard</a:t>
            </a:r>
            <a:r>
              <a:rPr lang="en-US" sz="2000" b="1" dirty="0" smtClean="0"/>
              <a:t> similarity</a:t>
            </a:r>
            <a:endParaRPr lang="en-US" sz="2000" dirty="0"/>
          </a:p>
        </p:txBody>
      </p:sp>
      <p:cxnSp>
        <p:nvCxnSpPr>
          <p:cNvPr id="5" name="Straight Connector 4"/>
          <p:cNvCxnSpPr/>
          <p:nvPr/>
        </p:nvCxnSpPr>
        <p:spPr>
          <a:xfrm>
            <a:off x="304800" y="1143000"/>
            <a:ext cx="8382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95400" y="1828800"/>
            <a:ext cx="28956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J(</a:t>
            </a:r>
            <a:r>
              <a:rPr lang="en-US" dirty="0" err="1" smtClean="0"/>
              <a:t>a,b</a:t>
            </a:r>
            <a:r>
              <a:rPr lang="en-US" dirty="0" smtClean="0"/>
              <a:t>)= a </a:t>
            </a:r>
            <a:r>
              <a:rPr lang="en-US" b="1" dirty="0" smtClean="0"/>
              <a:t>n</a:t>
            </a:r>
            <a:r>
              <a:rPr lang="en-US" dirty="0" smtClean="0"/>
              <a:t> b/ a </a:t>
            </a:r>
            <a:r>
              <a:rPr lang="en-US" b="1" dirty="0" smtClean="0"/>
              <a:t>u</a:t>
            </a:r>
            <a:r>
              <a:rPr lang="en-US" dirty="0" smtClean="0"/>
              <a:t> b</a:t>
            </a:r>
            <a:endParaRPr lang="en-US" dirty="0"/>
          </a:p>
        </p:txBody>
      </p:sp>
      <p:sp>
        <p:nvSpPr>
          <p:cNvPr id="6" name="Slide Number Placeholder 5"/>
          <p:cNvSpPr>
            <a:spLocks noGrp="1"/>
          </p:cNvSpPr>
          <p:nvPr>
            <p:ph type="sldNum" sz="quarter" idx="12"/>
          </p:nvPr>
        </p:nvSpPr>
        <p:spPr/>
        <p:txBody>
          <a:bodyPr/>
          <a:lstStyle/>
          <a:p>
            <a:fld id="{81F9BE02-39CA-4A79-94FE-B2C96DCC7443}"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1143000"/>
          </a:xfrm>
        </p:spPr>
        <p:txBody>
          <a:bodyPr>
            <a:normAutofit fontScale="90000"/>
          </a:bodyPr>
          <a:lstStyle/>
          <a:p>
            <a:r>
              <a:rPr lang="en-US" dirty="0" smtClean="0"/>
              <a:t>Examples of Character based distance</a:t>
            </a:r>
            <a:endParaRPr lang="en-US" dirty="0"/>
          </a:p>
        </p:txBody>
      </p:sp>
      <p:sp>
        <p:nvSpPr>
          <p:cNvPr id="3" name="Content Placeholder 2"/>
          <p:cNvSpPr>
            <a:spLocks noGrp="1"/>
          </p:cNvSpPr>
          <p:nvPr>
            <p:ph idx="1"/>
          </p:nvPr>
        </p:nvSpPr>
        <p:spPr>
          <a:xfrm>
            <a:off x="0" y="1066800"/>
            <a:ext cx="8229600" cy="4525963"/>
          </a:xfrm>
        </p:spPr>
        <p:txBody>
          <a:bodyPr>
            <a:normAutofit lnSpcReduction="10000"/>
          </a:bodyPr>
          <a:lstStyle/>
          <a:p>
            <a:pPr>
              <a:buNone/>
            </a:pPr>
            <a:r>
              <a:rPr lang="en-US" sz="2000" b="1" dirty="0" smtClean="0"/>
              <a:t>      Hamming distance:</a:t>
            </a:r>
          </a:p>
          <a:p>
            <a:pPr>
              <a:buNone/>
            </a:pPr>
            <a:r>
              <a:rPr lang="en-US" sz="2000" dirty="0" smtClean="0"/>
              <a:t>      It measures the minimum number of substitutions required to change one string into the other for a fixed length of strings.</a:t>
            </a:r>
          </a:p>
          <a:p>
            <a:pPr>
              <a:buNone/>
            </a:pPr>
            <a:r>
              <a:rPr lang="en-US" sz="2000" dirty="0" smtClean="0"/>
              <a:t>      For example the hamming distance between ,</a:t>
            </a:r>
          </a:p>
          <a:p>
            <a:pPr>
              <a:buNone/>
            </a:pPr>
            <a:r>
              <a:rPr lang="en-US" sz="2000" dirty="0" smtClean="0"/>
              <a:t>                    “</a:t>
            </a:r>
            <a:r>
              <a:rPr lang="en-US" sz="2000" b="1" dirty="0" err="1" smtClean="0"/>
              <a:t>Din</a:t>
            </a:r>
            <a:r>
              <a:rPr lang="en-US" sz="2000" dirty="0" err="1" smtClean="0"/>
              <a:t>esh</a:t>
            </a:r>
            <a:r>
              <a:rPr lang="en-US" sz="2000" dirty="0" smtClean="0"/>
              <a:t>” – “</a:t>
            </a:r>
            <a:r>
              <a:rPr lang="en-US" sz="2000" b="1" dirty="0" err="1" smtClean="0"/>
              <a:t>Ram</a:t>
            </a:r>
            <a:r>
              <a:rPr lang="en-US" sz="2000" dirty="0" err="1" smtClean="0"/>
              <a:t>esh</a:t>
            </a:r>
            <a:r>
              <a:rPr lang="en-US" sz="2000" dirty="0" smtClean="0"/>
              <a:t>” = 3 and “J</a:t>
            </a:r>
            <a:r>
              <a:rPr lang="en-US" sz="2000" b="1" dirty="0" smtClean="0"/>
              <a:t>ohn</a:t>
            </a:r>
            <a:r>
              <a:rPr lang="en-US" sz="2000" dirty="0" smtClean="0"/>
              <a:t>” – “J</a:t>
            </a:r>
            <a:r>
              <a:rPr lang="en-US" sz="2000" b="1" dirty="0" smtClean="0"/>
              <a:t>ack</a:t>
            </a:r>
            <a:r>
              <a:rPr lang="en-US" sz="2000" dirty="0" smtClean="0"/>
              <a:t>” = 3</a:t>
            </a:r>
          </a:p>
          <a:p>
            <a:pPr>
              <a:buNone/>
            </a:pPr>
            <a:endParaRPr lang="en-US" sz="2000" dirty="0" smtClean="0"/>
          </a:p>
          <a:p>
            <a:pPr>
              <a:buNone/>
            </a:pPr>
            <a:endParaRPr lang="en-US" sz="2000" dirty="0" smtClean="0"/>
          </a:p>
          <a:p>
            <a:pPr>
              <a:buNone/>
            </a:pPr>
            <a:r>
              <a:rPr lang="en-US" sz="2000" dirty="0" smtClean="0"/>
              <a:t>      </a:t>
            </a:r>
            <a:r>
              <a:rPr lang="en-US" sz="2000" b="1" dirty="0" err="1" smtClean="0"/>
              <a:t>Levenshtein</a:t>
            </a:r>
            <a:r>
              <a:rPr lang="en-US" sz="2000" b="1" dirty="0" smtClean="0"/>
              <a:t> Distance:</a:t>
            </a:r>
          </a:p>
          <a:p>
            <a:pPr>
              <a:buNone/>
            </a:pPr>
            <a:r>
              <a:rPr lang="en-US" sz="2000" dirty="0" smtClean="0"/>
              <a:t>      For comparing strings of different lengths of strings where not just </a:t>
            </a:r>
            <a:r>
              <a:rPr lang="en-US" sz="2000" i="1" dirty="0" smtClean="0"/>
              <a:t>substitutions</a:t>
            </a:r>
            <a:r>
              <a:rPr lang="en-US" sz="2000" dirty="0" smtClean="0"/>
              <a:t> but also </a:t>
            </a:r>
            <a:r>
              <a:rPr lang="en-US" sz="2000" i="1" dirty="0" smtClean="0"/>
              <a:t>insertions</a:t>
            </a:r>
            <a:r>
              <a:rPr lang="en-US" sz="2000" dirty="0" smtClean="0"/>
              <a:t> or </a:t>
            </a:r>
            <a:r>
              <a:rPr lang="en-US" sz="2000" i="1" dirty="0" smtClean="0"/>
              <a:t>deletions</a:t>
            </a:r>
            <a:r>
              <a:rPr lang="en-US" sz="2000" dirty="0" smtClean="0"/>
              <a:t> have to be expected, then </a:t>
            </a:r>
            <a:r>
              <a:rPr lang="en-US" sz="2000" dirty="0" err="1" smtClean="0"/>
              <a:t>Levenshtein</a:t>
            </a:r>
            <a:r>
              <a:rPr lang="en-US" sz="2000" dirty="0" smtClean="0"/>
              <a:t> distance is appropriate.</a:t>
            </a:r>
          </a:p>
          <a:p>
            <a:pPr>
              <a:buNone/>
            </a:pPr>
            <a:r>
              <a:rPr lang="en-US" sz="2000" dirty="0" smtClean="0"/>
              <a:t>      For example the </a:t>
            </a:r>
            <a:r>
              <a:rPr lang="en-US" sz="2000" dirty="0" err="1" smtClean="0"/>
              <a:t>Levenshtein</a:t>
            </a:r>
            <a:r>
              <a:rPr lang="en-US" sz="2000" dirty="0" smtClean="0"/>
              <a:t> distance between Artist and Artificial is 6 which is computed as follows ,</a:t>
            </a:r>
          </a:p>
          <a:p>
            <a:pPr>
              <a:buNone/>
            </a:pPr>
            <a:r>
              <a:rPr lang="en-US" sz="2000" dirty="0" smtClean="0"/>
              <a:t>         </a:t>
            </a:r>
            <a:endParaRPr lang="en-US" sz="2000" dirty="0"/>
          </a:p>
        </p:txBody>
      </p:sp>
      <p:cxnSp>
        <p:nvCxnSpPr>
          <p:cNvPr id="9" name="Straight Connector 8"/>
          <p:cNvCxnSpPr/>
          <p:nvPr/>
        </p:nvCxnSpPr>
        <p:spPr>
          <a:xfrm>
            <a:off x="228600" y="990600"/>
            <a:ext cx="86106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nvGraphicFramePr>
        <p:xfrm>
          <a:off x="762000" y="5486400"/>
          <a:ext cx="6096000" cy="123444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609600"/>
                <a:gridCol w="609600"/>
                <a:gridCol w="609600"/>
                <a:gridCol w="609600"/>
                <a:gridCol w="609600"/>
                <a:gridCol w="609600"/>
                <a:gridCol w="609600"/>
                <a:gridCol w="609600"/>
                <a:gridCol w="609600"/>
                <a:gridCol w="609600"/>
              </a:tblGrid>
              <a:tr h="228600">
                <a:tc>
                  <a:txBody>
                    <a:bodyPr/>
                    <a:lstStyle/>
                    <a:p>
                      <a:r>
                        <a:rPr lang="en-US" sz="1600" baseline="0" dirty="0" smtClean="0">
                          <a:solidFill>
                            <a:schemeClr val="tx1"/>
                          </a:solidFill>
                        </a:rPr>
                        <a:t>   A </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   </a:t>
                      </a:r>
                      <a:r>
                        <a:rPr lang="en-US" dirty="0" smtClean="0">
                          <a:solidFill>
                            <a:schemeClr val="tx1"/>
                          </a:solidFill>
                        </a:rPr>
                        <a:t>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   </a:t>
                      </a:r>
                      <a:r>
                        <a:rPr lang="en-US" dirty="0" smtClean="0">
                          <a:solidFill>
                            <a:schemeClr val="tx1"/>
                          </a:solidFill>
                        </a:rPr>
                        <a:t>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   </a:t>
                      </a:r>
                      <a:r>
                        <a:rPr lang="en-US" dirty="0" smtClean="0">
                          <a:solidFill>
                            <a:schemeClr val="tx1"/>
                          </a:solidFill>
                        </a:rPr>
                        <a:t>I</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   </a:t>
                      </a:r>
                      <a:r>
                        <a:rPr lang="en-US" dirty="0" smtClean="0">
                          <a:solidFill>
                            <a:schemeClr val="tx1"/>
                          </a:solidFill>
                        </a:rPr>
                        <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   </a:t>
                      </a:r>
                      <a:r>
                        <a:rPr lang="en-US" dirty="0" smtClean="0">
                          <a:solidFill>
                            <a:schemeClr val="tx1"/>
                          </a:solidFill>
                        </a:rPr>
                        <a:t>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r>
                        <a:rPr lang="en-US" dirty="0" smtClean="0"/>
                        <a:t>  </a:t>
                      </a:r>
                      <a:r>
                        <a:rPr lang="en-US" b="1" dirty="0" smtClean="0"/>
                        <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   </a:t>
                      </a:r>
                      <a:r>
                        <a:rPr lang="en-US" b="1" dirty="0" smtClean="0"/>
                        <a:t>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   </a:t>
                      </a:r>
                      <a:r>
                        <a:rPr lang="en-US" b="1" dirty="0" smtClean="0"/>
                        <a:t>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   </a:t>
                      </a:r>
                      <a:r>
                        <a:rPr lang="en-US" b="1" dirty="0" smtClean="0"/>
                        <a:t>I</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   </a:t>
                      </a:r>
                      <a:r>
                        <a:rPr lang="en-US" b="1" dirty="0" smtClean="0"/>
                        <a:t>F</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   </a:t>
                      </a:r>
                      <a:r>
                        <a:rPr lang="en-US" b="1" dirty="0" smtClean="0"/>
                        <a:t>I</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   </a:t>
                      </a:r>
                      <a:r>
                        <a:rPr lang="en-US" b="1" dirty="0" smtClean="0"/>
                        <a:t>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   </a:t>
                      </a:r>
                      <a:r>
                        <a:rPr lang="en-US" b="1" dirty="0" smtClean="0"/>
                        <a:t>I</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    </a:t>
                      </a:r>
                      <a:r>
                        <a:rPr lang="en-US" b="1" dirty="0" smtClean="0"/>
                        <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   </a:t>
                      </a:r>
                      <a:r>
                        <a:rPr lang="en-US" b="1" dirty="0" smtClean="0"/>
                        <a:t>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72440">
                <a:tc>
                  <a:txBody>
                    <a:bodyPr/>
                    <a:lstStyle/>
                    <a:p>
                      <a:r>
                        <a:rPr lang="en-US" dirty="0" smtClean="0"/>
                        <a:t>  </a:t>
                      </a:r>
                      <a:r>
                        <a:rPr lang="en-US" b="1"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   </a:t>
                      </a:r>
                      <a:r>
                        <a:rPr lang="en-US" b="1"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   </a:t>
                      </a:r>
                      <a:r>
                        <a:rPr lang="en-US" b="1"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   </a:t>
                      </a:r>
                      <a:r>
                        <a:rPr lang="en-US" b="1"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   </a:t>
                      </a:r>
                      <a:r>
                        <a:rPr lang="en-US" b="1"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   </a:t>
                      </a:r>
                      <a:r>
                        <a:rPr lang="en-US" b="1"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   </a:t>
                      </a:r>
                      <a:r>
                        <a:rPr lang="en-US" b="1"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   </a:t>
                      </a:r>
                      <a:r>
                        <a:rPr lang="en-US" b="1"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   </a:t>
                      </a:r>
                      <a:r>
                        <a:rPr lang="en-US" b="1"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   </a:t>
                      </a:r>
                      <a:r>
                        <a:rPr lang="en-US" b="1"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1" name="Table 10"/>
          <p:cNvGraphicFramePr>
            <a:graphicFrameLocks noGrp="1"/>
          </p:cNvGraphicFramePr>
          <p:nvPr/>
        </p:nvGraphicFramePr>
        <p:xfrm>
          <a:off x="6858000" y="6248400"/>
          <a:ext cx="533400" cy="457200"/>
        </p:xfrm>
        <a:graphic>
          <a:graphicData uri="http://schemas.openxmlformats.org/drawingml/2006/table">
            <a:tbl>
              <a:tblPr firstRow="1" bandRow="1">
                <a:tableStyleId>{5C22544A-7EE6-4342-B048-85BDC9FD1C3A}</a:tableStyleId>
              </a:tblPr>
              <a:tblGrid>
                <a:gridCol w="533400"/>
              </a:tblGrid>
              <a:tr h="457200">
                <a:tc>
                  <a:txBody>
                    <a:bodyPr/>
                    <a:lstStyle/>
                    <a:p>
                      <a:r>
                        <a:rPr lang="en-US" dirty="0" smtClean="0"/>
                        <a:t> </a:t>
                      </a:r>
                      <a:r>
                        <a:rPr lang="en-US" b="1" dirty="0" smtClean="0">
                          <a:solidFill>
                            <a:schemeClr val="tx1"/>
                          </a:solidFill>
                        </a:rPr>
                        <a:t>=</a:t>
                      </a:r>
                      <a:r>
                        <a:rPr lang="en-US" b="1" baseline="0" dirty="0" smtClean="0">
                          <a:solidFill>
                            <a:schemeClr val="tx1"/>
                          </a:solidFill>
                        </a:rPr>
                        <a:t> 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Slide Number Placeholder 6"/>
          <p:cNvSpPr>
            <a:spLocks noGrp="1"/>
          </p:cNvSpPr>
          <p:nvPr>
            <p:ph type="sldNum" sz="quarter" idx="12"/>
          </p:nvPr>
        </p:nvSpPr>
        <p:spPr/>
        <p:txBody>
          <a:bodyPr/>
          <a:lstStyle/>
          <a:p>
            <a:fld id="{81F9BE02-39CA-4A79-94FE-B2C96DCC744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lstStyle/>
          <a:p>
            <a:r>
              <a:rPr lang="en-US" dirty="0" smtClean="0"/>
              <a:t>Corpus based similarity measures</a:t>
            </a:r>
            <a:endParaRPr lang="en-US" dirty="0"/>
          </a:p>
        </p:txBody>
      </p:sp>
      <p:sp>
        <p:nvSpPr>
          <p:cNvPr id="5" name="Content Placeholder 4"/>
          <p:cNvSpPr>
            <a:spLocks noGrp="1"/>
          </p:cNvSpPr>
          <p:nvPr>
            <p:ph idx="1"/>
          </p:nvPr>
        </p:nvSpPr>
        <p:spPr>
          <a:xfrm>
            <a:off x="0" y="1295400"/>
            <a:ext cx="8229600" cy="4525963"/>
          </a:xfrm>
        </p:spPr>
        <p:txBody>
          <a:bodyPr/>
          <a:lstStyle/>
          <a:p>
            <a:endParaRPr lang="en-US" dirty="0"/>
          </a:p>
        </p:txBody>
      </p:sp>
      <p:cxnSp>
        <p:nvCxnSpPr>
          <p:cNvPr id="7" name="Straight Connector 6"/>
          <p:cNvCxnSpPr/>
          <p:nvPr/>
        </p:nvCxnSpPr>
        <p:spPr>
          <a:xfrm>
            <a:off x="228600" y="1143000"/>
            <a:ext cx="8534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914400" y="3200400"/>
            <a:ext cx="1295400" cy="762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Corpus based</a:t>
            </a:r>
            <a:endParaRPr lang="en-US" dirty="0"/>
          </a:p>
        </p:txBody>
      </p:sp>
      <p:sp>
        <p:nvSpPr>
          <p:cNvPr id="9" name="Rectangle 8"/>
          <p:cNvSpPr/>
          <p:nvPr/>
        </p:nvSpPr>
        <p:spPr>
          <a:xfrm>
            <a:off x="3352800" y="1676400"/>
            <a:ext cx="16002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HAL</a:t>
            </a:r>
            <a:endParaRPr lang="en-US" dirty="0"/>
          </a:p>
        </p:txBody>
      </p:sp>
      <p:sp>
        <p:nvSpPr>
          <p:cNvPr id="10" name="Rectangle 9"/>
          <p:cNvSpPr/>
          <p:nvPr/>
        </p:nvSpPr>
        <p:spPr>
          <a:xfrm>
            <a:off x="3352800" y="2286000"/>
            <a:ext cx="16002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LSA</a:t>
            </a:r>
            <a:endParaRPr lang="en-US" dirty="0"/>
          </a:p>
        </p:txBody>
      </p:sp>
      <p:sp>
        <p:nvSpPr>
          <p:cNvPr id="11" name="Rectangle 10"/>
          <p:cNvSpPr/>
          <p:nvPr/>
        </p:nvSpPr>
        <p:spPr>
          <a:xfrm>
            <a:off x="3352800" y="2971800"/>
            <a:ext cx="16002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ESA</a:t>
            </a:r>
            <a:endParaRPr lang="en-US" dirty="0"/>
          </a:p>
        </p:txBody>
      </p:sp>
      <p:sp>
        <p:nvSpPr>
          <p:cNvPr id="12" name="Rectangle 11"/>
          <p:cNvSpPr/>
          <p:nvPr/>
        </p:nvSpPr>
        <p:spPr>
          <a:xfrm>
            <a:off x="3352800" y="3581400"/>
            <a:ext cx="16002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PMI-IR</a:t>
            </a:r>
            <a:endParaRPr lang="en-US" dirty="0"/>
          </a:p>
        </p:txBody>
      </p:sp>
      <p:sp>
        <p:nvSpPr>
          <p:cNvPr id="13" name="Rectangle 12"/>
          <p:cNvSpPr/>
          <p:nvPr/>
        </p:nvSpPr>
        <p:spPr>
          <a:xfrm>
            <a:off x="3352800" y="43434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NGD</a:t>
            </a:r>
            <a:endParaRPr lang="en-US" dirty="0"/>
          </a:p>
        </p:txBody>
      </p:sp>
      <p:sp>
        <p:nvSpPr>
          <p:cNvPr id="14" name="Rectangle 13"/>
          <p:cNvSpPr/>
          <p:nvPr/>
        </p:nvSpPr>
        <p:spPr>
          <a:xfrm>
            <a:off x="3352800" y="5105400"/>
            <a:ext cx="16002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DISCO</a:t>
            </a:r>
            <a:endParaRPr lang="en-US" dirty="0"/>
          </a:p>
        </p:txBody>
      </p:sp>
      <p:sp>
        <p:nvSpPr>
          <p:cNvPr id="15" name="Rectangle 14"/>
          <p:cNvSpPr/>
          <p:nvPr/>
        </p:nvSpPr>
        <p:spPr>
          <a:xfrm>
            <a:off x="6477000" y="2286000"/>
            <a:ext cx="14478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GLSA</a:t>
            </a:r>
            <a:endParaRPr lang="en-US" dirty="0"/>
          </a:p>
        </p:txBody>
      </p:sp>
      <p:sp>
        <p:nvSpPr>
          <p:cNvPr id="16" name="Rectangle 15"/>
          <p:cNvSpPr/>
          <p:nvPr/>
        </p:nvSpPr>
        <p:spPr>
          <a:xfrm>
            <a:off x="6477000" y="2971800"/>
            <a:ext cx="14478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CL-ESA</a:t>
            </a:r>
            <a:endParaRPr lang="en-US" dirty="0"/>
          </a:p>
        </p:txBody>
      </p:sp>
      <p:sp>
        <p:nvSpPr>
          <p:cNvPr id="18" name="Rectangle 17"/>
          <p:cNvSpPr/>
          <p:nvPr/>
        </p:nvSpPr>
        <p:spPr>
          <a:xfrm>
            <a:off x="6477000" y="4572000"/>
            <a:ext cx="1447800"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DISCO1</a:t>
            </a:r>
            <a:endParaRPr lang="en-US" dirty="0"/>
          </a:p>
        </p:txBody>
      </p:sp>
      <p:sp>
        <p:nvSpPr>
          <p:cNvPr id="19" name="Rectangle 18"/>
          <p:cNvSpPr/>
          <p:nvPr/>
        </p:nvSpPr>
        <p:spPr>
          <a:xfrm>
            <a:off x="6477000" y="5791200"/>
            <a:ext cx="1447800"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DISCO2</a:t>
            </a:r>
            <a:endParaRPr lang="en-US" dirty="0"/>
          </a:p>
        </p:txBody>
      </p:sp>
      <p:cxnSp>
        <p:nvCxnSpPr>
          <p:cNvPr id="21" name="Straight Arrow Connector 20"/>
          <p:cNvCxnSpPr>
            <a:stCxn id="8" idx="3"/>
          </p:cNvCxnSpPr>
          <p:nvPr/>
        </p:nvCxnSpPr>
        <p:spPr>
          <a:xfrm flipV="1">
            <a:off x="2209800" y="1905000"/>
            <a:ext cx="10668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3"/>
          </p:cNvCxnSpPr>
          <p:nvPr/>
        </p:nvCxnSpPr>
        <p:spPr>
          <a:xfrm flipV="1">
            <a:off x="2209800" y="2514600"/>
            <a:ext cx="1066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3"/>
            <a:endCxn id="11" idx="1"/>
          </p:cNvCxnSpPr>
          <p:nvPr/>
        </p:nvCxnSpPr>
        <p:spPr>
          <a:xfrm flipV="1">
            <a:off x="2209800" y="3162300"/>
            <a:ext cx="11430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3"/>
          </p:cNvCxnSpPr>
          <p:nvPr/>
        </p:nvCxnSpPr>
        <p:spPr>
          <a:xfrm>
            <a:off x="2209800" y="3581400"/>
            <a:ext cx="1066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3"/>
          </p:cNvCxnSpPr>
          <p:nvPr/>
        </p:nvCxnSpPr>
        <p:spPr>
          <a:xfrm>
            <a:off x="2209800" y="3581400"/>
            <a:ext cx="1066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3"/>
          </p:cNvCxnSpPr>
          <p:nvPr/>
        </p:nvCxnSpPr>
        <p:spPr>
          <a:xfrm>
            <a:off x="2209800" y="3581400"/>
            <a:ext cx="10668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3"/>
            <a:endCxn id="15" idx="1"/>
          </p:cNvCxnSpPr>
          <p:nvPr/>
        </p:nvCxnSpPr>
        <p:spPr>
          <a:xfrm>
            <a:off x="4953000" y="2476500"/>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3"/>
            <a:endCxn id="16" idx="1"/>
          </p:cNvCxnSpPr>
          <p:nvPr/>
        </p:nvCxnSpPr>
        <p:spPr>
          <a:xfrm>
            <a:off x="4953000" y="3162300"/>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4" idx="3"/>
            <a:endCxn id="18" idx="1"/>
          </p:cNvCxnSpPr>
          <p:nvPr/>
        </p:nvCxnSpPr>
        <p:spPr>
          <a:xfrm flipV="1">
            <a:off x="4953000" y="4800600"/>
            <a:ext cx="152400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4" idx="3"/>
            <a:endCxn id="19" idx="1"/>
          </p:cNvCxnSpPr>
          <p:nvPr/>
        </p:nvCxnSpPr>
        <p:spPr>
          <a:xfrm>
            <a:off x="4953000" y="5448300"/>
            <a:ext cx="15240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400800" y="3581400"/>
            <a:ext cx="15240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SOC-PMI</a:t>
            </a:r>
            <a:endParaRPr lang="en-US" dirty="0"/>
          </a:p>
        </p:txBody>
      </p:sp>
      <p:cxnSp>
        <p:nvCxnSpPr>
          <p:cNvPr id="59" name="Straight Arrow Connector 58"/>
          <p:cNvCxnSpPr>
            <a:stCxn id="12" idx="3"/>
            <a:endCxn id="57" idx="1"/>
          </p:cNvCxnSpPr>
          <p:nvPr/>
        </p:nvCxnSpPr>
        <p:spPr>
          <a:xfrm>
            <a:off x="4953000" y="38481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Slide Number Placeholder 27"/>
          <p:cNvSpPr>
            <a:spLocks noGrp="1"/>
          </p:cNvSpPr>
          <p:nvPr>
            <p:ph type="sldNum" sz="quarter" idx="12"/>
          </p:nvPr>
        </p:nvSpPr>
        <p:spPr/>
        <p:txBody>
          <a:bodyPr/>
          <a:lstStyle/>
          <a:p>
            <a:fld id="{81F9BE02-39CA-4A79-94FE-B2C96DCC7443}"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3518</TotalTime>
  <Words>2237</Words>
  <Application>Microsoft Office PowerPoint</Application>
  <PresentationFormat>On-screen Show (4:3)</PresentationFormat>
  <Paragraphs>297</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Chat Bot</vt:lpstr>
      <vt:lpstr>Introduction on Chat Bot Techniques</vt:lpstr>
      <vt:lpstr>Introduction on Text similarity</vt:lpstr>
      <vt:lpstr>Text similarity approaches</vt:lpstr>
      <vt:lpstr>String based similarity measures</vt:lpstr>
      <vt:lpstr>   Term Based Example 1: Cosine similarity</vt:lpstr>
      <vt:lpstr>Term Based Example 2: Jaccard similarity</vt:lpstr>
      <vt:lpstr>Examples of Character based distance</vt:lpstr>
      <vt:lpstr>Corpus based similarity measures</vt:lpstr>
      <vt:lpstr>Corpus based similarity measures</vt:lpstr>
      <vt:lpstr>Corpus based similarity measures</vt:lpstr>
      <vt:lpstr>Corpus based similarity measures</vt:lpstr>
      <vt:lpstr>Knowledge based similarity measures</vt:lpstr>
      <vt:lpstr>Knowledge based similarity measures</vt:lpstr>
      <vt:lpstr>Knowledge based similarity measures</vt:lpstr>
      <vt:lpstr>Knowledge based similarity measures</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bot</dc:title>
  <dc:creator>dell</dc:creator>
  <cp:lastModifiedBy>Windows User</cp:lastModifiedBy>
  <cp:revision>94</cp:revision>
  <dcterms:created xsi:type="dcterms:W3CDTF">2019-03-05T20:25:13Z</dcterms:created>
  <dcterms:modified xsi:type="dcterms:W3CDTF">2019-04-15T08:54:08Z</dcterms:modified>
</cp:coreProperties>
</file>