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661" r:id="rId2"/>
    <p:sldId id="660" r:id="rId3"/>
    <p:sldId id="663" r:id="rId4"/>
    <p:sldId id="662" r:id="rId5"/>
    <p:sldId id="664" r:id="rId6"/>
    <p:sldId id="6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DBD658-ECD0-4A92-B1FF-AFFC18CB57AD}" type="datetimeFigureOut">
              <a:rPr lang="en-IN" smtClean="0"/>
              <a:t>02-09-2022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14527-0266-49A4-9EB7-ED9771541DB9}" type="slidenum">
              <a:rPr lang="en-IN" smtClean="0"/>
              <a:t>‹#›</a:t>
            </a:fld>
            <a:endParaRPr lang="en-IN"/>
          </a:p>
        </p:txBody>
      </p:sp>
    </p:spTree>
    <p:extLst>
      <p:ext uri="{BB962C8B-B14F-4D97-AF65-F5344CB8AC3E}">
        <p14:creationId xmlns:p14="http://schemas.microsoft.com/office/powerpoint/2010/main" val="1474677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1</a:t>
            </a:fld>
            <a:endParaRPr lang="pt-BR"/>
          </a:p>
        </p:txBody>
      </p:sp>
    </p:spTree>
    <p:extLst>
      <p:ext uri="{BB962C8B-B14F-4D97-AF65-F5344CB8AC3E}">
        <p14:creationId xmlns:p14="http://schemas.microsoft.com/office/powerpoint/2010/main" val="290412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2</a:t>
            </a:fld>
            <a:endParaRPr lang="pt-BR"/>
          </a:p>
        </p:txBody>
      </p:sp>
    </p:spTree>
    <p:extLst>
      <p:ext uri="{BB962C8B-B14F-4D97-AF65-F5344CB8AC3E}">
        <p14:creationId xmlns:p14="http://schemas.microsoft.com/office/powerpoint/2010/main" val="3748171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3</a:t>
            </a:fld>
            <a:endParaRPr lang="pt-BR"/>
          </a:p>
        </p:txBody>
      </p:sp>
    </p:spTree>
    <p:extLst>
      <p:ext uri="{BB962C8B-B14F-4D97-AF65-F5344CB8AC3E}">
        <p14:creationId xmlns:p14="http://schemas.microsoft.com/office/powerpoint/2010/main" val="1221508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4</a:t>
            </a:fld>
            <a:endParaRPr lang="pt-BR"/>
          </a:p>
        </p:txBody>
      </p:sp>
    </p:spTree>
    <p:extLst>
      <p:ext uri="{BB962C8B-B14F-4D97-AF65-F5344CB8AC3E}">
        <p14:creationId xmlns:p14="http://schemas.microsoft.com/office/powerpoint/2010/main" val="39462839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5</a:t>
            </a:fld>
            <a:endParaRPr lang="pt-BR"/>
          </a:p>
        </p:txBody>
      </p:sp>
    </p:spTree>
    <p:extLst>
      <p:ext uri="{BB962C8B-B14F-4D97-AF65-F5344CB8AC3E}">
        <p14:creationId xmlns:p14="http://schemas.microsoft.com/office/powerpoint/2010/main" val="143955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171450" indent="-171450">
              <a:buFontTx/>
              <a:buChar char="-"/>
            </a:pPr>
            <a:r>
              <a:rPr lang="en-US" dirty="0" err="1"/>
              <a:t>Fixar</a:t>
            </a:r>
            <a:r>
              <a:rPr lang="en-US" dirty="0"/>
              <a:t> a </a:t>
            </a:r>
            <a:r>
              <a:rPr lang="en-US" dirty="0" err="1"/>
              <a:t>posicao</a:t>
            </a:r>
            <a:r>
              <a:rPr lang="en-US" dirty="0"/>
              <a:t> do </a:t>
            </a:r>
            <a:r>
              <a:rPr lang="en-US" dirty="0" err="1"/>
              <a:t>titulo</a:t>
            </a:r>
            <a:r>
              <a:rPr lang="en-US" dirty="0"/>
              <a:t> </a:t>
            </a:r>
            <a:r>
              <a:rPr lang="mr-IN" dirty="0"/>
              <a:t>–</a:t>
            </a:r>
            <a:r>
              <a:rPr lang="en-US" dirty="0"/>
              <a:t> </a:t>
            </a:r>
            <a:r>
              <a:rPr lang="en-US" dirty="0" err="1"/>
              <a:t>sempre</a:t>
            </a:r>
            <a:r>
              <a:rPr lang="en-US" dirty="0"/>
              <a:t> do </a:t>
            </a:r>
            <a:r>
              <a:rPr lang="en-US" dirty="0" err="1"/>
              <a:t>lado</a:t>
            </a:r>
            <a:r>
              <a:rPr lang="en-US" dirty="0"/>
              <a:t> </a:t>
            </a:r>
            <a:r>
              <a:rPr lang="en-US" dirty="0" err="1"/>
              <a:t>esquerdo</a:t>
            </a:r>
            <a:r>
              <a:rPr lang="en-US" dirty="0"/>
              <a:t>.</a:t>
            </a:r>
          </a:p>
          <a:p>
            <a:pPr marL="171450" indent="-171450">
              <a:buFontTx/>
              <a:buChar char="-"/>
            </a:pPr>
            <a:r>
              <a:rPr lang="en-US" dirty="0" err="1"/>
              <a:t>Sempre</a:t>
            </a:r>
            <a:r>
              <a:rPr lang="en-US" dirty="0"/>
              <a:t> </a:t>
            </a:r>
            <a:r>
              <a:rPr lang="en-US" dirty="0" err="1"/>
              <a:t>que</a:t>
            </a:r>
            <a:r>
              <a:rPr lang="en-US" dirty="0"/>
              <a:t> </a:t>
            </a:r>
            <a:r>
              <a:rPr lang="en-US" dirty="0" err="1"/>
              <a:t>tiver</a:t>
            </a:r>
            <a:r>
              <a:rPr lang="en-US" dirty="0"/>
              <a:t> </a:t>
            </a:r>
            <a:r>
              <a:rPr lang="en-US" dirty="0" err="1"/>
              <a:t>muito</a:t>
            </a:r>
            <a:r>
              <a:rPr lang="en-US" dirty="0"/>
              <a:t> </a:t>
            </a:r>
            <a:r>
              <a:rPr lang="en-US" dirty="0" err="1"/>
              <a:t>texto</a:t>
            </a:r>
            <a:r>
              <a:rPr lang="en-US" dirty="0"/>
              <a:t> o </a:t>
            </a:r>
            <a:r>
              <a:rPr lang="en-US" dirty="0" err="1"/>
              <a:t>coluna</a:t>
            </a:r>
            <a:r>
              <a:rPr lang="en-US" dirty="0"/>
              <a:t> </a:t>
            </a:r>
            <a:r>
              <a:rPr lang="en-US" dirty="0" err="1"/>
              <a:t>deve</a:t>
            </a:r>
            <a:r>
              <a:rPr lang="en-US" dirty="0"/>
              <a:t> </a:t>
            </a:r>
            <a:r>
              <a:rPr lang="en-US" dirty="0" err="1"/>
              <a:t>sempre</a:t>
            </a:r>
            <a:r>
              <a:rPr lang="en-US" dirty="0"/>
              <a:t> </a:t>
            </a:r>
            <a:r>
              <a:rPr lang="en-US" dirty="0" err="1"/>
              <a:t>ser</a:t>
            </a:r>
            <a:r>
              <a:rPr lang="en-US" dirty="0"/>
              <a:t> “ narrowed” , se </a:t>
            </a:r>
            <a:r>
              <a:rPr lang="en-US" dirty="0" err="1"/>
              <a:t>nao</a:t>
            </a:r>
            <a:r>
              <a:rPr lang="en-US" dirty="0"/>
              <a:t> </a:t>
            </a:r>
            <a:r>
              <a:rPr lang="en-US" dirty="0" err="1"/>
              <a:t>fica</a:t>
            </a:r>
            <a:r>
              <a:rPr lang="en-US" dirty="0"/>
              <a:t> </a:t>
            </a:r>
            <a:r>
              <a:rPr lang="en-US" dirty="0" err="1"/>
              <a:t>dificil</a:t>
            </a:r>
            <a:r>
              <a:rPr lang="en-US" dirty="0"/>
              <a:t> de </a:t>
            </a:r>
            <a:r>
              <a:rPr lang="en-US" dirty="0" err="1"/>
              <a:t>ler</a:t>
            </a:r>
            <a:r>
              <a:rPr lang="en-US" dirty="0"/>
              <a:t>. </a:t>
            </a:r>
            <a:r>
              <a:rPr lang="en-US" dirty="0" err="1"/>
              <a:t>Colocar</a:t>
            </a:r>
            <a:r>
              <a:rPr lang="en-US" dirty="0"/>
              <a:t> </a:t>
            </a:r>
            <a:r>
              <a:rPr lang="en-US" dirty="0" err="1"/>
              <a:t>paragrafos</a:t>
            </a:r>
            <a:r>
              <a:rPr lang="en-US" baseline="0" dirty="0"/>
              <a:t> no </a:t>
            </a:r>
            <a:r>
              <a:rPr lang="en-US" baseline="0" dirty="0" err="1"/>
              <a:t>texto</a:t>
            </a:r>
            <a:r>
              <a:rPr lang="en-US" baseline="0" dirty="0"/>
              <a:t>.</a:t>
            </a:r>
          </a:p>
          <a:p>
            <a:pPr marL="171450" indent="-171450">
              <a:buFontTx/>
              <a:buChar char="-"/>
            </a:pPr>
            <a:r>
              <a:rPr lang="en-US" baseline="0" dirty="0" err="1"/>
              <a:t>Linha</a:t>
            </a:r>
            <a:r>
              <a:rPr lang="en-US" baseline="0" dirty="0"/>
              <a:t> vertical </a:t>
            </a:r>
            <a:r>
              <a:rPr lang="en-US" baseline="0" dirty="0" err="1"/>
              <a:t>deve</a:t>
            </a:r>
            <a:r>
              <a:rPr lang="en-US" baseline="0" dirty="0"/>
              <a:t> </a:t>
            </a:r>
            <a:r>
              <a:rPr lang="en-US" baseline="0" dirty="0" err="1"/>
              <a:t>ser</a:t>
            </a:r>
            <a:r>
              <a:rPr lang="en-US" baseline="0" dirty="0"/>
              <a:t> </a:t>
            </a:r>
            <a:r>
              <a:rPr lang="en-US" baseline="0" dirty="0" err="1"/>
              <a:t>mais</a:t>
            </a:r>
            <a:r>
              <a:rPr lang="en-US" baseline="0" dirty="0"/>
              <a:t> </a:t>
            </a:r>
            <a:r>
              <a:rPr lang="en-US" baseline="0" dirty="0" err="1"/>
              <a:t>fina</a:t>
            </a:r>
            <a:r>
              <a:rPr lang="en-US" baseline="0" dirty="0"/>
              <a:t> e as </a:t>
            </a:r>
            <a:r>
              <a:rPr lang="en-US" baseline="0" dirty="0" err="1"/>
              <a:t>pontas</a:t>
            </a:r>
            <a:r>
              <a:rPr lang="en-US" baseline="0" dirty="0"/>
              <a:t> NUNCA </a:t>
            </a:r>
            <a:r>
              <a:rPr lang="en-US" baseline="0" dirty="0" err="1"/>
              <a:t>devem</a:t>
            </a:r>
            <a:r>
              <a:rPr lang="en-US" baseline="0" dirty="0"/>
              <a:t> </a:t>
            </a:r>
            <a:r>
              <a:rPr lang="en-US" baseline="0" dirty="0" err="1"/>
              <a:t>ser</a:t>
            </a:r>
            <a:r>
              <a:rPr lang="en-US" baseline="0" dirty="0"/>
              <a:t> </a:t>
            </a:r>
            <a:r>
              <a:rPr lang="en-US" baseline="0" dirty="0" err="1"/>
              <a:t>arredondadas</a:t>
            </a:r>
            <a:r>
              <a:rPr lang="en-US" baseline="0" dirty="0"/>
              <a:t>.</a:t>
            </a:r>
            <a:endParaRPr lang="en-US" dirty="0"/>
          </a:p>
          <a:p>
            <a:pPr marL="0" indent="0">
              <a:buFontTx/>
              <a:buNone/>
            </a:pPr>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t>6</a:t>
            </a:fld>
            <a:endParaRPr lang="pt-BR"/>
          </a:p>
        </p:txBody>
      </p:sp>
    </p:spTree>
    <p:extLst>
      <p:ext uri="{BB962C8B-B14F-4D97-AF65-F5344CB8AC3E}">
        <p14:creationId xmlns:p14="http://schemas.microsoft.com/office/powerpoint/2010/main" val="220968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A31C-7695-4739-90AC-366EA2EE31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5A2AA8-0DB0-4341-A80A-29E6D31A18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0C3AFC-EB48-44E4-AE6F-627D70CC4FFD}"/>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5" name="Footer Placeholder 4">
            <a:extLst>
              <a:ext uri="{FF2B5EF4-FFF2-40B4-BE49-F238E27FC236}">
                <a16:creationId xmlns:a16="http://schemas.microsoft.com/office/drawing/2014/main" id="{B36762F3-38FB-4FAA-96CA-D458EEFE3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2DA461-114D-4737-8439-99877CC7A375}"/>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3832441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5F34-150B-4002-A782-D43A5AB544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75ADC4-4448-41F1-9752-840A26185C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91397-4FEA-488A-A06F-8C9DDA69AEE8}"/>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5" name="Footer Placeholder 4">
            <a:extLst>
              <a:ext uri="{FF2B5EF4-FFF2-40B4-BE49-F238E27FC236}">
                <a16:creationId xmlns:a16="http://schemas.microsoft.com/office/drawing/2014/main" id="{2B7E98A8-2D57-43FF-A168-D95DD2CB8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1F662-64AA-4DC8-AD52-C3E6B1CBB3BF}"/>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295451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324922-37CD-4EE4-8E45-8B97C351A5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6D5F7B-86C5-4FCA-9190-ECB06BA653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7DF7AA-61F5-46B4-9905-2D393DA7F6F9}"/>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5" name="Footer Placeholder 4">
            <a:extLst>
              <a:ext uri="{FF2B5EF4-FFF2-40B4-BE49-F238E27FC236}">
                <a16:creationId xmlns:a16="http://schemas.microsoft.com/office/drawing/2014/main" id="{FA86F7AF-DF3C-4D32-8D23-DCFD796AB1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D6445D-659D-4CA1-BD12-5D82B750622D}"/>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262117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hasCustomPrompt="1"/>
          </p:nvPr>
        </p:nvSpPr>
        <p:spPr>
          <a:xfrm>
            <a:off x="407987" y="2010606"/>
            <a:ext cx="5543551" cy="4442581"/>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1" name="Text Placeholder 7">
            <a:extLst>
              <a:ext uri="{FF2B5EF4-FFF2-40B4-BE49-F238E27FC236}">
                <a16:creationId xmlns:a16="http://schemas.microsoft.com/office/drawing/2014/main" id="{4F279807-494A-45DD-A5C6-24F625316B92}"/>
              </a:ext>
            </a:extLst>
          </p:cNvPr>
          <p:cNvSpPr>
            <a:spLocks noGrp="1"/>
          </p:cNvSpPr>
          <p:nvPr>
            <p:ph type="body" sz="quarter" idx="11" hasCustomPrompt="1"/>
          </p:nvPr>
        </p:nvSpPr>
        <p:spPr>
          <a:xfrm>
            <a:off x="6240465" y="2010606"/>
            <a:ext cx="5516444" cy="4441372"/>
          </a:xfrm>
          <a:prstGeom prst="rect">
            <a:avLst/>
          </a:prstGeom>
        </p:spPr>
        <p:txBody>
          <a:bodyPr>
            <a:noAutofit/>
          </a:bodyPr>
          <a:lstStyle>
            <a:lvl1pPr>
              <a:lnSpc>
                <a:spcPct val="100000"/>
              </a:lnSpc>
              <a:defRPr sz="1400">
                <a:solidFill>
                  <a:schemeClr val="tx1"/>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long text</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7987" y="1420990"/>
            <a:ext cx="5543551"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240465" y="1420990"/>
            <a:ext cx="5516444" cy="438494"/>
          </a:xfrm>
          <a:prstGeom prst="rect">
            <a:avLst/>
          </a:prstGeom>
        </p:spPr>
        <p:txBody>
          <a:bodyPr>
            <a:noAutofit/>
          </a:bodyPr>
          <a:lstStyle>
            <a:lvl1pPr>
              <a:lnSpc>
                <a:spcPts val="2200"/>
              </a:lnSpc>
              <a:defRPr sz="1800" b="0">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9" name="Title Placeholder 1">
            <a:extLst>
              <a:ext uri="{FF2B5EF4-FFF2-40B4-BE49-F238E27FC236}">
                <a16:creationId xmlns:a16="http://schemas.microsoft.com/office/drawing/2014/main" id="{6733E381-C11A-4F10-88ED-DDEA4B9167E2}"/>
              </a:ext>
            </a:extLst>
          </p:cNvPr>
          <p:cNvSpPr>
            <a:spLocks noGrp="1"/>
          </p:cNvSpPr>
          <p:nvPr>
            <p:ph type="title" hasCustomPrompt="1"/>
          </p:nvPr>
        </p:nvSpPr>
        <p:spPr>
          <a:xfrm>
            <a:off x="407988" y="404813"/>
            <a:ext cx="10944596" cy="865054"/>
          </a:xfrm>
          <a:prstGeom prst="rect">
            <a:avLst/>
          </a:prstGeom>
        </p:spPr>
        <p:txBody>
          <a:bodyPr vert="horz" lIns="0" tIns="0" rIns="0" bIns="0" rtlCol="0" anchor="t">
            <a:normAutofit/>
          </a:bodyPr>
          <a:lstStyle>
            <a:lvl1pPr>
              <a:defRPr lang="pt-PT" dirty="0">
                <a:solidFill>
                  <a:schemeClr val="tx2"/>
                </a:solidFill>
              </a:defRPr>
            </a:lvl1pPr>
          </a:lstStyle>
          <a:p>
            <a:pPr lvl="0">
              <a:lnSpc>
                <a:spcPts val="3000"/>
              </a:lnSpc>
            </a:pPr>
            <a:r>
              <a:rPr lang="en-US" dirty="0"/>
              <a:t>Click to insert title</a:t>
            </a:r>
            <a:endParaRPr lang="pt-PT" dirty="0"/>
          </a:p>
        </p:txBody>
      </p:sp>
      <p:sp>
        <p:nvSpPr>
          <p:cNvPr id="16"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2234495"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2"/>
            <a:extLst>
              <a:ext uri="{FF2B5EF4-FFF2-40B4-BE49-F238E27FC236}">
                <a16:creationId xmlns:a16="http://schemas.microsoft.com/office/drawing/2014/main" id="{F376ABD1-4930-42EB-9A73-9A9C7C6BF2D3}"/>
              </a:ext>
            </a:extLst>
          </p:cNvPr>
          <p:cNvSpPr/>
          <p:nvPr userDrawn="1"/>
        </p:nvSpPr>
        <p:spPr>
          <a:xfrm>
            <a:off x="407989" y="6555971"/>
            <a:ext cx="1725612" cy="219456"/>
          </a:xfrm>
          <a:prstGeom prst="rect">
            <a:avLst/>
          </a:prstGeom>
        </p:spPr>
        <p:txBody>
          <a:bodyPr wrap="square" lIns="0" tIns="0" rIns="0" bIns="0" anchor="ctr" anchorCtr="0">
            <a:noAutofit/>
          </a:bodyPr>
          <a:lstStyle/>
          <a:p>
            <a:pPr lvl="0" algn="l" defTabSz="914400">
              <a:lnSpc>
                <a:spcPct val="85000"/>
              </a:lnSpc>
              <a:defRPr/>
            </a:pPr>
            <a:r>
              <a:rPr lang="en-US" sz="800" kern="0" dirty="0">
                <a:solidFill>
                  <a:srgbClr val="00458D"/>
                </a:solidFill>
                <a:latin typeface="+mj-lt"/>
                <a:cs typeface="Arial" panose="020B0604020202020204" pitchFamily="34" charset="0"/>
              </a:rPr>
              <a:t>Exit Orientation | January 2020</a:t>
            </a:r>
          </a:p>
        </p:txBody>
      </p:sp>
      <p:sp>
        <p:nvSpPr>
          <p:cNvPr id="22" name="Retângulo 43">
            <a:extLst>
              <a:ext uri="{FF2B5EF4-FFF2-40B4-BE49-F238E27FC236}">
                <a16:creationId xmlns:a16="http://schemas.microsoft.com/office/drawing/2014/main" id="{834ADCB4-BFB1-450D-8F6D-64217F4CD92C}"/>
              </a:ext>
            </a:extLst>
          </p:cNvPr>
          <p:cNvSpPr/>
          <p:nvPr userDrawn="1"/>
        </p:nvSpPr>
        <p:spPr>
          <a:xfrm>
            <a:off x="2362200"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2020 Capgemini. All rights reserved.</a:t>
            </a:r>
          </a:p>
        </p:txBody>
      </p:sp>
    </p:spTree>
    <p:extLst>
      <p:ext uri="{BB962C8B-B14F-4D97-AF65-F5344CB8AC3E}">
        <p14:creationId xmlns:p14="http://schemas.microsoft.com/office/powerpoint/2010/main" val="203673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B535-34D2-40FE-BAD3-14EC4EF176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2F8FFF-1ADC-4162-96F2-C723A4C07B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8D11D-4145-4E89-836B-2DE9E0E7F95E}"/>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5" name="Footer Placeholder 4">
            <a:extLst>
              <a:ext uri="{FF2B5EF4-FFF2-40B4-BE49-F238E27FC236}">
                <a16:creationId xmlns:a16="http://schemas.microsoft.com/office/drawing/2014/main" id="{65660E4C-0372-4BC7-ACCD-E6EF706464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C73A1-BD14-4C24-B1A5-76D3E697FB1B}"/>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130232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DBEC-8E61-43BD-B596-7AEA2EB6FD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CAFBF4-4B94-43E1-BA83-18772B65B2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408A12-238F-4A64-B1A7-1B2B20B08C06}"/>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5" name="Footer Placeholder 4">
            <a:extLst>
              <a:ext uri="{FF2B5EF4-FFF2-40B4-BE49-F238E27FC236}">
                <a16:creationId xmlns:a16="http://schemas.microsoft.com/office/drawing/2014/main" id="{288A0FC7-2C28-4B53-84F0-1C35B26FB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55021C-4909-44D3-9C0C-BCF05E249D71}"/>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967297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5623-CC52-4727-A6BD-0750763FA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255A90-42F1-4A1A-AE89-5503DF4E5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426731-E53F-428D-A677-C752081A77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DC1AA4-E552-411F-A26D-05DC09BB1B28}"/>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6" name="Footer Placeholder 5">
            <a:extLst>
              <a:ext uri="{FF2B5EF4-FFF2-40B4-BE49-F238E27FC236}">
                <a16:creationId xmlns:a16="http://schemas.microsoft.com/office/drawing/2014/main" id="{E35A554D-16B1-48A4-A81D-D7B3D720FE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4AC97-A48E-46CC-AFBA-D520B32C74F4}"/>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3257494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D138-86AF-4295-B762-FD199627888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E4B656-1C14-4C36-9022-9559A88014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6EB741-C86E-45A9-A626-03BB39F6D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1CDD20-CB45-4F0F-B56B-B8DFB847D5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FB5B00-AED7-41ED-9E57-08F2D3C0C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194A6A-5FEA-4BE9-88B6-3B6D831FA47C}"/>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8" name="Footer Placeholder 7">
            <a:extLst>
              <a:ext uri="{FF2B5EF4-FFF2-40B4-BE49-F238E27FC236}">
                <a16:creationId xmlns:a16="http://schemas.microsoft.com/office/drawing/2014/main" id="{660BD3F3-08C0-496F-8B89-4EA7D10670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9E0192-B2BE-44E1-B116-9C81895FF6A7}"/>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31516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CE1B-F510-4B8E-BA52-30346D9238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9A42E9-37F1-4259-8DF2-C79DB60064A5}"/>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4" name="Footer Placeholder 3">
            <a:extLst>
              <a:ext uri="{FF2B5EF4-FFF2-40B4-BE49-F238E27FC236}">
                <a16:creationId xmlns:a16="http://schemas.microsoft.com/office/drawing/2014/main" id="{6CF54026-73CB-473A-973E-C27953319A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468C8F-AD78-4F5A-ADC1-69346C25888D}"/>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421511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4B0A5-EEF6-417A-9BCD-5E04DDDD591E}"/>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3" name="Footer Placeholder 2">
            <a:extLst>
              <a:ext uri="{FF2B5EF4-FFF2-40B4-BE49-F238E27FC236}">
                <a16:creationId xmlns:a16="http://schemas.microsoft.com/office/drawing/2014/main" id="{87B1A253-B484-440A-939C-2E686BDFFB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8F191A-D1EF-4E68-BC1E-0FF8492369BA}"/>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2619511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F7F4A-C818-452E-A400-B3FCEAC9E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18F11C-D83B-48D7-9945-C749F5D40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7F2203-00C1-4F1A-A983-B2A435FB1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50A30-BE4A-4C08-8167-F790CB8C332D}"/>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6" name="Footer Placeholder 5">
            <a:extLst>
              <a:ext uri="{FF2B5EF4-FFF2-40B4-BE49-F238E27FC236}">
                <a16:creationId xmlns:a16="http://schemas.microsoft.com/office/drawing/2014/main" id="{0A1939D0-788B-4A20-8B04-3177617F81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CA71C4-F2CE-40B6-B1BD-87C0EE236C51}"/>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4258398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36D3-4452-42DB-B894-DA2B373EA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6339DE-D21D-4785-8BC4-B31E6F5403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227A1CA-CF70-4199-8D2D-92665BC9A2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A756E-1A09-4A05-8958-293A86F6FC42}"/>
              </a:ext>
            </a:extLst>
          </p:cNvPr>
          <p:cNvSpPr>
            <a:spLocks noGrp="1"/>
          </p:cNvSpPr>
          <p:nvPr>
            <p:ph type="dt" sz="half" idx="10"/>
          </p:nvPr>
        </p:nvSpPr>
        <p:spPr/>
        <p:txBody>
          <a:bodyPr/>
          <a:lstStyle/>
          <a:p>
            <a:fld id="{0D1DC4F2-5559-4853-91A9-548ECC2CB812}" type="datetimeFigureOut">
              <a:rPr lang="en-IN" smtClean="0"/>
              <a:t>02-09-2022</a:t>
            </a:fld>
            <a:endParaRPr lang="en-IN"/>
          </a:p>
        </p:txBody>
      </p:sp>
      <p:sp>
        <p:nvSpPr>
          <p:cNvPr id="6" name="Footer Placeholder 5">
            <a:extLst>
              <a:ext uri="{FF2B5EF4-FFF2-40B4-BE49-F238E27FC236}">
                <a16:creationId xmlns:a16="http://schemas.microsoft.com/office/drawing/2014/main" id="{32C2F52F-8565-4C38-9749-9B5640D98F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AFCEEB-678E-467D-940F-1CAA6EF85166}"/>
              </a:ext>
            </a:extLst>
          </p:cNvPr>
          <p:cNvSpPr>
            <a:spLocks noGrp="1"/>
          </p:cNvSpPr>
          <p:nvPr>
            <p:ph type="sldNum" sz="quarter" idx="12"/>
          </p:nvPr>
        </p:nvSpPr>
        <p:spPr/>
        <p:txBody>
          <a:bodyPr/>
          <a:lstStyle/>
          <a:p>
            <a:fld id="{0B0D8830-E929-4C08-A65B-4318E32AFA33}" type="slidenum">
              <a:rPr lang="en-IN" smtClean="0"/>
              <a:t>‹#›</a:t>
            </a:fld>
            <a:endParaRPr lang="en-IN"/>
          </a:p>
        </p:txBody>
      </p:sp>
    </p:spTree>
    <p:extLst>
      <p:ext uri="{BB962C8B-B14F-4D97-AF65-F5344CB8AC3E}">
        <p14:creationId xmlns:p14="http://schemas.microsoft.com/office/powerpoint/2010/main" val="2016579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ED19B-59DC-4CD0-81B4-76801F8C1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28681C-3724-4F09-ABB9-59EADA5A1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36359A-0438-4F59-BECF-B42464A39B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1DC4F2-5559-4853-91A9-548ECC2CB812}" type="datetimeFigureOut">
              <a:rPr lang="en-IN" smtClean="0"/>
              <a:t>02-09-2022</a:t>
            </a:fld>
            <a:endParaRPr lang="en-IN"/>
          </a:p>
        </p:txBody>
      </p:sp>
      <p:sp>
        <p:nvSpPr>
          <p:cNvPr id="5" name="Footer Placeholder 4">
            <a:extLst>
              <a:ext uri="{FF2B5EF4-FFF2-40B4-BE49-F238E27FC236}">
                <a16:creationId xmlns:a16="http://schemas.microsoft.com/office/drawing/2014/main" id="{31E02BFA-13DF-42E0-ADBE-68D432DAAB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5B41D4-F69D-48A9-8EFF-C5F686704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D8830-E929-4C08-A65B-4318E32AFA33}" type="slidenum">
              <a:rPr lang="en-IN" smtClean="0"/>
              <a:t>‹#›</a:t>
            </a:fld>
            <a:endParaRPr lang="en-IN"/>
          </a:p>
        </p:txBody>
      </p:sp>
    </p:spTree>
    <p:extLst>
      <p:ext uri="{BB962C8B-B14F-4D97-AF65-F5344CB8AC3E}">
        <p14:creationId xmlns:p14="http://schemas.microsoft.com/office/powerpoint/2010/main" val="25611693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ess.hgsbs.com/login?company=CG"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mailto:fnfhelpdesk.in@capgemini.com"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8.0   Finance Due Clearance - Forex</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1273677"/>
            <a:ext cx="7191173" cy="4365123"/>
          </a:xfrm>
          <a:prstGeom prst="round2DiagRect">
            <a:avLst>
              <a:gd name="adj1" fmla="val 0"/>
              <a:gd name="adj2" fmla="val 0"/>
            </a:avLst>
          </a:prstGeom>
          <a:noFill/>
          <a:ln>
            <a:noFill/>
          </a:ln>
        </p:spPr>
        <p:txBody>
          <a:bodyPr wrap="square" tIns="0" rIns="0" bIns="0" rtlCol="0" anchor="t" anchorCtr="0">
            <a:noAutofit/>
          </a:bodyPr>
          <a:lstStyle/>
          <a:p>
            <a:r>
              <a:rPr lang="en-US" sz="1200" dirty="0"/>
              <a:t>Please connect with Finance SPOC 7 days prior to your last working day</a:t>
            </a:r>
          </a:p>
          <a:p>
            <a:endParaRPr lang="en-US" sz="1200" dirty="0"/>
          </a:p>
          <a:p>
            <a:r>
              <a:rPr lang="en-US" sz="1400" b="1" dirty="0">
                <a:solidFill>
                  <a:schemeClr val="accent1">
                    <a:lumMod val="60000"/>
                    <a:lumOff val="40000"/>
                  </a:schemeClr>
                </a:solidFill>
              </a:rPr>
              <a:t>Forex:</a:t>
            </a:r>
          </a:p>
          <a:p>
            <a:pPr marL="285750" indent="-285750">
              <a:buFont typeface="Wingdings" panose="05000000000000000000" pitchFamily="2" charset="2"/>
              <a:buChar char="§"/>
            </a:pPr>
            <a:endParaRPr lang="en-US" sz="1200" dirty="0"/>
          </a:p>
          <a:p>
            <a:r>
              <a:rPr lang="en-US" sz="1200" dirty="0"/>
              <a:t>If you have any Onsite travel you need to get in touch with forex team to verify your record by providing them your relevant documents like </a:t>
            </a:r>
          </a:p>
          <a:p>
            <a:endParaRPr lang="en-US" sz="1200" dirty="0"/>
          </a:p>
          <a:p>
            <a:pPr marL="285750" indent="-285750">
              <a:buFont typeface="Arial" panose="020B0604020202020204" pitchFamily="34" charset="0"/>
              <a:buChar char="•"/>
            </a:pPr>
            <a:r>
              <a:rPr lang="en-US" sz="1200" dirty="0"/>
              <a:t>LOA</a:t>
            </a:r>
          </a:p>
          <a:p>
            <a:pPr marL="285750" indent="-285750">
              <a:buFont typeface="Arial" panose="020B0604020202020204" pitchFamily="34" charset="0"/>
              <a:buChar char="•"/>
            </a:pPr>
            <a:r>
              <a:rPr lang="en-US" sz="1200" dirty="0"/>
              <a:t>Per Diem Annexure Form </a:t>
            </a:r>
          </a:p>
          <a:p>
            <a:pPr marL="285750" indent="-285750">
              <a:buFont typeface="Arial" panose="020B0604020202020204" pitchFamily="34" charset="0"/>
              <a:buChar char="•"/>
            </a:pPr>
            <a:r>
              <a:rPr lang="en-US" sz="1200" dirty="0"/>
              <a:t>Passport Immigration along with stamps having your travel period mentioned in it or else Project Manager’s e-mail approval</a:t>
            </a:r>
          </a:p>
          <a:p>
            <a:pPr marL="285750" indent="-285750">
              <a:buFont typeface="Arial" panose="020B0604020202020204" pitchFamily="34" charset="0"/>
              <a:buChar char="•"/>
            </a:pPr>
            <a:endParaRPr lang="en-US" sz="1200" dirty="0"/>
          </a:p>
          <a:p>
            <a:r>
              <a:rPr lang="en-US" sz="1200" b="1" dirty="0"/>
              <a:t>Please get your record verified with forex team in case you have claimed Travel Kit Allowance or Relocation Cost. </a:t>
            </a:r>
          </a:p>
          <a:p>
            <a:pPr marL="285750" indent="-285750">
              <a:buFont typeface="Arial" panose="020B0604020202020204" pitchFamily="34" charset="0"/>
              <a:buChar char="•"/>
            </a:pPr>
            <a:endParaRPr lang="en-US" sz="1200" dirty="0"/>
          </a:p>
          <a:p>
            <a:r>
              <a:rPr lang="en-US" sz="1200" dirty="0"/>
              <a:t>The same is not applicable for employees on Transfer.</a:t>
            </a:r>
          </a:p>
        </p:txBody>
      </p:sp>
      <p:grpSp>
        <p:nvGrpSpPr>
          <p:cNvPr id="9" name="Group 8">
            <a:extLst>
              <a:ext uri="{FF2B5EF4-FFF2-40B4-BE49-F238E27FC236}">
                <a16:creationId xmlns:a16="http://schemas.microsoft.com/office/drawing/2014/main" id="{F932C682-D797-4328-8BA1-636723C3BFCA}"/>
              </a:ext>
            </a:extLst>
          </p:cNvPr>
          <p:cNvGrpSpPr/>
          <p:nvPr/>
        </p:nvGrpSpPr>
        <p:grpSpPr>
          <a:xfrm>
            <a:off x="8125039" y="2133600"/>
            <a:ext cx="3259500" cy="2955170"/>
            <a:chOff x="8915400" y="2439988"/>
            <a:chExt cx="1292226" cy="1171575"/>
          </a:xfrm>
        </p:grpSpPr>
        <p:sp>
          <p:nvSpPr>
            <p:cNvPr id="11" name="Freeform 22">
              <a:extLst>
                <a:ext uri="{FF2B5EF4-FFF2-40B4-BE49-F238E27FC236}">
                  <a16:creationId xmlns:a16="http://schemas.microsoft.com/office/drawing/2014/main" id="{BBEADF45-120D-46A0-B573-4CF4FF72BB8F}"/>
                </a:ext>
              </a:extLst>
            </p:cNvPr>
            <p:cNvSpPr>
              <a:spLocks/>
            </p:cNvSpPr>
            <p:nvPr/>
          </p:nvSpPr>
          <p:spPr bwMode="auto">
            <a:xfrm>
              <a:off x="9040813" y="2663825"/>
              <a:ext cx="811213" cy="868363"/>
            </a:xfrm>
            <a:custGeom>
              <a:avLst/>
              <a:gdLst>
                <a:gd name="T0" fmla="*/ 0 w 511"/>
                <a:gd name="T1" fmla="*/ 547 h 547"/>
                <a:gd name="T2" fmla="*/ 511 w 511"/>
                <a:gd name="T3" fmla="*/ 547 h 547"/>
                <a:gd name="T4" fmla="*/ 511 w 511"/>
                <a:gd name="T5" fmla="*/ 0 h 547"/>
                <a:gd name="T6" fmla="*/ 0 w 511"/>
                <a:gd name="T7" fmla="*/ 0 h 547"/>
                <a:gd name="T8" fmla="*/ 0 w 511"/>
                <a:gd name="T9" fmla="*/ 547 h 547"/>
                <a:gd name="T10" fmla="*/ 0 w 511"/>
                <a:gd name="T11" fmla="*/ 547 h 547"/>
              </a:gdLst>
              <a:ahLst/>
              <a:cxnLst>
                <a:cxn ang="0">
                  <a:pos x="T0" y="T1"/>
                </a:cxn>
                <a:cxn ang="0">
                  <a:pos x="T2" y="T3"/>
                </a:cxn>
                <a:cxn ang="0">
                  <a:pos x="T4" y="T5"/>
                </a:cxn>
                <a:cxn ang="0">
                  <a:pos x="T6" y="T7"/>
                </a:cxn>
                <a:cxn ang="0">
                  <a:pos x="T8" y="T9"/>
                </a:cxn>
                <a:cxn ang="0">
                  <a:pos x="T10" y="T11"/>
                </a:cxn>
              </a:cxnLst>
              <a:rect l="0" t="0" r="r" b="b"/>
              <a:pathLst>
                <a:path w="511" h="547">
                  <a:moveTo>
                    <a:pt x="0" y="547"/>
                  </a:moveTo>
                  <a:lnTo>
                    <a:pt x="511" y="547"/>
                  </a:lnTo>
                  <a:lnTo>
                    <a:pt x="511" y="0"/>
                  </a:lnTo>
                  <a:lnTo>
                    <a:pt x="0" y="0"/>
                  </a:lnTo>
                  <a:lnTo>
                    <a:pt x="0" y="547"/>
                  </a:lnTo>
                  <a:lnTo>
                    <a:pt x="0" y="547"/>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23">
              <a:extLst>
                <a:ext uri="{FF2B5EF4-FFF2-40B4-BE49-F238E27FC236}">
                  <a16:creationId xmlns:a16="http://schemas.microsoft.com/office/drawing/2014/main" id="{1CBBDFC8-C0D5-42C1-AA92-637411CAA198}"/>
                </a:ext>
              </a:extLst>
            </p:cNvPr>
            <p:cNvSpPr>
              <a:spLocks noEditPoints="1"/>
            </p:cNvSpPr>
            <p:nvPr/>
          </p:nvSpPr>
          <p:spPr bwMode="auto">
            <a:xfrm>
              <a:off x="9005888" y="2439988"/>
              <a:ext cx="879475" cy="223838"/>
            </a:xfrm>
            <a:custGeom>
              <a:avLst/>
              <a:gdLst>
                <a:gd name="T0" fmla="*/ 226 w 452"/>
                <a:gd name="T1" fmla="*/ 36 h 118"/>
                <a:gd name="T2" fmla="*/ 204 w 452"/>
                <a:gd name="T3" fmla="*/ 59 h 118"/>
                <a:gd name="T4" fmla="*/ 226 w 452"/>
                <a:gd name="T5" fmla="*/ 82 h 118"/>
                <a:gd name="T6" fmla="*/ 249 w 452"/>
                <a:gd name="T7" fmla="*/ 59 h 118"/>
                <a:gd name="T8" fmla="*/ 226 w 452"/>
                <a:gd name="T9" fmla="*/ 36 h 118"/>
                <a:gd name="T10" fmla="*/ 226 w 452"/>
                <a:gd name="T11" fmla="*/ 36 h 118"/>
                <a:gd name="T12" fmla="*/ 437 w 452"/>
                <a:gd name="T13" fmla="*/ 118 h 118"/>
                <a:gd name="T14" fmla="*/ 226 w 452"/>
                <a:gd name="T15" fmla="*/ 118 h 118"/>
                <a:gd name="T16" fmla="*/ 15 w 452"/>
                <a:gd name="T17" fmla="*/ 118 h 118"/>
                <a:gd name="T18" fmla="*/ 0 w 452"/>
                <a:gd name="T19" fmla="*/ 103 h 118"/>
                <a:gd name="T20" fmla="*/ 0 w 452"/>
                <a:gd name="T21" fmla="*/ 81 h 118"/>
                <a:gd name="T22" fmla="*/ 15 w 452"/>
                <a:gd name="T23" fmla="*/ 66 h 118"/>
                <a:gd name="T24" fmla="*/ 168 w 452"/>
                <a:gd name="T25" fmla="*/ 66 h 118"/>
                <a:gd name="T26" fmla="*/ 167 w 452"/>
                <a:gd name="T27" fmla="*/ 59 h 118"/>
                <a:gd name="T28" fmla="*/ 226 w 452"/>
                <a:gd name="T29" fmla="*/ 0 h 118"/>
                <a:gd name="T30" fmla="*/ 285 w 452"/>
                <a:gd name="T31" fmla="*/ 59 h 118"/>
                <a:gd name="T32" fmla="*/ 285 w 452"/>
                <a:gd name="T33" fmla="*/ 66 h 118"/>
                <a:gd name="T34" fmla="*/ 437 w 452"/>
                <a:gd name="T35" fmla="*/ 66 h 118"/>
                <a:gd name="T36" fmla="*/ 452 w 452"/>
                <a:gd name="T37" fmla="*/ 81 h 118"/>
                <a:gd name="T38" fmla="*/ 452 w 452"/>
                <a:gd name="T39" fmla="*/ 103 h 118"/>
                <a:gd name="T40" fmla="*/ 437 w 452"/>
                <a:gd name="T41" fmla="*/ 118 h 118"/>
                <a:gd name="T42" fmla="*/ 437 w 452"/>
                <a:gd name="T4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52" h="118">
                  <a:moveTo>
                    <a:pt x="226" y="36"/>
                  </a:moveTo>
                  <a:cubicBezTo>
                    <a:pt x="214" y="36"/>
                    <a:pt x="204" y="47"/>
                    <a:pt x="204" y="59"/>
                  </a:cubicBezTo>
                  <a:cubicBezTo>
                    <a:pt x="204" y="72"/>
                    <a:pt x="214" y="82"/>
                    <a:pt x="226" y="82"/>
                  </a:cubicBezTo>
                  <a:cubicBezTo>
                    <a:pt x="239" y="82"/>
                    <a:pt x="249" y="72"/>
                    <a:pt x="249" y="59"/>
                  </a:cubicBezTo>
                  <a:cubicBezTo>
                    <a:pt x="249" y="47"/>
                    <a:pt x="239" y="36"/>
                    <a:pt x="226" y="36"/>
                  </a:cubicBezTo>
                  <a:cubicBezTo>
                    <a:pt x="226" y="36"/>
                    <a:pt x="226" y="36"/>
                    <a:pt x="226" y="36"/>
                  </a:cubicBezTo>
                  <a:close/>
                  <a:moveTo>
                    <a:pt x="437" y="118"/>
                  </a:moveTo>
                  <a:cubicBezTo>
                    <a:pt x="226" y="118"/>
                    <a:pt x="226" y="118"/>
                    <a:pt x="226" y="118"/>
                  </a:cubicBezTo>
                  <a:cubicBezTo>
                    <a:pt x="15" y="118"/>
                    <a:pt x="15" y="118"/>
                    <a:pt x="15" y="118"/>
                  </a:cubicBezTo>
                  <a:cubicBezTo>
                    <a:pt x="7" y="118"/>
                    <a:pt x="0" y="111"/>
                    <a:pt x="0" y="103"/>
                  </a:cubicBezTo>
                  <a:cubicBezTo>
                    <a:pt x="0" y="81"/>
                    <a:pt x="0" y="81"/>
                    <a:pt x="0" y="81"/>
                  </a:cubicBezTo>
                  <a:cubicBezTo>
                    <a:pt x="0" y="72"/>
                    <a:pt x="7" y="66"/>
                    <a:pt x="15" y="66"/>
                  </a:cubicBezTo>
                  <a:cubicBezTo>
                    <a:pt x="168" y="66"/>
                    <a:pt x="168" y="66"/>
                    <a:pt x="168" y="66"/>
                  </a:cubicBezTo>
                  <a:cubicBezTo>
                    <a:pt x="167" y="63"/>
                    <a:pt x="167" y="61"/>
                    <a:pt x="167" y="59"/>
                  </a:cubicBezTo>
                  <a:cubicBezTo>
                    <a:pt x="167" y="27"/>
                    <a:pt x="194" y="0"/>
                    <a:pt x="226" y="0"/>
                  </a:cubicBezTo>
                  <a:cubicBezTo>
                    <a:pt x="259" y="0"/>
                    <a:pt x="285" y="27"/>
                    <a:pt x="285" y="59"/>
                  </a:cubicBezTo>
                  <a:cubicBezTo>
                    <a:pt x="285" y="61"/>
                    <a:pt x="285" y="63"/>
                    <a:pt x="285" y="66"/>
                  </a:cubicBezTo>
                  <a:cubicBezTo>
                    <a:pt x="437" y="66"/>
                    <a:pt x="437" y="66"/>
                    <a:pt x="437" y="66"/>
                  </a:cubicBezTo>
                  <a:cubicBezTo>
                    <a:pt x="446" y="66"/>
                    <a:pt x="452" y="72"/>
                    <a:pt x="452" y="81"/>
                  </a:cubicBezTo>
                  <a:cubicBezTo>
                    <a:pt x="452" y="103"/>
                    <a:pt x="452" y="103"/>
                    <a:pt x="452" y="103"/>
                  </a:cubicBezTo>
                  <a:cubicBezTo>
                    <a:pt x="452" y="111"/>
                    <a:pt x="446" y="118"/>
                    <a:pt x="437" y="118"/>
                  </a:cubicBezTo>
                  <a:cubicBezTo>
                    <a:pt x="437" y="118"/>
                    <a:pt x="437" y="118"/>
                    <a:pt x="437" y="11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24">
              <a:extLst>
                <a:ext uri="{FF2B5EF4-FFF2-40B4-BE49-F238E27FC236}">
                  <a16:creationId xmlns:a16="http://schemas.microsoft.com/office/drawing/2014/main" id="{EB1734CD-167A-45A6-9FAA-62DAE5572C4C}"/>
                </a:ext>
              </a:extLst>
            </p:cNvPr>
            <p:cNvSpPr>
              <a:spLocks/>
            </p:cNvSpPr>
            <p:nvPr/>
          </p:nvSpPr>
          <p:spPr bwMode="auto">
            <a:xfrm>
              <a:off x="9005888" y="2635250"/>
              <a:ext cx="879475" cy="28575"/>
            </a:xfrm>
            <a:custGeom>
              <a:avLst/>
              <a:gdLst>
                <a:gd name="T0" fmla="*/ 437 w 452"/>
                <a:gd name="T1" fmla="*/ 15 h 15"/>
                <a:gd name="T2" fmla="*/ 226 w 452"/>
                <a:gd name="T3" fmla="*/ 15 h 15"/>
                <a:gd name="T4" fmla="*/ 15 w 452"/>
                <a:gd name="T5" fmla="*/ 15 h 15"/>
                <a:gd name="T6" fmla="*/ 0 w 452"/>
                <a:gd name="T7" fmla="*/ 0 h 15"/>
                <a:gd name="T8" fmla="*/ 0 w 452"/>
                <a:gd name="T9" fmla="*/ 0 h 15"/>
                <a:gd name="T10" fmla="*/ 452 w 452"/>
                <a:gd name="T11" fmla="*/ 0 h 15"/>
                <a:gd name="T12" fmla="*/ 452 w 452"/>
                <a:gd name="T13" fmla="*/ 0 h 15"/>
                <a:gd name="T14" fmla="*/ 437 w 452"/>
                <a:gd name="T15" fmla="*/ 15 h 15"/>
                <a:gd name="T16" fmla="*/ 437 w 452"/>
                <a:gd name="T17" fmla="*/ 15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2" h="15">
                  <a:moveTo>
                    <a:pt x="437" y="15"/>
                  </a:moveTo>
                  <a:cubicBezTo>
                    <a:pt x="226" y="15"/>
                    <a:pt x="226" y="15"/>
                    <a:pt x="226" y="15"/>
                  </a:cubicBezTo>
                  <a:cubicBezTo>
                    <a:pt x="15" y="15"/>
                    <a:pt x="15" y="15"/>
                    <a:pt x="15" y="15"/>
                  </a:cubicBezTo>
                  <a:cubicBezTo>
                    <a:pt x="7" y="15"/>
                    <a:pt x="0" y="8"/>
                    <a:pt x="0" y="0"/>
                  </a:cubicBezTo>
                  <a:cubicBezTo>
                    <a:pt x="0" y="0"/>
                    <a:pt x="0" y="0"/>
                    <a:pt x="0" y="0"/>
                  </a:cubicBezTo>
                  <a:cubicBezTo>
                    <a:pt x="452" y="0"/>
                    <a:pt x="452" y="0"/>
                    <a:pt x="452" y="0"/>
                  </a:cubicBezTo>
                  <a:cubicBezTo>
                    <a:pt x="452" y="0"/>
                    <a:pt x="452" y="0"/>
                    <a:pt x="452" y="0"/>
                  </a:cubicBezTo>
                  <a:cubicBezTo>
                    <a:pt x="452" y="8"/>
                    <a:pt x="446" y="15"/>
                    <a:pt x="437" y="15"/>
                  </a:cubicBezTo>
                  <a:cubicBezTo>
                    <a:pt x="437" y="15"/>
                    <a:pt x="437" y="15"/>
                    <a:pt x="437" y="1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25">
              <a:extLst>
                <a:ext uri="{FF2B5EF4-FFF2-40B4-BE49-F238E27FC236}">
                  <a16:creationId xmlns:a16="http://schemas.microsoft.com/office/drawing/2014/main" id="{828848AD-A581-4188-B1D4-6839CED00A54}"/>
                </a:ext>
              </a:extLst>
            </p:cNvPr>
            <p:cNvSpPr>
              <a:spLocks/>
            </p:cNvSpPr>
            <p:nvPr/>
          </p:nvSpPr>
          <p:spPr bwMode="auto">
            <a:xfrm>
              <a:off x="9131300" y="3208338"/>
              <a:ext cx="390525" cy="19050"/>
            </a:xfrm>
            <a:custGeom>
              <a:avLst/>
              <a:gdLst>
                <a:gd name="T0" fmla="*/ 0 w 246"/>
                <a:gd name="T1" fmla="*/ 12 h 12"/>
                <a:gd name="T2" fmla="*/ 246 w 246"/>
                <a:gd name="T3" fmla="*/ 12 h 12"/>
                <a:gd name="T4" fmla="*/ 246 w 246"/>
                <a:gd name="T5" fmla="*/ 0 h 12"/>
                <a:gd name="T6" fmla="*/ 0 w 246"/>
                <a:gd name="T7" fmla="*/ 0 h 12"/>
                <a:gd name="T8" fmla="*/ 0 w 246"/>
                <a:gd name="T9" fmla="*/ 12 h 12"/>
                <a:gd name="T10" fmla="*/ 0 w 246"/>
                <a:gd name="T11" fmla="*/ 12 h 12"/>
              </a:gdLst>
              <a:ahLst/>
              <a:cxnLst>
                <a:cxn ang="0">
                  <a:pos x="T0" y="T1"/>
                </a:cxn>
                <a:cxn ang="0">
                  <a:pos x="T2" y="T3"/>
                </a:cxn>
                <a:cxn ang="0">
                  <a:pos x="T4" y="T5"/>
                </a:cxn>
                <a:cxn ang="0">
                  <a:pos x="T6" y="T7"/>
                </a:cxn>
                <a:cxn ang="0">
                  <a:pos x="T8" y="T9"/>
                </a:cxn>
                <a:cxn ang="0">
                  <a:pos x="T10" y="T11"/>
                </a:cxn>
              </a:cxnLst>
              <a:rect l="0" t="0" r="r" b="b"/>
              <a:pathLst>
                <a:path w="246" h="12">
                  <a:moveTo>
                    <a:pt x="0" y="12"/>
                  </a:moveTo>
                  <a:lnTo>
                    <a:pt x="246" y="12"/>
                  </a:lnTo>
                  <a:lnTo>
                    <a:pt x="24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26">
              <a:extLst>
                <a:ext uri="{FF2B5EF4-FFF2-40B4-BE49-F238E27FC236}">
                  <a16:creationId xmlns:a16="http://schemas.microsoft.com/office/drawing/2014/main" id="{BC350D9D-6A87-4685-90B4-5EC3B3A69BEA}"/>
                </a:ext>
              </a:extLst>
            </p:cNvPr>
            <p:cNvSpPr>
              <a:spLocks/>
            </p:cNvSpPr>
            <p:nvPr/>
          </p:nvSpPr>
          <p:spPr bwMode="auto">
            <a:xfrm>
              <a:off x="9609138" y="3208338"/>
              <a:ext cx="139700" cy="19050"/>
            </a:xfrm>
            <a:custGeom>
              <a:avLst/>
              <a:gdLst>
                <a:gd name="T0" fmla="*/ 0 w 88"/>
                <a:gd name="T1" fmla="*/ 12 h 12"/>
                <a:gd name="T2" fmla="*/ 88 w 88"/>
                <a:gd name="T3" fmla="*/ 12 h 12"/>
                <a:gd name="T4" fmla="*/ 88 w 88"/>
                <a:gd name="T5" fmla="*/ 0 h 12"/>
                <a:gd name="T6" fmla="*/ 0 w 88"/>
                <a:gd name="T7" fmla="*/ 0 h 12"/>
                <a:gd name="T8" fmla="*/ 0 w 88"/>
                <a:gd name="T9" fmla="*/ 12 h 12"/>
                <a:gd name="T10" fmla="*/ 0 w 88"/>
                <a:gd name="T11" fmla="*/ 12 h 12"/>
              </a:gdLst>
              <a:ahLst/>
              <a:cxnLst>
                <a:cxn ang="0">
                  <a:pos x="T0" y="T1"/>
                </a:cxn>
                <a:cxn ang="0">
                  <a:pos x="T2" y="T3"/>
                </a:cxn>
                <a:cxn ang="0">
                  <a:pos x="T4" y="T5"/>
                </a:cxn>
                <a:cxn ang="0">
                  <a:pos x="T6" y="T7"/>
                </a:cxn>
                <a:cxn ang="0">
                  <a:pos x="T8" y="T9"/>
                </a:cxn>
                <a:cxn ang="0">
                  <a:pos x="T10" y="T11"/>
                </a:cxn>
              </a:cxnLst>
              <a:rect l="0" t="0" r="r" b="b"/>
              <a:pathLst>
                <a:path w="88" h="12">
                  <a:moveTo>
                    <a:pt x="0" y="12"/>
                  </a:moveTo>
                  <a:lnTo>
                    <a:pt x="88" y="12"/>
                  </a:lnTo>
                  <a:lnTo>
                    <a:pt x="88"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27">
              <a:extLst>
                <a:ext uri="{FF2B5EF4-FFF2-40B4-BE49-F238E27FC236}">
                  <a16:creationId xmlns:a16="http://schemas.microsoft.com/office/drawing/2014/main" id="{FA0F8182-9F48-41F4-A0D8-8496C307A920}"/>
                </a:ext>
              </a:extLst>
            </p:cNvPr>
            <p:cNvSpPr>
              <a:spLocks/>
            </p:cNvSpPr>
            <p:nvPr/>
          </p:nvSpPr>
          <p:spPr bwMode="auto">
            <a:xfrm>
              <a:off x="9342438" y="3270250"/>
              <a:ext cx="406400" cy="19050"/>
            </a:xfrm>
            <a:custGeom>
              <a:avLst/>
              <a:gdLst>
                <a:gd name="T0" fmla="*/ 0 w 256"/>
                <a:gd name="T1" fmla="*/ 12 h 12"/>
                <a:gd name="T2" fmla="*/ 256 w 256"/>
                <a:gd name="T3" fmla="*/ 12 h 12"/>
                <a:gd name="T4" fmla="*/ 256 w 256"/>
                <a:gd name="T5" fmla="*/ 0 h 12"/>
                <a:gd name="T6" fmla="*/ 0 w 256"/>
                <a:gd name="T7" fmla="*/ 0 h 12"/>
                <a:gd name="T8" fmla="*/ 0 w 256"/>
                <a:gd name="T9" fmla="*/ 12 h 12"/>
                <a:gd name="T10" fmla="*/ 0 w 256"/>
                <a:gd name="T11" fmla="*/ 12 h 12"/>
              </a:gdLst>
              <a:ahLst/>
              <a:cxnLst>
                <a:cxn ang="0">
                  <a:pos x="T0" y="T1"/>
                </a:cxn>
                <a:cxn ang="0">
                  <a:pos x="T2" y="T3"/>
                </a:cxn>
                <a:cxn ang="0">
                  <a:pos x="T4" y="T5"/>
                </a:cxn>
                <a:cxn ang="0">
                  <a:pos x="T6" y="T7"/>
                </a:cxn>
                <a:cxn ang="0">
                  <a:pos x="T8" y="T9"/>
                </a:cxn>
                <a:cxn ang="0">
                  <a:pos x="T10" y="T11"/>
                </a:cxn>
              </a:cxnLst>
              <a:rect l="0" t="0" r="r" b="b"/>
              <a:pathLst>
                <a:path w="256" h="12">
                  <a:moveTo>
                    <a:pt x="0" y="12"/>
                  </a:moveTo>
                  <a:lnTo>
                    <a:pt x="256" y="12"/>
                  </a:lnTo>
                  <a:lnTo>
                    <a:pt x="256"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28">
              <a:extLst>
                <a:ext uri="{FF2B5EF4-FFF2-40B4-BE49-F238E27FC236}">
                  <a16:creationId xmlns:a16="http://schemas.microsoft.com/office/drawing/2014/main" id="{EF3F7793-4B1C-435B-A4CE-BD0B4229F01A}"/>
                </a:ext>
              </a:extLst>
            </p:cNvPr>
            <p:cNvSpPr>
              <a:spLocks/>
            </p:cNvSpPr>
            <p:nvPr/>
          </p:nvSpPr>
          <p:spPr bwMode="auto">
            <a:xfrm>
              <a:off x="9131300" y="3335338"/>
              <a:ext cx="465138" cy="20638"/>
            </a:xfrm>
            <a:custGeom>
              <a:avLst/>
              <a:gdLst>
                <a:gd name="T0" fmla="*/ 0 w 293"/>
                <a:gd name="T1" fmla="*/ 13 h 13"/>
                <a:gd name="T2" fmla="*/ 293 w 293"/>
                <a:gd name="T3" fmla="*/ 13 h 13"/>
                <a:gd name="T4" fmla="*/ 293 w 293"/>
                <a:gd name="T5" fmla="*/ 0 h 13"/>
                <a:gd name="T6" fmla="*/ 0 w 293"/>
                <a:gd name="T7" fmla="*/ 0 h 13"/>
                <a:gd name="T8" fmla="*/ 0 w 293"/>
                <a:gd name="T9" fmla="*/ 13 h 13"/>
                <a:gd name="T10" fmla="*/ 0 w 293"/>
                <a:gd name="T11" fmla="*/ 13 h 13"/>
              </a:gdLst>
              <a:ahLst/>
              <a:cxnLst>
                <a:cxn ang="0">
                  <a:pos x="T0" y="T1"/>
                </a:cxn>
                <a:cxn ang="0">
                  <a:pos x="T2" y="T3"/>
                </a:cxn>
                <a:cxn ang="0">
                  <a:pos x="T4" y="T5"/>
                </a:cxn>
                <a:cxn ang="0">
                  <a:pos x="T6" y="T7"/>
                </a:cxn>
                <a:cxn ang="0">
                  <a:pos x="T8" y="T9"/>
                </a:cxn>
                <a:cxn ang="0">
                  <a:pos x="T10" y="T11"/>
                </a:cxn>
              </a:cxnLst>
              <a:rect l="0" t="0" r="r" b="b"/>
              <a:pathLst>
                <a:path w="293" h="13">
                  <a:moveTo>
                    <a:pt x="0" y="13"/>
                  </a:moveTo>
                  <a:lnTo>
                    <a:pt x="293" y="13"/>
                  </a:lnTo>
                  <a:lnTo>
                    <a:pt x="293" y="0"/>
                  </a:lnTo>
                  <a:lnTo>
                    <a:pt x="0" y="0"/>
                  </a:lnTo>
                  <a:lnTo>
                    <a:pt x="0" y="13"/>
                  </a:lnTo>
                  <a:lnTo>
                    <a:pt x="0" y="13"/>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29">
              <a:extLst>
                <a:ext uri="{FF2B5EF4-FFF2-40B4-BE49-F238E27FC236}">
                  <a16:creationId xmlns:a16="http://schemas.microsoft.com/office/drawing/2014/main" id="{5EFEE265-3E16-413D-B740-F0E7A67020B9}"/>
                </a:ext>
              </a:extLst>
            </p:cNvPr>
            <p:cNvSpPr>
              <a:spLocks/>
            </p:cNvSpPr>
            <p:nvPr/>
          </p:nvSpPr>
          <p:spPr bwMode="auto">
            <a:xfrm>
              <a:off x="9131300" y="3270250"/>
              <a:ext cx="130175" cy="19050"/>
            </a:xfrm>
            <a:custGeom>
              <a:avLst/>
              <a:gdLst>
                <a:gd name="T0" fmla="*/ 0 w 82"/>
                <a:gd name="T1" fmla="*/ 12 h 12"/>
                <a:gd name="T2" fmla="*/ 82 w 82"/>
                <a:gd name="T3" fmla="*/ 12 h 12"/>
                <a:gd name="T4" fmla="*/ 82 w 82"/>
                <a:gd name="T5" fmla="*/ 0 h 12"/>
                <a:gd name="T6" fmla="*/ 0 w 82"/>
                <a:gd name="T7" fmla="*/ 0 h 12"/>
                <a:gd name="T8" fmla="*/ 0 w 82"/>
                <a:gd name="T9" fmla="*/ 12 h 12"/>
                <a:gd name="T10" fmla="*/ 0 w 82"/>
                <a:gd name="T11" fmla="*/ 12 h 12"/>
              </a:gdLst>
              <a:ahLst/>
              <a:cxnLst>
                <a:cxn ang="0">
                  <a:pos x="T0" y="T1"/>
                </a:cxn>
                <a:cxn ang="0">
                  <a:pos x="T2" y="T3"/>
                </a:cxn>
                <a:cxn ang="0">
                  <a:pos x="T4" y="T5"/>
                </a:cxn>
                <a:cxn ang="0">
                  <a:pos x="T6" y="T7"/>
                </a:cxn>
                <a:cxn ang="0">
                  <a:pos x="T8" y="T9"/>
                </a:cxn>
                <a:cxn ang="0">
                  <a:pos x="T10" y="T11"/>
                </a:cxn>
              </a:cxnLst>
              <a:rect l="0" t="0" r="r" b="b"/>
              <a:pathLst>
                <a:path w="82" h="12">
                  <a:moveTo>
                    <a:pt x="0" y="12"/>
                  </a:moveTo>
                  <a:lnTo>
                    <a:pt x="82" y="12"/>
                  </a:lnTo>
                  <a:lnTo>
                    <a:pt x="82" y="0"/>
                  </a:lnTo>
                  <a:lnTo>
                    <a:pt x="0" y="0"/>
                  </a:lnTo>
                  <a:lnTo>
                    <a:pt x="0" y="12"/>
                  </a:lnTo>
                  <a:lnTo>
                    <a:pt x="0" y="12"/>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30">
              <a:extLst>
                <a:ext uri="{FF2B5EF4-FFF2-40B4-BE49-F238E27FC236}">
                  <a16:creationId xmlns:a16="http://schemas.microsoft.com/office/drawing/2014/main" id="{6AC1BAF9-AB43-4B01-B7D9-9921B033D3F3}"/>
                </a:ext>
              </a:extLst>
            </p:cNvPr>
            <p:cNvSpPr>
              <a:spLocks noEditPoints="1"/>
            </p:cNvSpPr>
            <p:nvPr/>
          </p:nvSpPr>
          <p:spPr bwMode="auto">
            <a:xfrm>
              <a:off x="9572625" y="2868613"/>
              <a:ext cx="166688" cy="161925"/>
            </a:xfrm>
            <a:custGeom>
              <a:avLst/>
              <a:gdLst>
                <a:gd name="T0" fmla="*/ 73 w 86"/>
                <a:gd name="T1" fmla="*/ 7 h 86"/>
                <a:gd name="T2" fmla="*/ 13 w 86"/>
                <a:gd name="T3" fmla="*/ 7 h 86"/>
                <a:gd name="T4" fmla="*/ 9 w 86"/>
                <a:gd name="T5" fmla="*/ 9 h 86"/>
                <a:gd name="T6" fmla="*/ 7 w 86"/>
                <a:gd name="T7" fmla="*/ 13 h 86"/>
                <a:gd name="T8" fmla="*/ 7 w 86"/>
                <a:gd name="T9" fmla="*/ 73 h 86"/>
                <a:gd name="T10" fmla="*/ 9 w 86"/>
                <a:gd name="T11" fmla="*/ 77 h 86"/>
                <a:gd name="T12" fmla="*/ 13 w 86"/>
                <a:gd name="T13" fmla="*/ 79 h 86"/>
                <a:gd name="T14" fmla="*/ 73 w 86"/>
                <a:gd name="T15" fmla="*/ 79 h 86"/>
                <a:gd name="T16" fmla="*/ 77 w 86"/>
                <a:gd name="T17" fmla="*/ 77 h 86"/>
                <a:gd name="T18" fmla="*/ 78 w 86"/>
                <a:gd name="T19" fmla="*/ 73 h 86"/>
                <a:gd name="T20" fmla="*/ 78 w 86"/>
                <a:gd name="T21" fmla="*/ 13 h 86"/>
                <a:gd name="T22" fmla="*/ 77 w 86"/>
                <a:gd name="T23" fmla="*/ 9 h 86"/>
                <a:gd name="T24" fmla="*/ 73 w 86"/>
                <a:gd name="T25" fmla="*/ 7 h 86"/>
                <a:gd name="T26" fmla="*/ 73 w 86"/>
                <a:gd name="T27" fmla="*/ 7 h 86"/>
                <a:gd name="T28" fmla="*/ 13 w 86"/>
                <a:gd name="T29" fmla="*/ 0 h 86"/>
                <a:gd name="T30" fmla="*/ 73 w 86"/>
                <a:gd name="T31" fmla="*/ 0 h 86"/>
                <a:gd name="T32" fmla="*/ 82 w 86"/>
                <a:gd name="T33" fmla="*/ 4 h 86"/>
                <a:gd name="T34" fmla="*/ 86 w 86"/>
                <a:gd name="T35" fmla="*/ 13 h 86"/>
                <a:gd name="T36" fmla="*/ 86 w 86"/>
                <a:gd name="T37" fmla="*/ 73 h 86"/>
                <a:gd name="T38" fmla="*/ 82 w 86"/>
                <a:gd name="T39" fmla="*/ 82 h 86"/>
                <a:gd name="T40" fmla="*/ 73 w 86"/>
                <a:gd name="T41" fmla="*/ 86 h 86"/>
                <a:gd name="T42" fmla="*/ 13 w 86"/>
                <a:gd name="T43" fmla="*/ 86 h 86"/>
                <a:gd name="T44" fmla="*/ 4 w 86"/>
                <a:gd name="T45" fmla="*/ 82 h 86"/>
                <a:gd name="T46" fmla="*/ 0 w 86"/>
                <a:gd name="T47" fmla="*/ 73 h 86"/>
                <a:gd name="T48" fmla="*/ 0 w 86"/>
                <a:gd name="T49" fmla="*/ 13 h 86"/>
                <a:gd name="T50" fmla="*/ 4 w 86"/>
                <a:gd name="T51" fmla="*/ 4 h 86"/>
                <a:gd name="T52" fmla="*/ 13 w 86"/>
                <a:gd name="T53" fmla="*/ 0 h 86"/>
                <a:gd name="T54" fmla="*/ 13 w 86"/>
                <a:gd name="T5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 h="86">
                  <a:moveTo>
                    <a:pt x="73" y="7"/>
                  </a:moveTo>
                  <a:cubicBezTo>
                    <a:pt x="13" y="7"/>
                    <a:pt x="13" y="7"/>
                    <a:pt x="13" y="7"/>
                  </a:cubicBezTo>
                  <a:cubicBezTo>
                    <a:pt x="11" y="7"/>
                    <a:pt x="10" y="8"/>
                    <a:pt x="9" y="9"/>
                  </a:cubicBezTo>
                  <a:cubicBezTo>
                    <a:pt x="8" y="10"/>
                    <a:pt x="7" y="11"/>
                    <a:pt x="7" y="13"/>
                  </a:cubicBezTo>
                  <a:cubicBezTo>
                    <a:pt x="7" y="73"/>
                    <a:pt x="7" y="73"/>
                    <a:pt x="7" y="73"/>
                  </a:cubicBezTo>
                  <a:cubicBezTo>
                    <a:pt x="7" y="75"/>
                    <a:pt x="8" y="76"/>
                    <a:pt x="9" y="77"/>
                  </a:cubicBezTo>
                  <a:cubicBezTo>
                    <a:pt x="10" y="78"/>
                    <a:pt x="11" y="79"/>
                    <a:pt x="13" y="79"/>
                  </a:cubicBezTo>
                  <a:cubicBezTo>
                    <a:pt x="73" y="79"/>
                    <a:pt x="73" y="79"/>
                    <a:pt x="73" y="79"/>
                  </a:cubicBezTo>
                  <a:cubicBezTo>
                    <a:pt x="74" y="79"/>
                    <a:pt x="76" y="78"/>
                    <a:pt x="77" y="77"/>
                  </a:cubicBezTo>
                  <a:cubicBezTo>
                    <a:pt x="78" y="76"/>
                    <a:pt x="78" y="75"/>
                    <a:pt x="78" y="73"/>
                  </a:cubicBezTo>
                  <a:cubicBezTo>
                    <a:pt x="78" y="13"/>
                    <a:pt x="78" y="13"/>
                    <a:pt x="78" y="13"/>
                  </a:cubicBezTo>
                  <a:cubicBezTo>
                    <a:pt x="78" y="11"/>
                    <a:pt x="78" y="10"/>
                    <a:pt x="77" y="9"/>
                  </a:cubicBezTo>
                  <a:cubicBezTo>
                    <a:pt x="76" y="8"/>
                    <a:pt x="74" y="7"/>
                    <a:pt x="73" y="7"/>
                  </a:cubicBezTo>
                  <a:cubicBezTo>
                    <a:pt x="73" y="7"/>
                    <a:pt x="73" y="7"/>
                    <a:pt x="73" y="7"/>
                  </a:cubicBezTo>
                  <a:close/>
                  <a:moveTo>
                    <a:pt x="13" y="0"/>
                  </a:moveTo>
                  <a:cubicBezTo>
                    <a:pt x="73" y="0"/>
                    <a:pt x="73" y="0"/>
                    <a:pt x="73" y="0"/>
                  </a:cubicBezTo>
                  <a:cubicBezTo>
                    <a:pt x="76" y="0"/>
                    <a:pt x="80" y="1"/>
                    <a:pt x="82" y="4"/>
                  </a:cubicBezTo>
                  <a:cubicBezTo>
                    <a:pt x="84" y="6"/>
                    <a:pt x="86" y="9"/>
                    <a:pt x="86" y="13"/>
                  </a:cubicBezTo>
                  <a:cubicBezTo>
                    <a:pt x="86" y="73"/>
                    <a:pt x="86" y="73"/>
                    <a:pt x="86" y="73"/>
                  </a:cubicBezTo>
                  <a:cubicBezTo>
                    <a:pt x="86" y="77"/>
                    <a:pt x="84" y="80"/>
                    <a:pt x="82" y="82"/>
                  </a:cubicBezTo>
                  <a:cubicBezTo>
                    <a:pt x="80" y="85"/>
                    <a:pt x="76" y="86"/>
                    <a:pt x="73" y="86"/>
                  </a:cubicBezTo>
                  <a:cubicBezTo>
                    <a:pt x="13" y="86"/>
                    <a:pt x="13" y="86"/>
                    <a:pt x="13" y="86"/>
                  </a:cubicBezTo>
                  <a:cubicBezTo>
                    <a:pt x="9" y="86"/>
                    <a:pt x="6" y="85"/>
                    <a:pt x="4" y="82"/>
                  </a:cubicBezTo>
                  <a:cubicBezTo>
                    <a:pt x="1" y="80"/>
                    <a:pt x="0" y="77"/>
                    <a:pt x="0" y="73"/>
                  </a:cubicBezTo>
                  <a:cubicBezTo>
                    <a:pt x="0" y="13"/>
                    <a:pt x="0" y="13"/>
                    <a:pt x="0" y="13"/>
                  </a:cubicBezTo>
                  <a:cubicBezTo>
                    <a:pt x="0" y="9"/>
                    <a:pt x="1" y="6"/>
                    <a:pt x="4" y="4"/>
                  </a:cubicBezTo>
                  <a:cubicBezTo>
                    <a:pt x="6" y="1"/>
                    <a:pt x="9" y="0"/>
                    <a:pt x="13" y="0"/>
                  </a:cubicBezTo>
                  <a:cubicBezTo>
                    <a:pt x="13" y="0"/>
                    <a:pt x="13" y="0"/>
                    <a:pt x="13"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31">
              <a:extLst>
                <a:ext uri="{FF2B5EF4-FFF2-40B4-BE49-F238E27FC236}">
                  <a16:creationId xmlns:a16="http://schemas.microsoft.com/office/drawing/2014/main" id="{C15FFCF5-0853-44B4-A822-65FB57D76A5B}"/>
                </a:ext>
              </a:extLst>
            </p:cNvPr>
            <p:cNvSpPr>
              <a:spLocks/>
            </p:cNvSpPr>
            <p:nvPr/>
          </p:nvSpPr>
          <p:spPr bwMode="auto">
            <a:xfrm>
              <a:off x="9585325" y="2805113"/>
              <a:ext cx="222250" cy="203200"/>
            </a:xfrm>
            <a:custGeom>
              <a:avLst/>
              <a:gdLst>
                <a:gd name="T0" fmla="*/ 0 w 140"/>
                <a:gd name="T1" fmla="*/ 71 h 128"/>
                <a:gd name="T2" fmla="*/ 33 w 140"/>
                <a:gd name="T3" fmla="*/ 128 h 128"/>
                <a:gd name="T4" fmla="*/ 140 w 140"/>
                <a:gd name="T5" fmla="*/ 0 h 128"/>
                <a:gd name="T6" fmla="*/ 33 w 140"/>
                <a:gd name="T7" fmla="*/ 91 h 128"/>
                <a:gd name="T8" fmla="*/ 0 w 140"/>
                <a:gd name="T9" fmla="*/ 71 h 128"/>
                <a:gd name="T10" fmla="*/ 0 w 140"/>
                <a:gd name="T11" fmla="*/ 71 h 128"/>
              </a:gdLst>
              <a:ahLst/>
              <a:cxnLst>
                <a:cxn ang="0">
                  <a:pos x="T0" y="T1"/>
                </a:cxn>
                <a:cxn ang="0">
                  <a:pos x="T2" y="T3"/>
                </a:cxn>
                <a:cxn ang="0">
                  <a:pos x="T4" y="T5"/>
                </a:cxn>
                <a:cxn ang="0">
                  <a:pos x="T6" y="T7"/>
                </a:cxn>
                <a:cxn ang="0">
                  <a:pos x="T8" y="T9"/>
                </a:cxn>
                <a:cxn ang="0">
                  <a:pos x="T10" y="T11"/>
                </a:cxn>
              </a:cxnLst>
              <a:rect l="0" t="0" r="r" b="b"/>
              <a:pathLst>
                <a:path w="140" h="128">
                  <a:moveTo>
                    <a:pt x="0" y="71"/>
                  </a:moveTo>
                  <a:lnTo>
                    <a:pt x="33" y="128"/>
                  </a:lnTo>
                  <a:lnTo>
                    <a:pt x="140" y="0"/>
                  </a:lnTo>
                  <a:lnTo>
                    <a:pt x="33" y="91"/>
                  </a:lnTo>
                  <a:lnTo>
                    <a:pt x="0" y="71"/>
                  </a:lnTo>
                  <a:lnTo>
                    <a:pt x="0" y="7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32">
              <a:extLst>
                <a:ext uri="{FF2B5EF4-FFF2-40B4-BE49-F238E27FC236}">
                  <a16:creationId xmlns:a16="http://schemas.microsoft.com/office/drawing/2014/main" id="{57EAFE50-C65D-4C69-A4E5-FC16B9F4FE24}"/>
                </a:ext>
              </a:extLst>
            </p:cNvPr>
            <p:cNvSpPr>
              <a:spLocks/>
            </p:cNvSpPr>
            <p:nvPr/>
          </p:nvSpPr>
          <p:spPr bwMode="auto">
            <a:xfrm>
              <a:off x="9255125" y="3040063"/>
              <a:ext cx="66675" cy="104775"/>
            </a:xfrm>
            <a:custGeom>
              <a:avLst/>
              <a:gdLst>
                <a:gd name="T0" fmla="*/ 0 w 42"/>
                <a:gd name="T1" fmla="*/ 66 h 66"/>
                <a:gd name="T2" fmla="*/ 42 w 42"/>
                <a:gd name="T3" fmla="*/ 66 h 66"/>
                <a:gd name="T4" fmla="*/ 42 w 42"/>
                <a:gd name="T5" fmla="*/ 0 h 66"/>
                <a:gd name="T6" fmla="*/ 0 w 42"/>
                <a:gd name="T7" fmla="*/ 0 h 66"/>
                <a:gd name="T8" fmla="*/ 0 w 42"/>
                <a:gd name="T9" fmla="*/ 66 h 66"/>
                <a:gd name="T10" fmla="*/ 0 w 42"/>
                <a:gd name="T11" fmla="*/ 66 h 66"/>
              </a:gdLst>
              <a:ahLst/>
              <a:cxnLst>
                <a:cxn ang="0">
                  <a:pos x="T0" y="T1"/>
                </a:cxn>
                <a:cxn ang="0">
                  <a:pos x="T2" y="T3"/>
                </a:cxn>
                <a:cxn ang="0">
                  <a:pos x="T4" y="T5"/>
                </a:cxn>
                <a:cxn ang="0">
                  <a:pos x="T6" y="T7"/>
                </a:cxn>
                <a:cxn ang="0">
                  <a:pos x="T8" y="T9"/>
                </a:cxn>
                <a:cxn ang="0">
                  <a:pos x="T10" y="T11"/>
                </a:cxn>
              </a:cxnLst>
              <a:rect l="0" t="0" r="r" b="b"/>
              <a:pathLst>
                <a:path w="42" h="66">
                  <a:moveTo>
                    <a:pt x="0" y="66"/>
                  </a:moveTo>
                  <a:lnTo>
                    <a:pt x="42" y="66"/>
                  </a:lnTo>
                  <a:lnTo>
                    <a:pt x="42" y="0"/>
                  </a:lnTo>
                  <a:lnTo>
                    <a:pt x="0" y="0"/>
                  </a:lnTo>
                  <a:lnTo>
                    <a:pt x="0" y="66"/>
                  </a:lnTo>
                  <a:lnTo>
                    <a:pt x="0" y="66"/>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33">
              <a:extLst>
                <a:ext uri="{FF2B5EF4-FFF2-40B4-BE49-F238E27FC236}">
                  <a16:creationId xmlns:a16="http://schemas.microsoft.com/office/drawing/2014/main" id="{E15855E9-CF7F-4E6F-98A3-994CFCC8D34F}"/>
                </a:ext>
              </a:extLst>
            </p:cNvPr>
            <p:cNvSpPr>
              <a:spLocks/>
            </p:cNvSpPr>
            <p:nvPr/>
          </p:nvSpPr>
          <p:spPr bwMode="auto">
            <a:xfrm>
              <a:off x="9321800" y="2970213"/>
              <a:ext cx="68263" cy="174625"/>
            </a:xfrm>
            <a:custGeom>
              <a:avLst/>
              <a:gdLst>
                <a:gd name="T0" fmla="*/ 0 w 43"/>
                <a:gd name="T1" fmla="*/ 110 h 110"/>
                <a:gd name="T2" fmla="*/ 43 w 43"/>
                <a:gd name="T3" fmla="*/ 110 h 110"/>
                <a:gd name="T4" fmla="*/ 43 w 43"/>
                <a:gd name="T5" fmla="*/ 0 h 110"/>
                <a:gd name="T6" fmla="*/ 0 w 43"/>
                <a:gd name="T7" fmla="*/ 0 h 110"/>
                <a:gd name="T8" fmla="*/ 0 w 43"/>
                <a:gd name="T9" fmla="*/ 110 h 110"/>
                <a:gd name="T10" fmla="*/ 0 w 43"/>
                <a:gd name="T11" fmla="*/ 110 h 110"/>
              </a:gdLst>
              <a:ahLst/>
              <a:cxnLst>
                <a:cxn ang="0">
                  <a:pos x="T0" y="T1"/>
                </a:cxn>
                <a:cxn ang="0">
                  <a:pos x="T2" y="T3"/>
                </a:cxn>
                <a:cxn ang="0">
                  <a:pos x="T4" y="T5"/>
                </a:cxn>
                <a:cxn ang="0">
                  <a:pos x="T6" y="T7"/>
                </a:cxn>
                <a:cxn ang="0">
                  <a:pos x="T8" y="T9"/>
                </a:cxn>
                <a:cxn ang="0">
                  <a:pos x="T10" y="T11"/>
                </a:cxn>
              </a:cxnLst>
              <a:rect l="0" t="0" r="r" b="b"/>
              <a:pathLst>
                <a:path w="43" h="110">
                  <a:moveTo>
                    <a:pt x="0" y="110"/>
                  </a:moveTo>
                  <a:lnTo>
                    <a:pt x="43" y="110"/>
                  </a:lnTo>
                  <a:lnTo>
                    <a:pt x="43" y="0"/>
                  </a:lnTo>
                  <a:lnTo>
                    <a:pt x="0" y="0"/>
                  </a:lnTo>
                  <a:lnTo>
                    <a:pt x="0" y="110"/>
                  </a:lnTo>
                  <a:lnTo>
                    <a:pt x="0" y="11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34">
              <a:extLst>
                <a:ext uri="{FF2B5EF4-FFF2-40B4-BE49-F238E27FC236}">
                  <a16:creationId xmlns:a16="http://schemas.microsoft.com/office/drawing/2014/main" id="{DCD1442A-D0F3-4FBC-A78C-709D82C43D06}"/>
                </a:ext>
              </a:extLst>
            </p:cNvPr>
            <p:cNvSpPr>
              <a:spLocks/>
            </p:cNvSpPr>
            <p:nvPr/>
          </p:nvSpPr>
          <p:spPr bwMode="auto">
            <a:xfrm>
              <a:off x="9390063" y="2900363"/>
              <a:ext cx="65088" cy="244475"/>
            </a:xfrm>
            <a:custGeom>
              <a:avLst/>
              <a:gdLst>
                <a:gd name="T0" fmla="*/ 0 w 41"/>
                <a:gd name="T1" fmla="*/ 154 h 154"/>
                <a:gd name="T2" fmla="*/ 41 w 41"/>
                <a:gd name="T3" fmla="*/ 154 h 154"/>
                <a:gd name="T4" fmla="*/ 41 w 41"/>
                <a:gd name="T5" fmla="*/ 0 h 154"/>
                <a:gd name="T6" fmla="*/ 0 w 41"/>
                <a:gd name="T7" fmla="*/ 0 h 154"/>
                <a:gd name="T8" fmla="*/ 0 w 41"/>
                <a:gd name="T9" fmla="*/ 154 h 154"/>
                <a:gd name="T10" fmla="*/ 0 w 41"/>
                <a:gd name="T11" fmla="*/ 154 h 154"/>
              </a:gdLst>
              <a:ahLst/>
              <a:cxnLst>
                <a:cxn ang="0">
                  <a:pos x="T0" y="T1"/>
                </a:cxn>
                <a:cxn ang="0">
                  <a:pos x="T2" y="T3"/>
                </a:cxn>
                <a:cxn ang="0">
                  <a:pos x="T4" y="T5"/>
                </a:cxn>
                <a:cxn ang="0">
                  <a:pos x="T6" y="T7"/>
                </a:cxn>
                <a:cxn ang="0">
                  <a:pos x="T8" y="T9"/>
                </a:cxn>
                <a:cxn ang="0">
                  <a:pos x="T10" y="T11"/>
                </a:cxn>
              </a:cxnLst>
              <a:rect l="0" t="0" r="r" b="b"/>
              <a:pathLst>
                <a:path w="41" h="154">
                  <a:moveTo>
                    <a:pt x="0" y="154"/>
                  </a:moveTo>
                  <a:lnTo>
                    <a:pt x="41" y="154"/>
                  </a:lnTo>
                  <a:lnTo>
                    <a:pt x="41" y="0"/>
                  </a:lnTo>
                  <a:lnTo>
                    <a:pt x="0" y="0"/>
                  </a:lnTo>
                  <a:lnTo>
                    <a:pt x="0" y="154"/>
                  </a:lnTo>
                  <a:lnTo>
                    <a:pt x="0" y="154"/>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35">
              <a:extLst>
                <a:ext uri="{FF2B5EF4-FFF2-40B4-BE49-F238E27FC236}">
                  <a16:creationId xmlns:a16="http://schemas.microsoft.com/office/drawing/2014/main" id="{047B51C6-0D6E-4FD4-9059-26D5355BE37B}"/>
                </a:ext>
              </a:extLst>
            </p:cNvPr>
            <p:cNvSpPr>
              <a:spLocks/>
            </p:cNvSpPr>
            <p:nvPr/>
          </p:nvSpPr>
          <p:spPr bwMode="auto">
            <a:xfrm>
              <a:off x="9455150" y="2784475"/>
              <a:ext cx="66675" cy="360363"/>
            </a:xfrm>
            <a:custGeom>
              <a:avLst/>
              <a:gdLst>
                <a:gd name="T0" fmla="*/ 0 w 42"/>
                <a:gd name="T1" fmla="*/ 227 h 227"/>
                <a:gd name="T2" fmla="*/ 42 w 42"/>
                <a:gd name="T3" fmla="*/ 227 h 227"/>
                <a:gd name="T4" fmla="*/ 42 w 42"/>
                <a:gd name="T5" fmla="*/ 0 h 227"/>
                <a:gd name="T6" fmla="*/ 0 w 42"/>
                <a:gd name="T7" fmla="*/ 0 h 227"/>
                <a:gd name="T8" fmla="*/ 0 w 42"/>
                <a:gd name="T9" fmla="*/ 227 h 227"/>
                <a:gd name="T10" fmla="*/ 0 w 42"/>
                <a:gd name="T11" fmla="*/ 227 h 227"/>
              </a:gdLst>
              <a:ahLst/>
              <a:cxnLst>
                <a:cxn ang="0">
                  <a:pos x="T0" y="T1"/>
                </a:cxn>
                <a:cxn ang="0">
                  <a:pos x="T2" y="T3"/>
                </a:cxn>
                <a:cxn ang="0">
                  <a:pos x="T4" y="T5"/>
                </a:cxn>
                <a:cxn ang="0">
                  <a:pos x="T6" y="T7"/>
                </a:cxn>
                <a:cxn ang="0">
                  <a:pos x="T8" y="T9"/>
                </a:cxn>
                <a:cxn ang="0">
                  <a:pos x="T10" y="T11"/>
                </a:cxn>
              </a:cxnLst>
              <a:rect l="0" t="0" r="r" b="b"/>
              <a:pathLst>
                <a:path w="42" h="227">
                  <a:moveTo>
                    <a:pt x="0" y="227"/>
                  </a:moveTo>
                  <a:lnTo>
                    <a:pt x="42" y="227"/>
                  </a:lnTo>
                  <a:lnTo>
                    <a:pt x="42" y="0"/>
                  </a:lnTo>
                  <a:lnTo>
                    <a:pt x="0" y="0"/>
                  </a:lnTo>
                  <a:lnTo>
                    <a:pt x="0" y="227"/>
                  </a:lnTo>
                  <a:lnTo>
                    <a:pt x="0" y="227"/>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36">
              <a:extLst>
                <a:ext uri="{FF2B5EF4-FFF2-40B4-BE49-F238E27FC236}">
                  <a16:creationId xmlns:a16="http://schemas.microsoft.com/office/drawing/2014/main" id="{D69FD0CC-20C4-4DFD-B186-E99F896EFD7B}"/>
                </a:ext>
              </a:extLst>
            </p:cNvPr>
            <p:cNvSpPr>
              <a:spLocks/>
            </p:cNvSpPr>
            <p:nvPr/>
          </p:nvSpPr>
          <p:spPr bwMode="auto">
            <a:xfrm>
              <a:off x="9186863" y="3092450"/>
              <a:ext cx="68263" cy="52388"/>
            </a:xfrm>
            <a:custGeom>
              <a:avLst/>
              <a:gdLst>
                <a:gd name="T0" fmla="*/ 0 w 43"/>
                <a:gd name="T1" fmla="*/ 33 h 33"/>
                <a:gd name="T2" fmla="*/ 43 w 43"/>
                <a:gd name="T3" fmla="*/ 33 h 33"/>
                <a:gd name="T4" fmla="*/ 43 w 43"/>
                <a:gd name="T5" fmla="*/ 0 h 33"/>
                <a:gd name="T6" fmla="*/ 0 w 43"/>
                <a:gd name="T7" fmla="*/ 0 h 33"/>
                <a:gd name="T8" fmla="*/ 0 w 43"/>
                <a:gd name="T9" fmla="*/ 33 h 33"/>
                <a:gd name="T10" fmla="*/ 0 w 43"/>
                <a:gd name="T11" fmla="*/ 33 h 33"/>
              </a:gdLst>
              <a:ahLst/>
              <a:cxnLst>
                <a:cxn ang="0">
                  <a:pos x="T0" y="T1"/>
                </a:cxn>
                <a:cxn ang="0">
                  <a:pos x="T2" y="T3"/>
                </a:cxn>
                <a:cxn ang="0">
                  <a:pos x="T4" y="T5"/>
                </a:cxn>
                <a:cxn ang="0">
                  <a:pos x="T6" y="T7"/>
                </a:cxn>
                <a:cxn ang="0">
                  <a:pos x="T8" y="T9"/>
                </a:cxn>
                <a:cxn ang="0">
                  <a:pos x="T10" y="T11"/>
                </a:cxn>
              </a:cxnLst>
              <a:rect l="0" t="0" r="r" b="b"/>
              <a:pathLst>
                <a:path w="43" h="33">
                  <a:moveTo>
                    <a:pt x="0" y="33"/>
                  </a:moveTo>
                  <a:lnTo>
                    <a:pt x="43" y="33"/>
                  </a:lnTo>
                  <a:lnTo>
                    <a:pt x="43" y="0"/>
                  </a:lnTo>
                  <a:lnTo>
                    <a:pt x="0" y="0"/>
                  </a:lnTo>
                  <a:lnTo>
                    <a:pt x="0" y="33"/>
                  </a:lnTo>
                  <a:lnTo>
                    <a:pt x="0" y="33"/>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37">
              <a:extLst>
                <a:ext uri="{FF2B5EF4-FFF2-40B4-BE49-F238E27FC236}">
                  <a16:creationId xmlns:a16="http://schemas.microsoft.com/office/drawing/2014/main" id="{4AF03E2B-9925-4ADA-A0A8-74631984D636}"/>
                </a:ext>
              </a:extLst>
            </p:cNvPr>
            <p:cNvSpPr>
              <a:spLocks/>
            </p:cNvSpPr>
            <p:nvPr/>
          </p:nvSpPr>
          <p:spPr bwMode="auto">
            <a:xfrm>
              <a:off x="9121775" y="3124200"/>
              <a:ext cx="65088" cy="20638"/>
            </a:xfrm>
            <a:custGeom>
              <a:avLst/>
              <a:gdLst>
                <a:gd name="T0" fmla="*/ 0 w 41"/>
                <a:gd name="T1" fmla="*/ 13 h 13"/>
                <a:gd name="T2" fmla="*/ 41 w 41"/>
                <a:gd name="T3" fmla="*/ 13 h 13"/>
                <a:gd name="T4" fmla="*/ 41 w 41"/>
                <a:gd name="T5" fmla="*/ 0 h 13"/>
                <a:gd name="T6" fmla="*/ 0 w 41"/>
                <a:gd name="T7" fmla="*/ 0 h 13"/>
                <a:gd name="T8" fmla="*/ 0 w 41"/>
                <a:gd name="T9" fmla="*/ 13 h 13"/>
                <a:gd name="T10" fmla="*/ 0 w 41"/>
                <a:gd name="T11" fmla="*/ 13 h 13"/>
              </a:gdLst>
              <a:ahLst/>
              <a:cxnLst>
                <a:cxn ang="0">
                  <a:pos x="T0" y="T1"/>
                </a:cxn>
                <a:cxn ang="0">
                  <a:pos x="T2" y="T3"/>
                </a:cxn>
                <a:cxn ang="0">
                  <a:pos x="T4" y="T5"/>
                </a:cxn>
                <a:cxn ang="0">
                  <a:pos x="T6" y="T7"/>
                </a:cxn>
                <a:cxn ang="0">
                  <a:pos x="T8" y="T9"/>
                </a:cxn>
                <a:cxn ang="0">
                  <a:pos x="T10" y="T11"/>
                </a:cxn>
              </a:cxnLst>
              <a:rect l="0" t="0" r="r" b="b"/>
              <a:pathLst>
                <a:path w="41" h="13">
                  <a:moveTo>
                    <a:pt x="0" y="13"/>
                  </a:moveTo>
                  <a:lnTo>
                    <a:pt x="41" y="13"/>
                  </a:lnTo>
                  <a:lnTo>
                    <a:pt x="41" y="0"/>
                  </a:lnTo>
                  <a:lnTo>
                    <a:pt x="0" y="0"/>
                  </a:lnTo>
                  <a:lnTo>
                    <a:pt x="0" y="13"/>
                  </a:lnTo>
                  <a:lnTo>
                    <a:pt x="0" y="13"/>
                  </a:lnTo>
                  <a:close/>
                </a:path>
              </a:pathLst>
            </a:custGeom>
            <a:solidFill>
              <a:srgbClr val="4701A7"/>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38">
              <a:extLst>
                <a:ext uri="{FF2B5EF4-FFF2-40B4-BE49-F238E27FC236}">
                  <a16:creationId xmlns:a16="http://schemas.microsoft.com/office/drawing/2014/main" id="{3D5D9D75-38E7-42E4-9593-2A1BC957C50F}"/>
                </a:ext>
              </a:extLst>
            </p:cNvPr>
            <p:cNvSpPr>
              <a:spLocks/>
            </p:cNvSpPr>
            <p:nvPr/>
          </p:nvSpPr>
          <p:spPr bwMode="auto">
            <a:xfrm>
              <a:off x="9253538" y="2776538"/>
              <a:ext cx="120650" cy="120650"/>
            </a:xfrm>
            <a:custGeom>
              <a:avLst/>
              <a:gdLst>
                <a:gd name="T0" fmla="*/ 31 w 62"/>
                <a:gd name="T1" fmla="*/ 63 h 63"/>
                <a:gd name="T2" fmla="*/ 62 w 62"/>
                <a:gd name="T3" fmla="*/ 31 h 63"/>
                <a:gd name="T4" fmla="*/ 31 w 62"/>
                <a:gd name="T5" fmla="*/ 0 h 63"/>
                <a:gd name="T6" fmla="*/ 0 w 62"/>
                <a:gd name="T7" fmla="*/ 31 h 63"/>
                <a:gd name="T8" fmla="*/ 31 w 62"/>
                <a:gd name="T9" fmla="*/ 63 h 63"/>
                <a:gd name="T10" fmla="*/ 31 w 62"/>
                <a:gd name="T11" fmla="*/ 63 h 63"/>
              </a:gdLst>
              <a:ahLst/>
              <a:cxnLst>
                <a:cxn ang="0">
                  <a:pos x="T0" y="T1"/>
                </a:cxn>
                <a:cxn ang="0">
                  <a:pos x="T2" y="T3"/>
                </a:cxn>
                <a:cxn ang="0">
                  <a:pos x="T4" y="T5"/>
                </a:cxn>
                <a:cxn ang="0">
                  <a:pos x="T6" y="T7"/>
                </a:cxn>
                <a:cxn ang="0">
                  <a:pos x="T8" y="T9"/>
                </a:cxn>
                <a:cxn ang="0">
                  <a:pos x="T10" y="T11"/>
                </a:cxn>
              </a:cxnLst>
              <a:rect l="0" t="0" r="r" b="b"/>
              <a:pathLst>
                <a:path w="62" h="63">
                  <a:moveTo>
                    <a:pt x="31" y="63"/>
                  </a:moveTo>
                  <a:cubicBezTo>
                    <a:pt x="48" y="63"/>
                    <a:pt x="62" y="49"/>
                    <a:pt x="62" y="31"/>
                  </a:cubicBezTo>
                  <a:cubicBezTo>
                    <a:pt x="62" y="14"/>
                    <a:pt x="48" y="0"/>
                    <a:pt x="31" y="0"/>
                  </a:cubicBezTo>
                  <a:cubicBezTo>
                    <a:pt x="14" y="0"/>
                    <a:pt x="0" y="14"/>
                    <a:pt x="0" y="31"/>
                  </a:cubicBezTo>
                  <a:cubicBezTo>
                    <a:pt x="0" y="49"/>
                    <a:pt x="14" y="63"/>
                    <a:pt x="31" y="63"/>
                  </a:cubicBezTo>
                  <a:cubicBezTo>
                    <a:pt x="31" y="63"/>
                    <a:pt x="31" y="63"/>
                    <a:pt x="31" y="6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8" name="Freeform 39">
              <a:extLst>
                <a:ext uri="{FF2B5EF4-FFF2-40B4-BE49-F238E27FC236}">
                  <a16:creationId xmlns:a16="http://schemas.microsoft.com/office/drawing/2014/main" id="{C1728E71-59A3-4AD8-836D-D5D9D63F5148}"/>
                </a:ext>
              </a:extLst>
            </p:cNvPr>
            <p:cNvSpPr>
              <a:spLocks noEditPoints="1"/>
            </p:cNvSpPr>
            <p:nvPr/>
          </p:nvSpPr>
          <p:spPr bwMode="auto">
            <a:xfrm>
              <a:off x="9277350" y="2819400"/>
              <a:ext cx="82550" cy="31750"/>
            </a:xfrm>
            <a:custGeom>
              <a:avLst/>
              <a:gdLst>
                <a:gd name="T0" fmla="*/ 39 w 43"/>
                <a:gd name="T1" fmla="*/ 9 h 17"/>
                <a:gd name="T2" fmla="*/ 36 w 43"/>
                <a:gd name="T3" fmla="*/ 13 h 17"/>
                <a:gd name="T4" fmla="*/ 39 w 43"/>
                <a:gd name="T5" fmla="*/ 17 h 17"/>
                <a:gd name="T6" fmla="*/ 43 w 43"/>
                <a:gd name="T7" fmla="*/ 13 h 17"/>
                <a:gd name="T8" fmla="*/ 39 w 43"/>
                <a:gd name="T9" fmla="*/ 9 h 17"/>
                <a:gd name="T10" fmla="*/ 39 w 43"/>
                <a:gd name="T11" fmla="*/ 9 h 17"/>
                <a:gd name="T12" fmla="*/ 39 w 43"/>
                <a:gd name="T13" fmla="*/ 16 h 17"/>
                <a:gd name="T14" fmla="*/ 37 w 43"/>
                <a:gd name="T15" fmla="*/ 13 h 17"/>
                <a:gd name="T16" fmla="*/ 39 w 43"/>
                <a:gd name="T17" fmla="*/ 10 h 17"/>
                <a:gd name="T18" fmla="*/ 41 w 43"/>
                <a:gd name="T19" fmla="*/ 13 h 17"/>
                <a:gd name="T20" fmla="*/ 39 w 43"/>
                <a:gd name="T21" fmla="*/ 16 h 17"/>
                <a:gd name="T22" fmla="*/ 39 w 43"/>
                <a:gd name="T23" fmla="*/ 16 h 17"/>
                <a:gd name="T24" fmla="*/ 30 w 43"/>
                <a:gd name="T25" fmla="*/ 0 h 17"/>
                <a:gd name="T26" fmla="*/ 27 w 43"/>
                <a:gd name="T27" fmla="*/ 4 h 17"/>
                <a:gd name="T28" fmla="*/ 30 w 43"/>
                <a:gd name="T29" fmla="*/ 8 h 17"/>
                <a:gd name="T30" fmla="*/ 34 w 43"/>
                <a:gd name="T31" fmla="*/ 4 h 17"/>
                <a:gd name="T32" fmla="*/ 30 w 43"/>
                <a:gd name="T33" fmla="*/ 0 h 17"/>
                <a:gd name="T34" fmla="*/ 30 w 43"/>
                <a:gd name="T35" fmla="*/ 0 h 17"/>
                <a:gd name="T36" fmla="*/ 30 w 43"/>
                <a:gd name="T37" fmla="*/ 7 h 17"/>
                <a:gd name="T38" fmla="*/ 28 w 43"/>
                <a:gd name="T39" fmla="*/ 4 h 17"/>
                <a:gd name="T40" fmla="*/ 30 w 43"/>
                <a:gd name="T41" fmla="*/ 1 h 17"/>
                <a:gd name="T42" fmla="*/ 32 w 43"/>
                <a:gd name="T43" fmla="*/ 4 h 17"/>
                <a:gd name="T44" fmla="*/ 30 w 43"/>
                <a:gd name="T45" fmla="*/ 7 h 17"/>
                <a:gd name="T46" fmla="*/ 30 w 43"/>
                <a:gd name="T47" fmla="*/ 7 h 17"/>
                <a:gd name="T48" fmla="*/ 39 w 43"/>
                <a:gd name="T49" fmla="*/ 0 h 17"/>
                <a:gd name="T50" fmla="*/ 38 w 43"/>
                <a:gd name="T51" fmla="*/ 0 h 17"/>
                <a:gd name="T52" fmla="*/ 30 w 43"/>
                <a:gd name="T53" fmla="*/ 16 h 17"/>
                <a:gd name="T54" fmla="*/ 30 w 43"/>
                <a:gd name="T55" fmla="*/ 16 h 17"/>
                <a:gd name="T56" fmla="*/ 31 w 43"/>
                <a:gd name="T57" fmla="*/ 17 h 17"/>
                <a:gd name="T58" fmla="*/ 31 w 43"/>
                <a:gd name="T59" fmla="*/ 16 h 17"/>
                <a:gd name="T60" fmla="*/ 39 w 43"/>
                <a:gd name="T61" fmla="*/ 1 h 17"/>
                <a:gd name="T62" fmla="*/ 39 w 43"/>
                <a:gd name="T63" fmla="*/ 0 h 17"/>
                <a:gd name="T64" fmla="*/ 39 w 43"/>
                <a:gd name="T65" fmla="*/ 0 h 17"/>
                <a:gd name="T66" fmla="*/ 39 w 43"/>
                <a:gd name="T67" fmla="*/ 0 h 17"/>
                <a:gd name="T68" fmla="*/ 18 w 43"/>
                <a:gd name="T69" fmla="*/ 0 h 17"/>
                <a:gd name="T70" fmla="*/ 12 w 43"/>
                <a:gd name="T71" fmla="*/ 8 h 17"/>
                <a:gd name="T72" fmla="*/ 18 w 43"/>
                <a:gd name="T73" fmla="*/ 17 h 17"/>
                <a:gd name="T74" fmla="*/ 24 w 43"/>
                <a:gd name="T75" fmla="*/ 8 h 17"/>
                <a:gd name="T76" fmla="*/ 18 w 43"/>
                <a:gd name="T77" fmla="*/ 0 h 17"/>
                <a:gd name="T78" fmla="*/ 18 w 43"/>
                <a:gd name="T79" fmla="*/ 0 h 17"/>
                <a:gd name="T80" fmla="*/ 18 w 43"/>
                <a:gd name="T81" fmla="*/ 15 h 17"/>
                <a:gd name="T82" fmla="*/ 14 w 43"/>
                <a:gd name="T83" fmla="*/ 8 h 17"/>
                <a:gd name="T84" fmla="*/ 18 w 43"/>
                <a:gd name="T85" fmla="*/ 1 h 17"/>
                <a:gd name="T86" fmla="*/ 23 w 43"/>
                <a:gd name="T87" fmla="*/ 8 h 17"/>
                <a:gd name="T88" fmla="*/ 18 w 43"/>
                <a:gd name="T89" fmla="*/ 15 h 17"/>
                <a:gd name="T90" fmla="*/ 18 w 43"/>
                <a:gd name="T91" fmla="*/ 15 h 17"/>
                <a:gd name="T92" fmla="*/ 2 w 43"/>
                <a:gd name="T93" fmla="*/ 16 h 17"/>
                <a:gd name="T94" fmla="*/ 3 w 43"/>
                <a:gd name="T95" fmla="*/ 17 h 17"/>
                <a:gd name="T96" fmla="*/ 4 w 43"/>
                <a:gd name="T97" fmla="*/ 16 h 17"/>
                <a:gd name="T98" fmla="*/ 10 w 43"/>
                <a:gd name="T99" fmla="*/ 1 h 17"/>
                <a:gd name="T100" fmla="*/ 10 w 43"/>
                <a:gd name="T101" fmla="*/ 0 h 17"/>
                <a:gd name="T102" fmla="*/ 1 w 43"/>
                <a:gd name="T103" fmla="*/ 0 h 17"/>
                <a:gd name="T104" fmla="*/ 0 w 43"/>
                <a:gd name="T105" fmla="*/ 1 h 17"/>
                <a:gd name="T106" fmla="*/ 1 w 43"/>
                <a:gd name="T107" fmla="*/ 2 h 17"/>
                <a:gd name="T108" fmla="*/ 9 w 43"/>
                <a:gd name="T109" fmla="*/ 2 h 17"/>
                <a:gd name="T110" fmla="*/ 2 w 43"/>
                <a:gd name="T111" fmla="*/ 16 h 17"/>
                <a:gd name="T112" fmla="*/ 2 w 43"/>
                <a:gd name="T113" fmla="*/ 1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3" h="17">
                  <a:moveTo>
                    <a:pt x="39" y="9"/>
                  </a:moveTo>
                  <a:cubicBezTo>
                    <a:pt x="36" y="9"/>
                    <a:pt x="36" y="11"/>
                    <a:pt x="36" y="13"/>
                  </a:cubicBezTo>
                  <a:cubicBezTo>
                    <a:pt x="36" y="15"/>
                    <a:pt x="36" y="17"/>
                    <a:pt x="39" y="17"/>
                  </a:cubicBezTo>
                  <a:cubicBezTo>
                    <a:pt x="42" y="17"/>
                    <a:pt x="43" y="15"/>
                    <a:pt x="43" y="13"/>
                  </a:cubicBezTo>
                  <a:cubicBezTo>
                    <a:pt x="43" y="11"/>
                    <a:pt x="42" y="9"/>
                    <a:pt x="39" y="9"/>
                  </a:cubicBezTo>
                  <a:cubicBezTo>
                    <a:pt x="39" y="9"/>
                    <a:pt x="39" y="9"/>
                    <a:pt x="39" y="9"/>
                  </a:cubicBezTo>
                  <a:close/>
                  <a:moveTo>
                    <a:pt x="39" y="16"/>
                  </a:moveTo>
                  <a:cubicBezTo>
                    <a:pt x="37" y="16"/>
                    <a:pt x="37" y="14"/>
                    <a:pt x="37" y="13"/>
                  </a:cubicBezTo>
                  <a:cubicBezTo>
                    <a:pt x="37" y="11"/>
                    <a:pt x="37" y="10"/>
                    <a:pt x="39" y="10"/>
                  </a:cubicBezTo>
                  <a:cubicBezTo>
                    <a:pt x="41" y="10"/>
                    <a:pt x="41" y="11"/>
                    <a:pt x="41" y="13"/>
                  </a:cubicBezTo>
                  <a:cubicBezTo>
                    <a:pt x="41" y="14"/>
                    <a:pt x="41" y="16"/>
                    <a:pt x="39" y="16"/>
                  </a:cubicBezTo>
                  <a:cubicBezTo>
                    <a:pt x="39" y="16"/>
                    <a:pt x="39" y="16"/>
                    <a:pt x="39" y="16"/>
                  </a:cubicBezTo>
                  <a:close/>
                  <a:moveTo>
                    <a:pt x="30" y="0"/>
                  </a:moveTo>
                  <a:cubicBezTo>
                    <a:pt x="27" y="0"/>
                    <a:pt x="27" y="1"/>
                    <a:pt x="27" y="4"/>
                  </a:cubicBezTo>
                  <a:cubicBezTo>
                    <a:pt x="27" y="6"/>
                    <a:pt x="27" y="8"/>
                    <a:pt x="30" y="8"/>
                  </a:cubicBezTo>
                  <a:cubicBezTo>
                    <a:pt x="33" y="8"/>
                    <a:pt x="34" y="6"/>
                    <a:pt x="34" y="4"/>
                  </a:cubicBezTo>
                  <a:cubicBezTo>
                    <a:pt x="34" y="1"/>
                    <a:pt x="33" y="0"/>
                    <a:pt x="30" y="0"/>
                  </a:cubicBezTo>
                  <a:cubicBezTo>
                    <a:pt x="30" y="0"/>
                    <a:pt x="30" y="0"/>
                    <a:pt x="30" y="0"/>
                  </a:cubicBezTo>
                  <a:close/>
                  <a:moveTo>
                    <a:pt x="30" y="7"/>
                  </a:moveTo>
                  <a:cubicBezTo>
                    <a:pt x="28" y="7"/>
                    <a:pt x="28" y="5"/>
                    <a:pt x="28" y="4"/>
                  </a:cubicBezTo>
                  <a:cubicBezTo>
                    <a:pt x="28" y="2"/>
                    <a:pt x="28" y="1"/>
                    <a:pt x="30" y="1"/>
                  </a:cubicBezTo>
                  <a:cubicBezTo>
                    <a:pt x="32" y="1"/>
                    <a:pt x="32" y="2"/>
                    <a:pt x="32" y="4"/>
                  </a:cubicBezTo>
                  <a:cubicBezTo>
                    <a:pt x="32" y="5"/>
                    <a:pt x="32" y="7"/>
                    <a:pt x="30" y="7"/>
                  </a:cubicBezTo>
                  <a:cubicBezTo>
                    <a:pt x="30" y="7"/>
                    <a:pt x="30" y="7"/>
                    <a:pt x="30" y="7"/>
                  </a:cubicBezTo>
                  <a:close/>
                  <a:moveTo>
                    <a:pt x="39" y="0"/>
                  </a:moveTo>
                  <a:cubicBezTo>
                    <a:pt x="38" y="0"/>
                    <a:pt x="38" y="0"/>
                    <a:pt x="38" y="0"/>
                  </a:cubicBezTo>
                  <a:cubicBezTo>
                    <a:pt x="30" y="16"/>
                    <a:pt x="30" y="16"/>
                    <a:pt x="30" y="16"/>
                  </a:cubicBezTo>
                  <a:cubicBezTo>
                    <a:pt x="30" y="16"/>
                    <a:pt x="30" y="16"/>
                    <a:pt x="30" y="16"/>
                  </a:cubicBezTo>
                  <a:cubicBezTo>
                    <a:pt x="30" y="16"/>
                    <a:pt x="30" y="17"/>
                    <a:pt x="31" y="17"/>
                  </a:cubicBezTo>
                  <a:cubicBezTo>
                    <a:pt x="31" y="17"/>
                    <a:pt x="31" y="16"/>
                    <a:pt x="31" y="16"/>
                  </a:cubicBezTo>
                  <a:cubicBezTo>
                    <a:pt x="39" y="1"/>
                    <a:pt x="39" y="1"/>
                    <a:pt x="39" y="1"/>
                  </a:cubicBezTo>
                  <a:cubicBezTo>
                    <a:pt x="39" y="1"/>
                    <a:pt x="39" y="1"/>
                    <a:pt x="39" y="0"/>
                  </a:cubicBezTo>
                  <a:cubicBezTo>
                    <a:pt x="39" y="0"/>
                    <a:pt x="39" y="0"/>
                    <a:pt x="39" y="0"/>
                  </a:cubicBezTo>
                  <a:cubicBezTo>
                    <a:pt x="39" y="0"/>
                    <a:pt x="39" y="0"/>
                    <a:pt x="39" y="0"/>
                  </a:cubicBezTo>
                  <a:close/>
                  <a:moveTo>
                    <a:pt x="18" y="0"/>
                  </a:moveTo>
                  <a:cubicBezTo>
                    <a:pt x="14" y="0"/>
                    <a:pt x="12" y="2"/>
                    <a:pt x="12" y="8"/>
                  </a:cubicBezTo>
                  <a:cubicBezTo>
                    <a:pt x="12" y="14"/>
                    <a:pt x="14" y="17"/>
                    <a:pt x="18" y="17"/>
                  </a:cubicBezTo>
                  <a:cubicBezTo>
                    <a:pt x="22" y="17"/>
                    <a:pt x="24" y="14"/>
                    <a:pt x="24" y="8"/>
                  </a:cubicBezTo>
                  <a:cubicBezTo>
                    <a:pt x="24" y="2"/>
                    <a:pt x="22" y="0"/>
                    <a:pt x="18" y="0"/>
                  </a:cubicBezTo>
                  <a:cubicBezTo>
                    <a:pt x="18" y="0"/>
                    <a:pt x="18" y="0"/>
                    <a:pt x="18" y="0"/>
                  </a:cubicBezTo>
                  <a:close/>
                  <a:moveTo>
                    <a:pt x="18" y="15"/>
                  </a:moveTo>
                  <a:cubicBezTo>
                    <a:pt x="15" y="15"/>
                    <a:pt x="14" y="13"/>
                    <a:pt x="14" y="8"/>
                  </a:cubicBezTo>
                  <a:cubicBezTo>
                    <a:pt x="14" y="3"/>
                    <a:pt x="15" y="1"/>
                    <a:pt x="18" y="1"/>
                  </a:cubicBezTo>
                  <a:cubicBezTo>
                    <a:pt x="21" y="1"/>
                    <a:pt x="23" y="3"/>
                    <a:pt x="23" y="8"/>
                  </a:cubicBezTo>
                  <a:cubicBezTo>
                    <a:pt x="23" y="13"/>
                    <a:pt x="21" y="15"/>
                    <a:pt x="18" y="15"/>
                  </a:cubicBezTo>
                  <a:cubicBezTo>
                    <a:pt x="18" y="15"/>
                    <a:pt x="18" y="15"/>
                    <a:pt x="18" y="15"/>
                  </a:cubicBezTo>
                  <a:close/>
                  <a:moveTo>
                    <a:pt x="2" y="16"/>
                  </a:moveTo>
                  <a:cubicBezTo>
                    <a:pt x="2" y="16"/>
                    <a:pt x="2" y="17"/>
                    <a:pt x="3" y="17"/>
                  </a:cubicBezTo>
                  <a:cubicBezTo>
                    <a:pt x="3" y="17"/>
                    <a:pt x="4" y="16"/>
                    <a:pt x="4" y="16"/>
                  </a:cubicBezTo>
                  <a:cubicBezTo>
                    <a:pt x="4" y="8"/>
                    <a:pt x="10" y="6"/>
                    <a:pt x="10" y="1"/>
                  </a:cubicBezTo>
                  <a:cubicBezTo>
                    <a:pt x="10" y="0"/>
                    <a:pt x="10" y="0"/>
                    <a:pt x="10" y="0"/>
                  </a:cubicBezTo>
                  <a:cubicBezTo>
                    <a:pt x="1" y="0"/>
                    <a:pt x="1" y="0"/>
                    <a:pt x="1" y="0"/>
                  </a:cubicBezTo>
                  <a:cubicBezTo>
                    <a:pt x="0" y="0"/>
                    <a:pt x="0" y="0"/>
                    <a:pt x="0" y="1"/>
                  </a:cubicBezTo>
                  <a:cubicBezTo>
                    <a:pt x="0" y="1"/>
                    <a:pt x="0" y="2"/>
                    <a:pt x="1" y="2"/>
                  </a:cubicBezTo>
                  <a:cubicBezTo>
                    <a:pt x="9" y="2"/>
                    <a:pt x="9" y="2"/>
                    <a:pt x="9" y="2"/>
                  </a:cubicBezTo>
                  <a:cubicBezTo>
                    <a:pt x="9" y="5"/>
                    <a:pt x="2" y="8"/>
                    <a:pt x="2" y="16"/>
                  </a:cubicBezTo>
                  <a:cubicBezTo>
                    <a:pt x="2" y="16"/>
                    <a:pt x="2" y="16"/>
                    <a:pt x="2" y="16"/>
                  </a:cubicBezTo>
                  <a:close/>
                </a:path>
              </a:pathLst>
            </a:custGeom>
            <a:solidFill>
              <a:srgbClr val="E759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40">
              <a:extLst>
                <a:ext uri="{FF2B5EF4-FFF2-40B4-BE49-F238E27FC236}">
                  <a16:creationId xmlns:a16="http://schemas.microsoft.com/office/drawing/2014/main" id="{1C5532AE-29A2-44FC-B7A1-39904EB08C8C}"/>
                </a:ext>
              </a:extLst>
            </p:cNvPr>
            <p:cNvSpPr>
              <a:spLocks noEditPoints="1"/>
            </p:cNvSpPr>
            <p:nvPr/>
          </p:nvSpPr>
          <p:spPr bwMode="auto">
            <a:xfrm>
              <a:off x="9213850" y="2740025"/>
              <a:ext cx="200025" cy="193675"/>
            </a:xfrm>
            <a:custGeom>
              <a:avLst/>
              <a:gdLst>
                <a:gd name="T0" fmla="*/ 51 w 103"/>
                <a:gd name="T1" fmla="*/ 0 h 103"/>
                <a:gd name="T2" fmla="*/ 103 w 103"/>
                <a:gd name="T3" fmla="*/ 51 h 103"/>
                <a:gd name="T4" fmla="*/ 51 w 103"/>
                <a:gd name="T5" fmla="*/ 103 h 103"/>
                <a:gd name="T6" fmla="*/ 0 w 103"/>
                <a:gd name="T7" fmla="*/ 51 h 103"/>
                <a:gd name="T8" fmla="*/ 51 w 103"/>
                <a:gd name="T9" fmla="*/ 0 h 103"/>
                <a:gd name="T10" fmla="*/ 51 w 103"/>
                <a:gd name="T11" fmla="*/ 0 h 103"/>
                <a:gd name="T12" fmla="*/ 51 w 103"/>
                <a:gd name="T13" fmla="*/ 6 h 103"/>
                <a:gd name="T14" fmla="*/ 96 w 103"/>
                <a:gd name="T15" fmla="*/ 51 h 103"/>
                <a:gd name="T16" fmla="*/ 51 w 103"/>
                <a:gd name="T17" fmla="*/ 97 h 103"/>
                <a:gd name="T18" fmla="*/ 6 w 103"/>
                <a:gd name="T19" fmla="*/ 51 h 103"/>
                <a:gd name="T20" fmla="*/ 51 w 103"/>
                <a:gd name="T21" fmla="*/ 6 h 103"/>
                <a:gd name="T22" fmla="*/ 51 w 103"/>
                <a:gd name="T23" fmla="*/ 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3" h="103">
                  <a:moveTo>
                    <a:pt x="51" y="0"/>
                  </a:moveTo>
                  <a:cubicBezTo>
                    <a:pt x="80" y="0"/>
                    <a:pt x="103" y="23"/>
                    <a:pt x="103" y="51"/>
                  </a:cubicBezTo>
                  <a:cubicBezTo>
                    <a:pt x="103" y="80"/>
                    <a:pt x="80" y="103"/>
                    <a:pt x="51" y="103"/>
                  </a:cubicBezTo>
                  <a:cubicBezTo>
                    <a:pt x="23" y="103"/>
                    <a:pt x="0" y="80"/>
                    <a:pt x="0" y="51"/>
                  </a:cubicBezTo>
                  <a:cubicBezTo>
                    <a:pt x="0" y="23"/>
                    <a:pt x="23" y="0"/>
                    <a:pt x="51" y="0"/>
                  </a:cubicBezTo>
                  <a:cubicBezTo>
                    <a:pt x="51" y="0"/>
                    <a:pt x="51" y="0"/>
                    <a:pt x="51" y="0"/>
                  </a:cubicBezTo>
                  <a:close/>
                  <a:moveTo>
                    <a:pt x="51" y="6"/>
                  </a:moveTo>
                  <a:cubicBezTo>
                    <a:pt x="76" y="6"/>
                    <a:pt x="96" y="26"/>
                    <a:pt x="96" y="51"/>
                  </a:cubicBezTo>
                  <a:cubicBezTo>
                    <a:pt x="96" y="76"/>
                    <a:pt x="76" y="97"/>
                    <a:pt x="51" y="97"/>
                  </a:cubicBezTo>
                  <a:cubicBezTo>
                    <a:pt x="26" y="97"/>
                    <a:pt x="6" y="76"/>
                    <a:pt x="6" y="51"/>
                  </a:cubicBezTo>
                  <a:cubicBezTo>
                    <a:pt x="6" y="26"/>
                    <a:pt x="26" y="6"/>
                    <a:pt x="51" y="6"/>
                  </a:cubicBezTo>
                  <a:cubicBezTo>
                    <a:pt x="51" y="6"/>
                    <a:pt x="51" y="6"/>
                    <a:pt x="51" y="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41">
              <a:extLst>
                <a:ext uri="{FF2B5EF4-FFF2-40B4-BE49-F238E27FC236}">
                  <a16:creationId xmlns:a16="http://schemas.microsoft.com/office/drawing/2014/main" id="{85088DF4-597D-4B29-A8C5-F2840BC4E8EC}"/>
                </a:ext>
              </a:extLst>
            </p:cNvPr>
            <p:cNvSpPr>
              <a:spLocks/>
            </p:cNvSpPr>
            <p:nvPr/>
          </p:nvSpPr>
          <p:spPr bwMode="auto">
            <a:xfrm>
              <a:off x="9134475" y="2901950"/>
              <a:ext cx="169863" cy="150813"/>
            </a:xfrm>
            <a:custGeom>
              <a:avLst/>
              <a:gdLst>
                <a:gd name="T0" fmla="*/ 0 w 87"/>
                <a:gd name="T1" fmla="*/ 80 h 80"/>
                <a:gd name="T2" fmla="*/ 62 w 87"/>
                <a:gd name="T3" fmla="*/ 24 h 80"/>
                <a:gd name="T4" fmla="*/ 51 w 87"/>
                <a:gd name="T5" fmla="*/ 22 h 80"/>
                <a:gd name="T6" fmla="*/ 79 w 87"/>
                <a:gd name="T7" fmla="*/ 0 h 80"/>
                <a:gd name="T8" fmla="*/ 87 w 87"/>
                <a:gd name="T9" fmla="*/ 34 h 80"/>
                <a:gd name="T10" fmla="*/ 77 w 87"/>
                <a:gd name="T11" fmla="*/ 29 h 80"/>
                <a:gd name="T12" fmla="*/ 0 w 87"/>
                <a:gd name="T13" fmla="*/ 80 h 80"/>
                <a:gd name="T14" fmla="*/ 0 w 87"/>
                <a:gd name="T15" fmla="*/ 8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0">
                  <a:moveTo>
                    <a:pt x="0" y="80"/>
                  </a:moveTo>
                  <a:cubicBezTo>
                    <a:pt x="20" y="72"/>
                    <a:pt x="46" y="66"/>
                    <a:pt x="62" y="24"/>
                  </a:cubicBezTo>
                  <a:cubicBezTo>
                    <a:pt x="51" y="22"/>
                    <a:pt x="51" y="22"/>
                    <a:pt x="51" y="22"/>
                  </a:cubicBezTo>
                  <a:cubicBezTo>
                    <a:pt x="79" y="0"/>
                    <a:pt x="79" y="0"/>
                    <a:pt x="79" y="0"/>
                  </a:cubicBezTo>
                  <a:cubicBezTo>
                    <a:pt x="87" y="34"/>
                    <a:pt x="87" y="34"/>
                    <a:pt x="87" y="34"/>
                  </a:cubicBezTo>
                  <a:cubicBezTo>
                    <a:pt x="77" y="29"/>
                    <a:pt x="77" y="29"/>
                    <a:pt x="77" y="29"/>
                  </a:cubicBezTo>
                  <a:cubicBezTo>
                    <a:pt x="58" y="66"/>
                    <a:pt x="24" y="74"/>
                    <a:pt x="0" y="80"/>
                  </a:cubicBezTo>
                  <a:cubicBezTo>
                    <a:pt x="0" y="80"/>
                    <a:pt x="0" y="80"/>
                    <a:pt x="0" y="8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42">
              <a:extLst>
                <a:ext uri="{FF2B5EF4-FFF2-40B4-BE49-F238E27FC236}">
                  <a16:creationId xmlns:a16="http://schemas.microsoft.com/office/drawing/2014/main" id="{DFA7459B-E900-4F17-B030-4D17656F1FA7}"/>
                </a:ext>
              </a:extLst>
            </p:cNvPr>
            <p:cNvSpPr>
              <a:spLocks/>
            </p:cNvSpPr>
            <p:nvPr/>
          </p:nvSpPr>
          <p:spPr bwMode="auto">
            <a:xfrm>
              <a:off x="9947275" y="3475038"/>
              <a:ext cx="142875" cy="95250"/>
            </a:xfrm>
            <a:custGeom>
              <a:avLst/>
              <a:gdLst>
                <a:gd name="T0" fmla="*/ 74 w 74"/>
                <a:gd name="T1" fmla="*/ 46 h 50"/>
                <a:gd name="T2" fmla="*/ 29 w 74"/>
                <a:gd name="T3" fmla="*/ 50 h 50"/>
                <a:gd name="T4" fmla="*/ 0 w 74"/>
                <a:gd name="T5" fmla="*/ 48 h 50"/>
                <a:gd name="T6" fmla="*/ 0 w 74"/>
                <a:gd name="T7" fmla="*/ 6 h 50"/>
                <a:gd name="T8" fmla="*/ 5 w 74"/>
                <a:gd name="T9" fmla="*/ 0 h 50"/>
                <a:gd name="T10" fmla="*/ 69 w 74"/>
                <a:gd name="T11" fmla="*/ 0 h 50"/>
                <a:gd name="T12" fmla="*/ 74 w 74"/>
                <a:gd name="T13" fmla="*/ 6 h 50"/>
                <a:gd name="T14" fmla="*/ 74 w 74"/>
                <a:gd name="T15" fmla="*/ 46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0">
                  <a:moveTo>
                    <a:pt x="74" y="46"/>
                  </a:moveTo>
                  <a:cubicBezTo>
                    <a:pt x="59" y="48"/>
                    <a:pt x="44" y="50"/>
                    <a:pt x="29" y="50"/>
                  </a:cubicBezTo>
                  <a:cubicBezTo>
                    <a:pt x="19" y="50"/>
                    <a:pt x="9" y="49"/>
                    <a:pt x="0" y="48"/>
                  </a:cubicBezTo>
                  <a:cubicBezTo>
                    <a:pt x="0" y="6"/>
                    <a:pt x="0" y="6"/>
                    <a:pt x="0" y="6"/>
                  </a:cubicBezTo>
                  <a:cubicBezTo>
                    <a:pt x="0" y="3"/>
                    <a:pt x="2" y="0"/>
                    <a:pt x="5" y="0"/>
                  </a:cubicBezTo>
                  <a:cubicBezTo>
                    <a:pt x="69" y="0"/>
                    <a:pt x="69" y="0"/>
                    <a:pt x="69" y="0"/>
                  </a:cubicBezTo>
                  <a:cubicBezTo>
                    <a:pt x="72" y="0"/>
                    <a:pt x="74" y="3"/>
                    <a:pt x="74" y="6"/>
                  </a:cubicBezTo>
                  <a:cubicBezTo>
                    <a:pt x="74" y="46"/>
                    <a:pt x="74" y="46"/>
                    <a:pt x="74" y="4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43">
              <a:extLst>
                <a:ext uri="{FF2B5EF4-FFF2-40B4-BE49-F238E27FC236}">
                  <a16:creationId xmlns:a16="http://schemas.microsoft.com/office/drawing/2014/main" id="{FF6428D1-67E4-4B20-9BF2-7007B4585971}"/>
                </a:ext>
              </a:extLst>
            </p:cNvPr>
            <p:cNvSpPr>
              <a:spLocks/>
            </p:cNvSpPr>
            <p:nvPr/>
          </p:nvSpPr>
          <p:spPr bwMode="auto">
            <a:xfrm>
              <a:off x="9867900" y="3040063"/>
              <a:ext cx="292100" cy="436563"/>
            </a:xfrm>
            <a:custGeom>
              <a:avLst/>
              <a:gdLst>
                <a:gd name="T0" fmla="*/ 132 w 151"/>
                <a:gd name="T1" fmla="*/ 137 h 231"/>
                <a:gd name="T2" fmla="*/ 101 w 151"/>
                <a:gd name="T3" fmla="*/ 41 h 231"/>
                <a:gd name="T4" fmla="*/ 0 w 151"/>
                <a:gd name="T5" fmla="*/ 18 h 231"/>
                <a:gd name="T6" fmla="*/ 83 w 151"/>
                <a:gd name="T7" fmla="*/ 98 h 231"/>
                <a:gd name="T8" fmla="*/ 29 w 151"/>
                <a:gd name="T9" fmla="*/ 76 h 231"/>
                <a:gd name="T10" fmla="*/ 25 w 151"/>
                <a:gd name="T11" fmla="*/ 143 h 231"/>
                <a:gd name="T12" fmla="*/ 36 w 151"/>
                <a:gd name="T13" fmla="*/ 169 h 231"/>
                <a:gd name="T14" fmla="*/ 48 w 151"/>
                <a:gd name="T15" fmla="*/ 229 h 231"/>
                <a:gd name="T16" fmla="*/ 105 w 151"/>
                <a:gd name="T17" fmla="*/ 231 h 231"/>
                <a:gd name="T18" fmla="*/ 132 w 151"/>
                <a:gd name="T19" fmla="*/ 137 h 231"/>
                <a:gd name="T20" fmla="*/ 132 w 151"/>
                <a:gd name="T21" fmla="*/ 13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1" h="231">
                  <a:moveTo>
                    <a:pt x="132" y="137"/>
                  </a:moveTo>
                  <a:cubicBezTo>
                    <a:pt x="151" y="117"/>
                    <a:pt x="132" y="64"/>
                    <a:pt x="101" y="41"/>
                  </a:cubicBezTo>
                  <a:cubicBezTo>
                    <a:pt x="61" y="12"/>
                    <a:pt x="26" y="0"/>
                    <a:pt x="0" y="18"/>
                  </a:cubicBezTo>
                  <a:cubicBezTo>
                    <a:pt x="28" y="45"/>
                    <a:pt x="55" y="72"/>
                    <a:pt x="83" y="98"/>
                  </a:cubicBezTo>
                  <a:cubicBezTo>
                    <a:pt x="47" y="100"/>
                    <a:pt x="56" y="101"/>
                    <a:pt x="29" y="76"/>
                  </a:cubicBezTo>
                  <a:cubicBezTo>
                    <a:pt x="25" y="143"/>
                    <a:pt x="25" y="143"/>
                    <a:pt x="25" y="143"/>
                  </a:cubicBezTo>
                  <a:cubicBezTo>
                    <a:pt x="30" y="151"/>
                    <a:pt x="34" y="159"/>
                    <a:pt x="36" y="169"/>
                  </a:cubicBezTo>
                  <a:cubicBezTo>
                    <a:pt x="42" y="187"/>
                    <a:pt x="44" y="209"/>
                    <a:pt x="48" y="229"/>
                  </a:cubicBezTo>
                  <a:cubicBezTo>
                    <a:pt x="105" y="231"/>
                    <a:pt x="105" y="231"/>
                    <a:pt x="105" y="231"/>
                  </a:cubicBezTo>
                  <a:cubicBezTo>
                    <a:pt x="111" y="192"/>
                    <a:pt x="105" y="164"/>
                    <a:pt x="132" y="137"/>
                  </a:cubicBezTo>
                  <a:cubicBezTo>
                    <a:pt x="132" y="137"/>
                    <a:pt x="132" y="137"/>
                    <a:pt x="132" y="13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33" name="Freeform 44">
              <a:extLst>
                <a:ext uri="{FF2B5EF4-FFF2-40B4-BE49-F238E27FC236}">
                  <a16:creationId xmlns:a16="http://schemas.microsoft.com/office/drawing/2014/main" id="{C13DEDAF-9349-4E11-9057-074317552B75}"/>
                </a:ext>
              </a:extLst>
            </p:cNvPr>
            <p:cNvSpPr>
              <a:spLocks/>
            </p:cNvSpPr>
            <p:nvPr/>
          </p:nvSpPr>
          <p:spPr bwMode="auto">
            <a:xfrm>
              <a:off x="9934575" y="3454400"/>
              <a:ext cx="165100" cy="30163"/>
            </a:xfrm>
            <a:custGeom>
              <a:avLst/>
              <a:gdLst>
                <a:gd name="T0" fmla="*/ 5 w 85"/>
                <a:gd name="T1" fmla="*/ 16 h 16"/>
                <a:gd name="T2" fmla="*/ 81 w 85"/>
                <a:gd name="T3" fmla="*/ 16 h 16"/>
                <a:gd name="T4" fmla="*/ 85 w 85"/>
                <a:gd name="T5" fmla="*/ 12 h 16"/>
                <a:gd name="T6" fmla="*/ 85 w 85"/>
                <a:gd name="T7" fmla="*/ 4 h 16"/>
                <a:gd name="T8" fmla="*/ 81 w 85"/>
                <a:gd name="T9" fmla="*/ 0 h 16"/>
                <a:gd name="T10" fmla="*/ 5 w 85"/>
                <a:gd name="T11" fmla="*/ 0 h 16"/>
                <a:gd name="T12" fmla="*/ 0 w 85"/>
                <a:gd name="T13" fmla="*/ 4 h 16"/>
                <a:gd name="T14" fmla="*/ 0 w 85"/>
                <a:gd name="T15" fmla="*/ 12 h 16"/>
                <a:gd name="T16" fmla="*/ 5 w 85"/>
                <a:gd name="T17" fmla="*/ 16 h 16"/>
                <a:gd name="T18" fmla="*/ 5 w 85"/>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16">
                  <a:moveTo>
                    <a:pt x="5" y="16"/>
                  </a:moveTo>
                  <a:cubicBezTo>
                    <a:pt x="81" y="16"/>
                    <a:pt x="81" y="16"/>
                    <a:pt x="81" y="16"/>
                  </a:cubicBezTo>
                  <a:cubicBezTo>
                    <a:pt x="84" y="16"/>
                    <a:pt x="85" y="14"/>
                    <a:pt x="85" y="12"/>
                  </a:cubicBezTo>
                  <a:cubicBezTo>
                    <a:pt x="85" y="4"/>
                    <a:pt x="85" y="4"/>
                    <a:pt x="85" y="4"/>
                  </a:cubicBezTo>
                  <a:cubicBezTo>
                    <a:pt x="85" y="1"/>
                    <a:pt x="84" y="0"/>
                    <a:pt x="81" y="0"/>
                  </a:cubicBezTo>
                  <a:cubicBezTo>
                    <a:pt x="5" y="0"/>
                    <a:pt x="5" y="0"/>
                    <a:pt x="5" y="0"/>
                  </a:cubicBezTo>
                  <a:cubicBezTo>
                    <a:pt x="2" y="0"/>
                    <a:pt x="0" y="1"/>
                    <a:pt x="0" y="4"/>
                  </a:cubicBezTo>
                  <a:cubicBezTo>
                    <a:pt x="0" y="12"/>
                    <a:pt x="0" y="12"/>
                    <a:pt x="0" y="12"/>
                  </a:cubicBezTo>
                  <a:cubicBezTo>
                    <a:pt x="0" y="14"/>
                    <a:pt x="2" y="16"/>
                    <a:pt x="5" y="16"/>
                  </a:cubicBezTo>
                  <a:cubicBezTo>
                    <a:pt x="5" y="16"/>
                    <a:pt x="5" y="16"/>
                    <a:pt x="5" y="1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45">
              <a:extLst>
                <a:ext uri="{FF2B5EF4-FFF2-40B4-BE49-F238E27FC236}">
                  <a16:creationId xmlns:a16="http://schemas.microsoft.com/office/drawing/2014/main" id="{4E3F812C-D91E-42A4-863F-5387DD2E8551}"/>
                </a:ext>
              </a:extLst>
            </p:cNvPr>
            <p:cNvSpPr>
              <a:spLocks/>
            </p:cNvSpPr>
            <p:nvPr/>
          </p:nvSpPr>
          <p:spPr bwMode="auto">
            <a:xfrm>
              <a:off x="9775825" y="3003550"/>
              <a:ext cx="419100" cy="333375"/>
            </a:xfrm>
            <a:custGeom>
              <a:avLst/>
              <a:gdLst>
                <a:gd name="T0" fmla="*/ 2 w 216"/>
                <a:gd name="T1" fmla="*/ 27 h 176"/>
                <a:gd name="T2" fmla="*/ 194 w 216"/>
                <a:gd name="T3" fmla="*/ 175 h 176"/>
                <a:gd name="T4" fmla="*/ 200 w 216"/>
                <a:gd name="T5" fmla="*/ 174 h 176"/>
                <a:gd name="T6" fmla="*/ 215 w 216"/>
                <a:gd name="T7" fmla="*/ 155 h 176"/>
                <a:gd name="T8" fmla="*/ 214 w 216"/>
                <a:gd name="T9" fmla="*/ 149 h 176"/>
                <a:gd name="T10" fmla="*/ 22 w 216"/>
                <a:gd name="T11" fmla="*/ 1 h 176"/>
                <a:gd name="T12" fmla="*/ 17 w 216"/>
                <a:gd name="T13" fmla="*/ 2 h 176"/>
                <a:gd name="T14" fmla="*/ 2 w 216"/>
                <a:gd name="T15" fmla="*/ 21 h 176"/>
                <a:gd name="T16" fmla="*/ 2 w 216"/>
                <a:gd name="T17" fmla="*/ 27 h 176"/>
                <a:gd name="T18" fmla="*/ 2 w 216"/>
                <a:gd name="T19" fmla="*/ 27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6" h="176">
                  <a:moveTo>
                    <a:pt x="2" y="27"/>
                  </a:moveTo>
                  <a:cubicBezTo>
                    <a:pt x="194" y="175"/>
                    <a:pt x="194" y="175"/>
                    <a:pt x="194" y="175"/>
                  </a:cubicBezTo>
                  <a:cubicBezTo>
                    <a:pt x="196" y="176"/>
                    <a:pt x="199" y="176"/>
                    <a:pt x="200" y="174"/>
                  </a:cubicBezTo>
                  <a:cubicBezTo>
                    <a:pt x="215" y="155"/>
                    <a:pt x="215" y="155"/>
                    <a:pt x="215" y="155"/>
                  </a:cubicBezTo>
                  <a:cubicBezTo>
                    <a:pt x="216" y="153"/>
                    <a:pt x="216" y="151"/>
                    <a:pt x="214" y="149"/>
                  </a:cubicBezTo>
                  <a:cubicBezTo>
                    <a:pt x="22" y="1"/>
                    <a:pt x="22" y="1"/>
                    <a:pt x="22" y="1"/>
                  </a:cubicBezTo>
                  <a:cubicBezTo>
                    <a:pt x="21" y="0"/>
                    <a:pt x="18" y="0"/>
                    <a:pt x="17" y="2"/>
                  </a:cubicBezTo>
                  <a:cubicBezTo>
                    <a:pt x="2" y="21"/>
                    <a:pt x="2" y="21"/>
                    <a:pt x="2" y="21"/>
                  </a:cubicBezTo>
                  <a:cubicBezTo>
                    <a:pt x="0" y="23"/>
                    <a:pt x="1" y="26"/>
                    <a:pt x="2" y="27"/>
                  </a:cubicBezTo>
                  <a:cubicBezTo>
                    <a:pt x="2" y="27"/>
                    <a:pt x="2" y="27"/>
                    <a:pt x="2" y="27"/>
                  </a:cubicBezTo>
                  <a:close/>
                </a:path>
              </a:pathLst>
            </a:custGeom>
            <a:solidFill>
              <a:srgbClr val="1F3C6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46">
              <a:extLst>
                <a:ext uri="{FF2B5EF4-FFF2-40B4-BE49-F238E27FC236}">
                  <a16:creationId xmlns:a16="http://schemas.microsoft.com/office/drawing/2014/main" id="{5CC5A5B6-1F95-4927-A090-FB212EE738D6}"/>
                </a:ext>
              </a:extLst>
            </p:cNvPr>
            <p:cNvSpPr>
              <a:spLocks/>
            </p:cNvSpPr>
            <p:nvPr/>
          </p:nvSpPr>
          <p:spPr bwMode="auto">
            <a:xfrm>
              <a:off x="9698038" y="2952750"/>
              <a:ext cx="109538" cy="74613"/>
            </a:xfrm>
            <a:custGeom>
              <a:avLst/>
              <a:gdLst>
                <a:gd name="T0" fmla="*/ 69 w 69"/>
                <a:gd name="T1" fmla="*/ 36 h 47"/>
                <a:gd name="T2" fmla="*/ 28 w 69"/>
                <a:gd name="T3" fmla="*/ 0 h 47"/>
                <a:gd name="T4" fmla="*/ 0 w 69"/>
                <a:gd name="T5" fmla="*/ 0 h 47"/>
                <a:gd name="T6" fmla="*/ 60 w 69"/>
                <a:gd name="T7" fmla="*/ 47 h 47"/>
                <a:gd name="T8" fmla="*/ 69 w 69"/>
                <a:gd name="T9" fmla="*/ 36 h 47"/>
                <a:gd name="T10" fmla="*/ 69 w 69"/>
                <a:gd name="T11" fmla="*/ 36 h 47"/>
              </a:gdLst>
              <a:ahLst/>
              <a:cxnLst>
                <a:cxn ang="0">
                  <a:pos x="T0" y="T1"/>
                </a:cxn>
                <a:cxn ang="0">
                  <a:pos x="T2" y="T3"/>
                </a:cxn>
                <a:cxn ang="0">
                  <a:pos x="T4" y="T5"/>
                </a:cxn>
                <a:cxn ang="0">
                  <a:pos x="T6" y="T7"/>
                </a:cxn>
                <a:cxn ang="0">
                  <a:pos x="T8" y="T9"/>
                </a:cxn>
                <a:cxn ang="0">
                  <a:pos x="T10" y="T11"/>
                </a:cxn>
              </a:cxnLst>
              <a:rect l="0" t="0" r="r" b="b"/>
              <a:pathLst>
                <a:path w="69" h="47">
                  <a:moveTo>
                    <a:pt x="69" y="36"/>
                  </a:moveTo>
                  <a:lnTo>
                    <a:pt x="28" y="0"/>
                  </a:lnTo>
                  <a:lnTo>
                    <a:pt x="0" y="0"/>
                  </a:lnTo>
                  <a:lnTo>
                    <a:pt x="60" y="47"/>
                  </a:lnTo>
                  <a:lnTo>
                    <a:pt x="69" y="36"/>
                  </a:lnTo>
                  <a:lnTo>
                    <a:pt x="69" y="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47">
              <a:extLst>
                <a:ext uri="{FF2B5EF4-FFF2-40B4-BE49-F238E27FC236}">
                  <a16:creationId xmlns:a16="http://schemas.microsoft.com/office/drawing/2014/main" id="{94E95A36-4A4B-4893-A5A8-C3911E72CF72}"/>
                </a:ext>
              </a:extLst>
            </p:cNvPr>
            <p:cNvSpPr>
              <a:spLocks/>
            </p:cNvSpPr>
            <p:nvPr/>
          </p:nvSpPr>
          <p:spPr bwMode="auto">
            <a:xfrm>
              <a:off x="9698038" y="2952750"/>
              <a:ext cx="95250" cy="88900"/>
            </a:xfrm>
            <a:custGeom>
              <a:avLst/>
              <a:gdLst>
                <a:gd name="T0" fmla="*/ 52 w 60"/>
                <a:gd name="T1" fmla="*/ 56 h 56"/>
                <a:gd name="T2" fmla="*/ 7 w 60"/>
                <a:gd name="T3" fmla="*/ 28 h 56"/>
                <a:gd name="T4" fmla="*/ 0 w 60"/>
                <a:gd name="T5" fmla="*/ 0 h 56"/>
                <a:gd name="T6" fmla="*/ 60 w 60"/>
                <a:gd name="T7" fmla="*/ 47 h 56"/>
                <a:gd name="T8" fmla="*/ 52 w 60"/>
                <a:gd name="T9" fmla="*/ 56 h 56"/>
                <a:gd name="T10" fmla="*/ 52 w 60"/>
                <a:gd name="T11" fmla="*/ 56 h 56"/>
              </a:gdLst>
              <a:ahLst/>
              <a:cxnLst>
                <a:cxn ang="0">
                  <a:pos x="T0" y="T1"/>
                </a:cxn>
                <a:cxn ang="0">
                  <a:pos x="T2" y="T3"/>
                </a:cxn>
                <a:cxn ang="0">
                  <a:pos x="T4" y="T5"/>
                </a:cxn>
                <a:cxn ang="0">
                  <a:pos x="T6" y="T7"/>
                </a:cxn>
                <a:cxn ang="0">
                  <a:pos x="T8" y="T9"/>
                </a:cxn>
                <a:cxn ang="0">
                  <a:pos x="T10" y="T11"/>
                </a:cxn>
              </a:cxnLst>
              <a:rect l="0" t="0" r="r" b="b"/>
              <a:pathLst>
                <a:path w="60" h="56">
                  <a:moveTo>
                    <a:pt x="52" y="56"/>
                  </a:moveTo>
                  <a:lnTo>
                    <a:pt x="7" y="28"/>
                  </a:lnTo>
                  <a:lnTo>
                    <a:pt x="0" y="0"/>
                  </a:lnTo>
                  <a:lnTo>
                    <a:pt x="60" y="47"/>
                  </a:lnTo>
                  <a:lnTo>
                    <a:pt x="52" y="56"/>
                  </a:lnTo>
                  <a:lnTo>
                    <a:pt x="52" y="56"/>
                  </a:ln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48">
              <a:extLst>
                <a:ext uri="{FF2B5EF4-FFF2-40B4-BE49-F238E27FC236}">
                  <a16:creationId xmlns:a16="http://schemas.microsoft.com/office/drawing/2014/main" id="{2C237B6F-B3E0-4F73-B0E0-3535BEBF899F}"/>
                </a:ext>
              </a:extLst>
            </p:cNvPr>
            <p:cNvSpPr>
              <a:spLocks/>
            </p:cNvSpPr>
            <p:nvPr/>
          </p:nvSpPr>
          <p:spPr bwMode="auto">
            <a:xfrm>
              <a:off x="9725025" y="2971800"/>
              <a:ext cx="17463" cy="19050"/>
            </a:xfrm>
            <a:custGeom>
              <a:avLst/>
              <a:gdLst>
                <a:gd name="T0" fmla="*/ 7 w 9"/>
                <a:gd name="T1" fmla="*/ 2 h 10"/>
                <a:gd name="T2" fmla="*/ 8 w 9"/>
                <a:gd name="T3" fmla="*/ 8 h 10"/>
                <a:gd name="T4" fmla="*/ 2 w 9"/>
                <a:gd name="T5" fmla="*/ 8 h 10"/>
                <a:gd name="T6" fmla="*/ 1 w 9"/>
                <a:gd name="T7" fmla="*/ 2 h 10"/>
                <a:gd name="T8" fmla="*/ 7 w 9"/>
                <a:gd name="T9" fmla="*/ 2 h 10"/>
                <a:gd name="T10" fmla="*/ 7 w 9"/>
                <a:gd name="T11" fmla="*/ 2 h 10"/>
              </a:gdLst>
              <a:ahLst/>
              <a:cxnLst>
                <a:cxn ang="0">
                  <a:pos x="T0" y="T1"/>
                </a:cxn>
                <a:cxn ang="0">
                  <a:pos x="T2" y="T3"/>
                </a:cxn>
                <a:cxn ang="0">
                  <a:pos x="T4" y="T5"/>
                </a:cxn>
                <a:cxn ang="0">
                  <a:pos x="T6" y="T7"/>
                </a:cxn>
                <a:cxn ang="0">
                  <a:pos x="T8" y="T9"/>
                </a:cxn>
                <a:cxn ang="0">
                  <a:pos x="T10" y="T11"/>
                </a:cxn>
              </a:cxnLst>
              <a:rect l="0" t="0" r="r" b="b"/>
              <a:pathLst>
                <a:path w="9" h="10">
                  <a:moveTo>
                    <a:pt x="7" y="2"/>
                  </a:moveTo>
                  <a:cubicBezTo>
                    <a:pt x="9" y="3"/>
                    <a:pt x="9" y="6"/>
                    <a:pt x="8" y="8"/>
                  </a:cubicBezTo>
                  <a:cubicBezTo>
                    <a:pt x="7" y="9"/>
                    <a:pt x="4" y="10"/>
                    <a:pt x="2" y="8"/>
                  </a:cubicBezTo>
                  <a:cubicBezTo>
                    <a:pt x="0" y="7"/>
                    <a:pt x="0" y="4"/>
                    <a:pt x="1" y="2"/>
                  </a:cubicBezTo>
                  <a:cubicBezTo>
                    <a:pt x="3" y="1"/>
                    <a:pt x="5" y="0"/>
                    <a:pt x="7" y="2"/>
                  </a:cubicBezTo>
                  <a:cubicBezTo>
                    <a:pt x="7" y="2"/>
                    <a:pt x="7" y="2"/>
                    <a:pt x="7" y="2"/>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38" name="Freeform 49">
              <a:extLst>
                <a:ext uri="{FF2B5EF4-FFF2-40B4-BE49-F238E27FC236}">
                  <a16:creationId xmlns:a16="http://schemas.microsoft.com/office/drawing/2014/main" id="{E6D4ED80-A045-49FC-95B1-5ED342B6C9F4}"/>
                </a:ext>
              </a:extLst>
            </p:cNvPr>
            <p:cNvSpPr>
              <a:spLocks/>
            </p:cNvSpPr>
            <p:nvPr/>
          </p:nvSpPr>
          <p:spPr bwMode="auto">
            <a:xfrm>
              <a:off x="10167938" y="3298825"/>
              <a:ext cx="39688" cy="44450"/>
            </a:xfrm>
            <a:custGeom>
              <a:avLst/>
              <a:gdLst>
                <a:gd name="T0" fmla="*/ 17 w 20"/>
                <a:gd name="T1" fmla="*/ 2 h 23"/>
                <a:gd name="T2" fmla="*/ 17 w 20"/>
                <a:gd name="T3" fmla="*/ 2 h 23"/>
                <a:gd name="T4" fmla="*/ 18 w 20"/>
                <a:gd name="T5" fmla="*/ 10 h 23"/>
                <a:gd name="T6" fmla="*/ 11 w 20"/>
                <a:gd name="T7" fmla="*/ 20 h 23"/>
                <a:gd name="T8" fmla="*/ 3 w 20"/>
                <a:gd name="T9" fmla="*/ 21 h 23"/>
                <a:gd name="T10" fmla="*/ 3 w 20"/>
                <a:gd name="T11" fmla="*/ 21 h 23"/>
                <a:gd name="T12" fmla="*/ 2 w 20"/>
                <a:gd name="T13" fmla="*/ 13 h 23"/>
                <a:gd name="T14" fmla="*/ 9 w 20"/>
                <a:gd name="T15" fmla="*/ 3 h 23"/>
                <a:gd name="T16" fmla="*/ 17 w 20"/>
                <a:gd name="T17" fmla="*/ 2 h 23"/>
                <a:gd name="T18" fmla="*/ 17 w 20"/>
                <a:gd name="T19" fmla="*/ 2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 h="23">
                  <a:moveTo>
                    <a:pt x="17" y="2"/>
                  </a:moveTo>
                  <a:cubicBezTo>
                    <a:pt x="17" y="2"/>
                    <a:pt x="17" y="2"/>
                    <a:pt x="17" y="2"/>
                  </a:cubicBezTo>
                  <a:cubicBezTo>
                    <a:pt x="20" y="4"/>
                    <a:pt x="20" y="8"/>
                    <a:pt x="18" y="10"/>
                  </a:cubicBezTo>
                  <a:cubicBezTo>
                    <a:pt x="11" y="20"/>
                    <a:pt x="11" y="20"/>
                    <a:pt x="11" y="20"/>
                  </a:cubicBezTo>
                  <a:cubicBezTo>
                    <a:pt x="9" y="23"/>
                    <a:pt x="5" y="23"/>
                    <a:pt x="3" y="21"/>
                  </a:cubicBezTo>
                  <a:cubicBezTo>
                    <a:pt x="3" y="21"/>
                    <a:pt x="3" y="21"/>
                    <a:pt x="3" y="21"/>
                  </a:cubicBezTo>
                  <a:cubicBezTo>
                    <a:pt x="0" y="19"/>
                    <a:pt x="0" y="16"/>
                    <a:pt x="2" y="13"/>
                  </a:cubicBezTo>
                  <a:cubicBezTo>
                    <a:pt x="9" y="3"/>
                    <a:pt x="9" y="3"/>
                    <a:pt x="9" y="3"/>
                  </a:cubicBezTo>
                  <a:cubicBezTo>
                    <a:pt x="11" y="1"/>
                    <a:pt x="15" y="0"/>
                    <a:pt x="17" y="2"/>
                  </a:cubicBezTo>
                  <a:cubicBezTo>
                    <a:pt x="17" y="2"/>
                    <a:pt x="17" y="2"/>
                    <a:pt x="17" y="2"/>
                  </a:cubicBez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0">
              <a:extLst>
                <a:ext uri="{FF2B5EF4-FFF2-40B4-BE49-F238E27FC236}">
                  <a16:creationId xmlns:a16="http://schemas.microsoft.com/office/drawing/2014/main" id="{0068B45D-C84B-4B35-8D6B-5B0FA8343B1D}"/>
                </a:ext>
              </a:extLst>
            </p:cNvPr>
            <p:cNvSpPr>
              <a:spLocks/>
            </p:cNvSpPr>
            <p:nvPr/>
          </p:nvSpPr>
          <p:spPr bwMode="auto">
            <a:xfrm>
              <a:off x="10079038" y="3252788"/>
              <a:ext cx="103188" cy="80963"/>
            </a:xfrm>
            <a:custGeom>
              <a:avLst/>
              <a:gdLst>
                <a:gd name="T0" fmla="*/ 65 w 65"/>
                <a:gd name="T1" fmla="*/ 46 h 51"/>
                <a:gd name="T2" fmla="*/ 2 w 65"/>
                <a:gd name="T3" fmla="*/ 0 h 51"/>
                <a:gd name="T4" fmla="*/ 0 w 65"/>
                <a:gd name="T5" fmla="*/ 4 h 51"/>
                <a:gd name="T6" fmla="*/ 61 w 65"/>
                <a:gd name="T7" fmla="*/ 51 h 51"/>
                <a:gd name="T8" fmla="*/ 65 w 65"/>
                <a:gd name="T9" fmla="*/ 46 h 51"/>
                <a:gd name="T10" fmla="*/ 65 w 65"/>
                <a:gd name="T11" fmla="*/ 46 h 51"/>
              </a:gdLst>
              <a:ahLst/>
              <a:cxnLst>
                <a:cxn ang="0">
                  <a:pos x="T0" y="T1"/>
                </a:cxn>
                <a:cxn ang="0">
                  <a:pos x="T2" y="T3"/>
                </a:cxn>
                <a:cxn ang="0">
                  <a:pos x="T4" y="T5"/>
                </a:cxn>
                <a:cxn ang="0">
                  <a:pos x="T6" y="T7"/>
                </a:cxn>
                <a:cxn ang="0">
                  <a:pos x="T8" y="T9"/>
                </a:cxn>
                <a:cxn ang="0">
                  <a:pos x="T10" y="T11"/>
                </a:cxn>
              </a:cxnLst>
              <a:rect l="0" t="0" r="r" b="b"/>
              <a:pathLst>
                <a:path w="65" h="51">
                  <a:moveTo>
                    <a:pt x="65" y="46"/>
                  </a:moveTo>
                  <a:lnTo>
                    <a:pt x="2" y="0"/>
                  </a:lnTo>
                  <a:lnTo>
                    <a:pt x="0" y="4"/>
                  </a:lnTo>
                  <a:lnTo>
                    <a:pt x="61" y="51"/>
                  </a:lnTo>
                  <a:lnTo>
                    <a:pt x="65" y="46"/>
                  </a:lnTo>
                  <a:lnTo>
                    <a:pt x="65" y="46"/>
                  </a:lnTo>
                  <a:close/>
                </a:path>
              </a:pathLst>
            </a:custGeom>
            <a:solidFill>
              <a:srgbClr val="325E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51">
              <a:extLst>
                <a:ext uri="{FF2B5EF4-FFF2-40B4-BE49-F238E27FC236}">
                  <a16:creationId xmlns:a16="http://schemas.microsoft.com/office/drawing/2014/main" id="{2FA7A6BF-6183-4048-857B-D5D5B3F359D1}"/>
                </a:ext>
              </a:extLst>
            </p:cNvPr>
            <p:cNvSpPr>
              <a:spLocks/>
            </p:cNvSpPr>
            <p:nvPr/>
          </p:nvSpPr>
          <p:spPr bwMode="auto">
            <a:xfrm>
              <a:off x="10021888" y="3184525"/>
              <a:ext cx="39688" cy="42863"/>
            </a:xfrm>
            <a:custGeom>
              <a:avLst/>
              <a:gdLst>
                <a:gd name="T0" fmla="*/ 21 w 25"/>
                <a:gd name="T1" fmla="*/ 0 h 27"/>
                <a:gd name="T2" fmla="*/ 25 w 25"/>
                <a:gd name="T3" fmla="*/ 3 h 27"/>
                <a:gd name="T4" fmla="*/ 5 w 25"/>
                <a:gd name="T5" fmla="*/ 27 h 27"/>
                <a:gd name="T6" fmla="*/ 0 w 25"/>
                <a:gd name="T7" fmla="*/ 24 h 27"/>
                <a:gd name="T8" fmla="*/ 21 w 25"/>
                <a:gd name="T9" fmla="*/ 0 h 27"/>
                <a:gd name="T10" fmla="*/ 21 w 25"/>
                <a:gd name="T11" fmla="*/ 0 h 27"/>
              </a:gdLst>
              <a:ahLst/>
              <a:cxnLst>
                <a:cxn ang="0">
                  <a:pos x="T0" y="T1"/>
                </a:cxn>
                <a:cxn ang="0">
                  <a:pos x="T2" y="T3"/>
                </a:cxn>
                <a:cxn ang="0">
                  <a:pos x="T4" y="T5"/>
                </a:cxn>
                <a:cxn ang="0">
                  <a:pos x="T6" y="T7"/>
                </a:cxn>
                <a:cxn ang="0">
                  <a:pos x="T8" y="T9"/>
                </a:cxn>
                <a:cxn ang="0">
                  <a:pos x="T10" y="T11"/>
                </a:cxn>
              </a:cxnLst>
              <a:rect l="0" t="0" r="r" b="b"/>
              <a:pathLst>
                <a:path w="25" h="27">
                  <a:moveTo>
                    <a:pt x="21" y="0"/>
                  </a:moveTo>
                  <a:lnTo>
                    <a:pt x="25" y="3"/>
                  </a:lnTo>
                  <a:lnTo>
                    <a:pt x="5" y="27"/>
                  </a:lnTo>
                  <a:lnTo>
                    <a:pt x="0" y="24"/>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52">
              <a:extLst>
                <a:ext uri="{FF2B5EF4-FFF2-40B4-BE49-F238E27FC236}">
                  <a16:creationId xmlns:a16="http://schemas.microsoft.com/office/drawing/2014/main" id="{DDA08E44-8BDF-4CB4-B2F6-F6C2D16B6C47}"/>
                </a:ext>
              </a:extLst>
            </p:cNvPr>
            <p:cNvSpPr>
              <a:spLocks/>
            </p:cNvSpPr>
            <p:nvPr/>
          </p:nvSpPr>
          <p:spPr bwMode="auto">
            <a:xfrm>
              <a:off x="9837738" y="3046413"/>
              <a:ext cx="39688" cy="44450"/>
            </a:xfrm>
            <a:custGeom>
              <a:avLst/>
              <a:gdLst>
                <a:gd name="T0" fmla="*/ 21 w 25"/>
                <a:gd name="T1" fmla="*/ 0 h 28"/>
                <a:gd name="T2" fmla="*/ 25 w 25"/>
                <a:gd name="T3" fmla="*/ 2 h 28"/>
                <a:gd name="T4" fmla="*/ 4 w 25"/>
                <a:gd name="T5" fmla="*/ 28 h 28"/>
                <a:gd name="T6" fmla="*/ 0 w 25"/>
                <a:gd name="T7" fmla="*/ 26 h 28"/>
                <a:gd name="T8" fmla="*/ 21 w 25"/>
                <a:gd name="T9" fmla="*/ 0 h 28"/>
                <a:gd name="T10" fmla="*/ 21 w 25"/>
                <a:gd name="T11" fmla="*/ 0 h 28"/>
              </a:gdLst>
              <a:ahLst/>
              <a:cxnLst>
                <a:cxn ang="0">
                  <a:pos x="T0" y="T1"/>
                </a:cxn>
                <a:cxn ang="0">
                  <a:pos x="T2" y="T3"/>
                </a:cxn>
                <a:cxn ang="0">
                  <a:pos x="T4" y="T5"/>
                </a:cxn>
                <a:cxn ang="0">
                  <a:pos x="T6" y="T7"/>
                </a:cxn>
                <a:cxn ang="0">
                  <a:pos x="T8" y="T9"/>
                </a:cxn>
                <a:cxn ang="0">
                  <a:pos x="T10" y="T11"/>
                </a:cxn>
              </a:cxnLst>
              <a:rect l="0" t="0" r="r" b="b"/>
              <a:pathLst>
                <a:path w="25" h="28">
                  <a:moveTo>
                    <a:pt x="21" y="0"/>
                  </a:moveTo>
                  <a:lnTo>
                    <a:pt x="25" y="2"/>
                  </a:lnTo>
                  <a:lnTo>
                    <a:pt x="4" y="28"/>
                  </a:lnTo>
                  <a:lnTo>
                    <a:pt x="0" y="26"/>
                  </a:lnTo>
                  <a:lnTo>
                    <a:pt x="21" y="0"/>
                  </a:lnTo>
                  <a:lnTo>
                    <a:pt x="21" y="0"/>
                  </a:lnTo>
                  <a:close/>
                </a:path>
              </a:pathLst>
            </a:custGeom>
            <a:solidFill>
              <a:srgbClr val="E6E5E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53">
              <a:extLst>
                <a:ext uri="{FF2B5EF4-FFF2-40B4-BE49-F238E27FC236}">
                  <a16:creationId xmlns:a16="http://schemas.microsoft.com/office/drawing/2014/main" id="{63886B66-AC45-4A75-9019-A0CDCCC77ED7}"/>
                </a:ext>
              </a:extLst>
            </p:cNvPr>
            <p:cNvSpPr>
              <a:spLocks/>
            </p:cNvSpPr>
            <p:nvPr/>
          </p:nvSpPr>
          <p:spPr bwMode="auto">
            <a:xfrm>
              <a:off x="9842500" y="3078163"/>
              <a:ext cx="130175" cy="255588"/>
            </a:xfrm>
            <a:custGeom>
              <a:avLst/>
              <a:gdLst>
                <a:gd name="T0" fmla="*/ 34 w 67"/>
                <a:gd name="T1" fmla="*/ 18 h 135"/>
                <a:gd name="T2" fmla="*/ 45 w 67"/>
                <a:gd name="T3" fmla="*/ 48 h 135"/>
                <a:gd name="T4" fmla="*/ 66 w 67"/>
                <a:gd name="T5" fmla="*/ 81 h 135"/>
                <a:gd name="T6" fmla="*/ 67 w 67"/>
                <a:gd name="T7" fmla="*/ 105 h 135"/>
                <a:gd name="T8" fmla="*/ 58 w 67"/>
                <a:gd name="T9" fmla="*/ 128 h 135"/>
                <a:gd name="T10" fmla="*/ 58 w 67"/>
                <a:gd name="T11" fmla="*/ 128 h 135"/>
                <a:gd name="T12" fmla="*/ 38 w 67"/>
                <a:gd name="T13" fmla="*/ 121 h 135"/>
                <a:gd name="T14" fmla="*/ 3 w 67"/>
                <a:gd name="T15" fmla="*/ 29 h 135"/>
                <a:gd name="T16" fmla="*/ 12 w 67"/>
                <a:gd name="T17" fmla="*/ 6 h 135"/>
                <a:gd name="T18" fmla="*/ 12 w 67"/>
                <a:gd name="T19" fmla="*/ 6 h 135"/>
                <a:gd name="T20" fmla="*/ 34 w 67"/>
                <a:gd name="T21" fmla="*/ 18 h 135"/>
                <a:gd name="T22" fmla="*/ 34 w 67"/>
                <a:gd name="T23" fmla="*/ 18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7" h="135">
                  <a:moveTo>
                    <a:pt x="34" y="18"/>
                  </a:moveTo>
                  <a:cubicBezTo>
                    <a:pt x="45" y="48"/>
                    <a:pt x="45" y="48"/>
                    <a:pt x="45" y="48"/>
                  </a:cubicBezTo>
                  <a:cubicBezTo>
                    <a:pt x="48" y="62"/>
                    <a:pt x="58" y="72"/>
                    <a:pt x="66" y="81"/>
                  </a:cubicBezTo>
                  <a:cubicBezTo>
                    <a:pt x="67" y="105"/>
                    <a:pt x="67" y="105"/>
                    <a:pt x="67" y="105"/>
                  </a:cubicBezTo>
                  <a:cubicBezTo>
                    <a:pt x="67" y="115"/>
                    <a:pt x="64" y="135"/>
                    <a:pt x="58" y="128"/>
                  </a:cubicBezTo>
                  <a:cubicBezTo>
                    <a:pt x="58" y="128"/>
                    <a:pt x="58" y="128"/>
                    <a:pt x="58" y="128"/>
                  </a:cubicBezTo>
                  <a:cubicBezTo>
                    <a:pt x="50" y="133"/>
                    <a:pt x="41" y="129"/>
                    <a:pt x="38" y="121"/>
                  </a:cubicBezTo>
                  <a:cubicBezTo>
                    <a:pt x="3" y="29"/>
                    <a:pt x="3" y="29"/>
                    <a:pt x="3" y="29"/>
                  </a:cubicBezTo>
                  <a:cubicBezTo>
                    <a:pt x="0" y="21"/>
                    <a:pt x="4" y="10"/>
                    <a:pt x="12" y="6"/>
                  </a:cubicBezTo>
                  <a:cubicBezTo>
                    <a:pt x="12" y="6"/>
                    <a:pt x="12" y="6"/>
                    <a:pt x="12" y="6"/>
                  </a:cubicBezTo>
                  <a:cubicBezTo>
                    <a:pt x="19" y="0"/>
                    <a:pt x="31" y="10"/>
                    <a:pt x="34" y="18"/>
                  </a:cubicBezTo>
                  <a:cubicBezTo>
                    <a:pt x="34" y="18"/>
                    <a:pt x="34" y="18"/>
                    <a:pt x="34" y="18"/>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54">
              <a:extLst>
                <a:ext uri="{FF2B5EF4-FFF2-40B4-BE49-F238E27FC236}">
                  <a16:creationId xmlns:a16="http://schemas.microsoft.com/office/drawing/2014/main" id="{6152B93A-A833-45AD-9D28-D94DC914413F}"/>
                </a:ext>
              </a:extLst>
            </p:cNvPr>
            <p:cNvSpPr>
              <a:spLocks/>
            </p:cNvSpPr>
            <p:nvPr/>
          </p:nvSpPr>
          <p:spPr bwMode="auto">
            <a:xfrm>
              <a:off x="9856788" y="3090863"/>
              <a:ext cx="55563" cy="76200"/>
            </a:xfrm>
            <a:custGeom>
              <a:avLst/>
              <a:gdLst>
                <a:gd name="T0" fmla="*/ 3 w 28"/>
                <a:gd name="T1" fmla="*/ 29 h 40"/>
                <a:gd name="T2" fmla="*/ 0 w 28"/>
                <a:gd name="T3" fmla="*/ 19 h 40"/>
                <a:gd name="T4" fmla="*/ 21 w 28"/>
                <a:gd name="T5" fmla="*/ 13 h 40"/>
                <a:gd name="T6" fmla="*/ 25 w 28"/>
                <a:gd name="T7" fmla="*/ 23 h 40"/>
                <a:gd name="T8" fmla="*/ 3 w 28"/>
                <a:gd name="T9" fmla="*/ 29 h 40"/>
                <a:gd name="T10" fmla="*/ 3 w 28"/>
                <a:gd name="T11" fmla="*/ 29 h 40"/>
              </a:gdLst>
              <a:ahLst/>
              <a:cxnLst>
                <a:cxn ang="0">
                  <a:pos x="T0" y="T1"/>
                </a:cxn>
                <a:cxn ang="0">
                  <a:pos x="T2" y="T3"/>
                </a:cxn>
                <a:cxn ang="0">
                  <a:pos x="T4" y="T5"/>
                </a:cxn>
                <a:cxn ang="0">
                  <a:pos x="T6" y="T7"/>
                </a:cxn>
                <a:cxn ang="0">
                  <a:pos x="T8" y="T9"/>
                </a:cxn>
                <a:cxn ang="0">
                  <a:pos x="T10" y="T11"/>
                </a:cxn>
              </a:cxnLst>
              <a:rect l="0" t="0" r="r" b="b"/>
              <a:pathLst>
                <a:path w="28" h="40">
                  <a:moveTo>
                    <a:pt x="3" y="29"/>
                  </a:moveTo>
                  <a:cubicBezTo>
                    <a:pt x="3" y="27"/>
                    <a:pt x="0" y="20"/>
                    <a:pt x="0" y="19"/>
                  </a:cubicBezTo>
                  <a:cubicBezTo>
                    <a:pt x="0" y="0"/>
                    <a:pt x="14" y="1"/>
                    <a:pt x="21" y="13"/>
                  </a:cubicBezTo>
                  <a:cubicBezTo>
                    <a:pt x="23" y="16"/>
                    <a:pt x="24" y="19"/>
                    <a:pt x="25" y="23"/>
                  </a:cubicBezTo>
                  <a:cubicBezTo>
                    <a:pt x="28" y="33"/>
                    <a:pt x="7" y="40"/>
                    <a:pt x="3" y="29"/>
                  </a:cubicBezTo>
                  <a:cubicBezTo>
                    <a:pt x="3" y="29"/>
                    <a:pt x="3" y="29"/>
                    <a:pt x="3"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55">
              <a:extLst>
                <a:ext uri="{FF2B5EF4-FFF2-40B4-BE49-F238E27FC236}">
                  <a16:creationId xmlns:a16="http://schemas.microsoft.com/office/drawing/2014/main" id="{C69DDD05-87B7-4373-AD0A-A379E43B52FF}"/>
                </a:ext>
              </a:extLst>
            </p:cNvPr>
            <p:cNvSpPr>
              <a:spLocks/>
            </p:cNvSpPr>
            <p:nvPr/>
          </p:nvSpPr>
          <p:spPr bwMode="auto">
            <a:xfrm>
              <a:off x="8970963" y="3540125"/>
              <a:ext cx="233363" cy="49213"/>
            </a:xfrm>
            <a:custGeom>
              <a:avLst/>
              <a:gdLst>
                <a:gd name="T0" fmla="*/ 60 w 120"/>
                <a:gd name="T1" fmla="*/ 25 h 26"/>
                <a:gd name="T2" fmla="*/ 120 w 120"/>
                <a:gd name="T3" fmla="*/ 16 h 26"/>
                <a:gd name="T4" fmla="*/ 120 w 120"/>
                <a:gd name="T5" fmla="*/ 4 h 26"/>
                <a:gd name="T6" fmla="*/ 119 w 120"/>
                <a:gd name="T7" fmla="*/ 1 h 26"/>
                <a:gd name="T8" fmla="*/ 109 w 120"/>
                <a:gd name="T9" fmla="*/ 1 h 26"/>
                <a:gd name="T10" fmla="*/ 13 w 120"/>
                <a:gd name="T11" fmla="*/ 0 h 26"/>
                <a:gd name="T12" fmla="*/ 1 w 120"/>
                <a:gd name="T13" fmla="*/ 1 h 26"/>
                <a:gd name="T14" fmla="*/ 0 w 120"/>
                <a:gd name="T15" fmla="*/ 4 h 26"/>
                <a:gd name="T16" fmla="*/ 0 w 120"/>
                <a:gd name="T17" fmla="*/ 16 h 26"/>
                <a:gd name="T18" fmla="*/ 60 w 120"/>
                <a:gd name="T19" fmla="*/ 25 h 26"/>
                <a:gd name="T20" fmla="*/ 60 w 120"/>
                <a:gd name="T21"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6"/>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56">
              <a:extLst>
                <a:ext uri="{FF2B5EF4-FFF2-40B4-BE49-F238E27FC236}">
                  <a16:creationId xmlns:a16="http://schemas.microsoft.com/office/drawing/2014/main" id="{0B38C58B-D0E8-41C8-A428-6421FA557C06}"/>
                </a:ext>
              </a:extLst>
            </p:cNvPr>
            <p:cNvSpPr>
              <a:spLocks/>
            </p:cNvSpPr>
            <p:nvPr/>
          </p:nvSpPr>
          <p:spPr bwMode="auto">
            <a:xfrm>
              <a:off x="8974138" y="3532188"/>
              <a:ext cx="228600" cy="20638"/>
            </a:xfrm>
            <a:custGeom>
              <a:avLst/>
              <a:gdLst>
                <a:gd name="T0" fmla="*/ 59 w 118"/>
                <a:gd name="T1" fmla="*/ 11 h 11"/>
                <a:gd name="T2" fmla="*/ 118 w 118"/>
                <a:gd name="T3" fmla="*/ 5 h 11"/>
                <a:gd name="T4" fmla="*/ 59 w 118"/>
                <a:gd name="T5" fmla="*/ 0 h 11"/>
                <a:gd name="T6" fmla="*/ 0 w 118"/>
                <a:gd name="T7" fmla="*/ 5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5"/>
                  </a:cubicBezTo>
                  <a:cubicBezTo>
                    <a:pt x="118" y="2"/>
                    <a:pt x="92" y="0"/>
                    <a:pt x="59" y="0"/>
                  </a:cubicBezTo>
                  <a:cubicBezTo>
                    <a:pt x="26" y="0"/>
                    <a:pt x="0" y="2"/>
                    <a:pt x="0" y="5"/>
                  </a:cubicBezTo>
                  <a:cubicBezTo>
                    <a:pt x="0" y="9"/>
                    <a:pt x="26"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57">
              <a:extLst>
                <a:ext uri="{FF2B5EF4-FFF2-40B4-BE49-F238E27FC236}">
                  <a16:creationId xmlns:a16="http://schemas.microsoft.com/office/drawing/2014/main" id="{62E43BD8-702F-4966-9BED-496590B1CF65}"/>
                </a:ext>
              </a:extLst>
            </p:cNvPr>
            <p:cNvSpPr>
              <a:spLocks/>
            </p:cNvSpPr>
            <p:nvPr/>
          </p:nvSpPr>
          <p:spPr bwMode="auto">
            <a:xfrm>
              <a:off x="8977313" y="3533775"/>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2"/>
                    <a:pt x="33" y="1"/>
                    <a:pt x="57" y="1"/>
                  </a:cubicBezTo>
                  <a:cubicBezTo>
                    <a:pt x="81" y="1"/>
                    <a:pt x="102" y="2"/>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58">
              <a:extLst>
                <a:ext uri="{FF2B5EF4-FFF2-40B4-BE49-F238E27FC236}">
                  <a16:creationId xmlns:a16="http://schemas.microsoft.com/office/drawing/2014/main" id="{3F1A6488-EF35-4FD2-A4AB-B4E2BA59A44A}"/>
                </a:ext>
              </a:extLst>
            </p:cNvPr>
            <p:cNvSpPr>
              <a:spLocks/>
            </p:cNvSpPr>
            <p:nvPr/>
          </p:nvSpPr>
          <p:spPr bwMode="auto">
            <a:xfrm>
              <a:off x="8970963" y="3500438"/>
              <a:ext cx="233363" cy="49213"/>
            </a:xfrm>
            <a:custGeom>
              <a:avLst/>
              <a:gdLst>
                <a:gd name="T0" fmla="*/ 60 w 120"/>
                <a:gd name="T1" fmla="*/ 24 h 26"/>
                <a:gd name="T2" fmla="*/ 120 w 120"/>
                <a:gd name="T3" fmla="*/ 16 h 26"/>
                <a:gd name="T4" fmla="*/ 120 w 120"/>
                <a:gd name="T5" fmla="*/ 4 h 26"/>
                <a:gd name="T6" fmla="*/ 119 w 120"/>
                <a:gd name="T7" fmla="*/ 1 h 26"/>
                <a:gd name="T8" fmla="*/ 109 w 120"/>
                <a:gd name="T9" fmla="*/ 0 h 26"/>
                <a:gd name="T10" fmla="*/ 13 w 120"/>
                <a:gd name="T11" fmla="*/ 0 h 26"/>
                <a:gd name="T12" fmla="*/ 1 w 120"/>
                <a:gd name="T13" fmla="*/ 1 h 26"/>
                <a:gd name="T14" fmla="*/ 0 w 120"/>
                <a:gd name="T15" fmla="*/ 4 h 26"/>
                <a:gd name="T16" fmla="*/ 0 w 120"/>
                <a:gd name="T17" fmla="*/ 16 h 26"/>
                <a:gd name="T18" fmla="*/ 60 w 120"/>
                <a:gd name="T19" fmla="*/ 24 h 26"/>
                <a:gd name="T20" fmla="*/ 60 w 120"/>
                <a:gd name="T21" fmla="*/ 24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6">
                  <a:moveTo>
                    <a:pt x="60" y="24"/>
                  </a:moveTo>
                  <a:cubicBezTo>
                    <a:pt x="68" y="24"/>
                    <a:pt x="120" y="24"/>
                    <a:pt x="120" y="16"/>
                  </a:cubicBezTo>
                  <a:cubicBezTo>
                    <a:pt x="120" y="4"/>
                    <a:pt x="120" y="4"/>
                    <a:pt x="120" y="4"/>
                  </a:cubicBezTo>
                  <a:cubicBezTo>
                    <a:pt x="120" y="3"/>
                    <a:pt x="120" y="2"/>
                    <a:pt x="119" y="1"/>
                  </a:cubicBezTo>
                  <a:cubicBezTo>
                    <a:pt x="118" y="0"/>
                    <a:pt x="111" y="0"/>
                    <a:pt x="109" y="0"/>
                  </a:cubicBezTo>
                  <a:cubicBezTo>
                    <a:pt x="13" y="0"/>
                    <a:pt x="13" y="0"/>
                    <a:pt x="13" y="0"/>
                  </a:cubicBezTo>
                  <a:cubicBezTo>
                    <a:pt x="12" y="0"/>
                    <a:pt x="2" y="0"/>
                    <a:pt x="1" y="1"/>
                  </a:cubicBezTo>
                  <a:cubicBezTo>
                    <a:pt x="0" y="2"/>
                    <a:pt x="0" y="3"/>
                    <a:pt x="0" y="4"/>
                  </a:cubicBezTo>
                  <a:cubicBezTo>
                    <a:pt x="0" y="16"/>
                    <a:pt x="0" y="16"/>
                    <a:pt x="0" y="16"/>
                  </a:cubicBezTo>
                  <a:cubicBezTo>
                    <a:pt x="0" y="26"/>
                    <a:pt x="51" y="24"/>
                    <a:pt x="60" y="24"/>
                  </a:cubicBezTo>
                  <a:cubicBezTo>
                    <a:pt x="60" y="24"/>
                    <a:pt x="60" y="24"/>
                    <a:pt x="60" y="24"/>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59">
              <a:extLst>
                <a:ext uri="{FF2B5EF4-FFF2-40B4-BE49-F238E27FC236}">
                  <a16:creationId xmlns:a16="http://schemas.microsoft.com/office/drawing/2014/main" id="{1FE4053C-0C6E-4ED9-AC29-4028927CD476}"/>
                </a:ext>
              </a:extLst>
            </p:cNvPr>
            <p:cNvSpPr>
              <a:spLocks/>
            </p:cNvSpPr>
            <p:nvPr/>
          </p:nvSpPr>
          <p:spPr bwMode="auto">
            <a:xfrm>
              <a:off x="8974138" y="3490913"/>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60">
              <a:extLst>
                <a:ext uri="{FF2B5EF4-FFF2-40B4-BE49-F238E27FC236}">
                  <a16:creationId xmlns:a16="http://schemas.microsoft.com/office/drawing/2014/main" id="{BC358F2B-E285-4B58-BEE6-5933309CCA39}"/>
                </a:ext>
              </a:extLst>
            </p:cNvPr>
            <p:cNvSpPr>
              <a:spLocks/>
            </p:cNvSpPr>
            <p:nvPr/>
          </p:nvSpPr>
          <p:spPr bwMode="auto">
            <a:xfrm>
              <a:off x="8977313" y="3494088"/>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61">
              <a:extLst>
                <a:ext uri="{FF2B5EF4-FFF2-40B4-BE49-F238E27FC236}">
                  <a16:creationId xmlns:a16="http://schemas.microsoft.com/office/drawing/2014/main" id="{2EE6CD0E-7719-404E-BE38-33B6E633A62C}"/>
                </a:ext>
              </a:extLst>
            </p:cNvPr>
            <p:cNvSpPr>
              <a:spLocks/>
            </p:cNvSpPr>
            <p:nvPr/>
          </p:nvSpPr>
          <p:spPr bwMode="auto">
            <a:xfrm>
              <a:off x="8970963" y="3457575"/>
              <a:ext cx="233363" cy="52388"/>
            </a:xfrm>
            <a:custGeom>
              <a:avLst/>
              <a:gdLst>
                <a:gd name="T0" fmla="*/ 60 w 120"/>
                <a:gd name="T1" fmla="*/ 25 h 27"/>
                <a:gd name="T2" fmla="*/ 120 w 120"/>
                <a:gd name="T3" fmla="*/ 17 h 27"/>
                <a:gd name="T4" fmla="*/ 120 w 120"/>
                <a:gd name="T5" fmla="*/ 5 h 27"/>
                <a:gd name="T6" fmla="*/ 119 w 120"/>
                <a:gd name="T7" fmla="*/ 1 h 27"/>
                <a:gd name="T8" fmla="*/ 109 w 120"/>
                <a:gd name="T9" fmla="*/ 1 h 27"/>
                <a:gd name="T10" fmla="*/ 13 w 120"/>
                <a:gd name="T11" fmla="*/ 0 h 27"/>
                <a:gd name="T12" fmla="*/ 1 w 120"/>
                <a:gd name="T13" fmla="*/ 2 h 27"/>
                <a:gd name="T14" fmla="*/ 0 w 120"/>
                <a:gd name="T15" fmla="*/ 5 h 27"/>
                <a:gd name="T16" fmla="*/ 0 w 120"/>
                <a:gd name="T17" fmla="*/ 17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7"/>
                  </a:cubicBezTo>
                  <a:cubicBezTo>
                    <a:pt x="120" y="5"/>
                    <a:pt x="120" y="5"/>
                    <a:pt x="120" y="5"/>
                  </a:cubicBezTo>
                  <a:cubicBezTo>
                    <a:pt x="120" y="3"/>
                    <a:pt x="120" y="2"/>
                    <a:pt x="119" y="1"/>
                  </a:cubicBezTo>
                  <a:cubicBezTo>
                    <a:pt x="118" y="0"/>
                    <a:pt x="111" y="1"/>
                    <a:pt x="109" y="1"/>
                  </a:cubicBezTo>
                  <a:cubicBezTo>
                    <a:pt x="13" y="0"/>
                    <a:pt x="13" y="0"/>
                    <a:pt x="13" y="0"/>
                  </a:cubicBezTo>
                  <a:cubicBezTo>
                    <a:pt x="12" y="0"/>
                    <a:pt x="2" y="0"/>
                    <a:pt x="1" y="2"/>
                  </a:cubicBezTo>
                  <a:cubicBezTo>
                    <a:pt x="0" y="3"/>
                    <a:pt x="0" y="4"/>
                    <a:pt x="0" y="5"/>
                  </a:cubicBezTo>
                  <a:cubicBezTo>
                    <a:pt x="0" y="17"/>
                    <a:pt x="0" y="17"/>
                    <a:pt x="0" y="17"/>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62">
              <a:extLst>
                <a:ext uri="{FF2B5EF4-FFF2-40B4-BE49-F238E27FC236}">
                  <a16:creationId xmlns:a16="http://schemas.microsoft.com/office/drawing/2014/main" id="{C6B158C3-ABB5-4559-A54C-036032CB0BF1}"/>
                </a:ext>
              </a:extLst>
            </p:cNvPr>
            <p:cNvSpPr>
              <a:spLocks/>
            </p:cNvSpPr>
            <p:nvPr/>
          </p:nvSpPr>
          <p:spPr bwMode="auto">
            <a:xfrm>
              <a:off x="8974138" y="3451225"/>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63">
              <a:extLst>
                <a:ext uri="{FF2B5EF4-FFF2-40B4-BE49-F238E27FC236}">
                  <a16:creationId xmlns:a16="http://schemas.microsoft.com/office/drawing/2014/main" id="{E5E641A4-EE8B-40D2-9073-C70FD78EC3B8}"/>
                </a:ext>
              </a:extLst>
            </p:cNvPr>
            <p:cNvSpPr>
              <a:spLocks/>
            </p:cNvSpPr>
            <p:nvPr/>
          </p:nvSpPr>
          <p:spPr bwMode="auto">
            <a:xfrm>
              <a:off x="8977313" y="3454400"/>
              <a:ext cx="222250" cy="7938"/>
            </a:xfrm>
            <a:custGeom>
              <a:avLst/>
              <a:gdLst>
                <a:gd name="T0" fmla="*/ 57 w 114"/>
                <a:gd name="T1" fmla="*/ 0 h 4"/>
                <a:gd name="T2" fmla="*/ 0 w 114"/>
                <a:gd name="T3" fmla="*/ 4 h 4"/>
                <a:gd name="T4" fmla="*/ 57 w 114"/>
                <a:gd name="T5" fmla="*/ 1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1"/>
                    <a:pt x="0" y="4"/>
                  </a:cubicBezTo>
                  <a:cubicBezTo>
                    <a:pt x="12" y="2"/>
                    <a:pt x="33" y="1"/>
                    <a:pt x="57" y="1"/>
                  </a:cubicBezTo>
                  <a:cubicBezTo>
                    <a:pt x="81" y="1"/>
                    <a:pt x="102" y="2"/>
                    <a:pt x="114" y="4"/>
                  </a:cubicBezTo>
                  <a:cubicBezTo>
                    <a:pt x="107" y="1"/>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64">
              <a:extLst>
                <a:ext uri="{FF2B5EF4-FFF2-40B4-BE49-F238E27FC236}">
                  <a16:creationId xmlns:a16="http://schemas.microsoft.com/office/drawing/2014/main" id="{3E0C53D5-EE1E-4A2D-9622-006F5447525F}"/>
                </a:ext>
              </a:extLst>
            </p:cNvPr>
            <p:cNvSpPr>
              <a:spLocks/>
            </p:cNvSpPr>
            <p:nvPr/>
          </p:nvSpPr>
          <p:spPr bwMode="auto">
            <a:xfrm>
              <a:off x="8970963" y="3417888"/>
              <a:ext cx="233363" cy="52388"/>
            </a:xfrm>
            <a:custGeom>
              <a:avLst/>
              <a:gdLst>
                <a:gd name="T0" fmla="*/ 60 w 120"/>
                <a:gd name="T1" fmla="*/ 25 h 27"/>
                <a:gd name="T2" fmla="*/ 120 w 120"/>
                <a:gd name="T3" fmla="*/ 16 h 27"/>
                <a:gd name="T4" fmla="*/ 120 w 120"/>
                <a:gd name="T5" fmla="*/ 4 h 27"/>
                <a:gd name="T6" fmla="*/ 119 w 120"/>
                <a:gd name="T7" fmla="*/ 1 h 27"/>
                <a:gd name="T8" fmla="*/ 109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09"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4" name="Freeform 65">
              <a:extLst>
                <a:ext uri="{FF2B5EF4-FFF2-40B4-BE49-F238E27FC236}">
                  <a16:creationId xmlns:a16="http://schemas.microsoft.com/office/drawing/2014/main" id="{98658794-627A-4BEF-9DD0-C96A730FAB30}"/>
                </a:ext>
              </a:extLst>
            </p:cNvPr>
            <p:cNvSpPr>
              <a:spLocks/>
            </p:cNvSpPr>
            <p:nvPr/>
          </p:nvSpPr>
          <p:spPr bwMode="auto">
            <a:xfrm>
              <a:off x="8974138" y="3411538"/>
              <a:ext cx="228600" cy="22225"/>
            </a:xfrm>
            <a:custGeom>
              <a:avLst/>
              <a:gdLst>
                <a:gd name="T0" fmla="*/ 59 w 118"/>
                <a:gd name="T1" fmla="*/ 12 h 12"/>
                <a:gd name="T2" fmla="*/ 118 w 118"/>
                <a:gd name="T3" fmla="*/ 6 h 12"/>
                <a:gd name="T4" fmla="*/ 59 w 118"/>
                <a:gd name="T5" fmla="*/ 0 h 12"/>
                <a:gd name="T6" fmla="*/ 0 w 118"/>
                <a:gd name="T7" fmla="*/ 6 h 12"/>
                <a:gd name="T8" fmla="*/ 59 w 118"/>
                <a:gd name="T9" fmla="*/ 12 h 12"/>
                <a:gd name="T10" fmla="*/ 59 w 118"/>
                <a:gd name="T11" fmla="*/ 12 h 12"/>
              </a:gdLst>
              <a:ahLst/>
              <a:cxnLst>
                <a:cxn ang="0">
                  <a:pos x="T0" y="T1"/>
                </a:cxn>
                <a:cxn ang="0">
                  <a:pos x="T2" y="T3"/>
                </a:cxn>
                <a:cxn ang="0">
                  <a:pos x="T4" y="T5"/>
                </a:cxn>
                <a:cxn ang="0">
                  <a:pos x="T6" y="T7"/>
                </a:cxn>
                <a:cxn ang="0">
                  <a:pos x="T8" y="T9"/>
                </a:cxn>
                <a:cxn ang="0">
                  <a:pos x="T10" y="T11"/>
                </a:cxn>
              </a:cxnLst>
              <a:rect l="0" t="0" r="r" b="b"/>
              <a:pathLst>
                <a:path w="118" h="12">
                  <a:moveTo>
                    <a:pt x="59" y="12"/>
                  </a:moveTo>
                  <a:cubicBezTo>
                    <a:pt x="92" y="12"/>
                    <a:pt x="118" y="9"/>
                    <a:pt x="118" y="6"/>
                  </a:cubicBezTo>
                  <a:cubicBezTo>
                    <a:pt x="118" y="3"/>
                    <a:pt x="92" y="0"/>
                    <a:pt x="59" y="0"/>
                  </a:cubicBezTo>
                  <a:cubicBezTo>
                    <a:pt x="26" y="0"/>
                    <a:pt x="0" y="3"/>
                    <a:pt x="0" y="6"/>
                  </a:cubicBezTo>
                  <a:cubicBezTo>
                    <a:pt x="0" y="9"/>
                    <a:pt x="26" y="12"/>
                    <a:pt x="59" y="12"/>
                  </a:cubicBezTo>
                  <a:cubicBezTo>
                    <a:pt x="59" y="12"/>
                    <a:pt x="59" y="12"/>
                    <a:pt x="59" y="12"/>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66">
              <a:extLst>
                <a:ext uri="{FF2B5EF4-FFF2-40B4-BE49-F238E27FC236}">
                  <a16:creationId xmlns:a16="http://schemas.microsoft.com/office/drawing/2014/main" id="{FA7E0BE7-DC44-43FE-90B4-5866E54EF2E4}"/>
                </a:ext>
              </a:extLst>
            </p:cNvPr>
            <p:cNvSpPr>
              <a:spLocks/>
            </p:cNvSpPr>
            <p:nvPr/>
          </p:nvSpPr>
          <p:spPr bwMode="auto">
            <a:xfrm>
              <a:off x="8977313" y="3413125"/>
              <a:ext cx="222250"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7"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67">
              <a:extLst>
                <a:ext uri="{FF2B5EF4-FFF2-40B4-BE49-F238E27FC236}">
                  <a16:creationId xmlns:a16="http://schemas.microsoft.com/office/drawing/2014/main" id="{0477AE8E-1C03-4BA7-99DD-1EDB27494B14}"/>
                </a:ext>
              </a:extLst>
            </p:cNvPr>
            <p:cNvSpPr>
              <a:spLocks/>
            </p:cNvSpPr>
            <p:nvPr/>
          </p:nvSpPr>
          <p:spPr bwMode="auto">
            <a:xfrm>
              <a:off x="8996363" y="3375025"/>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3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3" y="0"/>
                    <a:pt x="13" y="0"/>
                    <a:pt x="13" y="0"/>
                  </a:cubicBezTo>
                  <a:cubicBezTo>
                    <a:pt x="12" y="0"/>
                    <a:pt x="2" y="0"/>
                    <a:pt x="1" y="1"/>
                  </a:cubicBezTo>
                  <a:cubicBezTo>
                    <a:pt x="0" y="2"/>
                    <a:pt x="0" y="3"/>
                    <a:pt x="0" y="4"/>
                  </a:cubicBezTo>
                  <a:cubicBezTo>
                    <a:pt x="0" y="16"/>
                    <a:pt x="0" y="16"/>
                    <a:pt x="0" y="16"/>
                  </a:cubicBezTo>
                  <a:cubicBezTo>
                    <a:pt x="0" y="27"/>
                    <a:pt x="51"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68">
              <a:extLst>
                <a:ext uri="{FF2B5EF4-FFF2-40B4-BE49-F238E27FC236}">
                  <a16:creationId xmlns:a16="http://schemas.microsoft.com/office/drawing/2014/main" id="{273241B5-0239-44FA-A4D6-CB8AE9389C5F}"/>
                </a:ext>
              </a:extLst>
            </p:cNvPr>
            <p:cNvSpPr>
              <a:spLocks/>
            </p:cNvSpPr>
            <p:nvPr/>
          </p:nvSpPr>
          <p:spPr bwMode="auto">
            <a:xfrm>
              <a:off x="8999538" y="3367088"/>
              <a:ext cx="228600" cy="20638"/>
            </a:xfrm>
            <a:custGeom>
              <a:avLst/>
              <a:gdLst>
                <a:gd name="T0" fmla="*/ 59 w 118"/>
                <a:gd name="T1" fmla="*/ 11 h 11"/>
                <a:gd name="T2" fmla="*/ 118 w 118"/>
                <a:gd name="T3" fmla="*/ 6 h 11"/>
                <a:gd name="T4" fmla="*/ 59 w 118"/>
                <a:gd name="T5" fmla="*/ 0 h 11"/>
                <a:gd name="T6" fmla="*/ 0 w 118"/>
                <a:gd name="T7" fmla="*/ 6 h 11"/>
                <a:gd name="T8" fmla="*/ 59 w 118"/>
                <a:gd name="T9" fmla="*/ 11 h 11"/>
                <a:gd name="T10" fmla="*/ 59 w 118"/>
                <a:gd name="T11" fmla="*/ 11 h 11"/>
              </a:gdLst>
              <a:ahLst/>
              <a:cxnLst>
                <a:cxn ang="0">
                  <a:pos x="T0" y="T1"/>
                </a:cxn>
                <a:cxn ang="0">
                  <a:pos x="T2" y="T3"/>
                </a:cxn>
                <a:cxn ang="0">
                  <a:pos x="T4" y="T5"/>
                </a:cxn>
                <a:cxn ang="0">
                  <a:pos x="T6" y="T7"/>
                </a:cxn>
                <a:cxn ang="0">
                  <a:pos x="T8" y="T9"/>
                </a:cxn>
                <a:cxn ang="0">
                  <a:pos x="T10" y="T11"/>
                </a:cxn>
              </a:cxnLst>
              <a:rect l="0" t="0" r="r" b="b"/>
              <a:pathLst>
                <a:path w="118" h="11">
                  <a:moveTo>
                    <a:pt x="59" y="11"/>
                  </a:moveTo>
                  <a:cubicBezTo>
                    <a:pt x="92" y="11"/>
                    <a:pt x="118" y="9"/>
                    <a:pt x="118" y="6"/>
                  </a:cubicBezTo>
                  <a:cubicBezTo>
                    <a:pt x="118" y="3"/>
                    <a:pt x="92" y="0"/>
                    <a:pt x="59" y="0"/>
                  </a:cubicBezTo>
                  <a:cubicBezTo>
                    <a:pt x="27" y="0"/>
                    <a:pt x="0" y="3"/>
                    <a:pt x="0" y="6"/>
                  </a:cubicBezTo>
                  <a:cubicBezTo>
                    <a:pt x="0" y="9"/>
                    <a:pt x="27" y="11"/>
                    <a:pt x="59" y="11"/>
                  </a:cubicBezTo>
                  <a:cubicBezTo>
                    <a:pt x="59" y="11"/>
                    <a:pt x="59" y="11"/>
                    <a:pt x="59" y="11"/>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69">
              <a:extLst>
                <a:ext uri="{FF2B5EF4-FFF2-40B4-BE49-F238E27FC236}">
                  <a16:creationId xmlns:a16="http://schemas.microsoft.com/office/drawing/2014/main" id="{7C6B4227-F6D8-4AD4-B93D-D62CDA2CCC7E}"/>
                </a:ext>
              </a:extLst>
            </p:cNvPr>
            <p:cNvSpPr>
              <a:spLocks/>
            </p:cNvSpPr>
            <p:nvPr/>
          </p:nvSpPr>
          <p:spPr bwMode="auto">
            <a:xfrm>
              <a:off x="9002713" y="3368675"/>
              <a:ext cx="220663" cy="7938"/>
            </a:xfrm>
            <a:custGeom>
              <a:avLst/>
              <a:gdLst>
                <a:gd name="T0" fmla="*/ 57 w 114"/>
                <a:gd name="T1" fmla="*/ 0 h 4"/>
                <a:gd name="T2" fmla="*/ 0 w 114"/>
                <a:gd name="T3" fmla="*/ 4 h 4"/>
                <a:gd name="T4" fmla="*/ 57 w 114"/>
                <a:gd name="T5" fmla="*/ 2 h 4"/>
                <a:gd name="T6" fmla="*/ 114 w 114"/>
                <a:gd name="T7" fmla="*/ 4 h 4"/>
                <a:gd name="T8" fmla="*/ 57 w 114"/>
                <a:gd name="T9" fmla="*/ 0 h 4"/>
                <a:gd name="T10" fmla="*/ 57 w 114"/>
                <a:gd name="T11" fmla="*/ 0 h 4"/>
              </a:gdLst>
              <a:ahLst/>
              <a:cxnLst>
                <a:cxn ang="0">
                  <a:pos x="T0" y="T1"/>
                </a:cxn>
                <a:cxn ang="0">
                  <a:pos x="T2" y="T3"/>
                </a:cxn>
                <a:cxn ang="0">
                  <a:pos x="T4" y="T5"/>
                </a:cxn>
                <a:cxn ang="0">
                  <a:pos x="T6" y="T7"/>
                </a:cxn>
                <a:cxn ang="0">
                  <a:pos x="T8" y="T9"/>
                </a:cxn>
                <a:cxn ang="0">
                  <a:pos x="T10" y="T11"/>
                </a:cxn>
              </a:cxnLst>
              <a:rect l="0" t="0" r="r" b="b"/>
              <a:pathLst>
                <a:path w="114" h="4">
                  <a:moveTo>
                    <a:pt x="57" y="0"/>
                  </a:moveTo>
                  <a:cubicBezTo>
                    <a:pt x="30" y="0"/>
                    <a:pt x="8" y="2"/>
                    <a:pt x="0" y="4"/>
                  </a:cubicBezTo>
                  <a:cubicBezTo>
                    <a:pt x="12" y="3"/>
                    <a:pt x="33" y="2"/>
                    <a:pt x="57" y="2"/>
                  </a:cubicBezTo>
                  <a:cubicBezTo>
                    <a:pt x="81" y="2"/>
                    <a:pt x="102" y="3"/>
                    <a:pt x="114" y="4"/>
                  </a:cubicBezTo>
                  <a:cubicBezTo>
                    <a:pt x="107" y="2"/>
                    <a:pt x="84" y="0"/>
                    <a:pt x="57" y="0"/>
                  </a:cubicBezTo>
                  <a:cubicBezTo>
                    <a:pt x="57" y="0"/>
                    <a:pt x="57" y="0"/>
                    <a:pt x="57" y="0"/>
                  </a:cubicBezTo>
                  <a:close/>
                </a:path>
              </a:pathLst>
            </a:custGeom>
            <a:solidFill>
              <a:srgbClr val="F8B2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70">
              <a:extLst>
                <a:ext uri="{FF2B5EF4-FFF2-40B4-BE49-F238E27FC236}">
                  <a16:creationId xmlns:a16="http://schemas.microsoft.com/office/drawing/2014/main" id="{DCB87D60-B509-4D42-85A8-2263C3282AE2}"/>
                </a:ext>
              </a:extLst>
            </p:cNvPr>
            <p:cNvSpPr>
              <a:spLocks/>
            </p:cNvSpPr>
            <p:nvPr/>
          </p:nvSpPr>
          <p:spPr bwMode="auto">
            <a:xfrm>
              <a:off x="8967788" y="3332163"/>
              <a:ext cx="233363" cy="50800"/>
            </a:xfrm>
            <a:custGeom>
              <a:avLst/>
              <a:gdLst>
                <a:gd name="T0" fmla="*/ 60 w 120"/>
                <a:gd name="T1" fmla="*/ 25 h 27"/>
                <a:gd name="T2" fmla="*/ 120 w 120"/>
                <a:gd name="T3" fmla="*/ 16 h 27"/>
                <a:gd name="T4" fmla="*/ 120 w 120"/>
                <a:gd name="T5" fmla="*/ 4 h 27"/>
                <a:gd name="T6" fmla="*/ 119 w 120"/>
                <a:gd name="T7" fmla="*/ 1 h 27"/>
                <a:gd name="T8" fmla="*/ 110 w 120"/>
                <a:gd name="T9" fmla="*/ 1 h 27"/>
                <a:gd name="T10" fmla="*/ 14 w 120"/>
                <a:gd name="T11" fmla="*/ 0 h 27"/>
                <a:gd name="T12" fmla="*/ 1 w 120"/>
                <a:gd name="T13" fmla="*/ 1 h 27"/>
                <a:gd name="T14" fmla="*/ 0 w 120"/>
                <a:gd name="T15" fmla="*/ 4 h 27"/>
                <a:gd name="T16" fmla="*/ 0 w 120"/>
                <a:gd name="T17" fmla="*/ 16 h 27"/>
                <a:gd name="T18" fmla="*/ 60 w 120"/>
                <a:gd name="T19" fmla="*/ 25 h 27"/>
                <a:gd name="T20" fmla="*/ 60 w 120"/>
                <a:gd name="T21" fmla="*/ 2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27">
                  <a:moveTo>
                    <a:pt x="60" y="25"/>
                  </a:moveTo>
                  <a:cubicBezTo>
                    <a:pt x="68" y="25"/>
                    <a:pt x="120" y="25"/>
                    <a:pt x="120" y="16"/>
                  </a:cubicBezTo>
                  <a:cubicBezTo>
                    <a:pt x="120" y="4"/>
                    <a:pt x="120" y="4"/>
                    <a:pt x="120" y="4"/>
                  </a:cubicBezTo>
                  <a:cubicBezTo>
                    <a:pt x="120" y="3"/>
                    <a:pt x="120" y="2"/>
                    <a:pt x="119" y="1"/>
                  </a:cubicBezTo>
                  <a:cubicBezTo>
                    <a:pt x="118" y="0"/>
                    <a:pt x="111" y="1"/>
                    <a:pt x="110" y="1"/>
                  </a:cubicBezTo>
                  <a:cubicBezTo>
                    <a:pt x="14" y="0"/>
                    <a:pt x="14" y="0"/>
                    <a:pt x="14" y="0"/>
                  </a:cubicBezTo>
                  <a:cubicBezTo>
                    <a:pt x="12" y="0"/>
                    <a:pt x="2" y="0"/>
                    <a:pt x="1" y="1"/>
                  </a:cubicBezTo>
                  <a:cubicBezTo>
                    <a:pt x="0" y="2"/>
                    <a:pt x="0" y="3"/>
                    <a:pt x="0" y="4"/>
                  </a:cubicBezTo>
                  <a:cubicBezTo>
                    <a:pt x="0" y="16"/>
                    <a:pt x="0" y="16"/>
                    <a:pt x="0" y="16"/>
                  </a:cubicBezTo>
                  <a:cubicBezTo>
                    <a:pt x="0" y="27"/>
                    <a:pt x="52" y="25"/>
                    <a:pt x="60" y="25"/>
                  </a:cubicBezTo>
                  <a:cubicBezTo>
                    <a:pt x="60" y="25"/>
                    <a:pt x="60" y="25"/>
                    <a:pt x="60" y="2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Freeform 71">
              <a:extLst>
                <a:ext uri="{FF2B5EF4-FFF2-40B4-BE49-F238E27FC236}">
                  <a16:creationId xmlns:a16="http://schemas.microsoft.com/office/drawing/2014/main" id="{1A545B32-5EBE-4CBE-90BA-B0867CB2AAF9}"/>
                </a:ext>
              </a:extLst>
            </p:cNvPr>
            <p:cNvSpPr>
              <a:spLocks/>
            </p:cNvSpPr>
            <p:nvPr/>
          </p:nvSpPr>
          <p:spPr bwMode="auto">
            <a:xfrm>
              <a:off x="8969375" y="3324225"/>
              <a:ext cx="231775" cy="20638"/>
            </a:xfrm>
            <a:custGeom>
              <a:avLst/>
              <a:gdLst>
                <a:gd name="T0" fmla="*/ 59 w 119"/>
                <a:gd name="T1" fmla="*/ 11 h 11"/>
                <a:gd name="T2" fmla="*/ 119 w 119"/>
                <a:gd name="T3" fmla="*/ 6 h 11"/>
                <a:gd name="T4" fmla="*/ 59 w 119"/>
                <a:gd name="T5" fmla="*/ 0 h 11"/>
                <a:gd name="T6" fmla="*/ 0 w 119"/>
                <a:gd name="T7" fmla="*/ 6 h 11"/>
                <a:gd name="T8" fmla="*/ 59 w 119"/>
                <a:gd name="T9" fmla="*/ 11 h 11"/>
                <a:gd name="T10" fmla="*/ 59 w 119"/>
                <a:gd name="T11" fmla="*/ 11 h 11"/>
              </a:gdLst>
              <a:ahLst/>
              <a:cxnLst>
                <a:cxn ang="0">
                  <a:pos x="T0" y="T1"/>
                </a:cxn>
                <a:cxn ang="0">
                  <a:pos x="T2" y="T3"/>
                </a:cxn>
                <a:cxn ang="0">
                  <a:pos x="T4" y="T5"/>
                </a:cxn>
                <a:cxn ang="0">
                  <a:pos x="T6" y="T7"/>
                </a:cxn>
                <a:cxn ang="0">
                  <a:pos x="T8" y="T9"/>
                </a:cxn>
                <a:cxn ang="0">
                  <a:pos x="T10" y="T11"/>
                </a:cxn>
              </a:cxnLst>
              <a:rect l="0" t="0" r="r" b="b"/>
              <a:pathLst>
                <a:path w="119" h="11">
                  <a:moveTo>
                    <a:pt x="59" y="11"/>
                  </a:moveTo>
                  <a:cubicBezTo>
                    <a:pt x="92" y="11"/>
                    <a:pt x="119" y="9"/>
                    <a:pt x="119" y="6"/>
                  </a:cubicBezTo>
                  <a:cubicBezTo>
                    <a:pt x="119" y="2"/>
                    <a:pt x="92" y="0"/>
                    <a:pt x="59" y="0"/>
                  </a:cubicBezTo>
                  <a:cubicBezTo>
                    <a:pt x="27" y="0"/>
                    <a:pt x="0" y="2"/>
                    <a:pt x="0" y="6"/>
                  </a:cubicBezTo>
                  <a:cubicBezTo>
                    <a:pt x="0" y="9"/>
                    <a:pt x="27" y="11"/>
                    <a:pt x="59" y="11"/>
                  </a:cubicBezTo>
                  <a:cubicBezTo>
                    <a:pt x="59" y="11"/>
                    <a:pt x="59" y="11"/>
                    <a:pt x="59" y="11"/>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72">
              <a:extLst>
                <a:ext uri="{FF2B5EF4-FFF2-40B4-BE49-F238E27FC236}">
                  <a16:creationId xmlns:a16="http://schemas.microsoft.com/office/drawing/2014/main" id="{2CE73592-2791-45DE-90D8-1BD4C6B2F93E}"/>
                </a:ext>
              </a:extLst>
            </p:cNvPr>
            <p:cNvSpPr>
              <a:spLocks/>
            </p:cNvSpPr>
            <p:nvPr/>
          </p:nvSpPr>
          <p:spPr bwMode="auto">
            <a:xfrm>
              <a:off x="8975725" y="3325813"/>
              <a:ext cx="219075" cy="7938"/>
            </a:xfrm>
            <a:custGeom>
              <a:avLst/>
              <a:gdLst>
                <a:gd name="T0" fmla="*/ 56 w 113"/>
                <a:gd name="T1" fmla="*/ 0 h 4"/>
                <a:gd name="T2" fmla="*/ 0 w 113"/>
                <a:gd name="T3" fmla="*/ 4 h 4"/>
                <a:gd name="T4" fmla="*/ 56 w 113"/>
                <a:gd name="T5" fmla="*/ 2 h 4"/>
                <a:gd name="T6" fmla="*/ 113 w 113"/>
                <a:gd name="T7" fmla="*/ 4 h 4"/>
                <a:gd name="T8" fmla="*/ 56 w 113"/>
                <a:gd name="T9" fmla="*/ 0 h 4"/>
                <a:gd name="T10" fmla="*/ 56 w 113"/>
                <a:gd name="T11" fmla="*/ 0 h 4"/>
              </a:gdLst>
              <a:ahLst/>
              <a:cxnLst>
                <a:cxn ang="0">
                  <a:pos x="T0" y="T1"/>
                </a:cxn>
                <a:cxn ang="0">
                  <a:pos x="T2" y="T3"/>
                </a:cxn>
                <a:cxn ang="0">
                  <a:pos x="T4" y="T5"/>
                </a:cxn>
                <a:cxn ang="0">
                  <a:pos x="T6" y="T7"/>
                </a:cxn>
                <a:cxn ang="0">
                  <a:pos x="T8" y="T9"/>
                </a:cxn>
                <a:cxn ang="0">
                  <a:pos x="T10" y="T11"/>
                </a:cxn>
              </a:cxnLst>
              <a:rect l="0" t="0" r="r" b="b"/>
              <a:pathLst>
                <a:path w="113" h="4">
                  <a:moveTo>
                    <a:pt x="56" y="0"/>
                  </a:moveTo>
                  <a:cubicBezTo>
                    <a:pt x="29" y="0"/>
                    <a:pt x="7" y="2"/>
                    <a:pt x="0" y="4"/>
                  </a:cubicBezTo>
                  <a:cubicBezTo>
                    <a:pt x="11" y="3"/>
                    <a:pt x="32" y="2"/>
                    <a:pt x="56" y="2"/>
                  </a:cubicBezTo>
                  <a:cubicBezTo>
                    <a:pt x="80" y="2"/>
                    <a:pt x="101" y="3"/>
                    <a:pt x="113" y="4"/>
                  </a:cubicBezTo>
                  <a:cubicBezTo>
                    <a:pt x="106" y="2"/>
                    <a:pt x="83" y="0"/>
                    <a:pt x="56" y="0"/>
                  </a:cubicBezTo>
                  <a:cubicBezTo>
                    <a:pt x="56" y="0"/>
                    <a:pt x="56" y="0"/>
                    <a:pt x="56" y="0"/>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2" name="Freeform 73">
              <a:extLst>
                <a:ext uri="{FF2B5EF4-FFF2-40B4-BE49-F238E27FC236}">
                  <a16:creationId xmlns:a16="http://schemas.microsoft.com/office/drawing/2014/main" id="{FC5F2F01-D76B-47A4-B158-BD38E02E6764}"/>
                </a:ext>
              </a:extLst>
            </p:cNvPr>
            <p:cNvSpPr>
              <a:spLocks/>
            </p:cNvSpPr>
            <p:nvPr/>
          </p:nvSpPr>
          <p:spPr bwMode="auto">
            <a:xfrm>
              <a:off x="8915400" y="3265488"/>
              <a:ext cx="236538" cy="87313"/>
            </a:xfrm>
            <a:custGeom>
              <a:avLst/>
              <a:gdLst>
                <a:gd name="T0" fmla="*/ 63 w 122"/>
                <a:gd name="T1" fmla="*/ 35 h 46"/>
                <a:gd name="T2" fmla="*/ 121 w 122"/>
                <a:gd name="T3" fmla="*/ 16 h 46"/>
                <a:gd name="T4" fmla="*/ 119 w 122"/>
                <a:gd name="T5" fmla="*/ 4 h 46"/>
                <a:gd name="T6" fmla="*/ 117 w 122"/>
                <a:gd name="T7" fmla="*/ 1 h 46"/>
                <a:gd name="T8" fmla="*/ 107 w 122"/>
                <a:gd name="T9" fmla="*/ 3 h 46"/>
                <a:gd name="T10" fmla="*/ 12 w 122"/>
                <a:gd name="T11" fmla="*/ 18 h 46"/>
                <a:gd name="T12" fmla="*/ 0 w 122"/>
                <a:gd name="T13" fmla="*/ 21 h 46"/>
                <a:gd name="T14" fmla="*/ 0 w 122"/>
                <a:gd name="T15" fmla="*/ 24 h 46"/>
                <a:gd name="T16" fmla="*/ 2 w 122"/>
                <a:gd name="T17" fmla="*/ 36 h 46"/>
                <a:gd name="T18" fmla="*/ 63 w 122"/>
                <a:gd name="T19" fmla="*/ 35 h 46"/>
                <a:gd name="T20" fmla="*/ 63 w 122"/>
                <a:gd name="T21" fmla="*/ 3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2" h="46">
                  <a:moveTo>
                    <a:pt x="63" y="35"/>
                  </a:moveTo>
                  <a:cubicBezTo>
                    <a:pt x="71" y="33"/>
                    <a:pt x="122" y="25"/>
                    <a:pt x="121" y="16"/>
                  </a:cubicBezTo>
                  <a:cubicBezTo>
                    <a:pt x="119" y="4"/>
                    <a:pt x="119" y="4"/>
                    <a:pt x="119" y="4"/>
                  </a:cubicBezTo>
                  <a:cubicBezTo>
                    <a:pt x="118" y="3"/>
                    <a:pt x="118" y="2"/>
                    <a:pt x="117" y="1"/>
                  </a:cubicBezTo>
                  <a:cubicBezTo>
                    <a:pt x="116" y="0"/>
                    <a:pt x="109" y="3"/>
                    <a:pt x="107" y="3"/>
                  </a:cubicBezTo>
                  <a:cubicBezTo>
                    <a:pt x="12" y="18"/>
                    <a:pt x="12" y="18"/>
                    <a:pt x="12" y="18"/>
                  </a:cubicBezTo>
                  <a:cubicBezTo>
                    <a:pt x="11" y="18"/>
                    <a:pt x="1" y="20"/>
                    <a:pt x="0" y="21"/>
                  </a:cubicBezTo>
                  <a:cubicBezTo>
                    <a:pt x="0" y="22"/>
                    <a:pt x="0" y="23"/>
                    <a:pt x="0" y="24"/>
                  </a:cubicBezTo>
                  <a:cubicBezTo>
                    <a:pt x="2" y="36"/>
                    <a:pt x="2" y="36"/>
                    <a:pt x="2" y="36"/>
                  </a:cubicBezTo>
                  <a:cubicBezTo>
                    <a:pt x="4" y="46"/>
                    <a:pt x="54" y="36"/>
                    <a:pt x="63" y="35"/>
                  </a:cubicBezTo>
                  <a:cubicBezTo>
                    <a:pt x="63" y="35"/>
                    <a:pt x="63" y="35"/>
                    <a:pt x="63" y="35"/>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3" name="Freeform 74">
              <a:extLst>
                <a:ext uri="{FF2B5EF4-FFF2-40B4-BE49-F238E27FC236}">
                  <a16:creationId xmlns:a16="http://schemas.microsoft.com/office/drawing/2014/main" id="{DE8C7969-C414-4519-886A-6CCCDA04ED5B}"/>
                </a:ext>
              </a:extLst>
            </p:cNvPr>
            <p:cNvSpPr>
              <a:spLocks/>
            </p:cNvSpPr>
            <p:nvPr/>
          </p:nvSpPr>
          <p:spPr bwMode="auto">
            <a:xfrm>
              <a:off x="8915400" y="3263900"/>
              <a:ext cx="228600" cy="49213"/>
            </a:xfrm>
            <a:custGeom>
              <a:avLst/>
              <a:gdLst>
                <a:gd name="T0" fmla="*/ 58 w 118"/>
                <a:gd name="T1" fmla="*/ 7 h 26"/>
                <a:gd name="T2" fmla="*/ 0 w 118"/>
                <a:gd name="T3" fmla="*/ 23 h 26"/>
                <a:gd name="T4" fmla="*/ 60 w 118"/>
                <a:gd name="T5" fmla="*/ 18 h 26"/>
                <a:gd name="T6" fmla="*/ 117 w 118"/>
                <a:gd name="T7" fmla="*/ 3 h 26"/>
                <a:gd name="T8" fmla="*/ 58 w 118"/>
                <a:gd name="T9" fmla="*/ 7 h 26"/>
                <a:gd name="T10" fmla="*/ 58 w 118"/>
                <a:gd name="T11" fmla="*/ 7 h 26"/>
              </a:gdLst>
              <a:ahLst/>
              <a:cxnLst>
                <a:cxn ang="0">
                  <a:pos x="T0" y="T1"/>
                </a:cxn>
                <a:cxn ang="0">
                  <a:pos x="T2" y="T3"/>
                </a:cxn>
                <a:cxn ang="0">
                  <a:pos x="T4" y="T5"/>
                </a:cxn>
                <a:cxn ang="0">
                  <a:pos x="T6" y="T7"/>
                </a:cxn>
                <a:cxn ang="0">
                  <a:pos x="T8" y="T9"/>
                </a:cxn>
                <a:cxn ang="0">
                  <a:pos x="T10" y="T11"/>
                </a:cxn>
              </a:cxnLst>
              <a:rect l="0" t="0" r="r" b="b"/>
              <a:pathLst>
                <a:path w="118" h="26">
                  <a:moveTo>
                    <a:pt x="58" y="7"/>
                  </a:moveTo>
                  <a:cubicBezTo>
                    <a:pt x="26" y="13"/>
                    <a:pt x="0" y="19"/>
                    <a:pt x="0" y="23"/>
                  </a:cubicBezTo>
                  <a:cubicBezTo>
                    <a:pt x="1" y="26"/>
                    <a:pt x="27" y="24"/>
                    <a:pt x="60" y="18"/>
                  </a:cubicBezTo>
                  <a:cubicBezTo>
                    <a:pt x="92" y="13"/>
                    <a:pt x="118" y="6"/>
                    <a:pt x="117" y="3"/>
                  </a:cubicBezTo>
                  <a:cubicBezTo>
                    <a:pt x="117" y="0"/>
                    <a:pt x="90" y="2"/>
                    <a:pt x="58" y="7"/>
                  </a:cubicBezTo>
                  <a:cubicBezTo>
                    <a:pt x="58" y="7"/>
                    <a:pt x="58" y="7"/>
                    <a:pt x="58" y="7"/>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4" name="Freeform 75">
              <a:extLst>
                <a:ext uri="{FF2B5EF4-FFF2-40B4-BE49-F238E27FC236}">
                  <a16:creationId xmlns:a16="http://schemas.microsoft.com/office/drawing/2014/main" id="{EE116574-1B70-425B-911B-1B6F0D757322}"/>
                </a:ext>
              </a:extLst>
            </p:cNvPr>
            <p:cNvSpPr>
              <a:spLocks/>
            </p:cNvSpPr>
            <p:nvPr/>
          </p:nvSpPr>
          <p:spPr bwMode="auto">
            <a:xfrm>
              <a:off x="8921750" y="3267075"/>
              <a:ext cx="217488" cy="38100"/>
            </a:xfrm>
            <a:custGeom>
              <a:avLst/>
              <a:gdLst>
                <a:gd name="T0" fmla="*/ 55 w 112"/>
                <a:gd name="T1" fmla="*/ 6 h 20"/>
                <a:gd name="T2" fmla="*/ 0 w 112"/>
                <a:gd name="T3" fmla="*/ 20 h 20"/>
                <a:gd name="T4" fmla="*/ 55 w 112"/>
                <a:gd name="T5" fmla="*/ 8 h 20"/>
                <a:gd name="T6" fmla="*/ 112 w 112"/>
                <a:gd name="T7" fmla="*/ 1 h 20"/>
                <a:gd name="T8" fmla="*/ 55 w 112"/>
                <a:gd name="T9" fmla="*/ 6 h 20"/>
                <a:gd name="T10" fmla="*/ 55 w 112"/>
                <a:gd name="T11" fmla="*/ 6 h 20"/>
              </a:gdLst>
              <a:ahLst/>
              <a:cxnLst>
                <a:cxn ang="0">
                  <a:pos x="T0" y="T1"/>
                </a:cxn>
                <a:cxn ang="0">
                  <a:pos x="T2" y="T3"/>
                </a:cxn>
                <a:cxn ang="0">
                  <a:pos x="T4" y="T5"/>
                </a:cxn>
                <a:cxn ang="0">
                  <a:pos x="T6" y="T7"/>
                </a:cxn>
                <a:cxn ang="0">
                  <a:pos x="T8" y="T9"/>
                </a:cxn>
                <a:cxn ang="0">
                  <a:pos x="T10" y="T11"/>
                </a:cxn>
              </a:cxnLst>
              <a:rect l="0" t="0" r="r" b="b"/>
              <a:pathLst>
                <a:path w="112" h="20">
                  <a:moveTo>
                    <a:pt x="55" y="6"/>
                  </a:moveTo>
                  <a:cubicBezTo>
                    <a:pt x="29" y="11"/>
                    <a:pt x="7" y="16"/>
                    <a:pt x="0" y="20"/>
                  </a:cubicBezTo>
                  <a:cubicBezTo>
                    <a:pt x="11" y="16"/>
                    <a:pt x="32" y="12"/>
                    <a:pt x="55" y="8"/>
                  </a:cubicBezTo>
                  <a:cubicBezTo>
                    <a:pt x="79" y="4"/>
                    <a:pt x="100" y="1"/>
                    <a:pt x="112" y="1"/>
                  </a:cubicBezTo>
                  <a:cubicBezTo>
                    <a:pt x="104" y="0"/>
                    <a:pt x="82" y="2"/>
                    <a:pt x="55" y="6"/>
                  </a:cubicBezTo>
                  <a:cubicBezTo>
                    <a:pt x="55" y="6"/>
                    <a:pt x="55" y="6"/>
                    <a:pt x="55" y="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5" name="Freeform 76">
              <a:extLst>
                <a:ext uri="{FF2B5EF4-FFF2-40B4-BE49-F238E27FC236}">
                  <a16:creationId xmlns:a16="http://schemas.microsoft.com/office/drawing/2014/main" id="{AAE44EAA-E6ED-4035-BC0E-F7CB3A016051}"/>
                </a:ext>
              </a:extLst>
            </p:cNvPr>
            <p:cNvSpPr>
              <a:spLocks/>
            </p:cNvSpPr>
            <p:nvPr/>
          </p:nvSpPr>
          <p:spPr bwMode="auto">
            <a:xfrm>
              <a:off x="9182100" y="3371850"/>
              <a:ext cx="225425" cy="219075"/>
            </a:xfrm>
            <a:custGeom>
              <a:avLst/>
              <a:gdLst>
                <a:gd name="T0" fmla="*/ 58 w 116"/>
                <a:gd name="T1" fmla="*/ 116 h 116"/>
                <a:gd name="T2" fmla="*/ 116 w 116"/>
                <a:gd name="T3" fmla="*/ 58 h 116"/>
                <a:gd name="T4" fmla="*/ 58 w 116"/>
                <a:gd name="T5" fmla="*/ 0 h 116"/>
                <a:gd name="T6" fmla="*/ 0 w 116"/>
                <a:gd name="T7" fmla="*/ 58 h 116"/>
                <a:gd name="T8" fmla="*/ 58 w 116"/>
                <a:gd name="T9" fmla="*/ 116 h 116"/>
                <a:gd name="T10" fmla="*/ 58 w 116"/>
                <a:gd name="T11" fmla="*/ 116 h 116"/>
              </a:gdLst>
              <a:ahLst/>
              <a:cxnLst>
                <a:cxn ang="0">
                  <a:pos x="T0" y="T1"/>
                </a:cxn>
                <a:cxn ang="0">
                  <a:pos x="T2" y="T3"/>
                </a:cxn>
                <a:cxn ang="0">
                  <a:pos x="T4" y="T5"/>
                </a:cxn>
                <a:cxn ang="0">
                  <a:pos x="T6" y="T7"/>
                </a:cxn>
                <a:cxn ang="0">
                  <a:pos x="T8" y="T9"/>
                </a:cxn>
                <a:cxn ang="0">
                  <a:pos x="T10" y="T11"/>
                </a:cxn>
              </a:cxnLst>
              <a:rect l="0" t="0" r="r" b="b"/>
              <a:pathLst>
                <a:path w="116" h="116">
                  <a:moveTo>
                    <a:pt x="58" y="116"/>
                  </a:moveTo>
                  <a:cubicBezTo>
                    <a:pt x="90" y="116"/>
                    <a:pt x="116" y="90"/>
                    <a:pt x="116" y="58"/>
                  </a:cubicBezTo>
                  <a:cubicBezTo>
                    <a:pt x="116" y="26"/>
                    <a:pt x="90" y="0"/>
                    <a:pt x="58" y="0"/>
                  </a:cubicBezTo>
                  <a:cubicBezTo>
                    <a:pt x="26" y="0"/>
                    <a:pt x="0" y="26"/>
                    <a:pt x="0" y="58"/>
                  </a:cubicBezTo>
                  <a:cubicBezTo>
                    <a:pt x="0" y="90"/>
                    <a:pt x="26" y="116"/>
                    <a:pt x="58" y="116"/>
                  </a:cubicBezTo>
                  <a:cubicBezTo>
                    <a:pt x="58" y="116"/>
                    <a:pt x="58" y="116"/>
                    <a:pt x="58" y="116"/>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66" name="Freeform 77">
              <a:extLst>
                <a:ext uri="{FF2B5EF4-FFF2-40B4-BE49-F238E27FC236}">
                  <a16:creationId xmlns:a16="http://schemas.microsoft.com/office/drawing/2014/main" id="{A99B3078-64D6-4605-A828-4C87E830C79D}"/>
                </a:ext>
              </a:extLst>
            </p:cNvPr>
            <p:cNvSpPr>
              <a:spLocks/>
            </p:cNvSpPr>
            <p:nvPr/>
          </p:nvSpPr>
          <p:spPr bwMode="auto">
            <a:xfrm>
              <a:off x="9201150" y="3390900"/>
              <a:ext cx="184150" cy="180975"/>
            </a:xfrm>
            <a:custGeom>
              <a:avLst/>
              <a:gdLst>
                <a:gd name="T0" fmla="*/ 48 w 95"/>
                <a:gd name="T1" fmla="*/ 96 h 96"/>
                <a:gd name="T2" fmla="*/ 95 w 95"/>
                <a:gd name="T3" fmla="*/ 48 h 96"/>
                <a:gd name="T4" fmla="*/ 48 w 95"/>
                <a:gd name="T5" fmla="*/ 0 h 96"/>
                <a:gd name="T6" fmla="*/ 0 w 95"/>
                <a:gd name="T7" fmla="*/ 48 h 96"/>
                <a:gd name="T8" fmla="*/ 48 w 95"/>
                <a:gd name="T9" fmla="*/ 96 h 96"/>
                <a:gd name="T10" fmla="*/ 48 w 95"/>
                <a:gd name="T11" fmla="*/ 96 h 96"/>
              </a:gdLst>
              <a:ahLst/>
              <a:cxnLst>
                <a:cxn ang="0">
                  <a:pos x="T0" y="T1"/>
                </a:cxn>
                <a:cxn ang="0">
                  <a:pos x="T2" y="T3"/>
                </a:cxn>
                <a:cxn ang="0">
                  <a:pos x="T4" y="T5"/>
                </a:cxn>
                <a:cxn ang="0">
                  <a:pos x="T6" y="T7"/>
                </a:cxn>
                <a:cxn ang="0">
                  <a:pos x="T8" y="T9"/>
                </a:cxn>
                <a:cxn ang="0">
                  <a:pos x="T10" y="T11"/>
                </a:cxn>
              </a:cxnLst>
              <a:rect l="0" t="0" r="r" b="b"/>
              <a:pathLst>
                <a:path w="95" h="96">
                  <a:moveTo>
                    <a:pt x="48" y="96"/>
                  </a:moveTo>
                  <a:cubicBezTo>
                    <a:pt x="74" y="96"/>
                    <a:pt x="95" y="74"/>
                    <a:pt x="95" y="48"/>
                  </a:cubicBezTo>
                  <a:cubicBezTo>
                    <a:pt x="95" y="22"/>
                    <a:pt x="74" y="0"/>
                    <a:pt x="48" y="0"/>
                  </a:cubicBezTo>
                  <a:cubicBezTo>
                    <a:pt x="22" y="0"/>
                    <a:pt x="0" y="22"/>
                    <a:pt x="0" y="48"/>
                  </a:cubicBezTo>
                  <a:cubicBezTo>
                    <a:pt x="0" y="74"/>
                    <a:pt x="22" y="96"/>
                    <a:pt x="48" y="96"/>
                  </a:cubicBezTo>
                  <a:cubicBezTo>
                    <a:pt x="48" y="96"/>
                    <a:pt x="48" y="96"/>
                    <a:pt x="48" y="96"/>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67" name="Freeform 78">
              <a:extLst>
                <a:ext uri="{FF2B5EF4-FFF2-40B4-BE49-F238E27FC236}">
                  <a16:creationId xmlns:a16="http://schemas.microsoft.com/office/drawing/2014/main" id="{5A278230-725A-44BA-9B06-373B185D5B0C}"/>
                </a:ext>
              </a:extLst>
            </p:cNvPr>
            <p:cNvSpPr>
              <a:spLocks/>
            </p:cNvSpPr>
            <p:nvPr/>
          </p:nvSpPr>
          <p:spPr bwMode="auto">
            <a:xfrm>
              <a:off x="9205913" y="3395663"/>
              <a:ext cx="176213" cy="169863"/>
            </a:xfrm>
            <a:custGeom>
              <a:avLst/>
              <a:gdLst>
                <a:gd name="T0" fmla="*/ 45 w 90"/>
                <a:gd name="T1" fmla="*/ 90 h 90"/>
                <a:gd name="T2" fmla="*/ 90 w 90"/>
                <a:gd name="T3" fmla="*/ 45 h 90"/>
                <a:gd name="T4" fmla="*/ 45 w 90"/>
                <a:gd name="T5" fmla="*/ 0 h 90"/>
                <a:gd name="T6" fmla="*/ 0 w 90"/>
                <a:gd name="T7" fmla="*/ 45 h 90"/>
                <a:gd name="T8" fmla="*/ 45 w 90"/>
                <a:gd name="T9" fmla="*/ 90 h 90"/>
                <a:gd name="T10" fmla="*/ 45 w 90"/>
                <a:gd name="T11" fmla="*/ 90 h 90"/>
              </a:gdLst>
              <a:ahLst/>
              <a:cxnLst>
                <a:cxn ang="0">
                  <a:pos x="T0" y="T1"/>
                </a:cxn>
                <a:cxn ang="0">
                  <a:pos x="T2" y="T3"/>
                </a:cxn>
                <a:cxn ang="0">
                  <a:pos x="T4" y="T5"/>
                </a:cxn>
                <a:cxn ang="0">
                  <a:pos x="T6" y="T7"/>
                </a:cxn>
                <a:cxn ang="0">
                  <a:pos x="T8" y="T9"/>
                </a:cxn>
                <a:cxn ang="0">
                  <a:pos x="T10" y="T11"/>
                </a:cxn>
              </a:cxnLst>
              <a:rect l="0" t="0" r="r" b="b"/>
              <a:pathLst>
                <a:path w="90" h="90">
                  <a:moveTo>
                    <a:pt x="45" y="90"/>
                  </a:moveTo>
                  <a:cubicBezTo>
                    <a:pt x="69" y="90"/>
                    <a:pt x="90" y="70"/>
                    <a:pt x="90" y="45"/>
                  </a:cubicBezTo>
                  <a:cubicBezTo>
                    <a:pt x="90" y="20"/>
                    <a:pt x="69" y="0"/>
                    <a:pt x="45" y="0"/>
                  </a:cubicBezTo>
                  <a:cubicBezTo>
                    <a:pt x="20" y="0"/>
                    <a:pt x="0" y="20"/>
                    <a:pt x="0" y="45"/>
                  </a:cubicBezTo>
                  <a:cubicBezTo>
                    <a:pt x="0" y="70"/>
                    <a:pt x="20" y="90"/>
                    <a:pt x="45" y="90"/>
                  </a:cubicBezTo>
                  <a:cubicBezTo>
                    <a:pt x="45" y="90"/>
                    <a:pt x="45" y="90"/>
                    <a:pt x="45" y="90"/>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68" name="Freeform 79">
              <a:extLst>
                <a:ext uri="{FF2B5EF4-FFF2-40B4-BE49-F238E27FC236}">
                  <a16:creationId xmlns:a16="http://schemas.microsoft.com/office/drawing/2014/main" id="{A2B143E5-D057-4E87-8B3B-3E0CE8276776}"/>
                </a:ext>
              </a:extLst>
            </p:cNvPr>
            <p:cNvSpPr>
              <a:spLocks/>
            </p:cNvSpPr>
            <p:nvPr/>
          </p:nvSpPr>
          <p:spPr bwMode="auto">
            <a:xfrm>
              <a:off x="9263063" y="3430588"/>
              <a:ext cx="60325" cy="100013"/>
            </a:xfrm>
            <a:custGeom>
              <a:avLst/>
              <a:gdLst>
                <a:gd name="T0" fmla="*/ 11 w 31"/>
                <a:gd name="T1" fmla="*/ 53 h 53"/>
                <a:gd name="T2" fmla="*/ 21 w 31"/>
                <a:gd name="T3" fmla="*/ 53 h 53"/>
                <a:gd name="T4" fmla="*/ 21 w 31"/>
                <a:gd name="T5" fmla="*/ 49 h 53"/>
                <a:gd name="T6" fmla="*/ 31 w 31"/>
                <a:gd name="T7" fmla="*/ 35 h 53"/>
                <a:gd name="T8" fmla="*/ 28 w 31"/>
                <a:gd name="T9" fmla="*/ 27 h 53"/>
                <a:gd name="T10" fmla="*/ 16 w 31"/>
                <a:gd name="T11" fmla="*/ 21 h 53"/>
                <a:gd name="T12" fmla="*/ 12 w 31"/>
                <a:gd name="T13" fmla="*/ 18 h 53"/>
                <a:gd name="T14" fmla="*/ 16 w 31"/>
                <a:gd name="T15" fmla="*/ 14 h 53"/>
                <a:gd name="T16" fmla="*/ 19 w 31"/>
                <a:gd name="T17" fmla="*/ 18 h 53"/>
                <a:gd name="T18" fmla="*/ 31 w 31"/>
                <a:gd name="T19" fmla="*/ 18 h 53"/>
                <a:gd name="T20" fmla="*/ 21 w 31"/>
                <a:gd name="T21" fmla="*/ 5 h 53"/>
                <a:gd name="T22" fmla="*/ 21 w 31"/>
                <a:gd name="T23" fmla="*/ 0 h 53"/>
                <a:gd name="T24" fmla="*/ 11 w 31"/>
                <a:gd name="T25" fmla="*/ 0 h 53"/>
                <a:gd name="T26" fmla="*/ 11 w 31"/>
                <a:gd name="T27" fmla="*/ 4 h 53"/>
                <a:gd name="T28" fmla="*/ 0 w 31"/>
                <a:gd name="T29" fmla="*/ 18 h 53"/>
                <a:gd name="T30" fmla="*/ 16 w 31"/>
                <a:gd name="T31" fmla="*/ 32 h 53"/>
                <a:gd name="T32" fmla="*/ 19 w 31"/>
                <a:gd name="T33" fmla="*/ 35 h 53"/>
                <a:gd name="T34" fmla="*/ 16 w 31"/>
                <a:gd name="T35" fmla="*/ 39 h 53"/>
                <a:gd name="T36" fmla="*/ 12 w 31"/>
                <a:gd name="T37" fmla="*/ 35 h 53"/>
                <a:gd name="T38" fmla="*/ 0 w 31"/>
                <a:gd name="T39" fmla="*/ 35 h 53"/>
                <a:gd name="T40" fmla="*/ 11 w 31"/>
                <a:gd name="T41" fmla="*/ 49 h 53"/>
                <a:gd name="T42" fmla="*/ 11 w 31"/>
                <a:gd name="T43" fmla="*/ 5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 h="53">
                  <a:moveTo>
                    <a:pt x="11" y="53"/>
                  </a:moveTo>
                  <a:cubicBezTo>
                    <a:pt x="21" y="53"/>
                    <a:pt x="21" y="53"/>
                    <a:pt x="21" y="53"/>
                  </a:cubicBezTo>
                  <a:cubicBezTo>
                    <a:pt x="21" y="49"/>
                    <a:pt x="21" y="49"/>
                    <a:pt x="21" y="49"/>
                  </a:cubicBezTo>
                  <a:cubicBezTo>
                    <a:pt x="27" y="47"/>
                    <a:pt x="31" y="42"/>
                    <a:pt x="31" y="35"/>
                  </a:cubicBezTo>
                  <a:cubicBezTo>
                    <a:pt x="31" y="32"/>
                    <a:pt x="30" y="29"/>
                    <a:pt x="28" y="27"/>
                  </a:cubicBezTo>
                  <a:cubicBezTo>
                    <a:pt x="25" y="23"/>
                    <a:pt x="21" y="21"/>
                    <a:pt x="16" y="21"/>
                  </a:cubicBezTo>
                  <a:cubicBezTo>
                    <a:pt x="14" y="21"/>
                    <a:pt x="12" y="20"/>
                    <a:pt x="12" y="18"/>
                  </a:cubicBezTo>
                  <a:cubicBezTo>
                    <a:pt x="12" y="16"/>
                    <a:pt x="14" y="14"/>
                    <a:pt x="16" y="14"/>
                  </a:cubicBezTo>
                  <a:cubicBezTo>
                    <a:pt x="18" y="14"/>
                    <a:pt x="19" y="16"/>
                    <a:pt x="19" y="18"/>
                  </a:cubicBezTo>
                  <a:cubicBezTo>
                    <a:pt x="31" y="18"/>
                    <a:pt x="31" y="18"/>
                    <a:pt x="31" y="18"/>
                  </a:cubicBezTo>
                  <a:cubicBezTo>
                    <a:pt x="31" y="12"/>
                    <a:pt x="27" y="7"/>
                    <a:pt x="21" y="5"/>
                  </a:cubicBezTo>
                  <a:cubicBezTo>
                    <a:pt x="21" y="0"/>
                    <a:pt x="21" y="0"/>
                    <a:pt x="21" y="0"/>
                  </a:cubicBezTo>
                  <a:cubicBezTo>
                    <a:pt x="11" y="0"/>
                    <a:pt x="11" y="0"/>
                    <a:pt x="11" y="0"/>
                  </a:cubicBezTo>
                  <a:cubicBezTo>
                    <a:pt x="11" y="4"/>
                    <a:pt x="11" y="4"/>
                    <a:pt x="11" y="4"/>
                  </a:cubicBezTo>
                  <a:cubicBezTo>
                    <a:pt x="5" y="6"/>
                    <a:pt x="0" y="12"/>
                    <a:pt x="0" y="18"/>
                  </a:cubicBezTo>
                  <a:cubicBezTo>
                    <a:pt x="0" y="26"/>
                    <a:pt x="7" y="32"/>
                    <a:pt x="16" y="32"/>
                  </a:cubicBezTo>
                  <a:cubicBezTo>
                    <a:pt x="18" y="32"/>
                    <a:pt x="19" y="33"/>
                    <a:pt x="19" y="35"/>
                  </a:cubicBezTo>
                  <a:cubicBezTo>
                    <a:pt x="19" y="37"/>
                    <a:pt x="18" y="39"/>
                    <a:pt x="16" y="39"/>
                  </a:cubicBezTo>
                  <a:cubicBezTo>
                    <a:pt x="14" y="39"/>
                    <a:pt x="12" y="37"/>
                    <a:pt x="12" y="35"/>
                  </a:cubicBezTo>
                  <a:cubicBezTo>
                    <a:pt x="0" y="35"/>
                    <a:pt x="0" y="35"/>
                    <a:pt x="0" y="35"/>
                  </a:cubicBezTo>
                  <a:cubicBezTo>
                    <a:pt x="0" y="42"/>
                    <a:pt x="5" y="47"/>
                    <a:pt x="11" y="49"/>
                  </a:cubicBezTo>
                  <a:cubicBezTo>
                    <a:pt x="11" y="53"/>
                    <a:pt x="11" y="53"/>
                    <a:pt x="11" y="5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80">
              <a:extLst>
                <a:ext uri="{FF2B5EF4-FFF2-40B4-BE49-F238E27FC236}">
                  <a16:creationId xmlns:a16="http://schemas.microsoft.com/office/drawing/2014/main" id="{ED890700-42D0-4445-9CBD-FBAB5590873E}"/>
                </a:ext>
              </a:extLst>
            </p:cNvPr>
            <p:cNvSpPr>
              <a:spLocks/>
            </p:cNvSpPr>
            <p:nvPr/>
          </p:nvSpPr>
          <p:spPr bwMode="auto">
            <a:xfrm>
              <a:off x="8943975" y="2695575"/>
              <a:ext cx="58738" cy="163513"/>
            </a:xfrm>
            <a:custGeom>
              <a:avLst/>
              <a:gdLst>
                <a:gd name="T0" fmla="*/ 24 w 30"/>
                <a:gd name="T1" fmla="*/ 43 h 86"/>
                <a:gd name="T2" fmla="*/ 30 w 30"/>
                <a:gd name="T3" fmla="*/ 66 h 86"/>
                <a:gd name="T4" fmla="*/ 0 w 30"/>
                <a:gd name="T5" fmla="*/ 67 h 86"/>
                <a:gd name="T6" fmla="*/ 6 w 30"/>
                <a:gd name="T7" fmla="*/ 44 h 86"/>
                <a:gd name="T8" fmla="*/ 24 w 30"/>
                <a:gd name="T9" fmla="*/ 43 h 86"/>
                <a:gd name="T10" fmla="*/ 24 w 30"/>
                <a:gd name="T11" fmla="*/ 43 h 86"/>
              </a:gdLst>
              <a:ahLst/>
              <a:cxnLst>
                <a:cxn ang="0">
                  <a:pos x="T0" y="T1"/>
                </a:cxn>
                <a:cxn ang="0">
                  <a:pos x="T2" y="T3"/>
                </a:cxn>
                <a:cxn ang="0">
                  <a:pos x="T4" y="T5"/>
                </a:cxn>
                <a:cxn ang="0">
                  <a:pos x="T6" y="T7"/>
                </a:cxn>
                <a:cxn ang="0">
                  <a:pos x="T8" y="T9"/>
                </a:cxn>
                <a:cxn ang="0">
                  <a:pos x="T10" y="T11"/>
                </a:cxn>
              </a:cxnLst>
              <a:rect l="0" t="0" r="r" b="b"/>
              <a:pathLst>
                <a:path w="30" h="86">
                  <a:moveTo>
                    <a:pt x="24" y="43"/>
                  </a:moveTo>
                  <a:cubicBezTo>
                    <a:pt x="30" y="66"/>
                    <a:pt x="30" y="66"/>
                    <a:pt x="30" y="66"/>
                  </a:cubicBezTo>
                  <a:cubicBezTo>
                    <a:pt x="20" y="84"/>
                    <a:pt x="10" y="86"/>
                    <a:pt x="0" y="67"/>
                  </a:cubicBezTo>
                  <a:cubicBezTo>
                    <a:pt x="6" y="44"/>
                    <a:pt x="6" y="44"/>
                    <a:pt x="6" y="44"/>
                  </a:cubicBezTo>
                  <a:cubicBezTo>
                    <a:pt x="17" y="0"/>
                    <a:pt x="13" y="1"/>
                    <a:pt x="24" y="43"/>
                  </a:cubicBezTo>
                  <a:cubicBezTo>
                    <a:pt x="24" y="43"/>
                    <a:pt x="24" y="43"/>
                    <a:pt x="24" y="43"/>
                  </a:cubicBezTo>
                  <a:close/>
                </a:path>
              </a:pathLst>
            </a:custGeom>
            <a:solidFill>
              <a:srgbClr val="FF7E83"/>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81">
              <a:extLst>
                <a:ext uri="{FF2B5EF4-FFF2-40B4-BE49-F238E27FC236}">
                  <a16:creationId xmlns:a16="http://schemas.microsoft.com/office/drawing/2014/main" id="{7CE73FA1-0609-4C32-B725-4182CBA7B71B}"/>
                </a:ext>
              </a:extLst>
            </p:cNvPr>
            <p:cNvSpPr>
              <a:spLocks/>
            </p:cNvSpPr>
            <p:nvPr/>
          </p:nvSpPr>
          <p:spPr bwMode="auto">
            <a:xfrm>
              <a:off x="8959850" y="2701925"/>
              <a:ext cx="25400" cy="61913"/>
            </a:xfrm>
            <a:custGeom>
              <a:avLst/>
              <a:gdLst>
                <a:gd name="T0" fmla="*/ 0 w 13"/>
                <a:gd name="T1" fmla="*/ 29 h 33"/>
                <a:gd name="T2" fmla="*/ 13 w 13"/>
                <a:gd name="T3" fmla="*/ 28 h 33"/>
                <a:gd name="T4" fmla="*/ 7 w 13"/>
                <a:gd name="T5" fmla="*/ 33 h 33"/>
                <a:gd name="T6" fmla="*/ 0 w 13"/>
                <a:gd name="T7" fmla="*/ 29 h 33"/>
                <a:gd name="T8" fmla="*/ 0 w 13"/>
                <a:gd name="T9" fmla="*/ 29 h 33"/>
              </a:gdLst>
              <a:ahLst/>
              <a:cxnLst>
                <a:cxn ang="0">
                  <a:pos x="T0" y="T1"/>
                </a:cxn>
                <a:cxn ang="0">
                  <a:pos x="T2" y="T3"/>
                </a:cxn>
                <a:cxn ang="0">
                  <a:pos x="T4" y="T5"/>
                </a:cxn>
                <a:cxn ang="0">
                  <a:pos x="T6" y="T7"/>
                </a:cxn>
                <a:cxn ang="0">
                  <a:pos x="T8" y="T9"/>
                </a:cxn>
              </a:cxnLst>
              <a:rect l="0" t="0" r="r" b="b"/>
              <a:pathLst>
                <a:path w="13" h="33">
                  <a:moveTo>
                    <a:pt x="0" y="29"/>
                  </a:moveTo>
                  <a:cubicBezTo>
                    <a:pt x="7" y="0"/>
                    <a:pt x="6" y="1"/>
                    <a:pt x="13" y="28"/>
                  </a:cubicBezTo>
                  <a:cubicBezTo>
                    <a:pt x="12" y="31"/>
                    <a:pt x="9" y="33"/>
                    <a:pt x="7" y="33"/>
                  </a:cubicBezTo>
                  <a:cubicBezTo>
                    <a:pt x="4" y="33"/>
                    <a:pt x="2" y="31"/>
                    <a:pt x="0" y="29"/>
                  </a:cubicBezTo>
                  <a:cubicBezTo>
                    <a:pt x="0" y="29"/>
                    <a:pt x="0" y="29"/>
                    <a:pt x="0" y="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82">
              <a:extLst>
                <a:ext uri="{FF2B5EF4-FFF2-40B4-BE49-F238E27FC236}">
                  <a16:creationId xmlns:a16="http://schemas.microsoft.com/office/drawing/2014/main" id="{34A33D32-19FB-4444-9E5F-87CD0F2531AE}"/>
                </a:ext>
              </a:extLst>
            </p:cNvPr>
            <p:cNvSpPr>
              <a:spLocks/>
            </p:cNvSpPr>
            <p:nvPr/>
          </p:nvSpPr>
          <p:spPr bwMode="auto">
            <a:xfrm>
              <a:off x="8940800" y="2816225"/>
              <a:ext cx="22225" cy="330200"/>
            </a:xfrm>
            <a:custGeom>
              <a:avLst/>
              <a:gdLst>
                <a:gd name="T0" fmla="*/ 12 w 12"/>
                <a:gd name="T1" fmla="*/ 148 h 174"/>
                <a:gd name="T2" fmla="*/ 12 w 12"/>
                <a:gd name="T3" fmla="*/ 134 h 174"/>
                <a:gd name="T4" fmla="*/ 11 w 12"/>
                <a:gd name="T5" fmla="*/ 11 h 174"/>
                <a:gd name="T6" fmla="*/ 6 w 12"/>
                <a:gd name="T7" fmla="*/ 0 h 174"/>
                <a:gd name="T8" fmla="*/ 6 w 12"/>
                <a:gd name="T9" fmla="*/ 0 h 174"/>
                <a:gd name="T10" fmla="*/ 0 w 12"/>
                <a:gd name="T11" fmla="*/ 12 h 174"/>
                <a:gd name="T12" fmla="*/ 0 w 12"/>
                <a:gd name="T13" fmla="*/ 149 h 174"/>
                <a:gd name="T14" fmla="*/ 0 w 12"/>
                <a:gd name="T15" fmla="*/ 150 h 174"/>
                <a:gd name="T16" fmla="*/ 0 w 12"/>
                <a:gd name="T17" fmla="*/ 164 h 174"/>
                <a:gd name="T18" fmla="*/ 5 w 12"/>
                <a:gd name="T19" fmla="*/ 174 h 174"/>
                <a:gd name="T20" fmla="*/ 12 w 12"/>
                <a:gd name="T21" fmla="*/ 174 h 174"/>
                <a:gd name="T22" fmla="*/ 12 w 12"/>
                <a:gd name="T23" fmla="*/ 148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174">
                  <a:moveTo>
                    <a:pt x="12" y="148"/>
                  </a:moveTo>
                  <a:cubicBezTo>
                    <a:pt x="12" y="134"/>
                    <a:pt x="12" y="134"/>
                    <a:pt x="12" y="134"/>
                  </a:cubicBezTo>
                  <a:cubicBezTo>
                    <a:pt x="11" y="11"/>
                    <a:pt x="11" y="11"/>
                    <a:pt x="11" y="11"/>
                  </a:cubicBezTo>
                  <a:cubicBezTo>
                    <a:pt x="11" y="5"/>
                    <a:pt x="9" y="0"/>
                    <a:pt x="6" y="0"/>
                  </a:cubicBezTo>
                  <a:cubicBezTo>
                    <a:pt x="6" y="0"/>
                    <a:pt x="6" y="0"/>
                    <a:pt x="6" y="0"/>
                  </a:cubicBezTo>
                  <a:cubicBezTo>
                    <a:pt x="2" y="0"/>
                    <a:pt x="0" y="5"/>
                    <a:pt x="0" y="12"/>
                  </a:cubicBezTo>
                  <a:cubicBezTo>
                    <a:pt x="0" y="149"/>
                    <a:pt x="0" y="149"/>
                    <a:pt x="0" y="149"/>
                  </a:cubicBezTo>
                  <a:cubicBezTo>
                    <a:pt x="0" y="149"/>
                    <a:pt x="0" y="150"/>
                    <a:pt x="0" y="150"/>
                  </a:cubicBezTo>
                  <a:cubicBezTo>
                    <a:pt x="0" y="164"/>
                    <a:pt x="0" y="164"/>
                    <a:pt x="0" y="164"/>
                  </a:cubicBezTo>
                  <a:cubicBezTo>
                    <a:pt x="0" y="170"/>
                    <a:pt x="3" y="174"/>
                    <a:pt x="5" y="174"/>
                  </a:cubicBezTo>
                  <a:cubicBezTo>
                    <a:pt x="12" y="174"/>
                    <a:pt x="12" y="174"/>
                    <a:pt x="12" y="174"/>
                  </a:cubicBezTo>
                  <a:cubicBezTo>
                    <a:pt x="12" y="148"/>
                    <a:pt x="12" y="148"/>
                    <a:pt x="12" y="148"/>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83">
              <a:extLst>
                <a:ext uri="{FF2B5EF4-FFF2-40B4-BE49-F238E27FC236}">
                  <a16:creationId xmlns:a16="http://schemas.microsoft.com/office/drawing/2014/main" id="{42AA0470-B3C5-4F71-8F2E-D1F9E3B39CE3}"/>
                </a:ext>
              </a:extLst>
            </p:cNvPr>
            <p:cNvSpPr>
              <a:spLocks/>
            </p:cNvSpPr>
            <p:nvPr/>
          </p:nvSpPr>
          <p:spPr bwMode="auto">
            <a:xfrm>
              <a:off x="8959850" y="2814638"/>
              <a:ext cx="25400" cy="331788"/>
            </a:xfrm>
            <a:custGeom>
              <a:avLst/>
              <a:gdLst>
                <a:gd name="T0" fmla="*/ 0 w 13"/>
                <a:gd name="T1" fmla="*/ 149 h 175"/>
                <a:gd name="T2" fmla="*/ 0 w 13"/>
                <a:gd name="T3" fmla="*/ 135 h 175"/>
                <a:gd name="T4" fmla="*/ 0 w 13"/>
                <a:gd name="T5" fmla="*/ 12 h 175"/>
                <a:gd name="T6" fmla="*/ 6 w 13"/>
                <a:gd name="T7" fmla="*/ 1 h 175"/>
                <a:gd name="T8" fmla="*/ 6 w 13"/>
                <a:gd name="T9" fmla="*/ 1 h 175"/>
                <a:gd name="T10" fmla="*/ 13 w 13"/>
                <a:gd name="T11" fmla="*/ 12 h 175"/>
                <a:gd name="T12" fmla="*/ 13 w 13"/>
                <a:gd name="T13" fmla="*/ 135 h 175"/>
                <a:gd name="T14" fmla="*/ 13 w 13"/>
                <a:gd name="T15" fmla="*/ 149 h 175"/>
                <a:gd name="T16" fmla="*/ 13 w 13"/>
                <a:gd name="T17" fmla="*/ 174 h 175"/>
                <a:gd name="T18" fmla="*/ 0 w 13"/>
                <a:gd name="T19" fmla="*/ 175 h 175"/>
                <a:gd name="T20" fmla="*/ 0 w 13"/>
                <a:gd name="T21" fmla="*/ 149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75">
                  <a:moveTo>
                    <a:pt x="0" y="149"/>
                  </a:moveTo>
                  <a:cubicBezTo>
                    <a:pt x="0" y="135"/>
                    <a:pt x="0" y="135"/>
                    <a:pt x="0" y="135"/>
                  </a:cubicBezTo>
                  <a:cubicBezTo>
                    <a:pt x="0" y="12"/>
                    <a:pt x="0" y="12"/>
                    <a:pt x="0" y="12"/>
                  </a:cubicBezTo>
                  <a:cubicBezTo>
                    <a:pt x="0" y="6"/>
                    <a:pt x="2" y="1"/>
                    <a:pt x="6" y="1"/>
                  </a:cubicBezTo>
                  <a:cubicBezTo>
                    <a:pt x="6" y="1"/>
                    <a:pt x="6" y="1"/>
                    <a:pt x="6" y="1"/>
                  </a:cubicBezTo>
                  <a:cubicBezTo>
                    <a:pt x="10" y="0"/>
                    <a:pt x="13" y="6"/>
                    <a:pt x="13" y="12"/>
                  </a:cubicBezTo>
                  <a:cubicBezTo>
                    <a:pt x="13" y="135"/>
                    <a:pt x="13" y="135"/>
                    <a:pt x="13" y="135"/>
                  </a:cubicBezTo>
                  <a:cubicBezTo>
                    <a:pt x="13" y="149"/>
                    <a:pt x="13" y="149"/>
                    <a:pt x="13" y="149"/>
                  </a:cubicBezTo>
                  <a:cubicBezTo>
                    <a:pt x="13" y="174"/>
                    <a:pt x="13" y="174"/>
                    <a:pt x="13" y="174"/>
                  </a:cubicBezTo>
                  <a:cubicBezTo>
                    <a:pt x="0" y="175"/>
                    <a:pt x="0" y="175"/>
                    <a:pt x="0" y="175"/>
                  </a:cubicBezTo>
                  <a:cubicBezTo>
                    <a:pt x="0" y="149"/>
                    <a:pt x="0" y="149"/>
                    <a:pt x="0" y="149"/>
                  </a:cubicBezTo>
                  <a:close/>
                </a:path>
              </a:pathLst>
            </a:custGeom>
            <a:solidFill>
              <a:srgbClr val="860864"/>
            </a:solidFill>
            <a:ln>
              <a:noFill/>
            </a:ln>
          </p:spPr>
          <p:txBody>
            <a:bodyPr vert="horz" wrap="square" lIns="91440" tIns="45720" rIns="91440" bIns="45720" numCol="1" anchor="t" anchorCtr="0" compatLnSpc="1">
              <a:prstTxWarp prst="textNoShape">
                <a:avLst/>
              </a:prstTxWarp>
            </a:bodyPr>
            <a:lstStyle/>
            <a:p>
              <a:endParaRPr lang="en-US"/>
            </a:p>
          </p:txBody>
        </p:sp>
        <p:sp>
          <p:nvSpPr>
            <p:cNvPr id="73" name="Freeform 84">
              <a:extLst>
                <a:ext uri="{FF2B5EF4-FFF2-40B4-BE49-F238E27FC236}">
                  <a16:creationId xmlns:a16="http://schemas.microsoft.com/office/drawing/2014/main" id="{06404460-2202-4A7F-BBFF-38F004567FEA}"/>
                </a:ext>
              </a:extLst>
            </p:cNvPr>
            <p:cNvSpPr>
              <a:spLocks/>
            </p:cNvSpPr>
            <p:nvPr/>
          </p:nvSpPr>
          <p:spPr bwMode="auto">
            <a:xfrm>
              <a:off x="8980488" y="2814638"/>
              <a:ext cx="25400" cy="330200"/>
            </a:xfrm>
            <a:custGeom>
              <a:avLst/>
              <a:gdLst>
                <a:gd name="T0" fmla="*/ 13 w 13"/>
                <a:gd name="T1" fmla="*/ 149 h 174"/>
                <a:gd name="T2" fmla="*/ 13 w 13"/>
                <a:gd name="T3" fmla="*/ 143 h 174"/>
                <a:gd name="T4" fmla="*/ 13 w 13"/>
                <a:gd name="T5" fmla="*/ 12 h 174"/>
                <a:gd name="T6" fmla="*/ 6 w 13"/>
                <a:gd name="T7" fmla="*/ 0 h 174"/>
                <a:gd name="T8" fmla="*/ 6 w 13"/>
                <a:gd name="T9" fmla="*/ 0 h 174"/>
                <a:gd name="T10" fmla="*/ 0 w 13"/>
                <a:gd name="T11" fmla="*/ 12 h 174"/>
                <a:gd name="T12" fmla="*/ 0 w 13"/>
                <a:gd name="T13" fmla="*/ 135 h 174"/>
                <a:gd name="T14" fmla="*/ 0 w 13"/>
                <a:gd name="T15" fmla="*/ 149 h 174"/>
                <a:gd name="T16" fmla="*/ 0 w 13"/>
                <a:gd name="T17" fmla="*/ 174 h 174"/>
                <a:gd name="T18" fmla="*/ 8 w 13"/>
                <a:gd name="T19" fmla="*/ 174 h 174"/>
                <a:gd name="T20" fmla="*/ 13 w 13"/>
                <a:gd name="T21" fmla="*/ 166 h 174"/>
                <a:gd name="T22" fmla="*/ 13 w 13"/>
                <a:gd name="T23" fmla="*/ 14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 h="174">
                  <a:moveTo>
                    <a:pt x="13" y="149"/>
                  </a:moveTo>
                  <a:cubicBezTo>
                    <a:pt x="13" y="143"/>
                    <a:pt x="13" y="143"/>
                    <a:pt x="13" y="143"/>
                  </a:cubicBezTo>
                  <a:cubicBezTo>
                    <a:pt x="13" y="12"/>
                    <a:pt x="13" y="12"/>
                    <a:pt x="13" y="12"/>
                  </a:cubicBezTo>
                  <a:cubicBezTo>
                    <a:pt x="13" y="5"/>
                    <a:pt x="10" y="0"/>
                    <a:pt x="6" y="0"/>
                  </a:cubicBezTo>
                  <a:cubicBezTo>
                    <a:pt x="6" y="0"/>
                    <a:pt x="6" y="0"/>
                    <a:pt x="6" y="0"/>
                  </a:cubicBezTo>
                  <a:cubicBezTo>
                    <a:pt x="3" y="0"/>
                    <a:pt x="0" y="6"/>
                    <a:pt x="0" y="12"/>
                  </a:cubicBezTo>
                  <a:cubicBezTo>
                    <a:pt x="0" y="135"/>
                    <a:pt x="0" y="135"/>
                    <a:pt x="0" y="135"/>
                  </a:cubicBezTo>
                  <a:cubicBezTo>
                    <a:pt x="0" y="149"/>
                    <a:pt x="0" y="149"/>
                    <a:pt x="0" y="149"/>
                  </a:cubicBezTo>
                  <a:cubicBezTo>
                    <a:pt x="0" y="174"/>
                    <a:pt x="0" y="174"/>
                    <a:pt x="0" y="174"/>
                  </a:cubicBezTo>
                  <a:cubicBezTo>
                    <a:pt x="8" y="174"/>
                    <a:pt x="8" y="174"/>
                    <a:pt x="8" y="174"/>
                  </a:cubicBezTo>
                  <a:cubicBezTo>
                    <a:pt x="11" y="174"/>
                    <a:pt x="13" y="171"/>
                    <a:pt x="13" y="166"/>
                  </a:cubicBezTo>
                  <a:cubicBezTo>
                    <a:pt x="13" y="149"/>
                    <a:pt x="13" y="149"/>
                    <a:pt x="13" y="149"/>
                  </a:cubicBezTo>
                  <a:close/>
                </a:path>
              </a:pathLst>
            </a:custGeom>
            <a:solidFill>
              <a:srgbClr val="CB2980"/>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Freeform 85">
              <a:extLst>
                <a:ext uri="{FF2B5EF4-FFF2-40B4-BE49-F238E27FC236}">
                  <a16:creationId xmlns:a16="http://schemas.microsoft.com/office/drawing/2014/main" id="{E7E16348-8208-4200-B298-76C9F06E38CE}"/>
                </a:ext>
              </a:extLst>
            </p:cNvPr>
            <p:cNvSpPr>
              <a:spLocks/>
            </p:cNvSpPr>
            <p:nvPr/>
          </p:nvSpPr>
          <p:spPr bwMode="auto">
            <a:xfrm>
              <a:off x="8940800" y="3117850"/>
              <a:ext cx="68263" cy="76200"/>
            </a:xfrm>
            <a:custGeom>
              <a:avLst/>
              <a:gdLst>
                <a:gd name="T0" fmla="*/ 9 w 35"/>
                <a:gd name="T1" fmla="*/ 40 h 40"/>
                <a:gd name="T2" fmla="*/ 26 w 35"/>
                <a:gd name="T3" fmla="*/ 40 h 40"/>
                <a:gd name="T4" fmla="*/ 35 w 35"/>
                <a:gd name="T5" fmla="*/ 31 h 40"/>
                <a:gd name="T6" fmla="*/ 35 w 35"/>
                <a:gd name="T7" fmla="*/ 9 h 40"/>
                <a:gd name="T8" fmla="*/ 26 w 35"/>
                <a:gd name="T9" fmla="*/ 0 h 40"/>
                <a:gd name="T10" fmla="*/ 9 w 35"/>
                <a:gd name="T11" fmla="*/ 1 h 40"/>
                <a:gd name="T12" fmla="*/ 0 w 35"/>
                <a:gd name="T13" fmla="*/ 10 h 40"/>
                <a:gd name="T14" fmla="*/ 0 w 35"/>
                <a:gd name="T15" fmla="*/ 32 h 40"/>
                <a:gd name="T16" fmla="*/ 9 w 35"/>
                <a:gd name="T17" fmla="*/ 40 h 40"/>
                <a:gd name="T18" fmla="*/ 9 w 35"/>
                <a:gd name="T19"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40">
                  <a:moveTo>
                    <a:pt x="9" y="40"/>
                  </a:moveTo>
                  <a:cubicBezTo>
                    <a:pt x="26" y="40"/>
                    <a:pt x="26" y="40"/>
                    <a:pt x="26" y="40"/>
                  </a:cubicBezTo>
                  <a:cubicBezTo>
                    <a:pt x="31" y="40"/>
                    <a:pt x="35" y="36"/>
                    <a:pt x="35" y="31"/>
                  </a:cubicBezTo>
                  <a:cubicBezTo>
                    <a:pt x="35" y="9"/>
                    <a:pt x="35" y="9"/>
                    <a:pt x="35" y="9"/>
                  </a:cubicBezTo>
                  <a:cubicBezTo>
                    <a:pt x="35" y="4"/>
                    <a:pt x="31" y="0"/>
                    <a:pt x="26" y="0"/>
                  </a:cubicBezTo>
                  <a:cubicBezTo>
                    <a:pt x="9" y="1"/>
                    <a:pt x="9" y="1"/>
                    <a:pt x="9" y="1"/>
                  </a:cubicBezTo>
                  <a:cubicBezTo>
                    <a:pt x="4" y="1"/>
                    <a:pt x="0" y="5"/>
                    <a:pt x="0" y="10"/>
                  </a:cubicBezTo>
                  <a:cubicBezTo>
                    <a:pt x="0" y="32"/>
                    <a:pt x="0" y="32"/>
                    <a:pt x="0" y="32"/>
                  </a:cubicBezTo>
                  <a:cubicBezTo>
                    <a:pt x="1" y="37"/>
                    <a:pt x="4" y="40"/>
                    <a:pt x="9" y="40"/>
                  </a:cubicBezTo>
                  <a:cubicBezTo>
                    <a:pt x="9" y="40"/>
                    <a:pt x="9" y="40"/>
                    <a:pt x="9" y="4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5" name="Freeform 86">
              <a:extLst>
                <a:ext uri="{FF2B5EF4-FFF2-40B4-BE49-F238E27FC236}">
                  <a16:creationId xmlns:a16="http://schemas.microsoft.com/office/drawing/2014/main" id="{5EAA203F-FDC6-4F93-ADB2-84DC8842EECE}"/>
                </a:ext>
              </a:extLst>
            </p:cNvPr>
            <p:cNvSpPr>
              <a:spLocks/>
            </p:cNvSpPr>
            <p:nvPr/>
          </p:nvSpPr>
          <p:spPr bwMode="auto">
            <a:xfrm>
              <a:off x="8942388" y="3116263"/>
              <a:ext cx="66675" cy="30163"/>
            </a:xfrm>
            <a:custGeom>
              <a:avLst/>
              <a:gdLst>
                <a:gd name="T0" fmla="*/ 3 w 34"/>
                <a:gd name="T1" fmla="*/ 16 h 16"/>
                <a:gd name="T2" fmla="*/ 30 w 34"/>
                <a:gd name="T3" fmla="*/ 15 h 16"/>
                <a:gd name="T4" fmla="*/ 34 w 34"/>
                <a:gd name="T5" fmla="*/ 11 h 16"/>
                <a:gd name="T6" fmla="*/ 34 w 34"/>
                <a:gd name="T7" fmla="*/ 4 h 16"/>
                <a:gd name="T8" fmla="*/ 30 w 34"/>
                <a:gd name="T9" fmla="*/ 0 h 16"/>
                <a:gd name="T10" fmla="*/ 3 w 34"/>
                <a:gd name="T11" fmla="*/ 1 h 16"/>
                <a:gd name="T12" fmla="*/ 0 w 34"/>
                <a:gd name="T13" fmla="*/ 5 h 16"/>
                <a:gd name="T14" fmla="*/ 0 w 34"/>
                <a:gd name="T15" fmla="*/ 12 h 16"/>
                <a:gd name="T16" fmla="*/ 3 w 34"/>
                <a:gd name="T17" fmla="*/ 16 h 16"/>
                <a:gd name="T18" fmla="*/ 3 w 34"/>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 h="16">
                  <a:moveTo>
                    <a:pt x="3" y="16"/>
                  </a:moveTo>
                  <a:cubicBezTo>
                    <a:pt x="30" y="15"/>
                    <a:pt x="30" y="15"/>
                    <a:pt x="30" y="15"/>
                  </a:cubicBezTo>
                  <a:cubicBezTo>
                    <a:pt x="32" y="15"/>
                    <a:pt x="34" y="13"/>
                    <a:pt x="34" y="11"/>
                  </a:cubicBezTo>
                  <a:cubicBezTo>
                    <a:pt x="34" y="4"/>
                    <a:pt x="34" y="4"/>
                    <a:pt x="34" y="4"/>
                  </a:cubicBezTo>
                  <a:cubicBezTo>
                    <a:pt x="34" y="2"/>
                    <a:pt x="32" y="0"/>
                    <a:pt x="30" y="0"/>
                  </a:cubicBezTo>
                  <a:cubicBezTo>
                    <a:pt x="3" y="1"/>
                    <a:pt x="3" y="1"/>
                    <a:pt x="3" y="1"/>
                  </a:cubicBezTo>
                  <a:cubicBezTo>
                    <a:pt x="1" y="1"/>
                    <a:pt x="0" y="3"/>
                    <a:pt x="0" y="5"/>
                  </a:cubicBezTo>
                  <a:cubicBezTo>
                    <a:pt x="0" y="12"/>
                    <a:pt x="0" y="12"/>
                    <a:pt x="0" y="12"/>
                  </a:cubicBezTo>
                  <a:cubicBezTo>
                    <a:pt x="0" y="14"/>
                    <a:pt x="1" y="16"/>
                    <a:pt x="3" y="16"/>
                  </a:cubicBezTo>
                  <a:cubicBezTo>
                    <a:pt x="3" y="16"/>
                    <a:pt x="3" y="16"/>
                    <a:pt x="3" y="1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6" name="Freeform 87">
              <a:extLst>
                <a:ext uri="{FF2B5EF4-FFF2-40B4-BE49-F238E27FC236}">
                  <a16:creationId xmlns:a16="http://schemas.microsoft.com/office/drawing/2014/main" id="{8182E6C8-9D44-4B3A-B63D-5A900EE8B88D}"/>
                </a:ext>
              </a:extLst>
            </p:cNvPr>
            <p:cNvSpPr>
              <a:spLocks/>
            </p:cNvSpPr>
            <p:nvPr/>
          </p:nvSpPr>
          <p:spPr bwMode="auto">
            <a:xfrm>
              <a:off x="9882188" y="2622550"/>
              <a:ext cx="206375" cy="368300"/>
            </a:xfrm>
            <a:custGeom>
              <a:avLst/>
              <a:gdLst>
                <a:gd name="T0" fmla="*/ 37 w 130"/>
                <a:gd name="T1" fmla="*/ 232 h 232"/>
                <a:gd name="T2" fmla="*/ 93 w 130"/>
                <a:gd name="T3" fmla="*/ 232 h 232"/>
                <a:gd name="T4" fmla="*/ 93 w 130"/>
                <a:gd name="T5" fmla="*/ 109 h 232"/>
                <a:gd name="T6" fmla="*/ 130 w 130"/>
                <a:gd name="T7" fmla="*/ 109 h 232"/>
                <a:gd name="T8" fmla="*/ 97 w 130"/>
                <a:gd name="T9" fmla="*/ 55 h 232"/>
                <a:gd name="T10" fmla="*/ 65 w 130"/>
                <a:gd name="T11" fmla="*/ 0 h 232"/>
                <a:gd name="T12" fmla="*/ 32 w 130"/>
                <a:gd name="T13" fmla="*/ 55 h 232"/>
                <a:gd name="T14" fmla="*/ 0 w 130"/>
                <a:gd name="T15" fmla="*/ 109 h 232"/>
                <a:gd name="T16" fmla="*/ 37 w 130"/>
                <a:gd name="T17" fmla="*/ 109 h 232"/>
                <a:gd name="T18" fmla="*/ 37 w 130"/>
                <a:gd name="T19" fmla="*/ 232 h 232"/>
                <a:gd name="T20" fmla="*/ 37 w 130"/>
                <a:gd name="T2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0" h="232">
                  <a:moveTo>
                    <a:pt x="37" y="232"/>
                  </a:moveTo>
                  <a:lnTo>
                    <a:pt x="93" y="232"/>
                  </a:lnTo>
                  <a:lnTo>
                    <a:pt x="93" y="109"/>
                  </a:lnTo>
                  <a:lnTo>
                    <a:pt x="130" y="109"/>
                  </a:lnTo>
                  <a:lnTo>
                    <a:pt x="97" y="55"/>
                  </a:lnTo>
                  <a:lnTo>
                    <a:pt x="65" y="0"/>
                  </a:lnTo>
                  <a:lnTo>
                    <a:pt x="32" y="55"/>
                  </a:lnTo>
                  <a:lnTo>
                    <a:pt x="0" y="109"/>
                  </a:lnTo>
                  <a:lnTo>
                    <a:pt x="37" y="109"/>
                  </a:lnTo>
                  <a:lnTo>
                    <a:pt x="37" y="232"/>
                  </a:lnTo>
                  <a:lnTo>
                    <a:pt x="37" y="232"/>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7" name="Freeform 88">
              <a:extLst>
                <a:ext uri="{FF2B5EF4-FFF2-40B4-BE49-F238E27FC236}">
                  <a16:creationId xmlns:a16="http://schemas.microsoft.com/office/drawing/2014/main" id="{5628FA71-B4B8-4865-9AEE-767B5FE92640}"/>
                </a:ext>
              </a:extLst>
            </p:cNvPr>
            <p:cNvSpPr>
              <a:spLocks/>
            </p:cNvSpPr>
            <p:nvPr/>
          </p:nvSpPr>
          <p:spPr bwMode="auto">
            <a:xfrm>
              <a:off x="9534525" y="3394075"/>
              <a:ext cx="365125" cy="217488"/>
            </a:xfrm>
            <a:custGeom>
              <a:avLst/>
              <a:gdLst>
                <a:gd name="T0" fmla="*/ 10 w 188"/>
                <a:gd name="T1" fmla="*/ 0 h 115"/>
                <a:gd name="T2" fmla="*/ 179 w 188"/>
                <a:gd name="T3" fmla="*/ 0 h 115"/>
                <a:gd name="T4" fmla="*/ 188 w 188"/>
                <a:gd name="T5" fmla="*/ 10 h 115"/>
                <a:gd name="T6" fmla="*/ 188 w 188"/>
                <a:gd name="T7" fmla="*/ 105 h 115"/>
                <a:gd name="T8" fmla="*/ 179 w 188"/>
                <a:gd name="T9" fmla="*/ 115 h 115"/>
                <a:gd name="T10" fmla="*/ 10 w 188"/>
                <a:gd name="T11" fmla="*/ 115 h 115"/>
                <a:gd name="T12" fmla="*/ 0 w 188"/>
                <a:gd name="T13" fmla="*/ 105 h 115"/>
                <a:gd name="T14" fmla="*/ 0 w 188"/>
                <a:gd name="T15" fmla="*/ 10 h 115"/>
                <a:gd name="T16" fmla="*/ 10 w 188"/>
                <a:gd name="T17" fmla="*/ 0 h 115"/>
                <a:gd name="T18" fmla="*/ 10 w 188"/>
                <a:gd name="T1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15">
                  <a:moveTo>
                    <a:pt x="10" y="0"/>
                  </a:moveTo>
                  <a:cubicBezTo>
                    <a:pt x="179" y="0"/>
                    <a:pt x="179" y="0"/>
                    <a:pt x="179" y="0"/>
                  </a:cubicBezTo>
                  <a:cubicBezTo>
                    <a:pt x="184" y="0"/>
                    <a:pt x="188" y="5"/>
                    <a:pt x="188" y="10"/>
                  </a:cubicBezTo>
                  <a:cubicBezTo>
                    <a:pt x="188" y="105"/>
                    <a:pt x="188" y="105"/>
                    <a:pt x="188" y="105"/>
                  </a:cubicBezTo>
                  <a:cubicBezTo>
                    <a:pt x="188" y="111"/>
                    <a:pt x="184" y="115"/>
                    <a:pt x="179" y="115"/>
                  </a:cubicBezTo>
                  <a:cubicBezTo>
                    <a:pt x="10" y="115"/>
                    <a:pt x="10" y="115"/>
                    <a:pt x="10" y="115"/>
                  </a:cubicBezTo>
                  <a:cubicBezTo>
                    <a:pt x="5" y="115"/>
                    <a:pt x="0" y="111"/>
                    <a:pt x="0" y="105"/>
                  </a:cubicBezTo>
                  <a:cubicBezTo>
                    <a:pt x="0" y="10"/>
                    <a:pt x="0" y="10"/>
                    <a:pt x="0" y="10"/>
                  </a:cubicBezTo>
                  <a:cubicBezTo>
                    <a:pt x="0" y="5"/>
                    <a:pt x="5" y="0"/>
                    <a:pt x="10" y="0"/>
                  </a:cubicBezTo>
                  <a:cubicBezTo>
                    <a:pt x="10" y="0"/>
                    <a:pt x="10" y="0"/>
                    <a:pt x="1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78" name="Freeform 89">
              <a:extLst>
                <a:ext uri="{FF2B5EF4-FFF2-40B4-BE49-F238E27FC236}">
                  <a16:creationId xmlns:a16="http://schemas.microsoft.com/office/drawing/2014/main" id="{4CFFF08E-0E06-45F7-AB23-7EED861BD6DF}"/>
                </a:ext>
              </a:extLst>
            </p:cNvPr>
            <p:cNvSpPr>
              <a:spLocks/>
            </p:cNvSpPr>
            <p:nvPr/>
          </p:nvSpPr>
          <p:spPr bwMode="auto">
            <a:xfrm>
              <a:off x="9690100" y="3287713"/>
              <a:ext cx="173038" cy="304800"/>
            </a:xfrm>
            <a:custGeom>
              <a:avLst/>
              <a:gdLst>
                <a:gd name="T0" fmla="*/ 72 w 89"/>
                <a:gd name="T1" fmla="*/ 2 h 161"/>
                <a:gd name="T2" fmla="*/ 88 w 89"/>
                <a:gd name="T3" fmla="*/ 150 h 161"/>
                <a:gd name="T4" fmla="*/ 86 w 89"/>
                <a:gd name="T5" fmla="*/ 153 h 161"/>
                <a:gd name="T6" fmla="*/ 19 w 89"/>
                <a:gd name="T7" fmla="*/ 161 h 161"/>
                <a:gd name="T8" fmla="*/ 16 w 89"/>
                <a:gd name="T9" fmla="*/ 158 h 161"/>
                <a:gd name="T10" fmla="*/ 0 w 89"/>
                <a:gd name="T11" fmla="*/ 10 h 161"/>
                <a:gd name="T12" fmla="*/ 2 w 89"/>
                <a:gd name="T13" fmla="*/ 7 h 161"/>
                <a:gd name="T14" fmla="*/ 69 w 89"/>
                <a:gd name="T15" fmla="*/ 0 h 161"/>
                <a:gd name="T16" fmla="*/ 72 w 89"/>
                <a:gd name="T17" fmla="*/ 2 h 161"/>
                <a:gd name="T18" fmla="*/ 72 w 89"/>
                <a:gd name="T19" fmla="*/ 2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161">
                  <a:moveTo>
                    <a:pt x="72" y="2"/>
                  </a:moveTo>
                  <a:cubicBezTo>
                    <a:pt x="88" y="150"/>
                    <a:pt x="88" y="150"/>
                    <a:pt x="88" y="150"/>
                  </a:cubicBezTo>
                  <a:cubicBezTo>
                    <a:pt x="89" y="152"/>
                    <a:pt x="88" y="153"/>
                    <a:pt x="86" y="153"/>
                  </a:cubicBezTo>
                  <a:cubicBezTo>
                    <a:pt x="19" y="161"/>
                    <a:pt x="19" y="161"/>
                    <a:pt x="19" y="161"/>
                  </a:cubicBezTo>
                  <a:cubicBezTo>
                    <a:pt x="18" y="161"/>
                    <a:pt x="16" y="160"/>
                    <a:pt x="16" y="158"/>
                  </a:cubicBezTo>
                  <a:cubicBezTo>
                    <a:pt x="0" y="10"/>
                    <a:pt x="0" y="10"/>
                    <a:pt x="0" y="10"/>
                  </a:cubicBezTo>
                  <a:cubicBezTo>
                    <a:pt x="0" y="9"/>
                    <a:pt x="1" y="8"/>
                    <a:pt x="2" y="7"/>
                  </a:cubicBezTo>
                  <a:cubicBezTo>
                    <a:pt x="69" y="0"/>
                    <a:pt x="69" y="0"/>
                    <a:pt x="69" y="0"/>
                  </a:cubicBezTo>
                  <a:cubicBezTo>
                    <a:pt x="71" y="0"/>
                    <a:pt x="72" y="1"/>
                    <a:pt x="72" y="2"/>
                  </a:cubicBezTo>
                  <a:cubicBezTo>
                    <a:pt x="72" y="2"/>
                    <a:pt x="72" y="2"/>
                    <a:pt x="72"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79" name="Freeform 90">
              <a:extLst>
                <a:ext uri="{FF2B5EF4-FFF2-40B4-BE49-F238E27FC236}">
                  <a16:creationId xmlns:a16="http://schemas.microsoft.com/office/drawing/2014/main" id="{CE2F2E08-694F-4F7B-A927-4CE0B4BADA89}"/>
                </a:ext>
              </a:extLst>
            </p:cNvPr>
            <p:cNvSpPr>
              <a:spLocks/>
            </p:cNvSpPr>
            <p:nvPr/>
          </p:nvSpPr>
          <p:spPr bwMode="auto">
            <a:xfrm>
              <a:off x="9699625" y="3298825"/>
              <a:ext cx="152400" cy="280988"/>
            </a:xfrm>
            <a:custGeom>
              <a:avLst/>
              <a:gdLst>
                <a:gd name="T0" fmla="*/ 62 w 78"/>
                <a:gd name="T1" fmla="*/ 2 h 148"/>
                <a:gd name="T2" fmla="*/ 78 w 78"/>
                <a:gd name="T3" fmla="*/ 139 h 148"/>
                <a:gd name="T4" fmla="*/ 76 w 78"/>
                <a:gd name="T5" fmla="*/ 142 h 148"/>
                <a:gd name="T6" fmla="*/ 18 w 78"/>
                <a:gd name="T7" fmla="*/ 148 h 148"/>
                <a:gd name="T8" fmla="*/ 16 w 78"/>
                <a:gd name="T9" fmla="*/ 146 h 148"/>
                <a:gd name="T10" fmla="*/ 0 w 78"/>
                <a:gd name="T11" fmla="*/ 9 h 148"/>
                <a:gd name="T12" fmla="*/ 2 w 78"/>
                <a:gd name="T13" fmla="*/ 7 h 148"/>
                <a:gd name="T14" fmla="*/ 60 w 78"/>
                <a:gd name="T15" fmla="*/ 0 h 148"/>
                <a:gd name="T16" fmla="*/ 62 w 78"/>
                <a:gd name="T17" fmla="*/ 2 h 148"/>
                <a:gd name="T18" fmla="*/ 62 w 78"/>
                <a:gd name="T19" fmla="*/ 2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148">
                  <a:moveTo>
                    <a:pt x="62" y="2"/>
                  </a:moveTo>
                  <a:cubicBezTo>
                    <a:pt x="78" y="139"/>
                    <a:pt x="78" y="139"/>
                    <a:pt x="78" y="139"/>
                  </a:cubicBezTo>
                  <a:cubicBezTo>
                    <a:pt x="78" y="140"/>
                    <a:pt x="77" y="142"/>
                    <a:pt x="76" y="142"/>
                  </a:cubicBezTo>
                  <a:cubicBezTo>
                    <a:pt x="18" y="148"/>
                    <a:pt x="18" y="148"/>
                    <a:pt x="18" y="148"/>
                  </a:cubicBezTo>
                  <a:cubicBezTo>
                    <a:pt x="17" y="148"/>
                    <a:pt x="16" y="147"/>
                    <a:pt x="16" y="146"/>
                  </a:cubicBezTo>
                  <a:cubicBezTo>
                    <a:pt x="0" y="9"/>
                    <a:pt x="0" y="9"/>
                    <a:pt x="0" y="9"/>
                  </a:cubicBezTo>
                  <a:cubicBezTo>
                    <a:pt x="0" y="8"/>
                    <a:pt x="1" y="7"/>
                    <a:pt x="2" y="7"/>
                  </a:cubicBezTo>
                  <a:cubicBezTo>
                    <a:pt x="60" y="0"/>
                    <a:pt x="60" y="0"/>
                    <a:pt x="60" y="0"/>
                  </a:cubicBezTo>
                  <a:cubicBezTo>
                    <a:pt x="61" y="0"/>
                    <a:pt x="62" y="1"/>
                    <a:pt x="62" y="2"/>
                  </a:cubicBezTo>
                  <a:cubicBezTo>
                    <a:pt x="62" y="2"/>
                    <a:pt x="62" y="2"/>
                    <a:pt x="62" y="2"/>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0" name="Freeform 91">
              <a:extLst>
                <a:ext uri="{FF2B5EF4-FFF2-40B4-BE49-F238E27FC236}">
                  <a16:creationId xmlns:a16="http://schemas.microsoft.com/office/drawing/2014/main" id="{C227D7A9-A6EB-4D1A-A3C1-7C28CEB18B6D}"/>
                </a:ext>
              </a:extLst>
            </p:cNvPr>
            <p:cNvSpPr>
              <a:spLocks/>
            </p:cNvSpPr>
            <p:nvPr/>
          </p:nvSpPr>
          <p:spPr bwMode="auto">
            <a:xfrm>
              <a:off x="9713913" y="3313113"/>
              <a:ext cx="123825" cy="252413"/>
            </a:xfrm>
            <a:custGeom>
              <a:avLst/>
              <a:gdLst>
                <a:gd name="T0" fmla="*/ 53 w 64"/>
                <a:gd name="T1" fmla="*/ 15 h 134"/>
                <a:gd name="T2" fmla="*/ 59 w 64"/>
                <a:gd name="T3" fmla="*/ 64 h 134"/>
                <a:gd name="T4" fmla="*/ 64 w 64"/>
                <a:gd name="T5" fmla="*/ 114 h 134"/>
                <a:gd name="T6" fmla="*/ 63 w 64"/>
                <a:gd name="T7" fmla="*/ 114 h 134"/>
                <a:gd name="T8" fmla="*/ 46 w 64"/>
                <a:gd name="T9" fmla="*/ 131 h 134"/>
                <a:gd name="T10" fmla="*/ 47 w 64"/>
                <a:gd name="T11" fmla="*/ 133 h 134"/>
                <a:gd name="T12" fmla="*/ 33 w 64"/>
                <a:gd name="T13" fmla="*/ 134 h 134"/>
                <a:gd name="T14" fmla="*/ 33 w 64"/>
                <a:gd name="T15" fmla="*/ 133 h 134"/>
                <a:gd name="T16" fmla="*/ 13 w 64"/>
                <a:gd name="T17" fmla="*/ 120 h 134"/>
                <a:gd name="T18" fmla="*/ 11 w 64"/>
                <a:gd name="T19" fmla="*/ 120 h 134"/>
                <a:gd name="T20" fmla="*/ 6 w 64"/>
                <a:gd name="T21" fmla="*/ 70 h 134"/>
                <a:gd name="T22" fmla="*/ 0 w 64"/>
                <a:gd name="T23" fmla="*/ 21 h 134"/>
                <a:gd name="T24" fmla="*/ 2 w 64"/>
                <a:gd name="T25" fmla="*/ 20 h 134"/>
                <a:gd name="T26" fmla="*/ 18 w 64"/>
                <a:gd name="T27" fmla="*/ 3 h 134"/>
                <a:gd name="T28" fmla="*/ 18 w 64"/>
                <a:gd name="T29" fmla="*/ 1 h 134"/>
                <a:gd name="T30" fmla="*/ 32 w 64"/>
                <a:gd name="T31" fmla="*/ 0 h 134"/>
                <a:gd name="T32" fmla="*/ 32 w 64"/>
                <a:gd name="T33" fmla="*/ 1 h 134"/>
                <a:gd name="T34" fmla="*/ 52 w 64"/>
                <a:gd name="T35" fmla="*/ 15 h 134"/>
                <a:gd name="T36" fmla="*/ 53 w 64"/>
                <a:gd name="T37" fmla="*/ 15 h 134"/>
                <a:gd name="T38" fmla="*/ 53 w 64"/>
                <a:gd name="T39" fmla="*/ 15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 h="134">
                  <a:moveTo>
                    <a:pt x="53" y="15"/>
                  </a:moveTo>
                  <a:cubicBezTo>
                    <a:pt x="59" y="64"/>
                    <a:pt x="59" y="64"/>
                    <a:pt x="59" y="64"/>
                  </a:cubicBezTo>
                  <a:cubicBezTo>
                    <a:pt x="64" y="114"/>
                    <a:pt x="64" y="114"/>
                    <a:pt x="64" y="114"/>
                  </a:cubicBezTo>
                  <a:cubicBezTo>
                    <a:pt x="64" y="114"/>
                    <a:pt x="64" y="114"/>
                    <a:pt x="63" y="114"/>
                  </a:cubicBezTo>
                  <a:cubicBezTo>
                    <a:pt x="53" y="115"/>
                    <a:pt x="45" y="123"/>
                    <a:pt x="46" y="131"/>
                  </a:cubicBezTo>
                  <a:cubicBezTo>
                    <a:pt x="46" y="132"/>
                    <a:pt x="46" y="132"/>
                    <a:pt x="47" y="133"/>
                  </a:cubicBezTo>
                  <a:cubicBezTo>
                    <a:pt x="33" y="134"/>
                    <a:pt x="33" y="134"/>
                    <a:pt x="33" y="134"/>
                  </a:cubicBezTo>
                  <a:cubicBezTo>
                    <a:pt x="33" y="134"/>
                    <a:pt x="33" y="133"/>
                    <a:pt x="33" y="133"/>
                  </a:cubicBezTo>
                  <a:cubicBezTo>
                    <a:pt x="32" y="124"/>
                    <a:pt x="23" y="118"/>
                    <a:pt x="13" y="120"/>
                  </a:cubicBezTo>
                  <a:cubicBezTo>
                    <a:pt x="12" y="120"/>
                    <a:pt x="12" y="120"/>
                    <a:pt x="11" y="120"/>
                  </a:cubicBezTo>
                  <a:cubicBezTo>
                    <a:pt x="6" y="70"/>
                    <a:pt x="6" y="70"/>
                    <a:pt x="6" y="70"/>
                  </a:cubicBezTo>
                  <a:cubicBezTo>
                    <a:pt x="0" y="21"/>
                    <a:pt x="0" y="21"/>
                    <a:pt x="0" y="21"/>
                  </a:cubicBezTo>
                  <a:cubicBezTo>
                    <a:pt x="1" y="21"/>
                    <a:pt x="1" y="21"/>
                    <a:pt x="2" y="20"/>
                  </a:cubicBezTo>
                  <a:cubicBezTo>
                    <a:pt x="12" y="19"/>
                    <a:pt x="19" y="12"/>
                    <a:pt x="18" y="3"/>
                  </a:cubicBezTo>
                  <a:cubicBezTo>
                    <a:pt x="18" y="2"/>
                    <a:pt x="18" y="2"/>
                    <a:pt x="18" y="1"/>
                  </a:cubicBezTo>
                  <a:cubicBezTo>
                    <a:pt x="32" y="0"/>
                    <a:pt x="32" y="0"/>
                    <a:pt x="32" y="0"/>
                  </a:cubicBezTo>
                  <a:cubicBezTo>
                    <a:pt x="32" y="0"/>
                    <a:pt x="32" y="1"/>
                    <a:pt x="32" y="1"/>
                  </a:cubicBezTo>
                  <a:cubicBezTo>
                    <a:pt x="33" y="10"/>
                    <a:pt x="42" y="16"/>
                    <a:pt x="52" y="15"/>
                  </a:cubicBezTo>
                  <a:cubicBezTo>
                    <a:pt x="53" y="15"/>
                    <a:pt x="53" y="15"/>
                    <a:pt x="53" y="15"/>
                  </a:cubicBezTo>
                  <a:cubicBezTo>
                    <a:pt x="53" y="15"/>
                    <a:pt x="53" y="15"/>
                    <a:pt x="53" y="1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1" name="Freeform 92">
              <a:extLst>
                <a:ext uri="{FF2B5EF4-FFF2-40B4-BE49-F238E27FC236}">
                  <a16:creationId xmlns:a16="http://schemas.microsoft.com/office/drawing/2014/main" id="{4C9A2EC6-F6AE-4248-83D6-3BC7EA6F0653}"/>
                </a:ext>
              </a:extLst>
            </p:cNvPr>
            <p:cNvSpPr>
              <a:spLocks/>
            </p:cNvSpPr>
            <p:nvPr/>
          </p:nvSpPr>
          <p:spPr bwMode="auto">
            <a:xfrm>
              <a:off x="9540875" y="3235325"/>
              <a:ext cx="266700" cy="319088"/>
            </a:xfrm>
            <a:custGeom>
              <a:avLst/>
              <a:gdLst>
                <a:gd name="T0" fmla="*/ 65 w 137"/>
                <a:gd name="T1" fmla="*/ 2 h 169"/>
                <a:gd name="T2" fmla="*/ 136 w 137"/>
                <a:gd name="T3" fmla="*/ 133 h 169"/>
                <a:gd name="T4" fmla="*/ 135 w 137"/>
                <a:gd name="T5" fmla="*/ 136 h 169"/>
                <a:gd name="T6" fmla="*/ 76 w 137"/>
                <a:gd name="T7" fmla="*/ 169 h 169"/>
                <a:gd name="T8" fmla="*/ 72 w 137"/>
                <a:gd name="T9" fmla="*/ 168 h 169"/>
                <a:gd name="T10" fmla="*/ 1 w 137"/>
                <a:gd name="T11" fmla="*/ 37 h 169"/>
                <a:gd name="T12" fmla="*/ 2 w 137"/>
                <a:gd name="T13" fmla="*/ 33 h 169"/>
                <a:gd name="T14" fmla="*/ 61 w 137"/>
                <a:gd name="T15" fmla="*/ 1 h 169"/>
                <a:gd name="T16" fmla="*/ 65 w 137"/>
                <a:gd name="T17" fmla="*/ 2 h 169"/>
                <a:gd name="T18" fmla="*/ 65 w 137"/>
                <a:gd name="T19" fmla="*/ 2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7" h="169">
                  <a:moveTo>
                    <a:pt x="65" y="2"/>
                  </a:moveTo>
                  <a:cubicBezTo>
                    <a:pt x="136" y="133"/>
                    <a:pt x="136" y="133"/>
                    <a:pt x="136" y="133"/>
                  </a:cubicBezTo>
                  <a:cubicBezTo>
                    <a:pt x="137" y="134"/>
                    <a:pt x="136" y="135"/>
                    <a:pt x="135" y="136"/>
                  </a:cubicBezTo>
                  <a:cubicBezTo>
                    <a:pt x="76" y="169"/>
                    <a:pt x="76" y="169"/>
                    <a:pt x="76" y="169"/>
                  </a:cubicBezTo>
                  <a:cubicBezTo>
                    <a:pt x="75" y="169"/>
                    <a:pt x="73" y="169"/>
                    <a:pt x="72" y="168"/>
                  </a:cubicBezTo>
                  <a:cubicBezTo>
                    <a:pt x="1" y="37"/>
                    <a:pt x="1" y="37"/>
                    <a:pt x="1" y="37"/>
                  </a:cubicBezTo>
                  <a:cubicBezTo>
                    <a:pt x="0" y="36"/>
                    <a:pt x="1" y="34"/>
                    <a:pt x="2" y="33"/>
                  </a:cubicBezTo>
                  <a:cubicBezTo>
                    <a:pt x="61" y="1"/>
                    <a:pt x="61" y="1"/>
                    <a:pt x="61" y="1"/>
                  </a:cubicBezTo>
                  <a:cubicBezTo>
                    <a:pt x="62" y="0"/>
                    <a:pt x="64" y="1"/>
                    <a:pt x="65" y="2"/>
                  </a:cubicBezTo>
                  <a:cubicBezTo>
                    <a:pt x="65" y="2"/>
                    <a:pt x="65" y="2"/>
                    <a:pt x="65" y="2"/>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2" name="Freeform 93">
              <a:extLst>
                <a:ext uri="{FF2B5EF4-FFF2-40B4-BE49-F238E27FC236}">
                  <a16:creationId xmlns:a16="http://schemas.microsoft.com/office/drawing/2014/main" id="{F6FC9683-F36C-4288-A0D0-DC3E60E1C057}"/>
                </a:ext>
              </a:extLst>
            </p:cNvPr>
            <p:cNvSpPr>
              <a:spLocks/>
            </p:cNvSpPr>
            <p:nvPr/>
          </p:nvSpPr>
          <p:spPr bwMode="auto">
            <a:xfrm>
              <a:off x="9555163" y="3249613"/>
              <a:ext cx="238125" cy="292100"/>
            </a:xfrm>
            <a:custGeom>
              <a:avLst/>
              <a:gdLst>
                <a:gd name="T0" fmla="*/ 56 w 123"/>
                <a:gd name="T1" fmla="*/ 1 h 154"/>
                <a:gd name="T2" fmla="*/ 122 w 123"/>
                <a:gd name="T3" fmla="*/ 122 h 154"/>
                <a:gd name="T4" fmla="*/ 121 w 123"/>
                <a:gd name="T5" fmla="*/ 125 h 154"/>
                <a:gd name="T6" fmla="*/ 70 w 123"/>
                <a:gd name="T7" fmla="*/ 153 h 154"/>
                <a:gd name="T8" fmla="*/ 67 w 123"/>
                <a:gd name="T9" fmla="*/ 152 h 154"/>
                <a:gd name="T10" fmla="*/ 1 w 123"/>
                <a:gd name="T11" fmla="*/ 31 h 154"/>
                <a:gd name="T12" fmla="*/ 2 w 123"/>
                <a:gd name="T13" fmla="*/ 28 h 154"/>
                <a:gd name="T14" fmla="*/ 53 w 123"/>
                <a:gd name="T15" fmla="*/ 0 h 154"/>
                <a:gd name="T16" fmla="*/ 56 w 123"/>
                <a:gd name="T17" fmla="*/ 1 h 154"/>
                <a:gd name="T18" fmla="*/ 56 w 123"/>
                <a:gd name="T19" fmla="*/ 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3" h="154">
                  <a:moveTo>
                    <a:pt x="56" y="1"/>
                  </a:moveTo>
                  <a:cubicBezTo>
                    <a:pt x="122" y="122"/>
                    <a:pt x="122" y="122"/>
                    <a:pt x="122" y="122"/>
                  </a:cubicBezTo>
                  <a:cubicBezTo>
                    <a:pt x="123" y="123"/>
                    <a:pt x="122" y="125"/>
                    <a:pt x="121" y="125"/>
                  </a:cubicBezTo>
                  <a:cubicBezTo>
                    <a:pt x="70" y="153"/>
                    <a:pt x="70" y="153"/>
                    <a:pt x="70" y="153"/>
                  </a:cubicBezTo>
                  <a:cubicBezTo>
                    <a:pt x="69" y="154"/>
                    <a:pt x="68" y="153"/>
                    <a:pt x="67" y="152"/>
                  </a:cubicBezTo>
                  <a:cubicBezTo>
                    <a:pt x="1" y="31"/>
                    <a:pt x="1" y="31"/>
                    <a:pt x="1" y="31"/>
                  </a:cubicBezTo>
                  <a:cubicBezTo>
                    <a:pt x="0" y="30"/>
                    <a:pt x="1" y="29"/>
                    <a:pt x="2" y="28"/>
                  </a:cubicBezTo>
                  <a:cubicBezTo>
                    <a:pt x="53" y="0"/>
                    <a:pt x="53" y="0"/>
                    <a:pt x="53" y="0"/>
                  </a:cubicBezTo>
                  <a:cubicBezTo>
                    <a:pt x="54" y="0"/>
                    <a:pt x="55" y="0"/>
                    <a:pt x="56" y="1"/>
                  </a:cubicBezTo>
                  <a:cubicBezTo>
                    <a:pt x="56" y="1"/>
                    <a:pt x="56" y="1"/>
                    <a:pt x="56" y="1"/>
                  </a:cubicBezTo>
                  <a:close/>
                </a:path>
              </a:pathLst>
            </a:custGeom>
            <a:solidFill>
              <a:srgbClr val="01D1D0"/>
            </a:solidFill>
            <a:ln>
              <a:noFill/>
            </a:ln>
          </p:spPr>
          <p:txBody>
            <a:bodyPr vert="horz" wrap="square" lIns="91440" tIns="45720" rIns="91440" bIns="45720" numCol="1" anchor="t" anchorCtr="0" compatLnSpc="1">
              <a:prstTxWarp prst="textNoShape">
                <a:avLst/>
              </a:prstTxWarp>
            </a:bodyPr>
            <a:lstStyle/>
            <a:p>
              <a:endParaRPr lang="en-US"/>
            </a:p>
          </p:txBody>
        </p:sp>
        <p:sp>
          <p:nvSpPr>
            <p:cNvPr id="83" name="Freeform 94">
              <a:extLst>
                <a:ext uri="{FF2B5EF4-FFF2-40B4-BE49-F238E27FC236}">
                  <a16:creationId xmlns:a16="http://schemas.microsoft.com/office/drawing/2014/main" id="{044C7020-BEC3-43E5-8EFB-DAB0FEA0D19A}"/>
                </a:ext>
              </a:extLst>
            </p:cNvPr>
            <p:cNvSpPr>
              <a:spLocks/>
            </p:cNvSpPr>
            <p:nvPr/>
          </p:nvSpPr>
          <p:spPr bwMode="auto">
            <a:xfrm>
              <a:off x="9583738" y="3278188"/>
              <a:ext cx="182563" cy="234950"/>
            </a:xfrm>
            <a:custGeom>
              <a:avLst/>
              <a:gdLst>
                <a:gd name="T0" fmla="*/ 46 w 94"/>
                <a:gd name="T1" fmla="*/ 5 h 124"/>
                <a:gd name="T2" fmla="*/ 70 w 94"/>
                <a:gd name="T3" fmla="*/ 49 h 124"/>
                <a:gd name="T4" fmla="*/ 94 w 94"/>
                <a:gd name="T5" fmla="*/ 92 h 124"/>
                <a:gd name="T6" fmla="*/ 93 w 94"/>
                <a:gd name="T7" fmla="*/ 93 h 124"/>
                <a:gd name="T8" fmla="*/ 84 w 94"/>
                <a:gd name="T9" fmla="*/ 116 h 124"/>
                <a:gd name="T10" fmla="*/ 85 w 94"/>
                <a:gd name="T11" fmla="*/ 117 h 124"/>
                <a:gd name="T12" fmla="*/ 73 w 94"/>
                <a:gd name="T13" fmla="*/ 124 h 124"/>
                <a:gd name="T14" fmla="*/ 72 w 94"/>
                <a:gd name="T15" fmla="*/ 122 h 124"/>
                <a:gd name="T16" fmla="*/ 48 w 94"/>
                <a:gd name="T17" fmla="*/ 117 h 124"/>
                <a:gd name="T18" fmla="*/ 47 w 94"/>
                <a:gd name="T19" fmla="*/ 118 h 124"/>
                <a:gd name="T20" fmla="*/ 23 w 94"/>
                <a:gd name="T21" fmla="*/ 74 h 124"/>
                <a:gd name="T22" fmla="*/ 0 w 94"/>
                <a:gd name="T23" fmla="*/ 31 h 124"/>
                <a:gd name="T24" fmla="*/ 1 w 94"/>
                <a:gd name="T25" fmla="*/ 30 h 124"/>
                <a:gd name="T26" fmla="*/ 9 w 94"/>
                <a:gd name="T27" fmla="*/ 8 h 124"/>
                <a:gd name="T28" fmla="*/ 9 w 94"/>
                <a:gd name="T29" fmla="*/ 6 h 124"/>
                <a:gd name="T30" fmla="*/ 21 w 94"/>
                <a:gd name="T31" fmla="*/ 0 h 124"/>
                <a:gd name="T32" fmla="*/ 21 w 94"/>
                <a:gd name="T33" fmla="*/ 1 h 124"/>
                <a:gd name="T34" fmla="*/ 45 w 94"/>
                <a:gd name="T35" fmla="*/ 6 h 124"/>
                <a:gd name="T36" fmla="*/ 46 w 94"/>
                <a:gd name="T37" fmla="*/ 5 h 124"/>
                <a:gd name="T38" fmla="*/ 46 w 94"/>
                <a:gd name="T39" fmla="*/ 5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4" h="124">
                  <a:moveTo>
                    <a:pt x="46" y="5"/>
                  </a:moveTo>
                  <a:cubicBezTo>
                    <a:pt x="70" y="49"/>
                    <a:pt x="70" y="49"/>
                    <a:pt x="70" y="49"/>
                  </a:cubicBezTo>
                  <a:cubicBezTo>
                    <a:pt x="94" y="92"/>
                    <a:pt x="94" y="92"/>
                    <a:pt x="94" y="92"/>
                  </a:cubicBezTo>
                  <a:cubicBezTo>
                    <a:pt x="94" y="93"/>
                    <a:pt x="93" y="93"/>
                    <a:pt x="93" y="93"/>
                  </a:cubicBezTo>
                  <a:cubicBezTo>
                    <a:pt x="84" y="98"/>
                    <a:pt x="80" y="108"/>
                    <a:pt x="84" y="116"/>
                  </a:cubicBezTo>
                  <a:cubicBezTo>
                    <a:pt x="84" y="116"/>
                    <a:pt x="85" y="117"/>
                    <a:pt x="85" y="117"/>
                  </a:cubicBezTo>
                  <a:cubicBezTo>
                    <a:pt x="73" y="124"/>
                    <a:pt x="73" y="124"/>
                    <a:pt x="73" y="124"/>
                  </a:cubicBezTo>
                  <a:cubicBezTo>
                    <a:pt x="73" y="123"/>
                    <a:pt x="73" y="123"/>
                    <a:pt x="72" y="122"/>
                  </a:cubicBezTo>
                  <a:cubicBezTo>
                    <a:pt x="68" y="115"/>
                    <a:pt x="57" y="113"/>
                    <a:pt x="48" y="117"/>
                  </a:cubicBezTo>
                  <a:cubicBezTo>
                    <a:pt x="48" y="118"/>
                    <a:pt x="48" y="118"/>
                    <a:pt x="47" y="118"/>
                  </a:cubicBezTo>
                  <a:cubicBezTo>
                    <a:pt x="23" y="74"/>
                    <a:pt x="23" y="74"/>
                    <a:pt x="23" y="74"/>
                  </a:cubicBezTo>
                  <a:cubicBezTo>
                    <a:pt x="0" y="31"/>
                    <a:pt x="0" y="31"/>
                    <a:pt x="0" y="31"/>
                  </a:cubicBezTo>
                  <a:cubicBezTo>
                    <a:pt x="0" y="31"/>
                    <a:pt x="0" y="30"/>
                    <a:pt x="1" y="30"/>
                  </a:cubicBezTo>
                  <a:cubicBezTo>
                    <a:pt x="10" y="25"/>
                    <a:pt x="14" y="15"/>
                    <a:pt x="9" y="8"/>
                  </a:cubicBezTo>
                  <a:cubicBezTo>
                    <a:pt x="9" y="7"/>
                    <a:pt x="9" y="7"/>
                    <a:pt x="9" y="6"/>
                  </a:cubicBezTo>
                  <a:cubicBezTo>
                    <a:pt x="21" y="0"/>
                    <a:pt x="21" y="0"/>
                    <a:pt x="21" y="0"/>
                  </a:cubicBezTo>
                  <a:cubicBezTo>
                    <a:pt x="21" y="0"/>
                    <a:pt x="21" y="1"/>
                    <a:pt x="21" y="1"/>
                  </a:cubicBezTo>
                  <a:cubicBezTo>
                    <a:pt x="25" y="9"/>
                    <a:pt x="36" y="11"/>
                    <a:pt x="45" y="6"/>
                  </a:cubicBezTo>
                  <a:cubicBezTo>
                    <a:pt x="46" y="6"/>
                    <a:pt x="46" y="5"/>
                    <a:pt x="46" y="5"/>
                  </a:cubicBezTo>
                  <a:cubicBezTo>
                    <a:pt x="46" y="5"/>
                    <a:pt x="46" y="5"/>
                    <a:pt x="46" y="5"/>
                  </a:cubicBezTo>
                  <a:close/>
                </a:path>
              </a:pathLst>
            </a:custGeom>
            <a:solidFill>
              <a:srgbClr val="15636B"/>
            </a:solidFill>
            <a:ln>
              <a:noFill/>
            </a:ln>
          </p:spPr>
          <p:txBody>
            <a:bodyPr vert="horz" wrap="square" lIns="91440" tIns="45720" rIns="91440" bIns="45720" numCol="1" anchor="t" anchorCtr="0" compatLnSpc="1">
              <a:prstTxWarp prst="textNoShape">
                <a:avLst/>
              </a:prstTxWarp>
            </a:bodyPr>
            <a:lstStyle/>
            <a:p>
              <a:endParaRPr lang="en-US"/>
            </a:p>
          </p:txBody>
        </p:sp>
        <p:sp>
          <p:nvSpPr>
            <p:cNvPr id="84" name="Freeform 95">
              <a:extLst>
                <a:ext uri="{FF2B5EF4-FFF2-40B4-BE49-F238E27FC236}">
                  <a16:creationId xmlns:a16="http://schemas.microsoft.com/office/drawing/2014/main" id="{A1C2AFC0-99B9-4694-B1F6-2691E37EF4BC}"/>
                </a:ext>
              </a:extLst>
            </p:cNvPr>
            <p:cNvSpPr>
              <a:spLocks/>
            </p:cNvSpPr>
            <p:nvPr/>
          </p:nvSpPr>
          <p:spPr bwMode="auto">
            <a:xfrm>
              <a:off x="9625013" y="3348038"/>
              <a:ext cx="79375" cy="60325"/>
            </a:xfrm>
            <a:custGeom>
              <a:avLst/>
              <a:gdLst>
                <a:gd name="T0" fmla="*/ 0 w 41"/>
                <a:gd name="T1" fmla="*/ 23 h 32"/>
                <a:gd name="T2" fmla="*/ 4 w 41"/>
                <a:gd name="T3" fmla="*/ 30 h 32"/>
                <a:gd name="T4" fmla="*/ 7 w 41"/>
                <a:gd name="T5" fmla="*/ 28 h 32"/>
                <a:gd name="T6" fmla="*/ 20 w 41"/>
                <a:gd name="T7" fmla="*/ 30 h 32"/>
                <a:gd name="T8" fmla="*/ 25 w 41"/>
                <a:gd name="T9" fmla="*/ 24 h 32"/>
                <a:gd name="T10" fmla="*/ 24 w 41"/>
                <a:gd name="T11" fmla="*/ 14 h 32"/>
                <a:gd name="T12" fmla="*/ 25 w 41"/>
                <a:gd name="T13" fmla="*/ 10 h 32"/>
                <a:gd name="T14" fmla="*/ 29 w 41"/>
                <a:gd name="T15" fmla="*/ 11 h 32"/>
                <a:gd name="T16" fmla="*/ 28 w 41"/>
                <a:gd name="T17" fmla="*/ 15 h 32"/>
                <a:gd name="T18" fmla="*/ 32 w 41"/>
                <a:gd name="T19" fmla="*/ 23 h 32"/>
                <a:gd name="T20" fmla="*/ 38 w 41"/>
                <a:gd name="T21" fmla="*/ 11 h 32"/>
                <a:gd name="T22" fmla="*/ 41 w 41"/>
                <a:gd name="T23" fmla="*/ 10 h 32"/>
                <a:gd name="T24" fmla="*/ 37 w 41"/>
                <a:gd name="T25" fmla="*/ 2 h 32"/>
                <a:gd name="T26" fmla="*/ 34 w 41"/>
                <a:gd name="T27" fmla="*/ 4 h 32"/>
                <a:gd name="T28" fmla="*/ 21 w 41"/>
                <a:gd name="T29" fmla="*/ 2 h 32"/>
                <a:gd name="T30" fmla="*/ 17 w 41"/>
                <a:gd name="T31" fmla="*/ 18 h 32"/>
                <a:gd name="T32" fmla="*/ 16 w 41"/>
                <a:gd name="T33" fmla="*/ 22 h 32"/>
                <a:gd name="T34" fmla="*/ 12 w 41"/>
                <a:gd name="T35" fmla="*/ 21 h 32"/>
                <a:gd name="T36" fmla="*/ 13 w 41"/>
                <a:gd name="T37" fmla="*/ 17 h 32"/>
                <a:gd name="T38" fmla="*/ 8 w 41"/>
                <a:gd name="T39" fmla="*/ 9 h 32"/>
                <a:gd name="T40" fmla="*/ 3 w 41"/>
                <a:gd name="T41" fmla="*/ 21 h 32"/>
                <a:gd name="T42" fmla="*/ 0 w 41"/>
                <a:gd name="T43"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1" h="32">
                  <a:moveTo>
                    <a:pt x="0" y="23"/>
                  </a:moveTo>
                  <a:cubicBezTo>
                    <a:pt x="4" y="30"/>
                    <a:pt x="4" y="30"/>
                    <a:pt x="4" y="30"/>
                  </a:cubicBezTo>
                  <a:cubicBezTo>
                    <a:pt x="7" y="28"/>
                    <a:pt x="7" y="28"/>
                    <a:pt x="7" y="28"/>
                  </a:cubicBezTo>
                  <a:cubicBezTo>
                    <a:pt x="11" y="31"/>
                    <a:pt x="16" y="32"/>
                    <a:pt x="20" y="30"/>
                  </a:cubicBezTo>
                  <a:cubicBezTo>
                    <a:pt x="22" y="29"/>
                    <a:pt x="24" y="27"/>
                    <a:pt x="25" y="24"/>
                  </a:cubicBezTo>
                  <a:cubicBezTo>
                    <a:pt x="26" y="21"/>
                    <a:pt x="26" y="17"/>
                    <a:pt x="24" y="14"/>
                  </a:cubicBezTo>
                  <a:cubicBezTo>
                    <a:pt x="23" y="13"/>
                    <a:pt x="24" y="11"/>
                    <a:pt x="25" y="10"/>
                  </a:cubicBezTo>
                  <a:cubicBezTo>
                    <a:pt x="26" y="9"/>
                    <a:pt x="28" y="10"/>
                    <a:pt x="29" y="11"/>
                  </a:cubicBezTo>
                  <a:cubicBezTo>
                    <a:pt x="30" y="13"/>
                    <a:pt x="29" y="15"/>
                    <a:pt x="28" y="15"/>
                  </a:cubicBezTo>
                  <a:cubicBezTo>
                    <a:pt x="32" y="23"/>
                    <a:pt x="32" y="23"/>
                    <a:pt x="32" y="23"/>
                  </a:cubicBezTo>
                  <a:cubicBezTo>
                    <a:pt x="36" y="21"/>
                    <a:pt x="38" y="16"/>
                    <a:pt x="38" y="11"/>
                  </a:cubicBezTo>
                  <a:cubicBezTo>
                    <a:pt x="41" y="10"/>
                    <a:pt x="41" y="10"/>
                    <a:pt x="41" y="10"/>
                  </a:cubicBezTo>
                  <a:cubicBezTo>
                    <a:pt x="37" y="2"/>
                    <a:pt x="37" y="2"/>
                    <a:pt x="37" y="2"/>
                  </a:cubicBezTo>
                  <a:cubicBezTo>
                    <a:pt x="34" y="4"/>
                    <a:pt x="34" y="4"/>
                    <a:pt x="34" y="4"/>
                  </a:cubicBezTo>
                  <a:cubicBezTo>
                    <a:pt x="30" y="1"/>
                    <a:pt x="25" y="0"/>
                    <a:pt x="21" y="2"/>
                  </a:cubicBezTo>
                  <a:cubicBezTo>
                    <a:pt x="15" y="5"/>
                    <a:pt x="13" y="12"/>
                    <a:pt x="17" y="18"/>
                  </a:cubicBezTo>
                  <a:cubicBezTo>
                    <a:pt x="18" y="19"/>
                    <a:pt x="17" y="21"/>
                    <a:pt x="16" y="22"/>
                  </a:cubicBezTo>
                  <a:cubicBezTo>
                    <a:pt x="14" y="23"/>
                    <a:pt x="13" y="22"/>
                    <a:pt x="12" y="21"/>
                  </a:cubicBezTo>
                  <a:cubicBezTo>
                    <a:pt x="11" y="19"/>
                    <a:pt x="12" y="17"/>
                    <a:pt x="13" y="17"/>
                  </a:cubicBezTo>
                  <a:cubicBezTo>
                    <a:pt x="8" y="9"/>
                    <a:pt x="8" y="9"/>
                    <a:pt x="8" y="9"/>
                  </a:cubicBezTo>
                  <a:cubicBezTo>
                    <a:pt x="4" y="11"/>
                    <a:pt x="2" y="16"/>
                    <a:pt x="3" y="21"/>
                  </a:cubicBezTo>
                  <a:cubicBezTo>
                    <a:pt x="0" y="23"/>
                    <a:pt x="0" y="23"/>
                    <a:pt x="0" y="23"/>
                  </a:cubicBez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96">
              <a:extLst>
                <a:ext uri="{FF2B5EF4-FFF2-40B4-BE49-F238E27FC236}">
                  <a16:creationId xmlns:a16="http://schemas.microsoft.com/office/drawing/2014/main" id="{3804F97D-A3BC-4AAE-B6FC-B12CF5ED3357}"/>
                </a:ext>
              </a:extLst>
            </p:cNvPr>
            <p:cNvSpPr>
              <a:spLocks/>
            </p:cNvSpPr>
            <p:nvPr/>
          </p:nvSpPr>
          <p:spPr bwMode="auto">
            <a:xfrm>
              <a:off x="9534525" y="3413125"/>
              <a:ext cx="365125" cy="198438"/>
            </a:xfrm>
            <a:custGeom>
              <a:avLst/>
              <a:gdLst>
                <a:gd name="T0" fmla="*/ 9 w 188"/>
                <a:gd name="T1" fmla="*/ 0 h 105"/>
                <a:gd name="T2" fmla="*/ 179 w 188"/>
                <a:gd name="T3" fmla="*/ 0 h 105"/>
                <a:gd name="T4" fmla="*/ 188 w 188"/>
                <a:gd name="T5" fmla="*/ 8 h 105"/>
                <a:gd name="T6" fmla="*/ 188 w 188"/>
                <a:gd name="T7" fmla="*/ 96 h 105"/>
                <a:gd name="T8" fmla="*/ 179 w 188"/>
                <a:gd name="T9" fmla="*/ 105 h 105"/>
                <a:gd name="T10" fmla="*/ 9 w 188"/>
                <a:gd name="T11" fmla="*/ 105 h 105"/>
                <a:gd name="T12" fmla="*/ 0 w 188"/>
                <a:gd name="T13" fmla="*/ 96 h 105"/>
                <a:gd name="T14" fmla="*/ 0 w 188"/>
                <a:gd name="T15" fmla="*/ 8 h 105"/>
                <a:gd name="T16" fmla="*/ 9 w 188"/>
                <a:gd name="T17" fmla="*/ 0 h 105"/>
                <a:gd name="T18" fmla="*/ 9 w 188"/>
                <a:gd name="T19"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105">
                  <a:moveTo>
                    <a:pt x="9" y="0"/>
                  </a:moveTo>
                  <a:cubicBezTo>
                    <a:pt x="179" y="0"/>
                    <a:pt x="179" y="0"/>
                    <a:pt x="179" y="0"/>
                  </a:cubicBezTo>
                  <a:cubicBezTo>
                    <a:pt x="184" y="0"/>
                    <a:pt x="188" y="4"/>
                    <a:pt x="188" y="8"/>
                  </a:cubicBezTo>
                  <a:cubicBezTo>
                    <a:pt x="188" y="96"/>
                    <a:pt x="188" y="96"/>
                    <a:pt x="188" y="96"/>
                  </a:cubicBezTo>
                  <a:cubicBezTo>
                    <a:pt x="188" y="101"/>
                    <a:pt x="184" y="105"/>
                    <a:pt x="179" y="105"/>
                  </a:cubicBezTo>
                  <a:cubicBezTo>
                    <a:pt x="9" y="105"/>
                    <a:pt x="9" y="105"/>
                    <a:pt x="9" y="105"/>
                  </a:cubicBezTo>
                  <a:cubicBezTo>
                    <a:pt x="4" y="105"/>
                    <a:pt x="0" y="101"/>
                    <a:pt x="0" y="96"/>
                  </a:cubicBezTo>
                  <a:cubicBezTo>
                    <a:pt x="0" y="8"/>
                    <a:pt x="0" y="8"/>
                    <a:pt x="0" y="8"/>
                  </a:cubicBezTo>
                  <a:cubicBezTo>
                    <a:pt x="0" y="4"/>
                    <a:pt x="4" y="0"/>
                    <a:pt x="9" y="0"/>
                  </a:cubicBezTo>
                  <a:cubicBezTo>
                    <a:pt x="9" y="0"/>
                    <a:pt x="9" y="0"/>
                    <a:pt x="9"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6" name="Freeform 97">
              <a:extLst>
                <a:ext uri="{FF2B5EF4-FFF2-40B4-BE49-F238E27FC236}">
                  <a16:creationId xmlns:a16="http://schemas.microsoft.com/office/drawing/2014/main" id="{98E3E879-BAFE-40A0-888D-410FEAE1CDE6}"/>
                </a:ext>
              </a:extLst>
            </p:cNvPr>
            <p:cNvSpPr>
              <a:spLocks/>
            </p:cNvSpPr>
            <p:nvPr/>
          </p:nvSpPr>
          <p:spPr bwMode="auto">
            <a:xfrm>
              <a:off x="9534525" y="3435350"/>
              <a:ext cx="365125" cy="176213"/>
            </a:xfrm>
            <a:custGeom>
              <a:avLst/>
              <a:gdLst>
                <a:gd name="T0" fmla="*/ 8 w 188"/>
                <a:gd name="T1" fmla="*/ 0 h 93"/>
                <a:gd name="T2" fmla="*/ 180 w 188"/>
                <a:gd name="T3" fmla="*/ 0 h 93"/>
                <a:gd name="T4" fmla="*/ 188 w 188"/>
                <a:gd name="T5" fmla="*/ 8 h 93"/>
                <a:gd name="T6" fmla="*/ 188 w 188"/>
                <a:gd name="T7" fmla="*/ 85 h 93"/>
                <a:gd name="T8" fmla="*/ 180 w 188"/>
                <a:gd name="T9" fmla="*/ 93 h 93"/>
                <a:gd name="T10" fmla="*/ 8 w 188"/>
                <a:gd name="T11" fmla="*/ 93 h 93"/>
                <a:gd name="T12" fmla="*/ 0 w 188"/>
                <a:gd name="T13" fmla="*/ 85 h 93"/>
                <a:gd name="T14" fmla="*/ 0 w 188"/>
                <a:gd name="T15" fmla="*/ 8 h 93"/>
                <a:gd name="T16" fmla="*/ 8 w 188"/>
                <a:gd name="T17" fmla="*/ 0 h 93"/>
                <a:gd name="T18" fmla="*/ 8 w 18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8" h="93">
                  <a:moveTo>
                    <a:pt x="8" y="0"/>
                  </a:moveTo>
                  <a:cubicBezTo>
                    <a:pt x="180" y="0"/>
                    <a:pt x="180" y="0"/>
                    <a:pt x="180" y="0"/>
                  </a:cubicBezTo>
                  <a:cubicBezTo>
                    <a:pt x="185" y="0"/>
                    <a:pt x="188" y="4"/>
                    <a:pt x="188" y="8"/>
                  </a:cubicBezTo>
                  <a:cubicBezTo>
                    <a:pt x="188" y="85"/>
                    <a:pt x="188" y="85"/>
                    <a:pt x="188" y="85"/>
                  </a:cubicBezTo>
                  <a:cubicBezTo>
                    <a:pt x="188" y="89"/>
                    <a:pt x="185" y="93"/>
                    <a:pt x="18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p>
          </p:txBody>
        </p:sp>
        <p:sp>
          <p:nvSpPr>
            <p:cNvPr id="87" name="Freeform 98">
              <a:extLst>
                <a:ext uri="{FF2B5EF4-FFF2-40B4-BE49-F238E27FC236}">
                  <a16:creationId xmlns:a16="http://schemas.microsoft.com/office/drawing/2014/main" id="{72D9B6CA-4216-47C8-BB6E-0C58700579B6}"/>
                </a:ext>
              </a:extLst>
            </p:cNvPr>
            <p:cNvSpPr>
              <a:spLocks/>
            </p:cNvSpPr>
            <p:nvPr/>
          </p:nvSpPr>
          <p:spPr bwMode="auto">
            <a:xfrm>
              <a:off x="9574213" y="3435350"/>
              <a:ext cx="325438" cy="176213"/>
            </a:xfrm>
            <a:custGeom>
              <a:avLst/>
              <a:gdLst>
                <a:gd name="T0" fmla="*/ 8 w 168"/>
                <a:gd name="T1" fmla="*/ 0 h 93"/>
                <a:gd name="T2" fmla="*/ 160 w 168"/>
                <a:gd name="T3" fmla="*/ 0 h 93"/>
                <a:gd name="T4" fmla="*/ 168 w 168"/>
                <a:gd name="T5" fmla="*/ 8 h 93"/>
                <a:gd name="T6" fmla="*/ 168 w 168"/>
                <a:gd name="T7" fmla="*/ 85 h 93"/>
                <a:gd name="T8" fmla="*/ 160 w 168"/>
                <a:gd name="T9" fmla="*/ 93 h 93"/>
                <a:gd name="T10" fmla="*/ 8 w 168"/>
                <a:gd name="T11" fmla="*/ 93 h 93"/>
                <a:gd name="T12" fmla="*/ 0 w 168"/>
                <a:gd name="T13" fmla="*/ 85 h 93"/>
                <a:gd name="T14" fmla="*/ 0 w 168"/>
                <a:gd name="T15" fmla="*/ 8 h 93"/>
                <a:gd name="T16" fmla="*/ 8 w 168"/>
                <a:gd name="T17" fmla="*/ 0 h 93"/>
                <a:gd name="T18" fmla="*/ 8 w 168"/>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93">
                  <a:moveTo>
                    <a:pt x="8" y="0"/>
                  </a:moveTo>
                  <a:cubicBezTo>
                    <a:pt x="160" y="0"/>
                    <a:pt x="160" y="0"/>
                    <a:pt x="160" y="0"/>
                  </a:cubicBezTo>
                  <a:cubicBezTo>
                    <a:pt x="165" y="0"/>
                    <a:pt x="168" y="4"/>
                    <a:pt x="168" y="8"/>
                  </a:cubicBezTo>
                  <a:cubicBezTo>
                    <a:pt x="168" y="85"/>
                    <a:pt x="168" y="85"/>
                    <a:pt x="168" y="85"/>
                  </a:cubicBezTo>
                  <a:cubicBezTo>
                    <a:pt x="168" y="89"/>
                    <a:pt x="165" y="93"/>
                    <a:pt x="160"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88" name="Freeform 99">
              <a:extLst>
                <a:ext uri="{FF2B5EF4-FFF2-40B4-BE49-F238E27FC236}">
                  <a16:creationId xmlns:a16="http://schemas.microsoft.com/office/drawing/2014/main" id="{7428A676-9F5F-44E9-853C-26786F5C9D7B}"/>
                </a:ext>
              </a:extLst>
            </p:cNvPr>
            <p:cNvSpPr>
              <a:spLocks/>
            </p:cNvSpPr>
            <p:nvPr/>
          </p:nvSpPr>
          <p:spPr bwMode="auto">
            <a:xfrm>
              <a:off x="9617075" y="3435350"/>
              <a:ext cx="282575" cy="176213"/>
            </a:xfrm>
            <a:custGeom>
              <a:avLst/>
              <a:gdLst>
                <a:gd name="T0" fmla="*/ 8 w 146"/>
                <a:gd name="T1" fmla="*/ 0 h 93"/>
                <a:gd name="T2" fmla="*/ 138 w 146"/>
                <a:gd name="T3" fmla="*/ 0 h 93"/>
                <a:gd name="T4" fmla="*/ 146 w 146"/>
                <a:gd name="T5" fmla="*/ 8 h 93"/>
                <a:gd name="T6" fmla="*/ 146 w 146"/>
                <a:gd name="T7" fmla="*/ 85 h 93"/>
                <a:gd name="T8" fmla="*/ 138 w 146"/>
                <a:gd name="T9" fmla="*/ 93 h 93"/>
                <a:gd name="T10" fmla="*/ 8 w 146"/>
                <a:gd name="T11" fmla="*/ 93 h 93"/>
                <a:gd name="T12" fmla="*/ 0 w 146"/>
                <a:gd name="T13" fmla="*/ 85 h 93"/>
                <a:gd name="T14" fmla="*/ 0 w 146"/>
                <a:gd name="T15" fmla="*/ 8 h 93"/>
                <a:gd name="T16" fmla="*/ 8 w 146"/>
                <a:gd name="T17" fmla="*/ 0 h 93"/>
                <a:gd name="T18" fmla="*/ 8 w 146"/>
                <a:gd name="T19" fmla="*/ 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6" h="93">
                  <a:moveTo>
                    <a:pt x="8" y="0"/>
                  </a:moveTo>
                  <a:cubicBezTo>
                    <a:pt x="138" y="0"/>
                    <a:pt x="138" y="0"/>
                    <a:pt x="138" y="0"/>
                  </a:cubicBezTo>
                  <a:cubicBezTo>
                    <a:pt x="143" y="0"/>
                    <a:pt x="146" y="4"/>
                    <a:pt x="146" y="8"/>
                  </a:cubicBezTo>
                  <a:cubicBezTo>
                    <a:pt x="146" y="85"/>
                    <a:pt x="146" y="85"/>
                    <a:pt x="146" y="85"/>
                  </a:cubicBezTo>
                  <a:cubicBezTo>
                    <a:pt x="146" y="89"/>
                    <a:pt x="143" y="93"/>
                    <a:pt x="138" y="93"/>
                  </a:cubicBezTo>
                  <a:cubicBezTo>
                    <a:pt x="8" y="93"/>
                    <a:pt x="8" y="93"/>
                    <a:pt x="8" y="93"/>
                  </a:cubicBezTo>
                  <a:cubicBezTo>
                    <a:pt x="4" y="93"/>
                    <a:pt x="0" y="89"/>
                    <a:pt x="0" y="85"/>
                  </a:cubicBezTo>
                  <a:cubicBezTo>
                    <a:pt x="0" y="8"/>
                    <a:pt x="0" y="8"/>
                    <a:pt x="0" y="8"/>
                  </a:cubicBezTo>
                  <a:cubicBezTo>
                    <a:pt x="0" y="4"/>
                    <a:pt x="4" y="0"/>
                    <a:pt x="8" y="0"/>
                  </a:cubicBezTo>
                  <a:cubicBezTo>
                    <a:pt x="8" y="0"/>
                    <a:pt x="8" y="0"/>
                    <a:pt x="8" y="0"/>
                  </a:cubicBezTo>
                  <a:close/>
                </a:path>
              </a:pathLst>
            </a:custGeom>
            <a:solidFill>
              <a:srgbClr val="88D5ED"/>
            </a:solidFill>
            <a:ln>
              <a:noFill/>
            </a:ln>
          </p:spPr>
          <p:txBody>
            <a:bodyPr vert="horz" wrap="square" lIns="91440" tIns="45720" rIns="91440" bIns="45720" numCol="1" anchor="t" anchorCtr="0" compatLnSpc="1">
              <a:prstTxWarp prst="textNoShape">
                <a:avLst/>
              </a:prstTxWarp>
            </a:bodyPr>
            <a:lstStyle/>
            <a:p>
              <a:endParaRPr lang="en-US"/>
            </a:p>
          </p:txBody>
        </p:sp>
        <p:sp>
          <p:nvSpPr>
            <p:cNvPr id="89" name="Freeform 100">
              <a:extLst>
                <a:ext uri="{FF2B5EF4-FFF2-40B4-BE49-F238E27FC236}">
                  <a16:creationId xmlns:a16="http://schemas.microsoft.com/office/drawing/2014/main" id="{DB3DD174-5E03-44AE-904E-540FD3AD8030}"/>
                </a:ext>
              </a:extLst>
            </p:cNvPr>
            <p:cNvSpPr>
              <a:spLocks/>
            </p:cNvSpPr>
            <p:nvPr/>
          </p:nvSpPr>
          <p:spPr bwMode="auto">
            <a:xfrm>
              <a:off x="9639300" y="3452813"/>
              <a:ext cx="49213" cy="49213"/>
            </a:xfrm>
            <a:custGeom>
              <a:avLst/>
              <a:gdLst>
                <a:gd name="T0" fmla="*/ 13 w 25"/>
                <a:gd name="T1" fmla="*/ 26 h 26"/>
                <a:gd name="T2" fmla="*/ 25 w 25"/>
                <a:gd name="T3" fmla="*/ 13 h 26"/>
                <a:gd name="T4" fmla="*/ 13 w 25"/>
                <a:gd name="T5" fmla="*/ 0 h 26"/>
                <a:gd name="T6" fmla="*/ 0 w 25"/>
                <a:gd name="T7" fmla="*/ 13 h 26"/>
                <a:gd name="T8" fmla="*/ 13 w 25"/>
                <a:gd name="T9" fmla="*/ 26 h 26"/>
                <a:gd name="T10" fmla="*/ 13 w 25"/>
                <a:gd name="T11" fmla="*/ 26 h 26"/>
              </a:gdLst>
              <a:ahLst/>
              <a:cxnLst>
                <a:cxn ang="0">
                  <a:pos x="T0" y="T1"/>
                </a:cxn>
                <a:cxn ang="0">
                  <a:pos x="T2" y="T3"/>
                </a:cxn>
                <a:cxn ang="0">
                  <a:pos x="T4" y="T5"/>
                </a:cxn>
                <a:cxn ang="0">
                  <a:pos x="T6" y="T7"/>
                </a:cxn>
                <a:cxn ang="0">
                  <a:pos x="T8" y="T9"/>
                </a:cxn>
                <a:cxn ang="0">
                  <a:pos x="T10" y="T11"/>
                </a:cxn>
              </a:cxnLst>
              <a:rect l="0" t="0" r="r" b="b"/>
              <a:pathLst>
                <a:path w="25" h="26">
                  <a:moveTo>
                    <a:pt x="13" y="26"/>
                  </a:moveTo>
                  <a:cubicBezTo>
                    <a:pt x="20" y="26"/>
                    <a:pt x="25" y="20"/>
                    <a:pt x="25" y="13"/>
                  </a:cubicBezTo>
                  <a:cubicBezTo>
                    <a:pt x="25" y="6"/>
                    <a:pt x="20" y="0"/>
                    <a:pt x="13" y="0"/>
                  </a:cubicBezTo>
                  <a:cubicBezTo>
                    <a:pt x="6" y="0"/>
                    <a:pt x="0" y="6"/>
                    <a:pt x="0" y="13"/>
                  </a:cubicBezTo>
                  <a:cubicBezTo>
                    <a:pt x="0" y="20"/>
                    <a:pt x="6" y="26"/>
                    <a:pt x="13" y="26"/>
                  </a:cubicBezTo>
                  <a:cubicBezTo>
                    <a:pt x="13" y="26"/>
                    <a:pt x="13" y="26"/>
                    <a:pt x="13" y="2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sp>
          <p:nvSpPr>
            <p:cNvPr id="90" name="Freeform 101">
              <a:extLst>
                <a:ext uri="{FF2B5EF4-FFF2-40B4-BE49-F238E27FC236}">
                  <a16:creationId xmlns:a16="http://schemas.microsoft.com/office/drawing/2014/main" id="{25EB9785-85A5-4264-A945-15A0FEC11DE7}"/>
                </a:ext>
              </a:extLst>
            </p:cNvPr>
            <p:cNvSpPr>
              <a:spLocks/>
            </p:cNvSpPr>
            <p:nvPr/>
          </p:nvSpPr>
          <p:spPr bwMode="auto">
            <a:xfrm>
              <a:off x="9656763" y="3471863"/>
              <a:ext cx="14288" cy="11113"/>
            </a:xfrm>
            <a:custGeom>
              <a:avLst/>
              <a:gdLst>
                <a:gd name="T0" fmla="*/ 4 w 7"/>
                <a:gd name="T1" fmla="*/ 0 h 6"/>
                <a:gd name="T2" fmla="*/ 7 w 7"/>
                <a:gd name="T3" fmla="*/ 3 h 6"/>
                <a:gd name="T4" fmla="*/ 4 w 7"/>
                <a:gd name="T5" fmla="*/ 6 h 6"/>
                <a:gd name="T6" fmla="*/ 0 w 7"/>
                <a:gd name="T7" fmla="*/ 3 h 6"/>
                <a:gd name="T8" fmla="*/ 4 w 7"/>
                <a:gd name="T9" fmla="*/ 0 h 6"/>
                <a:gd name="T10" fmla="*/ 4 w 7"/>
                <a:gd name="T11" fmla="*/ 0 h 6"/>
              </a:gdLst>
              <a:ahLst/>
              <a:cxnLst>
                <a:cxn ang="0">
                  <a:pos x="T0" y="T1"/>
                </a:cxn>
                <a:cxn ang="0">
                  <a:pos x="T2" y="T3"/>
                </a:cxn>
                <a:cxn ang="0">
                  <a:pos x="T4" y="T5"/>
                </a:cxn>
                <a:cxn ang="0">
                  <a:pos x="T6" y="T7"/>
                </a:cxn>
                <a:cxn ang="0">
                  <a:pos x="T8" y="T9"/>
                </a:cxn>
                <a:cxn ang="0">
                  <a:pos x="T10" y="T11"/>
                </a:cxn>
              </a:cxnLst>
              <a:rect l="0" t="0" r="r" b="b"/>
              <a:pathLst>
                <a:path w="7" h="6">
                  <a:moveTo>
                    <a:pt x="4" y="0"/>
                  </a:moveTo>
                  <a:cubicBezTo>
                    <a:pt x="6" y="0"/>
                    <a:pt x="7" y="1"/>
                    <a:pt x="7" y="3"/>
                  </a:cubicBezTo>
                  <a:cubicBezTo>
                    <a:pt x="7" y="5"/>
                    <a:pt x="6" y="6"/>
                    <a:pt x="4" y="6"/>
                  </a:cubicBezTo>
                  <a:cubicBezTo>
                    <a:pt x="2" y="6"/>
                    <a:pt x="0" y="5"/>
                    <a:pt x="0" y="3"/>
                  </a:cubicBezTo>
                  <a:cubicBezTo>
                    <a:pt x="0" y="1"/>
                    <a:pt x="2" y="0"/>
                    <a:pt x="4" y="0"/>
                  </a:cubicBezTo>
                  <a:cubicBezTo>
                    <a:pt x="4" y="0"/>
                    <a:pt x="4" y="0"/>
                    <a:pt x="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cxnSp>
        <p:nvCxnSpPr>
          <p:cNvPr id="91" name="Straight Connector 90">
            <a:extLst>
              <a:ext uri="{FF2B5EF4-FFF2-40B4-BE49-F238E27FC236}">
                <a16:creationId xmlns:a16="http://schemas.microsoft.com/office/drawing/2014/main" id="{FB35C2AB-2E2E-468C-B31F-4E52E7208461}"/>
              </a:ext>
            </a:extLst>
          </p:cNvPr>
          <p:cNvCxnSpPr>
            <a:cxnSpLocks/>
          </p:cNvCxnSpPr>
          <p:nvPr/>
        </p:nvCxnSpPr>
        <p:spPr>
          <a:xfrm>
            <a:off x="0" y="5943600"/>
            <a:ext cx="76191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649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8.0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768852"/>
            <a:ext cx="9551646" cy="5503358"/>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600" b="1" dirty="0">
                <a:solidFill>
                  <a:schemeClr val="accent1">
                    <a:lumMod val="60000"/>
                    <a:lumOff val="40000"/>
                  </a:schemeClr>
                </a:solidFill>
              </a:rPr>
              <a:t>Important Points to Remember</a:t>
            </a:r>
            <a:r>
              <a:rPr lang="en-US" sz="1400" b="1" dirty="0">
                <a:solidFill>
                  <a:schemeClr val="accent1">
                    <a:lumMod val="60000"/>
                    <a:lumOff val="40000"/>
                  </a:schemeClr>
                </a:solidFill>
              </a:rPr>
              <a:t>:</a:t>
            </a:r>
          </a:p>
          <a:p>
            <a:endParaRPr lang="en-US" sz="1400" b="1" dirty="0">
              <a:solidFill>
                <a:schemeClr val="accent1">
                  <a:lumMod val="60000"/>
                  <a:lumOff val="40000"/>
                </a:schemeClr>
              </a:solidFill>
            </a:endParaRPr>
          </a:p>
          <a:p>
            <a:pPr marL="171450" indent="-171450">
              <a:buFont typeface="Wingdings" panose="05000000000000000000" pitchFamily="2" charset="2"/>
              <a:buChar char="§"/>
            </a:pPr>
            <a:r>
              <a:rPr lang="en-US" sz="1400" b="1" dirty="0"/>
              <a:t>Clearance</a:t>
            </a:r>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Ensure that all the other teams have given their clearance. </a:t>
            </a:r>
          </a:p>
          <a:p>
            <a:pPr marL="628650" lvl="1" indent="-171450">
              <a:buFont typeface="Wingdings" panose="05000000000000000000" pitchFamily="2" charset="2"/>
              <a:buChar char="§"/>
            </a:pPr>
            <a:r>
              <a:rPr lang="en-US" sz="1400" dirty="0"/>
              <a:t>Any delay in clearance by other teams, will have impact on your final settlement.</a:t>
            </a:r>
          </a:p>
          <a:p>
            <a:pPr marL="628650" lvl="1" indent="-171450">
              <a:buFont typeface="Wingdings" panose="05000000000000000000" pitchFamily="2" charset="2"/>
              <a:buChar char="§"/>
            </a:pPr>
            <a:r>
              <a:rPr lang="en-US" sz="1400" dirty="0"/>
              <a:t>Final settlement will be released within 30 days from the last clearance date (Not Date of leaving)</a:t>
            </a:r>
          </a:p>
          <a:p>
            <a:pPr marL="628650" lvl="1" indent="-171450">
              <a:buFont typeface="Wingdings" panose="05000000000000000000" pitchFamily="2" charset="2"/>
              <a:buChar char="§"/>
            </a:pPr>
            <a:r>
              <a:rPr lang="en-US" sz="1400" dirty="0"/>
              <a:t>Payroll team will start working on your Settlement post final clearance from HRSS exit team .  </a:t>
            </a:r>
          </a:p>
          <a:p>
            <a:pPr marL="171450" indent="-171450">
              <a:buFont typeface="Wingdings" panose="05000000000000000000" pitchFamily="2" charset="2"/>
              <a:buChar char="§"/>
            </a:pPr>
            <a:endParaRPr lang="en-US" sz="1400" b="1" dirty="0"/>
          </a:p>
          <a:p>
            <a:pPr marL="171450" indent="-171450">
              <a:buFont typeface="Wingdings" panose="05000000000000000000" pitchFamily="2" charset="2"/>
              <a:buChar char="§"/>
            </a:pPr>
            <a:r>
              <a:rPr lang="en-US" sz="1400" b="1" dirty="0"/>
              <a:t>Leave Encashment Days</a:t>
            </a:r>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Do check your leave balances with HR team at the time of HR clearance.  </a:t>
            </a:r>
          </a:p>
          <a:p>
            <a:pPr marL="628650" lvl="1" indent="-171450">
              <a:buFont typeface="Wingdings" panose="05000000000000000000" pitchFamily="2" charset="2"/>
              <a:buChar char="§"/>
            </a:pPr>
            <a:r>
              <a:rPr lang="en-US" sz="1400" dirty="0"/>
              <a:t>Leave encashment payout will happen based on leave balances mention in ECMS under HR clearances tab </a:t>
            </a:r>
          </a:p>
          <a:p>
            <a:pPr marL="171450" indent="-171450">
              <a:buFont typeface="Wingdings" panose="05000000000000000000" pitchFamily="2" charset="2"/>
              <a:buChar char="§"/>
            </a:pPr>
            <a:endParaRPr lang="en-US" sz="1400" b="1" dirty="0"/>
          </a:p>
          <a:p>
            <a:pPr marL="171450" indent="-171450">
              <a:buFont typeface="Wingdings" panose="05000000000000000000" pitchFamily="2" charset="2"/>
              <a:buChar char="§"/>
            </a:pPr>
            <a:r>
              <a:rPr lang="en-US" sz="1400" b="1" dirty="0"/>
              <a:t>Submission of OAAR &amp; Investment Proofs</a:t>
            </a:r>
          </a:p>
          <a:p>
            <a:pPr marL="628650" lvl="1" indent="-171450">
              <a:buFont typeface="Wingdings" panose="05000000000000000000" pitchFamily="2" charset="2"/>
              <a:buChar char="§"/>
            </a:pPr>
            <a:endParaRPr lang="en-US" sz="1400" dirty="0"/>
          </a:p>
          <a:p>
            <a:pPr marL="628650" lvl="1" indent="-171450">
              <a:buFont typeface="Wingdings" panose="05000000000000000000" pitchFamily="2" charset="2"/>
              <a:buChar char="§"/>
            </a:pPr>
            <a:r>
              <a:rPr lang="en-US" sz="1400" dirty="0"/>
              <a:t>Submit your OAAR claims and Investment Proofs, if any, into HGS Portal before 3 days prior to your last working day</a:t>
            </a:r>
          </a:p>
          <a:p>
            <a:pPr marL="628650" lvl="1" indent="-171450">
              <a:buFont typeface="Wingdings" panose="05000000000000000000" pitchFamily="2" charset="2"/>
              <a:buChar char="§"/>
            </a:pPr>
            <a:r>
              <a:rPr lang="en-US" sz="1400" dirty="0"/>
              <a:t>Proof submitted on emails will </a:t>
            </a:r>
            <a:r>
              <a:rPr lang="en-US" sz="1400" b="1" dirty="0"/>
              <a:t>“Not be Accepted”</a:t>
            </a:r>
            <a:r>
              <a:rPr lang="en-US" sz="1400" dirty="0"/>
              <a:t> for Final Settlement</a:t>
            </a:r>
          </a:p>
          <a:p>
            <a:pPr marL="628650" lvl="1"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Payment to Company towards Joining Bonus, Retention Bonus, Notice Pay</a:t>
            </a:r>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Employees are required to settle the Joining Bonus, Retention Bonus, Notice Pay upfront</a:t>
            </a:r>
          </a:p>
          <a:p>
            <a:pPr marL="628650" lvl="1" indent="-171450">
              <a:buFont typeface="Wingdings" panose="05000000000000000000" pitchFamily="2" charset="2"/>
              <a:buChar char="§"/>
            </a:pPr>
            <a:r>
              <a:rPr lang="en-US" sz="1400" dirty="0"/>
              <a:t>Exit team would be sharing the Company Bank Details for transferring the funds</a:t>
            </a:r>
          </a:p>
          <a:p>
            <a:pPr marL="628650" lvl="1" indent="-171450">
              <a:buFont typeface="Wingdings" panose="05000000000000000000" pitchFamily="2" charset="2"/>
              <a:buChar char="§"/>
            </a:pPr>
            <a:r>
              <a:rPr lang="en-US" sz="1400" dirty="0"/>
              <a:t>Employee to do Online transfer and share the screenshot with Exit Team for their Clearances.</a:t>
            </a:r>
          </a:p>
          <a:p>
            <a:pPr marL="628650" lvl="1" indent="-171450">
              <a:buFont typeface="Wingdings" panose="05000000000000000000" pitchFamily="2" charset="2"/>
              <a:buChar char="§"/>
            </a:pPr>
            <a:r>
              <a:rPr lang="en-US" sz="1400" dirty="0"/>
              <a:t>These recoveries will not be adjusted against the Full &amp; Final Settlement</a:t>
            </a:r>
          </a:p>
        </p:txBody>
      </p:sp>
      <p:pic>
        <p:nvPicPr>
          <p:cNvPr id="1030" name="Picture 6" descr="Full and final settlement procedure - YouTube">
            <a:extLst>
              <a:ext uri="{FF2B5EF4-FFF2-40B4-BE49-F238E27FC236}">
                <a16:creationId xmlns:a16="http://schemas.microsoft.com/office/drawing/2014/main" id="{AC0BB84C-190C-4720-A3A3-D3382AC530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1525" y="1187145"/>
            <a:ext cx="3228976" cy="2156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918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227013" y="185738"/>
            <a:ext cx="10944596" cy="681037"/>
          </a:xfrm>
        </p:spPr>
        <p:txBody>
          <a:bodyPr/>
          <a:lstStyle/>
          <a:p>
            <a:r>
              <a:rPr lang="en-US" dirty="0"/>
              <a:t>8.0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70" y="768852"/>
            <a:ext cx="10944596" cy="5503358"/>
          </a:xfrm>
          <a:prstGeom prst="round2DiagRect">
            <a:avLst>
              <a:gd name="adj1" fmla="val 0"/>
              <a:gd name="adj2" fmla="val 0"/>
            </a:avLst>
          </a:prstGeom>
          <a:noFill/>
          <a:ln>
            <a:noFill/>
          </a:ln>
        </p:spPr>
        <p:txBody>
          <a:bodyPr wrap="square" tIns="0" rIns="0" bIns="0" rtlCol="0" anchor="t" anchorCtr="0">
            <a:noAutofit/>
          </a:bodyPr>
          <a:lstStyle/>
          <a:p>
            <a:endParaRPr lang="en-US" sz="1200" dirty="0"/>
          </a:p>
          <a:p>
            <a:r>
              <a:rPr lang="en-US" sz="1400" b="1" dirty="0">
                <a:solidFill>
                  <a:schemeClr val="accent1">
                    <a:lumMod val="60000"/>
                    <a:lumOff val="40000"/>
                  </a:schemeClr>
                </a:solidFill>
              </a:rPr>
              <a:t>Important Points to Remember</a:t>
            </a:r>
            <a:r>
              <a:rPr lang="en-US" sz="1200" b="1" dirty="0">
                <a:solidFill>
                  <a:schemeClr val="accent1">
                    <a:lumMod val="60000"/>
                    <a:lumOff val="40000"/>
                  </a:schemeClr>
                </a:solidFill>
              </a:rPr>
              <a:t>:</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400" b="1" dirty="0"/>
              <a:t>Any Other Allowance</a:t>
            </a:r>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If you are eligible for any other allowances like shift/on-call allowance </a:t>
            </a:r>
            <a:r>
              <a:rPr lang="en-US" sz="1400" dirty="0" err="1"/>
              <a:t>etc</a:t>
            </a:r>
            <a:r>
              <a:rPr lang="en-US" sz="1400" dirty="0"/>
              <a:t>…, Please ensure that  your Manager has uploaded and approved the same into PICS tool before your last working day</a:t>
            </a:r>
          </a:p>
          <a:p>
            <a:pPr marL="628650" lvl="1" indent="-171450">
              <a:buFont typeface="Wingdings" panose="05000000000000000000" pitchFamily="2" charset="2"/>
              <a:buChar char="§"/>
            </a:pPr>
            <a:r>
              <a:rPr lang="en-US" sz="1400" dirty="0"/>
              <a:t>No Manual inputs will be accepted</a:t>
            </a:r>
          </a:p>
          <a:p>
            <a:endParaRPr lang="en-US" sz="1200" b="1" dirty="0">
              <a:solidFill>
                <a:schemeClr val="accent1">
                  <a:lumMod val="60000"/>
                  <a:lumOff val="40000"/>
                </a:schemeClr>
              </a:solidFill>
            </a:endParaRPr>
          </a:p>
          <a:p>
            <a:pPr marL="171450" indent="-171450">
              <a:buFont typeface="Wingdings" panose="05000000000000000000" pitchFamily="2" charset="2"/>
              <a:buChar char="§"/>
            </a:pPr>
            <a:r>
              <a:rPr lang="en-US" sz="1400" b="1" dirty="0"/>
              <a:t>HGS Login Credentials</a:t>
            </a:r>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Reset your HGS Password before moving Out.  </a:t>
            </a:r>
          </a:p>
          <a:p>
            <a:pPr marL="628650" lvl="1" indent="-171450">
              <a:buFont typeface="Wingdings" panose="05000000000000000000" pitchFamily="2" charset="2"/>
              <a:buChar char="§"/>
            </a:pPr>
            <a:r>
              <a:rPr lang="en-US" sz="1400" dirty="0"/>
              <a:t>You can access the HGS Portal even after leaving CG and access will be retained for you for the period 2 years. </a:t>
            </a:r>
          </a:p>
          <a:p>
            <a:pPr marL="628650" lvl="1" indent="-171450">
              <a:buFont typeface="Wingdings" panose="05000000000000000000" pitchFamily="2" charset="2"/>
              <a:buChar char="§"/>
            </a:pPr>
            <a:r>
              <a:rPr lang="en-US" sz="1400" dirty="0"/>
              <a:t>HGS Portal view for you will be on read only mode , You can download Pay slips and Form 16 for past periods for your records</a:t>
            </a:r>
          </a:p>
          <a:p>
            <a:pPr marL="628650" lvl="1" indent="-171450">
              <a:buFont typeface="Wingdings" panose="05000000000000000000" pitchFamily="2" charset="2"/>
              <a:buChar char="§"/>
            </a:pPr>
            <a:r>
              <a:rPr lang="en-US" sz="1400" dirty="0"/>
              <a:t>External link to access HGS Portal  &gt;&gt;  </a:t>
            </a:r>
            <a:r>
              <a:rPr lang="en-IN" sz="1400" b="0" i="0" u="none" strike="noStrike" dirty="0">
                <a:solidFill>
                  <a:srgbClr val="7F85F5"/>
                </a:solidFill>
                <a:effectLst/>
                <a:latin typeface="-apple-system"/>
                <a:hlinkClick r:id="rId3" tooltip="https://ess.hgsbs.com/login?company=CG"/>
              </a:rPr>
              <a:t>https://ess.hgsbs.com/login?company=CG</a:t>
            </a:r>
            <a:endParaRPr lang="en-IN" sz="1400" b="0" i="0" u="none" strike="noStrike" dirty="0">
              <a:solidFill>
                <a:srgbClr val="7F85F5"/>
              </a:solidFill>
              <a:effectLst/>
              <a:latin typeface="-apple-system"/>
            </a:endParaRPr>
          </a:p>
          <a:p>
            <a:pPr marL="628650" lvl="1" indent="-171450">
              <a:buFont typeface="Wingdings" panose="05000000000000000000" pitchFamily="2" charset="2"/>
              <a:buChar char="§"/>
            </a:pPr>
            <a:r>
              <a:rPr lang="en-IN" sz="1400" dirty="0">
                <a:solidFill>
                  <a:srgbClr val="7F85F5"/>
                </a:solidFill>
                <a:latin typeface="-apple-system"/>
              </a:rPr>
              <a:t>If you forget password after leaving the organisation, you can still reset it  after clicking forgot password option. Temporary password will be sent by HGS to your personal Email id updated by you in ECMS tool. Please ensure that you mention the correct personal E mail id to get all future notifications  </a:t>
            </a:r>
            <a:endParaRPr lang="en-IN" sz="1400" b="0" i="0" u="none" strike="noStrike" dirty="0">
              <a:solidFill>
                <a:srgbClr val="7F85F5"/>
              </a:solidFill>
              <a:effectLst/>
              <a:latin typeface="-apple-system"/>
            </a:endParaRPr>
          </a:p>
          <a:p>
            <a:pPr marL="628650" lvl="1" indent="-171450">
              <a:buFont typeface="Wingdings" panose="05000000000000000000" pitchFamily="2" charset="2"/>
              <a:buChar char="§"/>
            </a:pPr>
            <a:endParaRPr lang="en-US" sz="1400" dirty="0"/>
          </a:p>
          <a:p>
            <a:pPr marL="628650" lvl="1" indent="-171450">
              <a:buFont typeface="Wingdings" panose="05000000000000000000" pitchFamily="2" charset="2"/>
              <a:buChar char="§"/>
            </a:pPr>
            <a:r>
              <a:rPr lang="en-US" sz="1400" b="1" u="sng" dirty="0"/>
              <a:t>DO NOT FORGET AND ENSURE THAT TO SETUP YOUR PASSWORD OF HGS PORTAL BEFORE YOU LEAVE CAPGEMINI</a:t>
            </a:r>
          </a:p>
          <a:p>
            <a:pPr marL="628650" lvl="1" indent="-171450">
              <a:buFont typeface="Wingdings" panose="05000000000000000000" pitchFamily="2" charset="2"/>
              <a:buChar char="§"/>
            </a:pPr>
            <a:endParaRPr lang="en-US" sz="1400" dirty="0"/>
          </a:p>
          <a:p>
            <a:pPr marL="171450" indent="-171450">
              <a:buFont typeface="Wingdings" panose="05000000000000000000" pitchFamily="2" charset="2"/>
              <a:buChar char="§"/>
            </a:pPr>
            <a:r>
              <a:rPr lang="en-US" sz="1400" b="1" dirty="0"/>
              <a:t>Update Personal Information in ECMS tool</a:t>
            </a:r>
          </a:p>
          <a:p>
            <a:pPr marL="628650" lvl="1" indent="-171450">
              <a:buFont typeface="Wingdings" panose="05000000000000000000" pitchFamily="2" charset="2"/>
              <a:buChar char="§"/>
            </a:pPr>
            <a:endParaRPr lang="en-US" sz="1400" dirty="0"/>
          </a:p>
          <a:p>
            <a:pPr marL="628650" lvl="1" indent="-171450">
              <a:buFont typeface="Wingdings" panose="05000000000000000000" pitchFamily="2" charset="2"/>
              <a:buChar char="§"/>
            </a:pPr>
            <a:r>
              <a:rPr lang="en-US" sz="1400" dirty="0"/>
              <a:t>Once the Form 16 is generated, it would be shared to the personal email ID mentioned in ECMS tool.</a:t>
            </a:r>
          </a:p>
        </p:txBody>
      </p:sp>
      <p:pic>
        <p:nvPicPr>
          <p:cNvPr id="6" name="Picture 6" descr="Full and final settlement procedure - YouTube">
            <a:extLst>
              <a:ext uri="{FF2B5EF4-FFF2-40B4-BE49-F238E27FC236}">
                <a16:creationId xmlns:a16="http://schemas.microsoft.com/office/drawing/2014/main" id="{C2ABEA99-0CD6-46F0-8D04-EE47E0A31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3025" y="84746"/>
            <a:ext cx="2952750" cy="1467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04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8.0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81269" y="959352"/>
            <a:ext cx="10971315" cy="5503358"/>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600" b="1" dirty="0">
                <a:solidFill>
                  <a:schemeClr val="accent1">
                    <a:lumMod val="60000"/>
                    <a:lumOff val="40000"/>
                  </a:schemeClr>
                </a:solidFill>
              </a:rPr>
              <a:t>Important Points to Remember</a:t>
            </a:r>
            <a:r>
              <a:rPr lang="en-US" sz="1400" b="1" dirty="0">
                <a:solidFill>
                  <a:schemeClr val="accent1">
                    <a:lumMod val="60000"/>
                    <a:lumOff val="40000"/>
                  </a:schemeClr>
                </a:solidFill>
              </a:rPr>
              <a:t>:</a:t>
            </a:r>
          </a:p>
          <a:p>
            <a:endParaRPr lang="en-US" sz="1400" b="1" dirty="0">
              <a:solidFill>
                <a:schemeClr val="accent1">
                  <a:lumMod val="60000"/>
                  <a:lumOff val="40000"/>
                </a:schemeClr>
              </a:solidFill>
            </a:endParaRPr>
          </a:p>
          <a:p>
            <a:pPr marL="171450" indent="-171450">
              <a:buFont typeface="Wingdings" panose="05000000000000000000" pitchFamily="2" charset="2"/>
              <a:buChar char="§"/>
            </a:pPr>
            <a:r>
              <a:rPr lang="en-US" sz="1400" b="1" dirty="0"/>
              <a:t>Tax treatment on Notice Period Recovery</a:t>
            </a:r>
            <a:endParaRPr lang="en-US" sz="1400" dirty="0"/>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Notice period recovery will be treated as a deduction as part of your Full &amp; Final settlement.  </a:t>
            </a:r>
          </a:p>
          <a:p>
            <a:pPr marL="628650" lvl="1" indent="-171450">
              <a:buFont typeface="Wingdings" panose="05000000000000000000" pitchFamily="2" charset="2"/>
              <a:buChar char="§"/>
            </a:pPr>
            <a:r>
              <a:rPr lang="en-US" sz="1400" dirty="0"/>
              <a:t>This will not be reflecting in Form 16 and No income tax benefit.</a:t>
            </a:r>
          </a:p>
          <a:p>
            <a:pPr marL="628650" lvl="1" indent="-171450">
              <a:buFont typeface="Wingdings" panose="05000000000000000000" pitchFamily="2" charset="2"/>
              <a:buChar char="§"/>
            </a:pPr>
            <a:r>
              <a:rPr lang="en-US" sz="1400" dirty="0"/>
              <a:t>There is no provision available in Income Tax Act for exempting the Notice pay recovery  against your Income </a:t>
            </a:r>
          </a:p>
          <a:p>
            <a:pPr marL="628650" lvl="1" indent="-171450">
              <a:buFont typeface="Wingdings" panose="05000000000000000000" pitchFamily="2" charset="2"/>
              <a:buChar char="§"/>
            </a:pPr>
            <a:r>
              <a:rPr lang="en-US" sz="1400" dirty="0"/>
              <a:t>Notice Pay Recovery Calculations &gt;&gt; Salary * Number of Days Recoverable / 365 days</a:t>
            </a:r>
          </a:p>
          <a:p>
            <a:pPr marL="628650" lvl="1" indent="-171450">
              <a:buFont typeface="Wingdings" panose="05000000000000000000" pitchFamily="2" charset="2"/>
              <a:buChar char="§"/>
            </a:pPr>
            <a:r>
              <a:rPr lang="en-US" sz="1400" dirty="0"/>
              <a:t>Salary includes Basic, HRA, OAAR 1, OAAR 2 and Statutory Bonus components. </a:t>
            </a:r>
          </a:p>
          <a:p>
            <a:endParaRPr lang="en-US" sz="1400" b="1" dirty="0">
              <a:solidFill>
                <a:schemeClr val="accent1">
                  <a:lumMod val="60000"/>
                  <a:lumOff val="40000"/>
                </a:schemeClr>
              </a:solidFill>
            </a:endParaRPr>
          </a:p>
          <a:p>
            <a:pPr marL="171450" indent="-171450">
              <a:buFont typeface="Wingdings" panose="05000000000000000000" pitchFamily="2" charset="2"/>
              <a:buChar char="§"/>
            </a:pPr>
            <a:r>
              <a:rPr lang="en-US" sz="1400" b="1" dirty="0"/>
              <a:t>Tax treatment on Joining / Retention Bonus Recovery</a:t>
            </a:r>
          </a:p>
          <a:p>
            <a:pPr marL="628650" lvl="1"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Financial Year (FY - 01 April to 31 March)</a:t>
            </a:r>
          </a:p>
          <a:p>
            <a:pPr marL="628650" lvl="1" indent="-171450">
              <a:buFont typeface="Wingdings" panose="05000000000000000000" pitchFamily="2" charset="2"/>
              <a:buChar char="§"/>
            </a:pPr>
            <a:r>
              <a:rPr lang="en-US" sz="1400" dirty="0"/>
              <a:t>If the payment and Recovery of Joining / Retention Bonus happens in the same Financial Year,  then we shall pass on the Income tax benefit by reducing your taxable income </a:t>
            </a:r>
          </a:p>
          <a:p>
            <a:pPr marL="628650" lvl="1" indent="-171450">
              <a:buFont typeface="Wingdings" panose="05000000000000000000" pitchFamily="2" charset="2"/>
              <a:buChar char="§"/>
            </a:pPr>
            <a:r>
              <a:rPr lang="en-US" sz="1400" dirty="0"/>
              <a:t>If the payment and Recovery of Joining / Retention Bonus happens across two different Financial Year than the deduction of recovery is passed on in the next Financial Year.</a:t>
            </a:r>
          </a:p>
          <a:p>
            <a:pPr marL="1085850" lvl="2" indent="-171450">
              <a:buFont typeface="Wingdings" panose="05000000000000000000" pitchFamily="2" charset="2"/>
              <a:buChar char="§"/>
            </a:pPr>
            <a:r>
              <a:rPr lang="en-US" sz="1400" dirty="0"/>
              <a:t>e.g. if payment is made in the Financial Year 2022-23 the same will appear as taxable income in  your form 16 and tax will deduct accordingly</a:t>
            </a:r>
          </a:p>
          <a:p>
            <a:pPr marL="1085850" lvl="2" indent="-171450">
              <a:buFont typeface="Wingdings" panose="05000000000000000000" pitchFamily="2" charset="2"/>
              <a:buChar char="§"/>
            </a:pPr>
            <a:r>
              <a:rPr lang="en-US" sz="1400" dirty="0"/>
              <a:t>If Resignation and settlement happens during the Financial Year 2023-24 , the recovered amount is shown as a negative value in your Tax statement and your total income is reduced for tax to that extent, effectively the tax benefit is passed to you in subsequent Financial Year </a:t>
            </a:r>
          </a:p>
        </p:txBody>
      </p:sp>
      <p:pic>
        <p:nvPicPr>
          <p:cNvPr id="3076" name="Picture 4" descr="CAT registration 2019 to commence from August 7, key points to remember">
            <a:extLst>
              <a:ext uri="{FF2B5EF4-FFF2-40B4-BE49-F238E27FC236}">
                <a16:creationId xmlns:a16="http://schemas.microsoft.com/office/drawing/2014/main" id="{4FED1991-169F-4203-B335-747882E79A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712" y="285457"/>
            <a:ext cx="2638695" cy="1650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14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a:xfrm>
            <a:off x="407988" y="52388"/>
            <a:ext cx="10944596" cy="585787"/>
          </a:xfrm>
        </p:spPr>
        <p:txBody>
          <a:bodyPr>
            <a:normAutofit/>
          </a:bodyPr>
          <a:lstStyle/>
          <a:p>
            <a:r>
              <a:rPr lang="en-US" sz="3600" b="1" dirty="0"/>
              <a:t>8.0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352694" y="340226"/>
            <a:ext cx="11610705" cy="6365374"/>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600" b="1" dirty="0">
                <a:solidFill>
                  <a:schemeClr val="accent1">
                    <a:lumMod val="60000"/>
                    <a:lumOff val="40000"/>
                  </a:schemeClr>
                </a:solidFill>
              </a:rPr>
              <a:t>Important Points to Remember</a:t>
            </a:r>
            <a:r>
              <a:rPr lang="en-US" sz="1400" b="1" dirty="0">
                <a:solidFill>
                  <a:schemeClr val="accent1">
                    <a:lumMod val="60000"/>
                    <a:lumOff val="40000"/>
                  </a:schemeClr>
                </a:solidFill>
              </a:rPr>
              <a:t>:</a:t>
            </a:r>
          </a:p>
          <a:p>
            <a:endParaRPr lang="en-US" sz="1400" b="1" dirty="0">
              <a:solidFill>
                <a:schemeClr val="accent1">
                  <a:lumMod val="60000"/>
                  <a:lumOff val="40000"/>
                </a:schemeClr>
              </a:solidFill>
            </a:endParaRPr>
          </a:p>
          <a:p>
            <a:pPr marL="171450" indent="-171450">
              <a:buFont typeface="Wingdings" panose="05000000000000000000" pitchFamily="2" charset="2"/>
              <a:buChar char="§"/>
            </a:pPr>
            <a:r>
              <a:rPr lang="en-US" sz="1400" b="1" dirty="0"/>
              <a:t>Gratuity Payment</a:t>
            </a:r>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Gratuity payment will not be part of Full &amp; Final settlement. </a:t>
            </a:r>
          </a:p>
          <a:p>
            <a:pPr marL="628650" lvl="1" indent="-171450">
              <a:buFont typeface="Wingdings" panose="05000000000000000000" pitchFamily="2" charset="2"/>
              <a:buChar char="§"/>
            </a:pPr>
            <a:r>
              <a:rPr lang="en-US" sz="1400" dirty="0"/>
              <a:t>This will be paid separately from the Gratuity Trust (Handled by Retirals Team)</a:t>
            </a:r>
          </a:p>
          <a:p>
            <a:pPr marL="628650" lvl="1" indent="-171450">
              <a:buFont typeface="Wingdings" panose="05000000000000000000" pitchFamily="2" charset="2"/>
              <a:buChar char="§"/>
            </a:pPr>
            <a:r>
              <a:rPr lang="en-US" sz="1400" dirty="0"/>
              <a:t>You would be receiving a separate Form 16 for Gratuity Payment.</a:t>
            </a:r>
          </a:p>
          <a:p>
            <a:pPr lvl="2"/>
            <a:endParaRPr lang="en-US" sz="1400" dirty="0">
              <a:highlight>
                <a:srgbClr val="FFFF00"/>
              </a:highlight>
            </a:endParaRPr>
          </a:p>
          <a:p>
            <a:pPr marL="171450" indent="-171450">
              <a:buFont typeface="Wingdings" panose="05000000000000000000" pitchFamily="2" charset="2"/>
              <a:buChar char="§"/>
            </a:pPr>
            <a:r>
              <a:rPr lang="en-US" sz="1400" b="1" dirty="0"/>
              <a:t>Leave Encashment Payment &amp; Tax exemption</a:t>
            </a:r>
          </a:p>
          <a:p>
            <a:pPr marL="171450"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Maximum leave encashment payable is 30 days as per company policy </a:t>
            </a:r>
          </a:p>
          <a:p>
            <a:pPr marL="628650" lvl="1" indent="-171450">
              <a:buFont typeface="Wingdings" panose="05000000000000000000" pitchFamily="2" charset="2"/>
              <a:buChar char="§"/>
            </a:pPr>
            <a:r>
              <a:rPr lang="en-US" sz="1400" dirty="0"/>
              <a:t>Leave Encashment Calculations</a:t>
            </a:r>
          </a:p>
          <a:p>
            <a:pPr marL="1085850" lvl="2" indent="-171450">
              <a:buFont typeface="Wingdings" panose="05000000000000000000" pitchFamily="2" charset="2"/>
              <a:buChar char="§"/>
            </a:pPr>
            <a:r>
              <a:rPr lang="en-US" sz="1400" dirty="0"/>
              <a:t>Salary * # of Leave Days / 365 Days in a Year</a:t>
            </a:r>
          </a:p>
          <a:p>
            <a:pPr marL="1085850" lvl="2" indent="-171450">
              <a:buFont typeface="Wingdings" panose="05000000000000000000" pitchFamily="2" charset="2"/>
              <a:buChar char="§"/>
            </a:pPr>
            <a:r>
              <a:rPr lang="en-US" sz="1400" dirty="0"/>
              <a:t>Salary includes Basic, HRA, OAAR 1, OAAR 2 and Statutory Bonus components</a:t>
            </a:r>
          </a:p>
          <a:p>
            <a:pPr marL="742950" lvl="1" indent="-171450">
              <a:buFont typeface="Wingdings" panose="05000000000000000000" pitchFamily="2" charset="2"/>
              <a:buChar char="§"/>
            </a:pPr>
            <a:r>
              <a:rPr lang="en-US" sz="1400" dirty="0"/>
              <a:t>Leave encashment is not fully exempted as per Income Tax Act. The Tax exemption is calculated in based on IT based on below guidelines  and least of the below amount is exempted</a:t>
            </a:r>
          </a:p>
          <a:p>
            <a:pPr marL="1200150" lvl="2" indent="-171450">
              <a:buFont typeface="Wingdings" panose="05000000000000000000" pitchFamily="2" charset="2"/>
              <a:buChar char="§"/>
            </a:pPr>
            <a:r>
              <a:rPr lang="en-US" sz="1400" dirty="0"/>
              <a:t> </a:t>
            </a:r>
            <a:r>
              <a:rPr lang="en-IN" sz="1400" dirty="0"/>
              <a:t>Cash equivalent of unutilised earned leave (earned leave entitlement can not exceed 30 days for every year of actual service). </a:t>
            </a:r>
            <a:endParaRPr lang="en-US" sz="1400" dirty="0"/>
          </a:p>
          <a:p>
            <a:pPr marL="1200150" lvl="2" indent="-171450">
              <a:buFont typeface="Wingdings" panose="05000000000000000000" pitchFamily="2" charset="2"/>
              <a:buChar char="§"/>
            </a:pPr>
            <a:r>
              <a:rPr lang="en-IN" sz="1400" dirty="0"/>
              <a:t>Last 10 months average </a:t>
            </a:r>
            <a:r>
              <a:rPr lang="en-IN" sz="1400" b="1" i="1" u="sng" dirty="0"/>
              <a:t>Basic</a:t>
            </a:r>
            <a:r>
              <a:rPr lang="en-IN" sz="1400" dirty="0"/>
              <a:t> salary.</a:t>
            </a:r>
          </a:p>
          <a:p>
            <a:pPr marL="1200150" lvl="2" indent="-171450">
              <a:buFont typeface="Wingdings" panose="05000000000000000000" pitchFamily="2" charset="2"/>
              <a:buChar char="§"/>
            </a:pPr>
            <a:r>
              <a:rPr lang="en-IN" sz="1400" dirty="0"/>
              <a:t>Actual Leave encashment amount received at the time of Resignation</a:t>
            </a:r>
          </a:p>
          <a:p>
            <a:pPr marL="1200150" lvl="2" indent="-171450">
              <a:buFont typeface="Wingdings" panose="05000000000000000000" pitchFamily="2" charset="2"/>
              <a:buChar char="§"/>
            </a:pPr>
            <a:r>
              <a:rPr lang="en-IN" sz="1400" dirty="0"/>
              <a:t>Maximum 3 lac can be calculated for exemption.</a:t>
            </a:r>
          </a:p>
          <a:p>
            <a:pPr marL="1200150" lvl="2" indent="-171450">
              <a:buFont typeface="Wingdings" panose="05000000000000000000" pitchFamily="2" charset="2"/>
              <a:buChar char="§"/>
            </a:pPr>
            <a:endParaRPr lang="en-US" sz="1400" dirty="0"/>
          </a:p>
          <a:p>
            <a:pPr marL="285750" indent="-171450">
              <a:buFont typeface="Wingdings" panose="05000000000000000000" pitchFamily="2" charset="2"/>
              <a:buChar char="§"/>
            </a:pPr>
            <a:r>
              <a:rPr lang="en-US" sz="1400" b="1" dirty="0"/>
              <a:t>Provisional Tax statement / Form 16 </a:t>
            </a:r>
          </a:p>
          <a:p>
            <a:pPr marL="628650" lvl="1" indent="-171450">
              <a:buFont typeface="Wingdings" panose="05000000000000000000" pitchFamily="2" charset="2"/>
              <a:buChar char="§"/>
            </a:pPr>
            <a:endParaRPr lang="en-US" sz="1400" b="1" dirty="0"/>
          </a:p>
          <a:p>
            <a:pPr marL="628650" lvl="1" indent="-171450">
              <a:buFont typeface="Wingdings" panose="05000000000000000000" pitchFamily="2" charset="2"/>
              <a:buChar char="§"/>
            </a:pPr>
            <a:r>
              <a:rPr lang="en-US" sz="1400" dirty="0"/>
              <a:t>Post completion of Full &amp; Final settlement, Provisional tax statement would be shared with you.  </a:t>
            </a:r>
          </a:p>
          <a:p>
            <a:pPr marL="628650" lvl="1" indent="-171450">
              <a:buFont typeface="Wingdings" panose="05000000000000000000" pitchFamily="2" charset="2"/>
              <a:buChar char="§"/>
            </a:pPr>
            <a:r>
              <a:rPr lang="en-US" sz="1400" dirty="0"/>
              <a:t>You can submit the same with the New Employer for current year taxation purpose.</a:t>
            </a:r>
          </a:p>
          <a:p>
            <a:pPr marL="628650" lvl="1" indent="-171450">
              <a:buFont typeface="Wingdings" panose="05000000000000000000" pitchFamily="2" charset="2"/>
              <a:buChar char="§"/>
            </a:pPr>
            <a:r>
              <a:rPr lang="en-US" sz="1400" dirty="0"/>
              <a:t>Form 16 for the year will be generated around May/June next year.  The same will be shared with your personal email ID updated in ECMS Tool</a:t>
            </a:r>
          </a:p>
          <a:p>
            <a:pPr marL="628650" lvl="1" indent="-171450">
              <a:buFont typeface="Wingdings" panose="05000000000000000000" pitchFamily="2" charset="2"/>
              <a:buChar char="§"/>
            </a:pPr>
            <a:r>
              <a:rPr lang="en-US" sz="1400" dirty="0"/>
              <a:t>Gratuity Form 16 will also be shared separately to your personal email ID</a:t>
            </a:r>
          </a:p>
          <a:p>
            <a:pPr marL="628650" lvl="1" indent="-171450">
              <a:buFont typeface="Wingdings" panose="05000000000000000000" pitchFamily="2" charset="2"/>
              <a:buChar char="§"/>
            </a:pPr>
            <a:r>
              <a:rPr lang="en-US" sz="1400" dirty="0"/>
              <a:t>You are required to club both the Form 16s while filing the Income tax returns.</a:t>
            </a:r>
            <a:endParaRPr lang="en-US" sz="1400" dirty="0">
              <a:highlight>
                <a:srgbClr val="FFFF00"/>
              </a:highlight>
            </a:endParaRPr>
          </a:p>
        </p:txBody>
      </p:sp>
      <p:pic>
        <p:nvPicPr>
          <p:cNvPr id="6" name="Picture 4" descr="CAT registration 2019 to commence from August 7, key points to remember">
            <a:extLst>
              <a:ext uri="{FF2B5EF4-FFF2-40B4-BE49-F238E27FC236}">
                <a16:creationId xmlns:a16="http://schemas.microsoft.com/office/drawing/2014/main" id="{EE66CF30-3890-4C21-BBBB-4FACFE7FA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91500" y="521202"/>
            <a:ext cx="3390900" cy="219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888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DB7D05-FC76-4334-9E36-59D075ACFE97}"/>
              </a:ext>
            </a:extLst>
          </p:cNvPr>
          <p:cNvSpPr>
            <a:spLocks noGrp="1"/>
          </p:cNvSpPr>
          <p:nvPr>
            <p:ph type="title"/>
          </p:nvPr>
        </p:nvSpPr>
        <p:spPr/>
        <p:txBody>
          <a:bodyPr/>
          <a:lstStyle/>
          <a:p>
            <a:r>
              <a:rPr lang="en-US" dirty="0"/>
              <a:t>8.0   Finance Due Clearance - Payroll</a:t>
            </a:r>
          </a:p>
        </p:txBody>
      </p:sp>
      <p:sp>
        <p:nvSpPr>
          <p:cNvPr id="5" name="TextBox 4">
            <a:extLst>
              <a:ext uri="{FF2B5EF4-FFF2-40B4-BE49-F238E27FC236}">
                <a16:creationId xmlns:a16="http://schemas.microsoft.com/office/drawing/2014/main" id="{06D041F6-6200-449D-AA37-705A154A31C6}"/>
              </a:ext>
            </a:extLst>
          </p:cNvPr>
          <p:cNvSpPr txBox="1"/>
          <p:nvPr/>
        </p:nvSpPr>
        <p:spPr>
          <a:xfrm>
            <a:off x="407988" y="1019103"/>
            <a:ext cx="11564053" cy="5003053"/>
          </a:xfrm>
          <a:prstGeom prst="round2DiagRect">
            <a:avLst>
              <a:gd name="adj1" fmla="val 0"/>
              <a:gd name="adj2" fmla="val 0"/>
            </a:avLst>
          </a:prstGeom>
          <a:noFill/>
          <a:ln>
            <a:noFill/>
          </a:ln>
        </p:spPr>
        <p:txBody>
          <a:bodyPr wrap="square" tIns="0" rIns="0" bIns="0" rtlCol="0" anchor="t" anchorCtr="0">
            <a:noAutofit/>
          </a:bodyPr>
          <a:lstStyle/>
          <a:p>
            <a:endParaRPr lang="en-US" sz="1400" dirty="0"/>
          </a:p>
          <a:p>
            <a:r>
              <a:rPr lang="en-US" sz="1600" b="1" dirty="0">
                <a:solidFill>
                  <a:schemeClr val="accent1">
                    <a:lumMod val="60000"/>
                    <a:lumOff val="40000"/>
                  </a:schemeClr>
                </a:solidFill>
              </a:rPr>
              <a:t>Important Points to Remember</a:t>
            </a:r>
            <a:r>
              <a:rPr lang="en-US" sz="1400" b="1" dirty="0">
                <a:solidFill>
                  <a:schemeClr val="accent1">
                    <a:lumMod val="60000"/>
                    <a:lumOff val="40000"/>
                  </a:schemeClr>
                </a:solidFill>
              </a:rPr>
              <a:t>:</a:t>
            </a:r>
          </a:p>
          <a:p>
            <a:endParaRPr lang="en-US" sz="1400" b="1" dirty="0">
              <a:solidFill>
                <a:schemeClr val="accent1">
                  <a:lumMod val="60000"/>
                  <a:lumOff val="40000"/>
                </a:schemeClr>
              </a:solidFill>
            </a:endParaRPr>
          </a:p>
          <a:p>
            <a:pPr marL="171450" indent="-171450">
              <a:buFont typeface="Wingdings" panose="05000000000000000000" pitchFamily="2" charset="2"/>
              <a:buChar char="§"/>
            </a:pPr>
            <a:r>
              <a:rPr lang="en-US" sz="1400" b="1" dirty="0"/>
              <a:t>Please send all your F&amp;F related queries to the below Email ID :</a:t>
            </a:r>
          </a:p>
          <a:p>
            <a:endParaRPr lang="en-US" sz="1400" dirty="0"/>
          </a:p>
          <a:p>
            <a:pPr marL="171450" indent="-171450">
              <a:buFont typeface="Wingdings" panose="05000000000000000000" pitchFamily="2" charset="2"/>
              <a:buChar char="§"/>
            </a:pPr>
            <a:r>
              <a:rPr lang="en-US" sz="1400" dirty="0"/>
              <a:t>&gt;&gt;  </a:t>
            </a:r>
            <a:r>
              <a:rPr lang="en-IN" sz="1800" b="1"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fnfhelpdesk.in@capgemini.com</a:t>
            </a:r>
            <a:r>
              <a:rPr lang="en-IN"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b="0" i="0" u="none" strike="noStrike" dirty="0">
              <a:solidFill>
                <a:srgbClr val="7F85F5"/>
              </a:solidFill>
              <a:effectLst/>
              <a:latin typeface="-apple-system"/>
            </a:endParaRPr>
          </a:p>
          <a:p>
            <a:pPr marL="171450" indent="-171450">
              <a:buFont typeface="Wingdings" panose="05000000000000000000" pitchFamily="2" charset="2"/>
              <a:buChar char="§"/>
            </a:pPr>
            <a:endParaRPr lang="en-IN" sz="1400" b="0" i="0" u="none" strike="noStrike" dirty="0">
              <a:solidFill>
                <a:srgbClr val="7F85F5"/>
              </a:solidFill>
              <a:effectLst/>
              <a:latin typeface="-apple-system"/>
            </a:endParaRPr>
          </a:p>
          <a:p>
            <a:endParaRPr lang="en-US" sz="1400" b="1" dirty="0"/>
          </a:p>
          <a:p>
            <a:pPr marL="171450" indent="-171450">
              <a:buFont typeface="Wingdings" panose="05000000000000000000" pitchFamily="2" charset="2"/>
              <a:buChar char="§"/>
            </a:pPr>
            <a:r>
              <a:rPr lang="en-US" sz="1400" b="1" dirty="0"/>
              <a:t>Escalations Matrix </a:t>
            </a:r>
          </a:p>
          <a:p>
            <a:pPr marL="628650" lvl="1" indent="-171450">
              <a:buFont typeface="Wingdings" panose="05000000000000000000" pitchFamily="2" charset="2"/>
              <a:buChar char="§"/>
            </a:pPr>
            <a:r>
              <a:rPr lang="en-US" sz="1400" b="1" dirty="0"/>
              <a:t>If your queries not answered in 3 working days , Below are the escalation Matrix , Please reach out to below . </a:t>
            </a:r>
          </a:p>
          <a:p>
            <a:pPr marL="628650" lvl="1" indent="-171450">
              <a:buFont typeface="Wingdings" panose="05000000000000000000" pitchFamily="2" charset="2"/>
              <a:buChar char="§"/>
            </a:pPr>
            <a:r>
              <a:rPr lang="en-US" sz="1400" b="1" dirty="0"/>
              <a:t>Level 1 - </a:t>
            </a:r>
          </a:p>
          <a:p>
            <a:pPr marL="1085850" lvl="2" indent="-171450">
              <a:buFont typeface="Wingdings" panose="05000000000000000000" pitchFamily="2" charset="2"/>
              <a:buChar char="§"/>
            </a:pPr>
            <a:r>
              <a:rPr lang="en-IN" sz="1400" b="1" dirty="0"/>
              <a:t>S, Ganesh &lt;ganesh.a.s@capgemini.com&gt;</a:t>
            </a:r>
            <a:endParaRPr lang="en-US" sz="1400" b="1" dirty="0"/>
          </a:p>
          <a:p>
            <a:pPr marL="628650" lvl="1" indent="-171450">
              <a:buFont typeface="Wingdings" panose="05000000000000000000" pitchFamily="2" charset="2"/>
              <a:buChar char="§"/>
            </a:pPr>
            <a:r>
              <a:rPr lang="en-US" sz="1400" b="1" dirty="0"/>
              <a:t>Level 2</a:t>
            </a:r>
          </a:p>
          <a:p>
            <a:pPr marL="1085850" lvl="2" indent="-171450">
              <a:buFont typeface="Wingdings" panose="05000000000000000000" pitchFamily="2" charset="2"/>
              <a:buChar char="§"/>
            </a:pPr>
            <a:r>
              <a:rPr lang="fi-FI" sz="1400" b="1" dirty="0"/>
              <a:t>Krishnan Kutty, Praveen  &lt;praveen.kutty@capgemini.com&gt;</a:t>
            </a:r>
            <a:endParaRPr lang="en-US" sz="1400" b="1" dirty="0"/>
          </a:p>
          <a:p>
            <a:pPr marL="628650" lvl="1" indent="-171450">
              <a:buFont typeface="Wingdings" panose="05000000000000000000" pitchFamily="2" charset="2"/>
              <a:buChar char="§"/>
            </a:pPr>
            <a:r>
              <a:rPr lang="en-US" sz="1400" b="1" dirty="0"/>
              <a:t>Leven 3</a:t>
            </a:r>
          </a:p>
          <a:p>
            <a:pPr marL="1085850" lvl="2" indent="-171450">
              <a:buFont typeface="Wingdings" panose="05000000000000000000" pitchFamily="2" charset="2"/>
              <a:buChar char="§"/>
            </a:pPr>
            <a:r>
              <a:rPr lang="sv-SE" sz="1400" b="1" dirty="0"/>
              <a:t>Mohan Saxena, Shyam &lt;shyam.saxena@capgemini.com&gt;</a:t>
            </a:r>
            <a:endParaRPr lang="en-US" sz="1400" b="1" dirty="0"/>
          </a:p>
          <a:p>
            <a:pPr marL="628650" lvl="1" indent="-171450">
              <a:buFont typeface="Wingdings" panose="05000000000000000000" pitchFamily="2" charset="2"/>
              <a:buChar char="§"/>
            </a:pPr>
            <a:endParaRPr lang="en-US" sz="1400" dirty="0"/>
          </a:p>
        </p:txBody>
      </p:sp>
      <p:cxnSp>
        <p:nvCxnSpPr>
          <p:cNvPr id="91" name="Straight Connector 90">
            <a:extLst>
              <a:ext uri="{FF2B5EF4-FFF2-40B4-BE49-F238E27FC236}">
                <a16:creationId xmlns:a16="http://schemas.microsoft.com/office/drawing/2014/main" id="{FB35C2AB-2E2E-468C-B31F-4E52E7208461}"/>
              </a:ext>
            </a:extLst>
          </p:cNvPr>
          <p:cNvCxnSpPr>
            <a:cxnSpLocks/>
          </p:cNvCxnSpPr>
          <p:nvPr/>
        </p:nvCxnSpPr>
        <p:spPr>
          <a:xfrm>
            <a:off x="0" y="5943600"/>
            <a:ext cx="761918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4" descr="CAT registration 2019 to commence from August 7, key points to remember">
            <a:extLst>
              <a:ext uri="{FF2B5EF4-FFF2-40B4-BE49-F238E27FC236}">
                <a16:creationId xmlns:a16="http://schemas.microsoft.com/office/drawing/2014/main" id="{EDE70D40-C696-4513-BA52-62D0C2E66E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9297" y="3429000"/>
            <a:ext cx="4389778" cy="219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35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4530</TotalTime>
  <Words>1499</Words>
  <Application>Microsoft Office PowerPoint</Application>
  <PresentationFormat>Widescreen</PresentationFormat>
  <Paragraphs>152</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-apple-system</vt:lpstr>
      <vt:lpstr>Arial</vt:lpstr>
      <vt:lpstr>Calibri</vt:lpstr>
      <vt:lpstr>Calibri Light</vt:lpstr>
      <vt:lpstr>Wingdings</vt:lpstr>
      <vt:lpstr>Office Theme</vt:lpstr>
      <vt:lpstr>8.0   Finance Due Clearance - Forex</vt:lpstr>
      <vt:lpstr>8.0   Finance Due Clearance - Payroll</vt:lpstr>
      <vt:lpstr>8.0   Finance Due Clearance - Payroll</vt:lpstr>
      <vt:lpstr>8.0   Finance Due Clearance - Payroll</vt:lpstr>
      <vt:lpstr>8.0   Finance Due Clearance - Payroll</vt:lpstr>
      <vt:lpstr>8.0   Finance Due Clearance - Payroll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8.0   Finance Due Clearance - Forex</dc:title>
  <dc:creator>Krishnan Kutty, Praveen (Altran Payroll)</dc:creator>
  <cp:lastModifiedBy>Mohan Saxena, Shyam</cp:lastModifiedBy>
  <cp:revision>74</cp:revision>
  <dcterms:created xsi:type="dcterms:W3CDTF">2022-08-02T13:39:22Z</dcterms:created>
  <dcterms:modified xsi:type="dcterms:W3CDTF">2022-09-02T06:08:17Z</dcterms:modified>
</cp:coreProperties>
</file>