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84" userDrawn="1">
          <p15:clr>
            <a:srgbClr val="A4A3A4"/>
          </p15:clr>
        </p15:guide>
        <p15:guide id="2" pos="7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B8C"/>
    <a:srgbClr val="FFB71B"/>
    <a:srgbClr val="E0BE2B"/>
    <a:srgbClr val="233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1"/>
    <p:restoredTop sz="96327"/>
  </p:normalViewPr>
  <p:slideViewPr>
    <p:cSldViewPr snapToGrid="0">
      <p:cViewPr varScale="1">
        <p:scale>
          <a:sx n="25" d="100"/>
          <a:sy n="25" d="100"/>
        </p:scale>
        <p:origin x="1976" y="240"/>
      </p:cViewPr>
      <p:guideLst>
        <p:guide orient="horz" pos="9384"/>
        <p:guide pos="76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905DE-8CE5-9240-AC13-019E1BB15F02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AC2CE-2992-E747-88DF-BD6556772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PAMPer https://</a:t>
            </a:r>
            <a:r>
              <a:rPr lang="en-US" dirty="0" err="1"/>
              <a:t>www.tandfonline.com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/full/10.3109/10903127.2014.995851</a:t>
            </a:r>
          </a:p>
          <a:p>
            <a:pPr marL="228600" indent="-228600"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 G, Xu C, Zhang D, Ju F, Ni Y.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MetOrigin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discriminating the origins of microbial metabolites for integrative analysis of the gut microbiome and metabolome.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2022 Mar;1(1):e10.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AC2CE-2992-E747-88DF-BD65567724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2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9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3B4AC-6CC2-3D43-AE17-0D3E71C4C357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35D7E-C373-1444-9F73-4CBDC582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emf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10.emf"/><Relationship Id="rId10" Type="http://schemas.microsoft.com/office/2007/relationships/hdphoto" Target="../media/hdphoto3.wdp"/><Relationship Id="rId4" Type="http://schemas.openxmlformats.org/officeDocument/2006/relationships/image" Target="../media/image2.jpg"/><Relationship Id="rId9" Type="http://schemas.openxmlformats.org/officeDocument/2006/relationships/image" Target="../media/image5.png"/><Relationship Id="rId1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10866A-2BD2-6ED4-842E-2F358D010939}"/>
              </a:ext>
            </a:extLst>
          </p:cNvPr>
          <p:cNvSpPr/>
          <p:nvPr/>
        </p:nvSpPr>
        <p:spPr>
          <a:xfrm>
            <a:off x="-356461" y="-213359"/>
            <a:ext cx="44639547" cy="6343948"/>
          </a:xfrm>
          <a:prstGeom prst="rect">
            <a:avLst/>
          </a:prstGeom>
          <a:solidFill>
            <a:srgbClr val="233C8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D0927-CBFE-4B8A-2369-E9B4E64DEC9F}"/>
              </a:ext>
            </a:extLst>
          </p:cNvPr>
          <p:cNvSpPr txBox="1"/>
          <p:nvPr/>
        </p:nvSpPr>
        <p:spPr>
          <a:xfrm>
            <a:off x="6247625" y="3164115"/>
            <a:ext cx="240024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Sinha, S.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Oft, H.C.M.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Kar, U.K.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Simon, D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Sperry, J.L.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&amp;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Billiar, T.R.</a:t>
            </a:r>
            <a:r>
              <a:rPr lang="en-US" sz="54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  <a:r>
              <a:rPr lang="en-US" sz="5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C2366-80DF-49ED-975A-106D1AF9F97D}"/>
              </a:ext>
            </a:extLst>
          </p:cNvPr>
          <p:cNvSpPr txBox="1"/>
          <p:nvPr/>
        </p:nvSpPr>
        <p:spPr>
          <a:xfrm>
            <a:off x="8267200" y="4156381"/>
            <a:ext cx="1868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Surgery, University of Pittsburgh</a:t>
            </a: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Scientist Training Program, University of Pittsburgh School of Medicine</a:t>
            </a:r>
          </a:p>
          <a:p>
            <a:pPr algn="ctr"/>
            <a:r>
              <a:rPr lang="en-US" sz="3600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UPMC Children’s Hospital of Pittsburgh</a:t>
            </a:r>
            <a:endParaRPr lang="en-US" sz="36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close-up of a logo&#10;&#10;Description automatically generate">
            <a:extLst>
              <a:ext uri="{FF2B5EF4-FFF2-40B4-BE49-F238E27FC236}">
                <a16:creationId xmlns:a16="http://schemas.microsoft.com/office/drawing/2014/main" id="{91B55856-48D3-2222-EA02-D55057DF4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2750" y="-62492"/>
            <a:ext cx="7698450" cy="2838803"/>
          </a:xfrm>
          <a:prstGeom prst="rect">
            <a:avLst/>
          </a:prstGeom>
        </p:spPr>
      </p:pic>
      <p:pic>
        <p:nvPicPr>
          <p:cNvPr id="17" name="Picture 1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853B606F-192F-0AB1-BD33-CA15D042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558" b="26589"/>
          <a:stretch/>
        </p:blipFill>
        <p:spPr>
          <a:xfrm>
            <a:off x="36854118" y="2776311"/>
            <a:ext cx="6282123" cy="2943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0CD3F1-CBDC-FF47-AAA9-A5D89F04FDD4}"/>
              </a:ext>
            </a:extLst>
          </p:cNvPr>
          <p:cNvSpPr txBox="1"/>
          <p:nvPr/>
        </p:nvSpPr>
        <p:spPr>
          <a:xfrm>
            <a:off x="214667" y="-88373"/>
            <a:ext cx="360683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FFC000"/>
                </a:solidFill>
              </a:rPr>
              <a:t>Plasma Microbial-Derived Metabolites Predict Traumatic Injury Outcome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98101-0214-E2E9-0546-6F788EB70C5E}"/>
              </a:ext>
            </a:extLst>
          </p:cNvPr>
          <p:cNvSpPr/>
          <p:nvPr/>
        </p:nvSpPr>
        <p:spPr>
          <a:xfrm>
            <a:off x="484492" y="6742114"/>
            <a:ext cx="11174108" cy="7357784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883C6-A88B-D9C7-D562-EE255E2E8C9E}"/>
              </a:ext>
            </a:extLst>
          </p:cNvPr>
          <p:cNvSpPr txBox="1"/>
          <p:nvPr/>
        </p:nvSpPr>
        <p:spPr>
          <a:xfrm>
            <a:off x="2866529" y="6798921"/>
            <a:ext cx="640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33B8C"/>
                </a:solidFill>
              </a:rPr>
              <a:t>BACKGROUND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0790D-97FD-6C39-8C82-2A7CECDF6B17}"/>
              </a:ext>
            </a:extLst>
          </p:cNvPr>
          <p:cNvSpPr txBox="1"/>
          <p:nvPr/>
        </p:nvSpPr>
        <p:spPr>
          <a:xfrm>
            <a:off x="656490" y="8668385"/>
            <a:ext cx="11002110" cy="632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b="1" dirty="0"/>
              <a:t>Traumatic injury </a:t>
            </a:r>
            <a:r>
              <a:rPr lang="en-US" sz="3200" dirty="0"/>
              <a:t>is a leading cause of death worldwide</a:t>
            </a:r>
          </a:p>
          <a:p>
            <a:pPr marL="457200" indent="-457200">
              <a:buFontTx/>
              <a:buChar char="-"/>
            </a:pP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3200" dirty="0"/>
              <a:t>The </a:t>
            </a:r>
            <a:r>
              <a:rPr lang="en-US" sz="3200" b="1" dirty="0"/>
              <a:t>Prehospital Air Medical Plasma (PAMPer) </a:t>
            </a:r>
            <a:r>
              <a:rPr lang="en-US" sz="3200" dirty="0"/>
              <a:t>trial identified the benefit of prehospital thawed plasma on thirty-day mortality</a:t>
            </a:r>
            <a:r>
              <a:rPr lang="en-US" sz="3200" baseline="30000" dirty="0"/>
              <a:t>1</a:t>
            </a:r>
          </a:p>
          <a:p>
            <a:pPr marL="457200" indent="-457200">
              <a:buFontTx/>
              <a:buChar char="-"/>
            </a:pPr>
            <a:endParaRPr lang="en-US" sz="3200" baseline="30000" dirty="0"/>
          </a:p>
          <a:p>
            <a:pPr marL="457200" indent="-457200">
              <a:buFontTx/>
              <a:buChar char="-"/>
            </a:pPr>
            <a:r>
              <a:rPr lang="en-US" sz="3200" dirty="0"/>
              <a:t>Circulating </a:t>
            </a:r>
            <a:r>
              <a:rPr lang="en-US" sz="3200" b="1" dirty="0"/>
              <a:t>microbial-derived metabolite </a:t>
            </a:r>
            <a:r>
              <a:rPr lang="en-US" sz="3200" dirty="0"/>
              <a:t>changes are unexplored in trauma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These metabolites play a major role in the </a:t>
            </a:r>
            <a:r>
              <a:rPr lang="en-US" sz="3200" b="1" dirty="0"/>
              <a:t>gut-brain</a:t>
            </a:r>
            <a:r>
              <a:rPr lang="en-US" sz="3200" dirty="0"/>
              <a:t> </a:t>
            </a:r>
            <a:r>
              <a:rPr lang="en-US" sz="3200" b="1" dirty="0"/>
              <a:t>axis</a:t>
            </a:r>
            <a:r>
              <a:rPr lang="en-US" sz="3200" dirty="0"/>
              <a:t>, as </a:t>
            </a:r>
            <a:r>
              <a:rPr lang="en-US" sz="3200" b="1" dirty="0"/>
              <a:t>signaling molecules</a:t>
            </a:r>
            <a:r>
              <a:rPr lang="en-US" sz="3200" dirty="0"/>
              <a:t>, and as </a:t>
            </a:r>
            <a:r>
              <a:rPr lang="en-US" sz="3200" b="1" dirty="0"/>
              <a:t>toxins</a:t>
            </a:r>
          </a:p>
          <a:p>
            <a:endParaRPr lang="en-US" sz="3200" b="1" dirty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C9D0F0-2CB7-F236-F603-162E1B6C79D2}"/>
              </a:ext>
            </a:extLst>
          </p:cNvPr>
          <p:cNvSpPr/>
          <p:nvPr/>
        </p:nvSpPr>
        <p:spPr>
          <a:xfrm>
            <a:off x="484492" y="14711423"/>
            <a:ext cx="11174108" cy="17749777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A26B9-D3A6-B0F1-A7CC-B9928144A82D}"/>
              </a:ext>
            </a:extLst>
          </p:cNvPr>
          <p:cNvSpPr txBox="1"/>
          <p:nvPr/>
        </p:nvSpPr>
        <p:spPr>
          <a:xfrm>
            <a:off x="3435491" y="14880559"/>
            <a:ext cx="4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33B8C"/>
                </a:solidFill>
              </a:rPr>
              <a:t>METHODS</a:t>
            </a:r>
          </a:p>
        </p:txBody>
      </p:sp>
      <p:pic>
        <p:nvPicPr>
          <p:cNvPr id="16" name="Picture 15" descr="A diagram of a circular chart&#10;&#10;Description automatically generated with medium confidence">
            <a:extLst>
              <a:ext uri="{FF2B5EF4-FFF2-40B4-BE49-F238E27FC236}">
                <a16:creationId xmlns:a16="http://schemas.microsoft.com/office/drawing/2014/main" id="{152E4001-C297-55F4-8BB1-89A42180A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5133" b="82403" l="29008" r="67644">
                        <a14:foregroundMark x1="48323" y1="45833" x2="48323" y2="45833"/>
                        <a14:foregroundMark x1="52157" y1="50972" x2="52157" y2="50972"/>
                        <a14:foregroundMark x1="52636" y1="50972" x2="47764" y2="32778"/>
                        <a14:foregroundMark x1="47764" y1="32778" x2="42412" y2="47778"/>
                        <a14:foregroundMark x1="42412" y1="47778" x2="47444" y2="63472"/>
                        <a14:foregroundMark x1="47444" y1="63472" x2="54712" y2="60694"/>
                        <a14:foregroundMark x1="47444" y1="44306" x2="52955" y2="60000"/>
                        <a14:foregroundMark x1="52955" y1="60000" x2="54153" y2="41944"/>
                        <a14:foregroundMark x1="54153" y1="41944" x2="48722" y2="43611"/>
                        <a14:foregroundMark x1="33387" y1="42778" x2="32668" y2="60278"/>
                        <a14:foregroundMark x1="32668" y1="60278" x2="34185" y2="48056"/>
                        <a14:foregroundMark x1="33387" y1="48750" x2="33786" y2="49583"/>
                        <a14:foregroundMark x1="32109" y1="48750" x2="33387" y2="50972"/>
                        <a14:foregroundMark x1="32109" y1="47361" x2="38898" y2="49583"/>
                        <a14:foregroundMark x1="52636" y1="48750" x2="52636" y2="65833"/>
                        <a14:foregroundMark x1="52636" y1="65833" x2="58147" y2="45833"/>
                        <a14:foregroundMark x1="50000" y1="48056" x2="58946" y2="56250"/>
                        <a14:foregroundMark x1="58946" y1="56250" x2="53035" y2="52500"/>
                      </a14:backgroundRemoval>
                    </a14:imgEffect>
                  </a14:imgLayer>
                </a14:imgProps>
              </a:ext>
            </a:extLst>
          </a:blip>
          <a:srcRect l="28696" t="15166" r="27648" b="13968"/>
          <a:stretch/>
        </p:blipFill>
        <p:spPr>
          <a:xfrm>
            <a:off x="8087449" y="22994210"/>
            <a:ext cx="2657807" cy="2481198"/>
          </a:xfrm>
          <a:prstGeom prst="rect">
            <a:avLst/>
          </a:prstGeom>
        </p:spPr>
      </p:pic>
      <p:pic>
        <p:nvPicPr>
          <p:cNvPr id="20" name="Picture 19" descr="A machine with a tube attached to it&#10;&#10;Description automatically generated">
            <a:extLst>
              <a:ext uri="{FF2B5EF4-FFF2-40B4-BE49-F238E27FC236}">
                <a16:creationId xmlns:a16="http://schemas.microsoft.com/office/drawing/2014/main" id="{0FD874F4-F98F-21AF-0CBD-5C30ACF076B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134" b="89675" l="7450" r="95702">
                        <a14:foregroundMark x1="50000" y1="46272" x2="50000" y2="64436"/>
                        <a14:foregroundMark x1="45845" y1="25621" x2="39255" y2="42065"/>
                        <a14:foregroundMark x1="39255" y1="42065" x2="50143" y2="62906"/>
                        <a14:foregroundMark x1="50143" y1="62906" x2="64183" y2="57553"/>
                        <a14:foregroundMark x1="64183" y1="57553" x2="59026" y2="38815"/>
                        <a14:foregroundMark x1="59026" y1="38815" x2="50573" y2="26386"/>
                        <a14:foregroundMark x1="51719" y1="69216" x2="48711" y2="62906"/>
                        <a14:foregroundMark x1="90258" y1="20076" x2="90258" y2="64245"/>
                        <a14:foregroundMark x1="90258" y1="64245" x2="92693" y2="69981"/>
                        <a14:foregroundMark x1="20917" y1="26386" x2="20917" y2="62141"/>
                        <a14:foregroundMark x1="27937" y1="27151" x2="10458" y2="30402"/>
                        <a14:foregroundMark x1="10458" y1="30402" x2="7593" y2="49713"/>
                        <a14:foregroundMark x1="7593" y1="49713" x2="12607" y2="67686"/>
                        <a14:foregroundMark x1="12607" y1="67686" x2="26504" y2="65010"/>
                        <a14:foregroundMark x1="26504" y1="65010" x2="37679" y2="51816"/>
                        <a14:foregroundMark x1="37679" y1="51816" x2="37966" y2="25239"/>
                        <a14:foregroundMark x1="37966" y1="25239" x2="30372" y2="20076"/>
                        <a14:foregroundMark x1="81375" y1="16826" x2="65330" y2="31166"/>
                        <a14:foregroundMark x1="65330" y1="31166" x2="66046" y2="57744"/>
                        <a14:foregroundMark x1="66046" y1="57744" x2="86103" y2="62906"/>
                        <a14:foregroundMark x1="86103" y1="62906" x2="93983" y2="48184"/>
                        <a14:foregroundMark x1="93983" y1="48184" x2="83954" y2="21033"/>
                        <a14:foregroundMark x1="83954" y1="21033" x2="80802" y2="19312"/>
                        <a14:foregroundMark x1="82521" y1="36711" x2="69341" y2="57744"/>
                        <a14:foregroundMark x1="69341" y1="57744" x2="68338" y2="63671"/>
                        <a14:foregroundMark x1="80229" y1="69981" x2="89685" y2="78011"/>
                        <a14:foregroundMark x1="73639" y1="69216" x2="73639" y2="31740"/>
                        <a14:foregroundMark x1="73639" y1="31740" x2="61461" y2="47228"/>
                        <a14:foregroundMark x1="61461" y1="47228" x2="69914" y2="69598"/>
                        <a14:foregroundMark x1="69914" y1="69598" x2="70774" y2="68451"/>
                        <a14:foregroundMark x1="77221" y1="58126" x2="62321" y2="60612"/>
                        <a14:foregroundMark x1="62321" y1="60612" x2="68338" y2="77055"/>
                        <a14:foregroundMark x1="68338" y1="77055" x2="82521" y2="76099"/>
                        <a14:foregroundMark x1="82521" y1="76099" x2="87393" y2="67686"/>
                        <a14:foregroundMark x1="31519" y1="11281" x2="13754" y2="12046"/>
                        <a14:foregroundMark x1="71920" y1="80306" x2="87249" y2="79159"/>
                        <a14:foregroundMark x1="87249" y1="79159" x2="74928" y2="70746"/>
                        <a14:foregroundMark x1="74928" y1="70746" x2="71920" y2="82792"/>
                        <a14:foregroundMark x1="89112" y1="68451" x2="89112" y2="76291"/>
                        <a14:foregroundMark x1="90258" y1="78776" x2="88539" y2="81836"/>
                        <a14:foregroundMark x1="92693" y1="73996" x2="92693" y2="76291"/>
                        <a14:foregroundMark x1="75501" y1="85851" x2="90115" y2="84130"/>
                        <a14:foregroundMark x1="90115" y1="84130" x2="94413" y2="79541"/>
                        <a14:foregroundMark x1="48711" y1="60421" x2="49284" y2="49331"/>
                        <a14:foregroundMark x1="52292" y1="59656" x2="52865" y2="49331"/>
                        <a14:foregroundMark x1="49284" y1="54876" x2="52865" y2="51816"/>
                        <a14:foregroundMark x1="81375" y1="26386" x2="81375" y2="51816"/>
                        <a14:foregroundMark x1="81375" y1="51816" x2="83524" y2="33652"/>
                        <a14:foregroundMark x1="83524" y1="33652" x2="78367" y2="40727"/>
                        <a14:foregroundMark x1="63037" y1="17591" x2="95702" y2="10516"/>
                      </a14:backgroundRemoval>
                    </a14:imgEffect>
                  </a14:imgLayer>
                </a14:imgProps>
              </a:ext>
            </a:extLst>
          </a:blip>
          <a:srcRect l="8959" t="7414" r="5550" b="11245"/>
          <a:stretch/>
        </p:blipFill>
        <p:spPr>
          <a:xfrm>
            <a:off x="7715874" y="18182471"/>
            <a:ext cx="3150607" cy="224178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66AFA2-BEFD-E584-FFD8-ED57D09CB6D9}"/>
              </a:ext>
            </a:extLst>
          </p:cNvPr>
          <p:cNvCxnSpPr>
            <a:cxnSpLocks/>
          </p:cNvCxnSpPr>
          <p:nvPr/>
        </p:nvCxnSpPr>
        <p:spPr>
          <a:xfrm>
            <a:off x="4525956" y="19303362"/>
            <a:ext cx="2391235" cy="0"/>
          </a:xfrm>
          <a:prstGeom prst="straightConnector1">
            <a:avLst/>
          </a:prstGeom>
          <a:ln w="123825">
            <a:solidFill>
              <a:srgbClr val="233B8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A68FF5-839B-75D8-D4DA-68066127B09F}"/>
              </a:ext>
            </a:extLst>
          </p:cNvPr>
          <p:cNvSpPr txBox="1"/>
          <p:nvPr/>
        </p:nvSpPr>
        <p:spPr>
          <a:xfrm>
            <a:off x="765348" y="16979313"/>
            <a:ext cx="33929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Sample collection (PAMPer, SWAT)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158B20-A07B-280F-57B4-4FF22FADBDF9}"/>
              </a:ext>
            </a:extLst>
          </p:cNvPr>
          <p:cNvSpPr txBox="1"/>
          <p:nvPr/>
        </p:nvSpPr>
        <p:spPr>
          <a:xfrm>
            <a:off x="6917191" y="17029229"/>
            <a:ext cx="49219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Metabolomics (Metabolon, Inc.)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AF1138-7A2A-1214-0198-D2D4E2F2EFEF}"/>
              </a:ext>
            </a:extLst>
          </p:cNvPr>
          <p:cNvCxnSpPr>
            <a:cxnSpLocks/>
          </p:cNvCxnSpPr>
          <p:nvPr/>
        </p:nvCxnSpPr>
        <p:spPr>
          <a:xfrm>
            <a:off x="9378167" y="21223974"/>
            <a:ext cx="0" cy="1647609"/>
          </a:xfrm>
          <a:prstGeom prst="straightConnector1">
            <a:avLst/>
          </a:prstGeom>
          <a:ln w="123825">
            <a:solidFill>
              <a:srgbClr val="233B8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ADD46E1-7D4A-5BB0-0A4F-E7228FA6F3D1}"/>
              </a:ext>
            </a:extLst>
          </p:cNvPr>
          <p:cNvSpPr txBox="1"/>
          <p:nvPr/>
        </p:nvSpPr>
        <p:spPr>
          <a:xfrm>
            <a:off x="7802864" y="25422055"/>
            <a:ext cx="31506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Origin analysis (MetOrigin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39375B-35C3-24A3-6333-D73F9592712A}"/>
              </a:ext>
            </a:extLst>
          </p:cNvPr>
          <p:cNvCxnSpPr>
            <a:cxnSpLocks/>
          </p:cNvCxnSpPr>
          <p:nvPr/>
        </p:nvCxnSpPr>
        <p:spPr>
          <a:xfrm flipH="1">
            <a:off x="4516891" y="24277840"/>
            <a:ext cx="2400300" cy="0"/>
          </a:xfrm>
          <a:prstGeom prst="straightConnector1">
            <a:avLst/>
          </a:prstGeom>
          <a:ln w="123825">
            <a:solidFill>
              <a:srgbClr val="233B8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759582E-651A-8A50-3FA9-50A63D2F4F34}"/>
              </a:ext>
            </a:extLst>
          </p:cNvPr>
          <p:cNvSpPr txBox="1"/>
          <p:nvPr/>
        </p:nvSpPr>
        <p:spPr>
          <a:xfrm>
            <a:off x="656490" y="25414315"/>
            <a:ext cx="3702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(R, MetaboAnalyst)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99563B-6B13-88AE-8726-DC9F84C6ED2B}"/>
              </a:ext>
            </a:extLst>
          </p:cNvPr>
          <p:cNvSpPr txBox="1"/>
          <p:nvPr/>
        </p:nvSpPr>
        <p:spPr>
          <a:xfrm>
            <a:off x="765348" y="27633926"/>
            <a:ext cx="106111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analyzed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143 microbial metabolites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144-198 PAMPer patients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MetOrigin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-identified microbial metabolites were cross-checked with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MimeDB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Exposome-Explorer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subjected to literature review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SWAT Cohort</a:t>
            </a:r>
            <a:r>
              <a:rPr lang="en-US" sz="320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served as a validation set</a:t>
            </a:r>
          </a:p>
          <a:p>
            <a:pPr marL="457200" indent="-457200">
              <a:buFontTx/>
              <a:buChar char="-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63F3E9-67AB-53A5-C8D3-5C7264F00AFE}"/>
              </a:ext>
            </a:extLst>
          </p:cNvPr>
          <p:cNvSpPr/>
          <p:nvPr/>
        </p:nvSpPr>
        <p:spPr>
          <a:xfrm>
            <a:off x="12400673" y="6742114"/>
            <a:ext cx="21348999" cy="25719086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973573-3A84-627D-12B7-AB61F279EA4D}"/>
              </a:ext>
            </a:extLst>
          </p:cNvPr>
          <p:cNvSpPr txBox="1"/>
          <p:nvPr/>
        </p:nvSpPr>
        <p:spPr>
          <a:xfrm>
            <a:off x="21042156" y="6770490"/>
            <a:ext cx="3897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233B8C"/>
                </a:solidFill>
              </a:rPr>
              <a:t>RESULTS</a:t>
            </a:r>
          </a:p>
        </p:txBody>
      </p:sp>
      <p:pic>
        <p:nvPicPr>
          <p:cNvPr id="43" name="Picture 42" descr="A group of test tubes&#10;&#10;Description automatically generated">
            <a:extLst>
              <a:ext uri="{FF2B5EF4-FFF2-40B4-BE49-F238E27FC236}">
                <a16:creationId xmlns:a16="http://schemas.microsoft.com/office/drawing/2014/main" id="{E31A8190-1D4B-74A8-3DC3-BC049B1FA2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825" t="22393" r="16522" b="22391"/>
          <a:stretch/>
        </p:blipFill>
        <p:spPr>
          <a:xfrm>
            <a:off x="1196416" y="18243637"/>
            <a:ext cx="2530856" cy="2128513"/>
          </a:xfrm>
          <a:prstGeom prst="rect">
            <a:avLst/>
          </a:prstGeom>
        </p:spPr>
      </p:pic>
      <p:pic>
        <p:nvPicPr>
          <p:cNvPr id="46" name="Picture 45" descr="A puzzle with text in center&#10;&#10;Description automatically generated with medium confidence">
            <a:extLst>
              <a:ext uri="{FF2B5EF4-FFF2-40B4-BE49-F238E27FC236}">
                <a16:creationId xmlns:a16="http://schemas.microsoft.com/office/drawing/2014/main" id="{A6A45921-7569-F7C1-362A-C5AF59E07B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6968" y="23149933"/>
            <a:ext cx="2169752" cy="21697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4EF291A-CE21-B8FA-E431-DA48E35E00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09417" y="22994210"/>
            <a:ext cx="8497788" cy="7739334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1251434-D394-CC1C-6850-908AEEB04E94}"/>
              </a:ext>
            </a:extLst>
          </p:cNvPr>
          <p:cNvSpPr txBox="1"/>
          <p:nvPr/>
        </p:nvSpPr>
        <p:spPr>
          <a:xfrm>
            <a:off x="12828858" y="30827252"/>
            <a:ext cx="20685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Fig. 3. Limited microbial metabolites can predict patient resolution at 24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SWAT. 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model with only one and two metabolites discriminates well between resolvers and non-resolvers at 24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performance is validated in SWAT at 24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indicating significance of metabolites in patient outcome.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7F433-90D3-C47F-2ACC-608643D1C854}"/>
              </a:ext>
            </a:extLst>
          </p:cNvPr>
          <p:cNvSpPr txBox="1"/>
          <p:nvPr/>
        </p:nvSpPr>
        <p:spPr>
          <a:xfrm>
            <a:off x="29362400" y="26843881"/>
            <a:ext cx="2569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SWAT 24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E7F0F-2E76-6F41-33E3-6EB246043BA2}"/>
              </a:ext>
            </a:extLst>
          </p:cNvPr>
          <p:cNvSpPr txBox="1"/>
          <p:nvPr/>
        </p:nvSpPr>
        <p:spPr>
          <a:xfrm>
            <a:off x="12828858" y="229355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F23BCC-9AEB-CEA5-8EAE-95DC5B22FA7B}"/>
              </a:ext>
            </a:extLst>
          </p:cNvPr>
          <p:cNvSpPr txBox="1"/>
          <p:nvPr/>
        </p:nvSpPr>
        <p:spPr>
          <a:xfrm>
            <a:off x="23322104" y="23007752"/>
            <a:ext cx="428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6D02235-C30F-B3F5-E525-1238D7AC51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41150" y="14499976"/>
            <a:ext cx="7953481" cy="684239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32698A3-165E-1CC4-48F4-88A578BF84D6}"/>
              </a:ext>
            </a:extLst>
          </p:cNvPr>
          <p:cNvSpPr txBox="1"/>
          <p:nvPr/>
        </p:nvSpPr>
        <p:spPr>
          <a:xfrm>
            <a:off x="13241150" y="21502420"/>
            <a:ext cx="194998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Fig. 2. Microbial metabolites classify patient resolution well at 24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SWAT. a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PLS-DA model trained on all n=143 microbial metabolites discriminates well between non-resolvers and resolvers at 24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both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SWAT.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Top 10 PLS-DA ranked microbial metabolites in contribution to classification.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A44B3CB-CFE1-5EBF-09E0-779B8C142AA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497125" y="14499976"/>
            <a:ext cx="9604247" cy="644448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BB9179F-B069-8461-0D91-C0A4B020CAD4}"/>
              </a:ext>
            </a:extLst>
          </p:cNvPr>
          <p:cNvSpPr txBox="1"/>
          <p:nvPr/>
        </p:nvSpPr>
        <p:spPr>
          <a:xfrm>
            <a:off x="12948930" y="14339923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54AD7B-244D-0967-FE5D-9884E457338D}"/>
              </a:ext>
            </a:extLst>
          </p:cNvPr>
          <p:cNvSpPr txBox="1"/>
          <p:nvPr/>
        </p:nvSpPr>
        <p:spPr>
          <a:xfrm>
            <a:off x="23338129" y="14267695"/>
            <a:ext cx="41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43B6C3-1321-456A-FD79-F4298B6DCF19}"/>
              </a:ext>
            </a:extLst>
          </p:cNvPr>
          <p:cNvSpPr txBox="1"/>
          <p:nvPr/>
        </p:nvSpPr>
        <p:spPr>
          <a:xfrm>
            <a:off x="18483489" y="26843880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24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hrs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5DF376D-BBAD-5FCD-480C-A8970FBC0B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61222" y="23053896"/>
            <a:ext cx="8497787" cy="77201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BA15652-D23C-2E9F-9409-CD7CD8C39D54}"/>
              </a:ext>
            </a:extLst>
          </p:cNvPr>
          <p:cNvSpPr txBox="1"/>
          <p:nvPr/>
        </p:nvSpPr>
        <p:spPr>
          <a:xfrm>
            <a:off x="13572198" y="13244652"/>
            <a:ext cx="19499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Fig. 1. Differentially expressed pathways influenced by microbial metabolites in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PAMPer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Effects of trauma on circulating microbial metabolites impact pathways such as tryptophan catabolism and BCAA catabolism.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4A97F2-8813-E971-E80A-31DF73FD8EBA}"/>
              </a:ext>
            </a:extLst>
          </p:cNvPr>
          <p:cNvSpPr/>
          <p:nvPr/>
        </p:nvSpPr>
        <p:spPr>
          <a:xfrm>
            <a:off x="34243533" y="6742113"/>
            <a:ext cx="9163175" cy="10711000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A161DE5-CED9-8DCE-8AB5-6E8EEC6456D0}"/>
              </a:ext>
            </a:extLst>
          </p:cNvPr>
          <p:cNvSpPr txBox="1"/>
          <p:nvPr/>
        </p:nvSpPr>
        <p:spPr>
          <a:xfrm>
            <a:off x="34491745" y="6923452"/>
            <a:ext cx="864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233B8C"/>
                </a:solidFill>
              </a:rPr>
              <a:t>CONCLUSIONS &amp; SIGNIFICANCE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6025E9-8B52-BB87-D090-2200A823479A}"/>
              </a:ext>
            </a:extLst>
          </p:cNvPr>
          <p:cNvSpPr txBox="1"/>
          <p:nvPr/>
        </p:nvSpPr>
        <p:spPr>
          <a:xfrm>
            <a:off x="34356511" y="9413115"/>
            <a:ext cx="8914963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Our investigation suggests that microbial</a:t>
            </a:r>
            <a:r>
              <a:rPr lang="en-US" sz="3200" b="1" dirty="0"/>
              <a:t> </a:t>
            </a:r>
            <a:r>
              <a:rPr lang="en-US" sz="3200" dirty="0"/>
              <a:t>metabolites</a:t>
            </a:r>
            <a:r>
              <a:rPr lang="en-US" sz="3200" b="1" dirty="0"/>
              <a:t> </a:t>
            </a:r>
            <a:r>
              <a:rPr lang="en-US" sz="3200" dirty="0"/>
              <a:t>play a vital role in the </a:t>
            </a:r>
            <a:r>
              <a:rPr lang="en-US" sz="3200" b="1" dirty="0"/>
              <a:t>host response </a:t>
            </a:r>
            <a:r>
              <a:rPr lang="en-US" sz="3200" dirty="0"/>
              <a:t>to trauma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We reveal several </a:t>
            </a:r>
            <a:r>
              <a:rPr lang="en-US" sz="3200" b="1" dirty="0"/>
              <a:t>pathways </a:t>
            </a:r>
            <a:r>
              <a:rPr lang="en-US" sz="3200" dirty="0"/>
              <a:t>and </a:t>
            </a:r>
            <a:r>
              <a:rPr lang="en-US" sz="3200" b="1" dirty="0"/>
              <a:t>metabolites</a:t>
            </a:r>
            <a:r>
              <a:rPr lang="en-US" sz="3200" dirty="0"/>
              <a:t> of potential interest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These </a:t>
            </a:r>
            <a:r>
              <a:rPr lang="en-US" sz="3200" b="1" dirty="0"/>
              <a:t>biomarkers </a:t>
            </a:r>
            <a:r>
              <a:rPr lang="en-US" sz="3200" dirty="0"/>
              <a:t>predict eventual patient outcome at 24 hours post-ED admission </a:t>
            </a:r>
          </a:p>
          <a:p>
            <a:pPr marL="457200" indent="-457200">
              <a:buFontTx/>
              <a:buChar char="-"/>
            </a:pP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3200" b="1" dirty="0"/>
              <a:t>Validation</a:t>
            </a:r>
            <a:r>
              <a:rPr lang="en-US" sz="3200" dirty="0"/>
              <a:t> in SWAT, a separate trauma dataset, supports biomarker relevance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Future </a:t>
            </a:r>
            <a:r>
              <a:rPr lang="en-US" sz="3200" b="1" dirty="0"/>
              <a:t>mechanistic studies</a:t>
            </a:r>
            <a:r>
              <a:rPr lang="en-US" sz="3200" dirty="0"/>
              <a:t> should be performed to determine the role of these metabolites in the host response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7CCF96B-0E69-AAFD-E601-4890BA38480A}"/>
              </a:ext>
            </a:extLst>
          </p:cNvPr>
          <p:cNvSpPr/>
          <p:nvPr/>
        </p:nvSpPr>
        <p:spPr>
          <a:xfrm>
            <a:off x="34243533" y="17873101"/>
            <a:ext cx="9163175" cy="6100081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208EFF-9994-B83D-B6D0-9D323B24690A}"/>
              </a:ext>
            </a:extLst>
          </p:cNvPr>
          <p:cNvSpPr txBox="1"/>
          <p:nvPr/>
        </p:nvSpPr>
        <p:spPr>
          <a:xfrm>
            <a:off x="36124688" y="17967597"/>
            <a:ext cx="5400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233B8C"/>
                </a:solidFill>
              </a:rPr>
              <a:t>LIMITATIONS</a:t>
            </a:r>
            <a:endParaRPr lang="en-US" sz="7200" b="1" dirty="0">
              <a:solidFill>
                <a:srgbClr val="233B8C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34DFDB-98AC-E6C9-6A95-89A5873426A1}"/>
              </a:ext>
            </a:extLst>
          </p:cNvPr>
          <p:cNvSpPr txBox="1"/>
          <p:nvPr/>
        </p:nvSpPr>
        <p:spPr>
          <a:xfrm>
            <a:off x="34311202" y="19281844"/>
            <a:ext cx="891496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200" dirty="0"/>
              <a:t>The untargeted metabolomics assays captured only a subset of the total circulating metabolome, and microbe-metabolite links are still incomplete; thus, our study does not represent all microbial metabolites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Human response to trauma is diverse even within similar demographics, and generalizing results must be done with caution.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endParaRPr lang="en-US" sz="32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1529A3-6A86-7267-05E4-51DC0CA3FD73}"/>
              </a:ext>
            </a:extLst>
          </p:cNvPr>
          <p:cNvSpPr/>
          <p:nvPr/>
        </p:nvSpPr>
        <p:spPr>
          <a:xfrm>
            <a:off x="34243533" y="24277840"/>
            <a:ext cx="9163175" cy="8183360"/>
          </a:xfrm>
          <a:prstGeom prst="rect">
            <a:avLst/>
          </a:prstGeom>
          <a:noFill/>
          <a:ln w="47625">
            <a:solidFill>
              <a:srgbClr val="233B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E8E88F-EF4A-EB56-A592-89CF672F3B3F}"/>
              </a:ext>
            </a:extLst>
          </p:cNvPr>
          <p:cNvSpPr txBox="1"/>
          <p:nvPr/>
        </p:nvSpPr>
        <p:spPr>
          <a:xfrm>
            <a:off x="34376347" y="24403178"/>
            <a:ext cx="899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233B8C"/>
                </a:solidFill>
              </a:rPr>
              <a:t>REFERENCES &amp; ACKNOWLEDGEMENTS</a:t>
            </a:r>
            <a:endParaRPr lang="en-US" sz="4000" b="1" dirty="0">
              <a:solidFill>
                <a:srgbClr val="233B8C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B5F22C-EA46-3D62-BC18-E6C74E7C5702}"/>
              </a:ext>
            </a:extLst>
          </p:cNvPr>
          <p:cNvSpPr txBox="1"/>
          <p:nvPr/>
        </p:nvSpPr>
        <p:spPr>
          <a:xfrm>
            <a:off x="34367633" y="25512004"/>
            <a:ext cx="891496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Sperry JL, Guyette FX, Brown JB,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Yazer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MH,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Triulzi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DJ, Early-Young BJ, Adams PW, Daley BJ, Miller RS,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Harbrecht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BG, Claridge JA. Prehospital plasma during air medical transport in trauma patients at risk for hemorrhagic shock. New England Journal of Medicine. 2018 Jul 26;379(4):315-26.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Yu G, Xu C, Zhang D, Ju F, Ni Y.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MetOrigin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discriminating the origins of microbial metabolites for integrative analysis of the gut microbiome and metabolome.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IMeta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2022 Mar;1(1):e10.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Wishart DS, Oler E, Peters H, Guo A, Girod S, Han S, Saha S, Lui VW,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LeVatte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Gautam V,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Kaddurah-Daouk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MiMeDB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human microbial metabolome database. Nucleic Acids Research. 2023 Jan 6;51(D1):D611-20.</a:t>
            </a:r>
          </a:p>
          <a:p>
            <a:pPr marL="342900" indent="-342900">
              <a:buFontTx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Neveu V, Nicolas G, Amara A, Salek RM,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Scalbert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 The human microbial exposome: expanding the Exposome-Explorer database with gut microbial metabolites. Scientific Reports. 2023 Feb 2;13(1):1946.</a:t>
            </a:r>
            <a:endParaRPr lang="en-US" sz="3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Sperry JL, Early B, Buck M,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Silfies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L. Shock, whole blood and assessment of TBI (SWAT). Pittsburgh, PA: University of Pittsburgh. 2018.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Author Contribution Statement: SS designed poster and generated data in Figs. 2 and 3. HCMO generated data in Fig. 1. UKK, DS, JLS, and TRB conceptualized the study and oversaw design, execution, and funding.</a:t>
            </a:r>
            <a:endParaRPr lang="en-US" dirty="0"/>
          </a:p>
          <a:p>
            <a:pPr marL="342900" indent="-342900">
              <a:buFontTx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Disclosures: </a:t>
            </a:r>
            <a:r>
              <a:rPr lang="en-US" dirty="0">
                <a:effectLst/>
              </a:rPr>
              <a:t>This research was supported by DoD Contract No. W81XWH-16-D-0024, Task Order W81XWH-16-D-0024-0002, and NIH </a:t>
            </a:r>
            <a:r>
              <a:rPr lang="en-US" dirty="0"/>
              <a:t>R01NS127372. </a:t>
            </a:r>
            <a:r>
              <a:rPr lang="en-US" dirty="0">
                <a:effectLst/>
              </a:rPr>
              <a:t>Any opinions or recommendations expressed in this material are those of the authors and do not necessarily reflect the views of the Department of Defense.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994BB0-2AA3-F6A2-0DE0-D24CC7874F3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09152" y="9512789"/>
            <a:ext cx="16763805" cy="34133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693668-3D31-D37A-C960-55527BBE7A38}"/>
              </a:ext>
            </a:extLst>
          </p:cNvPr>
          <p:cNvSpPr txBox="1"/>
          <p:nvPr/>
        </p:nvSpPr>
        <p:spPr>
          <a:xfrm>
            <a:off x="17502290" y="8859078"/>
            <a:ext cx="1962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Pathways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BD2CCF-1145-CE63-2B7F-A1C3F0559A5C}"/>
              </a:ext>
            </a:extLst>
          </p:cNvPr>
          <p:cNvSpPr txBox="1"/>
          <p:nvPr/>
        </p:nvSpPr>
        <p:spPr>
          <a:xfrm rot="18882356">
            <a:off x="24691178" y="8495896"/>
            <a:ext cx="210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Non-resolvers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DF582F-971D-61DA-468E-0CA44EA4C228}"/>
              </a:ext>
            </a:extLst>
          </p:cNvPr>
          <p:cNvSpPr txBox="1"/>
          <p:nvPr/>
        </p:nvSpPr>
        <p:spPr>
          <a:xfrm rot="18899361">
            <a:off x="25268244" y="8650420"/>
            <a:ext cx="1555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Resolvers</a:t>
            </a:r>
          </a:p>
        </p:txBody>
      </p:sp>
    </p:spTree>
    <p:extLst>
      <p:ext uri="{BB962C8B-B14F-4D97-AF65-F5344CB8AC3E}">
        <p14:creationId xmlns:p14="http://schemas.microsoft.com/office/powerpoint/2010/main" val="391599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5383</TotalTime>
  <Words>847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Sinha, Sambodh</dc:creator>
  <cp:lastModifiedBy>Sinha, Sambodh</cp:lastModifiedBy>
  <cp:revision>12</cp:revision>
  <dcterms:created xsi:type="dcterms:W3CDTF">2024-10-13T20:12:55Z</dcterms:created>
  <dcterms:modified xsi:type="dcterms:W3CDTF">2024-11-29T15:20:38Z</dcterms:modified>
</cp:coreProperties>
</file>