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C2C-0B0A-0428-CE99-41F29F2FB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7363-D341-465B-40A5-2338D79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BC73-F199-B937-9CDA-A293699E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4DFE-629C-EE30-C3A9-166E1E83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6EDF-70C1-EAF7-B811-C156DB8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3322-C4A8-ADED-783E-75519490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2F3F-E0CC-4355-87E9-72A2DAB6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9CFB-47A9-E414-8458-0C198838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A823-A9F3-5B4C-825F-496D7AF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AAB3-C990-CA2D-3E4F-EF769F10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5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0BB3B-101C-83EB-9217-20A6BB8A8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FFF62-0762-24B0-5808-CA592A5C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8129-C85C-8895-B743-86481A02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B6A3-9EC8-4059-1486-6AEC3ADE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714D-3DF7-D2E9-042C-316D78A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3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2B8-C58A-34AF-721D-614CBBE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839A-4906-DC9A-DCA6-30D18CE0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764C-BEFB-F537-B0D1-7AFD8489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1704-2CFB-A8CC-F6D6-F0FE876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23E3-0853-05B5-F7E8-5941D5A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0A2-E393-63A3-DB5D-ACD12F2E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FE49-713D-98BF-634D-2027ECA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6F57-E3A3-0C56-956E-2B3674F8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B80E-9C2D-A139-27DF-C63630E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8AA-675D-BA47-49CA-501B7B2C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0526-3C6D-E714-AC13-9F443129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392A-B669-AF25-F87B-9FBE01FDF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B89C-F3D1-5146-1320-79113129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676A-0A91-956B-BE59-7CA1D9F7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0111-5B67-E7CE-1A3E-B0F475B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0B61-2A1F-0503-96AB-07CAFEB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F037-AEF4-67BF-48AE-6A89F80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E080-2E90-9993-769D-477385C7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5422-930D-539E-5523-6FFD9D40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1B906-C6B3-C90C-A2D6-B6EEC8741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BB621-068F-CAD2-9AA9-AA2F5343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7EDF1-C62D-B4FF-346C-822AE385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1602A-92A4-7962-935F-61AD63F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04421-1755-DB36-4974-506C129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CC9D-0BCA-6DE5-54FE-B6EF92A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034E9-3CEE-AC3F-852F-45DB419F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7EEB-DE6C-CF7D-F58B-C1282E7E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1C866-3D1C-4571-FEBE-D6C29C2F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DBEE6-7D43-1A50-1423-099C6BA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B40C-289C-FD62-A276-46BDDBC0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3C44-A3E9-B9EB-F71D-74CB6DE9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354D-E394-EC96-F085-39076073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3C11-714E-226A-E82D-B8B88CE8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E611-7732-2E33-A595-7BC5605C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E64C-A6DF-4C62-5AB7-87AC9121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A372-1BA4-6CD8-C44D-F74DDF5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9DD1-C20C-4831-1CE0-D32F569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2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8F2-CB2B-3226-9995-246F4993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DFDA6-D13A-744B-9B1E-66C399D77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2A086-34DF-0D6C-5D91-10DCBE841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5727-E36F-2C9D-2C66-11FAB3A8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5058-E82A-AF79-71ED-9CDFB896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35CE-AEC3-C3B5-74EF-87906AA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6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C7829-7083-EC53-9FDA-8E6AC185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09C3-E2BC-BF78-93FF-47285427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F0EB-9D1C-00E5-56CE-C93F5C7E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6FED-07DD-408B-8030-67F9FEA483D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37A9-DA25-5EF6-AED5-21BCA9ACB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9352-92FC-7B99-4CE4-EBBB7260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FBF5-FE8D-49D5-BED0-FB3B3C333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94EE-7C96-AEFC-05E3-6D958229E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E-retail factors for </a:t>
            </a:r>
            <a:r>
              <a:rPr lang="en-IN" sz="24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customer</a:t>
            </a:r>
            <a:r>
              <a:rPr lang="en-IN" sz="1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activation and retention: A case study from Indian e-commerce customers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3296A-9CD9-FDF0-72FA-7022FEDD8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            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Prepared by,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Sambrani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			Internship batch-34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299E8-6A58-ACC5-6885-8D8747C0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1" y="916150"/>
            <a:ext cx="3418212" cy="317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DBF77-3B3D-AC23-E22B-43E261E911CA}"/>
              </a:ext>
            </a:extLst>
          </p:cNvPr>
          <p:cNvSpPr txBox="1"/>
          <p:nvPr/>
        </p:nvSpPr>
        <p:spPr>
          <a:xfrm>
            <a:off x="4477191" y="167951"/>
            <a:ext cx="323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Data Visualization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6959-EB88-6981-68D8-9F9DF0A6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92" y="989045"/>
            <a:ext cx="3500482" cy="3107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DB900-A077-9B6A-7BF7-C12E645C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80" y="4096140"/>
            <a:ext cx="9321281" cy="259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C57B9-0097-6D2E-0DA5-8DF74BD7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783" y="989045"/>
            <a:ext cx="3668433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424E4-1D2A-02BE-A037-7E468338CC8A}"/>
              </a:ext>
            </a:extLst>
          </p:cNvPr>
          <p:cNvSpPr txBox="1"/>
          <p:nvPr/>
        </p:nvSpPr>
        <p:spPr>
          <a:xfrm>
            <a:off x="4858033" y="345233"/>
            <a:ext cx="247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473D-939A-6776-235D-81EACC12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991565"/>
            <a:ext cx="4506685" cy="2437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7D91A-4C6D-A96C-CDB6-03788471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20" y="991564"/>
            <a:ext cx="6799392" cy="2437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BA419-7182-D457-DEC8-483763CA9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5" y="3685592"/>
            <a:ext cx="4506685" cy="2640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86B2FD-B9A9-D01E-76FC-0B49ABEF1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448" y="3685592"/>
            <a:ext cx="6668763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909D0-1371-2453-ECE6-092829A794CA}"/>
              </a:ext>
            </a:extLst>
          </p:cNvPr>
          <p:cNvSpPr txBox="1"/>
          <p:nvPr/>
        </p:nvSpPr>
        <p:spPr>
          <a:xfrm>
            <a:off x="4411047" y="1559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1E94E-62EA-B1C0-8EEF-8559285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8" y="699796"/>
            <a:ext cx="4521944" cy="2584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0D5BC-A409-596D-E07F-4E6AFFCA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78" y="699796"/>
            <a:ext cx="6279502" cy="2584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6FBDB5-BA30-69E8-6F06-2F502C4A6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7" y="3458939"/>
            <a:ext cx="5060047" cy="2843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6E449-9A27-74E1-B5B2-C9F0A230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004" y="3458939"/>
            <a:ext cx="6067971" cy="28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F6C1A-9AB7-E984-826B-5310EC6235DD}"/>
              </a:ext>
            </a:extLst>
          </p:cNvPr>
          <p:cNvSpPr txBox="1"/>
          <p:nvPr/>
        </p:nvSpPr>
        <p:spPr>
          <a:xfrm>
            <a:off x="4448370" y="2492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BBD05-3B60-3E83-81CA-CAD31E3F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66953"/>
            <a:ext cx="5517501" cy="2688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29E49-7CBA-3917-EE7F-E118B745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45028"/>
            <a:ext cx="5812703" cy="2509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EE55B-6D47-4B3A-54B9-A9A0E389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08" y="3729526"/>
            <a:ext cx="5657192" cy="278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A6A75-7B37-CA6D-815D-16F8634B5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729525"/>
            <a:ext cx="5812703" cy="27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99D09-048A-8850-71EE-26338B95A3AF}"/>
              </a:ext>
            </a:extLst>
          </p:cNvPr>
          <p:cNvSpPr txBox="1"/>
          <p:nvPr/>
        </p:nvSpPr>
        <p:spPr>
          <a:xfrm>
            <a:off x="5008207" y="1652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11A7C-EE73-5780-2233-52E5D500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886409"/>
            <a:ext cx="5551715" cy="2808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9F1F5-563E-D45E-0563-6A57C62E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771"/>
            <a:ext cx="5856416" cy="2911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DD538-46CD-5220-933F-A6F16EEF0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1" y="3797559"/>
            <a:ext cx="5551714" cy="2895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B6860-6420-7D26-5008-4B0D78A4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97558"/>
            <a:ext cx="5856416" cy="28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12266-8921-1186-3830-D7C4E2F8F7C2}"/>
              </a:ext>
            </a:extLst>
          </p:cNvPr>
          <p:cNvSpPr txBox="1"/>
          <p:nvPr/>
        </p:nvSpPr>
        <p:spPr>
          <a:xfrm>
            <a:off x="5008207" y="1652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69227-7F53-0D28-A616-D469989D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4" y="715834"/>
            <a:ext cx="5444607" cy="182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7069F-1608-1E59-D66E-22704405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75" y="715834"/>
            <a:ext cx="6022909" cy="182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9DC72-D4ED-0075-513C-BA97542E8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3" y="2621902"/>
            <a:ext cx="5519251" cy="1822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01378-3F0B-491A-E4A4-0E329C756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28" y="2621902"/>
            <a:ext cx="5886056" cy="1822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B9E23-C6A8-3336-15EB-895EB70F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2" y="4625266"/>
            <a:ext cx="5587677" cy="2067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26F876-0EF9-B0AA-798C-AA579FA30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841" y="4527970"/>
            <a:ext cx="5789643" cy="23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AC6ED-7A7C-7602-D17F-93CF05356806}"/>
              </a:ext>
            </a:extLst>
          </p:cNvPr>
          <p:cNvSpPr txBox="1"/>
          <p:nvPr/>
        </p:nvSpPr>
        <p:spPr>
          <a:xfrm>
            <a:off x="4672305" y="5102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D032D-478D-0BB3-D2E7-F4863E84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4" y="648768"/>
            <a:ext cx="5655905" cy="1739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11E3B-4A25-6A20-8D51-E862F59E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70" y="648768"/>
            <a:ext cx="5896946" cy="1739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BA0D1-6F43-BAF9-BF5E-E52155FF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5" y="2502841"/>
            <a:ext cx="5655904" cy="1966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07F30-9087-B24F-0FC8-B33DC643C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269" y="2388637"/>
            <a:ext cx="5896946" cy="2080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B16E6-97E2-FA3E-CAD2-A7F4CDA98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64" y="4583568"/>
            <a:ext cx="5655904" cy="2080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E25DD3-AE7C-AC81-2F50-8CDE83932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268" y="4697774"/>
            <a:ext cx="5896946" cy="19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93267E-7565-11C4-AB99-B3FD3E6EFE60}"/>
              </a:ext>
            </a:extLst>
          </p:cNvPr>
          <p:cNvSpPr txBox="1"/>
          <p:nvPr/>
        </p:nvSpPr>
        <p:spPr>
          <a:xfrm>
            <a:off x="4578998" y="22121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38D1F-694B-2C92-2F9B-FD682D5B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3" y="590548"/>
            <a:ext cx="6097555" cy="2050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3C28C-2B2F-E6D9-1C83-8DA0E1F8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0" y="590548"/>
            <a:ext cx="5439748" cy="205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7A387-594F-99D3-7BD5-D74426B42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73" y="2799183"/>
            <a:ext cx="6097554" cy="175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1D8D3A-F4ED-B941-9F82-6379579B4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130" y="2724539"/>
            <a:ext cx="5439748" cy="1828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29438-1B95-CEBA-73F8-50AC83807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73" y="4711957"/>
            <a:ext cx="6097554" cy="1891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9084E6-8DB6-C605-1D81-59F2CDF9F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129" y="4711956"/>
            <a:ext cx="5439747" cy="18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49517-7CD9-78E9-A0BF-4556A6AB8EAD}"/>
              </a:ext>
            </a:extLst>
          </p:cNvPr>
          <p:cNvSpPr txBox="1"/>
          <p:nvPr/>
        </p:nvSpPr>
        <p:spPr>
          <a:xfrm>
            <a:off x="4672304" y="1465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44E9D-33DB-7087-6597-08213592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4" y="629816"/>
            <a:ext cx="6097554" cy="190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B1F20-9E4F-B323-54C9-7FBF7981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3" y="598326"/>
            <a:ext cx="5514392" cy="193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8CBE3-D4C3-3D33-2B03-07B3B4F5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4" y="2651840"/>
            <a:ext cx="6097554" cy="1908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9FE3A-0966-9F1A-95AE-AD254DE99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63" y="2651840"/>
            <a:ext cx="5514392" cy="1908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842DA-A522-D9D4-04AB-F20830B02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74" y="4673863"/>
            <a:ext cx="6097554" cy="2037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567858-DF80-196A-3BAF-0C896C3DB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163" y="4673863"/>
            <a:ext cx="5514392" cy="20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A41D0-A615-475C-6282-4C16B61C40B3}"/>
              </a:ext>
            </a:extLst>
          </p:cNvPr>
          <p:cNvSpPr txBox="1"/>
          <p:nvPr/>
        </p:nvSpPr>
        <p:spPr>
          <a:xfrm>
            <a:off x="4700296" y="1279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8D80D-2C0B-793C-FB12-DA4027B7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1" y="566349"/>
            <a:ext cx="5908999" cy="189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48AF1-6447-E011-9A73-A5E1CD62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78" y="566349"/>
            <a:ext cx="5486012" cy="1896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35220-61AE-ED00-0238-95C9AACA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10" y="2463283"/>
            <a:ext cx="5908999" cy="2192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FF1E1A-E0DC-DC3C-9091-5CD20E2E7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76" y="2532390"/>
            <a:ext cx="5486011" cy="2123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A051F-037E-C522-C0A0-FBE6A06D6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10" y="4739951"/>
            <a:ext cx="5909000" cy="1990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2046B5-146D-9741-1BD5-FF4D4D848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476" y="4739950"/>
            <a:ext cx="5374434" cy="19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A5D4D-2637-2F84-DD9C-7DD3E260B87B}"/>
              </a:ext>
            </a:extLst>
          </p:cNvPr>
          <p:cNvSpPr txBox="1"/>
          <p:nvPr/>
        </p:nvSpPr>
        <p:spPr>
          <a:xfrm>
            <a:off x="1091682" y="1101012"/>
            <a:ext cx="1065548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IN" sz="20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 case study from Indian e-commerce customers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 is one of the most important factors that guarantee the success of online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Five major factors that contributed to the success of an e-commerce store have been identified as: </a:t>
            </a:r>
          </a:p>
          <a:p>
            <a:r>
              <a:rPr lang="en-IN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quality, system quality, information quality, trust and net benefit.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people shop online , and how do they enjoy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Indian cities , which part do the people shop online mostly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online shopping fulfil the needs and give satisfaction for the buyers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yes , then which Indian retail store do the shoppers prefer ?</a:t>
            </a:r>
          </a:p>
        </p:txBody>
      </p:sp>
    </p:spTree>
    <p:extLst>
      <p:ext uri="{BB962C8B-B14F-4D97-AF65-F5344CB8AC3E}">
        <p14:creationId xmlns:p14="http://schemas.microsoft.com/office/powerpoint/2010/main" val="395600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74A7E-927B-1FB5-9211-AA4F478A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424640"/>
            <a:ext cx="5881396" cy="229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B23B7-87B9-4E58-033A-B6BC82CE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17" y="424640"/>
            <a:ext cx="5521779" cy="2299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2ECA5-BF15-6F81-AB30-E9DD4E4D9932}"/>
              </a:ext>
            </a:extLst>
          </p:cNvPr>
          <p:cNvSpPr txBox="1"/>
          <p:nvPr/>
        </p:nvSpPr>
        <p:spPr>
          <a:xfrm>
            <a:off x="4485692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2618A-F5EC-1862-30AF-D50F8E8C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4" y="2779847"/>
            <a:ext cx="5881396" cy="1988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A859F-742D-D692-82F1-014F76B3F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517" y="2779846"/>
            <a:ext cx="5521778" cy="1922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EF4BBC-8E91-D36F-D67B-344DC0ABD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04" y="4823251"/>
            <a:ext cx="6008913" cy="1792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8A3454-562A-FB8A-1861-F3CB592FD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516" y="4823251"/>
            <a:ext cx="5521777" cy="17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9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7A445-D7CB-B187-849A-7603DD95C604}"/>
              </a:ext>
            </a:extLst>
          </p:cNvPr>
          <p:cNvSpPr txBox="1"/>
          <p:nvPr/>
        </p:nvSpPr>
        <p:spPr>
          <a:xfrm>
            <a:off x="4634982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A4955-C37A-F4D2-E9B6-4CCA831A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3" y="597160"/>
            <a:ext cx="6097554" cy="2192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16E19-5B30-1478-D1FA-759B5E40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83" y="597160"/>
            <a:ext cx="5487953" cy="2192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347B8-36F4-540E-B2C2-DFB2DFA6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3" y="2899103"/>
            <a:ext cx="6097554" cy="162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42592-24FF-303F-CCD9-EDEBC4A69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899104"/>
            <a:ext cx="5543936" cy="1626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5C01C-9366-D722-B58B-53A59F896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64" y="4634595"/>
            <a:ext cx="6209520" cy="2104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047CBC-608F-10B8-DAE1-C83947571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428" y="4634595"/>
            <a:ext cx="5413307" cy="21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5FE982-DC12-3AFE-949D-BA7DB87D9B89}"/>
              </a:ext>
            </a:extLst>
          </p:cNvPr>
          <p:cNvSpPr txBox="1"/>
          <p:nvPr/>
        </p:nvSpPr>
        <p:spPr>
          <a:xfrm>
            <a:off x="4756280" y="1279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Data Visualization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ED8DF-0EDE-7558-01D6-B1557A28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1" y="653824"/>
            <a:ext cx="5697018" cy="350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3ECE8-7D44-3932-F20B-4198A6EE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53824"/>
            <a:ext cx="5697019" cy="350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3C241-DDC9-8795-D622-2C8C2F0C2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81" y="4155039"/>
            <a:ext cx="11394037" cy="24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B69AB-6E97-4097-489A-160E8BE48480}"/>
              </a:ext>
            </a:extLst>
          </p:cNvPr>
          <p:cNvSpPr txBox="1"/>
          <p:nvPr/>
        </p:nvSpPr>
        <p:spPr>
          <a:xfrm>
            <a:off x="716126" y="666366"/>
            <a:ext cx="111617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the observations , we can see that there are very less outliers present in the columns such as –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 What is the Pin Code of where you shop online from?,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7 How do you access the internet while shopping on-line?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24 User friendly Interface of the website 27 Empathy (readiness to assist with queries) towards the customers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28 Being able to guarantee the privacy of the customer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29 Responsiveness, availability of several communication channels (email, online rep, twitter, phone etc.)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37 Net Benefit derived from shopping online can lead to users satisfaction</a:t>
            </a:r>
            <a:endParaRPr lang="en-IN" dirty="0"/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Result --When the outliers are present in categorical columns , then we do not remove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95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EAC8E-6F8A-B8FC-4DFF-6665E0F70C29}"/>
              </a:ext>
            </a:extLst>
          </p:cNvPr>
          <p:cNvSpPr txBox="1"/>
          <p:nvPr/>
        </p:nvSpPr>
        <p:spPr>
          <a:xfrm>
            <a:off x="438539" y="1091682"/>
            <a:ext cx="11355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Skewness-- acceptable range is -0.5 to +0.5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df.skew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result the columns with high skewness are: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1Gender of respondent 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How old are you?,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What is the Pin Code of where you shop online from?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What is the screen size of your mobile device?,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What browser do you run on your device to access the website?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Which channel did you follow to arrive at your favorite online store for the first time?,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 How frequently do you abandon (selecting an items and leaving without making payment) your shopping cart,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 Why did you abandon the “Bag”, “Shopping Cart”?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 User friendly Interface of the website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25 Convenient Payment methods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 Empathy (readiness to assist with queries) towards the customers,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 Responsiveness, availability of several communication channels (email, online rep, twitter, phone etc.)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33 Return and replacement policy of the e-tailer is important for purchase decision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36 User derive satisfaction while shopping on a good quality website or application,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 Net Benefit derived from shopping online can lead to users satisfaction 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47 Getting value for money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spent,Visual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appealing web-page layout 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Wild variety of product 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offer,Complete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relevant description information of products,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Quickness to complete purchase,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of several payment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options,Speedy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 delivery,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of customers’ information,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Longer page loading time (promotion, sales period),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is as efficient as before ,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0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C5D6BF-1043-5DC3-3753-DD089775FA97}"/>
              </a:ext>
            </a:extLst>
          </p:cNvPr>
          <p:cNvSpPr txBox="1"/>
          <p:nvPr/>
        </p:nvSpPr>
        <p:spPr>
          <a:xfrm>
            <a:off x="4905571" y="187419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Thank You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BC8B4-7FFC-2D3C-36C6-AF3DF10CD0B8}"/>
              </a:ext>
            </a:extLst>
          </p:cNvPr>
          <p:cNvSpPr txBox="1"/>
          <p:nvPr/>
        </p:nvSpPr>
        <p:spPr>
          <a:xfrm>
            <a:off x="5393094" y="9703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 Black" panose="020B0A04020102020204" pitchFamily="34" charset="0"/>
              </a:rPr>
              <a:t>DataSet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4BDF6-7040-36AF-E239-5BDD67B6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36" y="1562679"/>
            <a:ext cx="8637037" cy="51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039A6-414B-F08F-55B4-C6E3AC4E0837}"/>
              </a:ext>
            </a:extLst>
          </p:cNvPr>
          <p:cNvSpPr txBox="1"/>
          <p:nvPr/>
        </p:nvSpPr>
        <p:spPr>
          <a:xfrm>
            <a:off x="4040153" y="1045028"/>
            <a:ext cx="44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Check</a:t>
            </a:r>
            <a:r>
              <a:rPr lang="en-US" sz="2400" dirty="0">
                <a:latin typeface="Arial Black" panose="020B0A04020102020204" pitchFamily="34" charset="0"/>
              </a:rPr>
              <a:t> for missing values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026C-185D-56E0-9335-77D9A1B8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4" y="1611280"/>
            <a:ext cx="9680510" cy="53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4866C-89BA-7F22-5C70-41C7C71E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398719"/>
            <a:ext cx="10475168" cy="4354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F3F31-2B57-5B39-C712-0622ADB39211}"/>
              </a:ext>
            </a:extLst>
          </p:cNvPr>
          <p:cNvSpPr txBox="1"/>
          <p:nvPr/>
        </p:nvSpPr>
        <p:spPr>
          <a:xfrm>
            <a:off x="4186117" y="625151"/>
            <a:ext cx="421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Check for the datatypes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5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15057-D1E7-5E42-387A-26EB7D3D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39355"/>
            <a:ext cx="11925300" cy="2701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B5398-B555-FB7C-7290-B85509B5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582955"/>
            <a:ext cx="11953875" cy="308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44A5C-770C-EBEB-F321-8BFAD4EC1D88}"/>
              </a:ext>
            </a:extLst>
          </p:cNvPr>
          <p:cNvSpPr txBox="1"/>
          <p:nvPr/>
        </p:nvSpPr>
        <p:spPr>
          <a:xfrm>
            <a:off x="3485573" y="214604"/>
            <a:ext cx="522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Checking with </a:t>
            </a:r>
            <a:r>
              <a:rPr lang="en-US" sz="2400" dirty="0" err="1">
                <a:latin typeface="Arial Black" panose="020B0A04020102020204" pitchFamily="34" charset="0"/>
              </a:rPr>
              <a:t>nunique</a:t>
            </a:r>
            <a:r>
              <a:rPr lang="en-US" sz="2400" dirty="0">
                <a:latin typeface="Arial Black" panose="020B0A04020102020204" pitchFamily="34" charset="0"/>
              </a:rPr>
              <a:t> values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8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9557-6671-5424-5085-5E813235A32E}"/>
              </a:ext>
            </a:extLst>
          </p:cNvPr>
          <p:cNvSpPr txBox="1"/>
          <p:nvPr/>
        </p:nvSpPr>
        <p:spPr>
          <a:xfrm>
            <a:off x="3485573" y="615821"/>
            <a:ext cx="5220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Checking with </a:t>
            </a:r>
            <a:r>
              <a:rPr lang="en-US" sz="2400" dirty="0" err="1">
                <a:latin typeface="Arial Black" panose="020B0A04020102020204" pitchFamily="34" charset="0"/>
              </a:rPr>
              <a:t>nunique</a:t>
            </a:r>
            <a:r>
              <a:rPr lang="en-US" sz="2400" dirty="0">
                <a:latin typeface="Arial Black" panose="020B0A04020102020204" pitchFamily="34" charset="0"/>
              </a:rPr>
              <a:t> values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BCF0B-7A37-D23B-8219-57088331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04912"/>
            <a:ext cx="11934825" cy="2807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3F93F-8314-ED4A-017C-98A1C203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2164"/>
            <a:ext cx="12063412" cy="27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D1037-9132-BE4F-D573-3BA34C5F18C9}"/>
              </a:ext>
            </a:extLst>
          </p:cNvPr>
          <p:cNvSpPr txBox="1"/>
          <p:nvPr/>
        </p:nvSpPr>
        <p:spPr>
          <a:xfrm>
            <a:off x="3862873" y="597159"/>
            <a:ext cx="522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Checking with </a:t>
            </a:r>
            <a:r>
              <a:rPr lang="en-US" sz="2400" dirty="0" err="1">
                <a:latin typeface="Arial Black" panose="020B0A04020102020204" pitchFamily="34" charset="0"/>
              </a:rPr>
              <a:t>nunique</a:t>
            </a:r>
            <a:r>
              <a:rPr lang="en-US" sz="2400" dirty="0">
                <a:latin typeface="Arial Black" panose="020B0A04020102020204" pitchFamily="34" charset="0"/>
              </a:rPr>
              <a:t> values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54D66-06AE-7FDF-0568-207004B1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200150"/>
            <a:ext cx="11972925" cy="259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493202-3F1F-272B-3C71-F9A0BF88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3797559"/>
            <a:ext cx="11944350" cy="28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0358-20E0-D558-8AE8-78890D0C0345}"/>
              </a:ext>
            </a:extLst>
          </p:cNvPr>
          <p:cNvSpPr txBox="1"/>
          <p:nvPr/>
        </p:nvSpPr>
        <p:spPr>
          <a:xfrm>
            <a:off x="3485573" y="177282"/>
            <a:ext cx="5220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Checking with </a:t>
            </a:r>
            <a:r>
              <a:rPr lang="en-US" sz="2400" dirty="0" err="1">
                <a:latin typeface="Arial Black" panose="020B0A04020102020204" pitchFamily="34" charset="0"/>
              </a:rPr>
              <a:t>nunique</a:t>
            </a:r>
            <a:r>
              <a:rPr lang="en-US" sz="2400" dirty="0">
                <a:latin typeface="Arial Black" panose="020B0A04020102020204" pitchFamily="34" charset="0"/>
              </a:rPr>
              <a:t> values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40670-3220-6FA4-DEAF-5D954ACE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87830"/>
            <a:ext cx="11963400" cy="2841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374E5-62B1-5C5C-33D5-80CD29F3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429000"/>
            <a:ext cx="12030075" cy="32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3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610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Helvetica Neue</vt:lpstr>
      <vt:lpstr>Times New Roman</vt:lpstr>
      <vt:lpstr>Office Theme</vt:lpstr>
      <vt:lpstr>E-retail factors for customer activation and retention: A case study from Indian e-commerce customers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i3</dc:creator>
  <cp:lastModifiedBy>Asus i3</cp:lastModifiedBy>
  <cp:revision>27</cp:revision>
  <dcterms:created xsi:type="dcterms:W3CDTF">2023-01-12T11:00:48Z</dcterms:created>
  <dcterms:modified xsi:type="dcterms:W3CDTF">2023-01-12T17:28:08Z</dcterms:modified>
</cp:coreProperties>
</file>