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4018-9CDE-4370-83C3-4B8307A934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900" y="1492356"/>
            <a:ext cx="6068140" cy="725488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491517-B5BC-4943-A1ED-0C71D806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3071812"/>
            <a:ext cx="91440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609F9-6D43-4BD9-A21F-42EF3617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FEBD-978C-4913-9103-DE30B8DC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0EF52-61F9-400F-A952-2C38FD0D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853F9B-23BE-4AEB-9520-D3EAFF5BC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7471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BC8BB-DEAE-40CC-82F4-1E9550F0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F2AE8-AECA-4E53-BF72-57988296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B022B-458F-4DDC-A144-BE370251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E8C1-D969-4621-BE07-C907F184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BEA15-F46D-44A0-B25D-EEEF6F3F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4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96BB9F-78CD-4268-91A0-5CE64A8F4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5A09-0A36-4A1F-90CC-6FE556EA6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F586D-2979-40D1-B64C-3D38516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5A28C-3792-443A-9A82-E960D85A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EFC38-59C2-44F2-8781-80116D3E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7627B-A9FE-49FD-B29A-10211DEA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DED0-8E27-438B-B69D-8CDC30B3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FE947-7FBA-4223-9F14-14B8AE50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3BE51-0E8D-4E51-9585-968172A4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9929" y="6356349"/>
            <a:ext cx="2662238" cy="365125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831044-0550-4796-996B-90E05311C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0" y="365125"/>
            <a:ext cx="1439227" cy="11993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B391D5-CA03-4216-9550-AF010A6DCE3B}"/>
              </a:ext>
            </a:extLst>
          </p:cNvPr>
          <p:cNvSpPr txBox="1"/>
          <p:nvPr userDrawn="1"/>
        </p:nvSpPr>
        <p:spPr>
          <a:xfrm>
            <a:off x="4272558" y="6262042"/>
            <a:ext cx="3787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Python</a:t>
            </a:r>
            <a:r>
              <a:rPr lang="zh-CN" altLang="en-US" sz="2400" dirty="0">
                <a:solidFill>
                  <a:schemeClr val="accent1"/>
                </a:solidFill>
              </a:rPr>
              <a:t>图形界面设计</a:t>
            </a:r>
          </a:p>
        </p:txBody>
      </p:sp>
    </p:spTree>
    <p:extLst>
      <p:ext uri="{BB962C8B-B14F-4D97-AF65-F5344CB8AC3E}">
        <p14:creationId xmlns:p14="http://schemas.microsoft.com/office/powerpoint/2010/main" val="6183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6488-09AC-439A-B9AD-D3936E16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520B5-4553-4B3E-BD05-D9B13F23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9922D-B95E-4883-AE23-5C73C309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FB832-448D-4346-B668-454AAAD3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38EA8-5712-48C5-ADE6-A720872A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23BCE-CB68-4C04-87C0-A8C9D43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D02F0-8780-4E5D-9BD7-0014CA72E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AD4BE-48CA-43E2-8A17-70F1DC19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E4604-B3F6-4E5A-80CF-6D57919B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38F57-8B82-404B-9221-F88E6765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F4DA0-3089-4EC9-AC92-278D1CCC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2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75E5-F7E8-458D-A4C8-BCB8B31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3EDD7-FA57-44F9-B7AF-4007C538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A2270-D479-49F3-AF0E-99D787E7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D026F-ADEA-4ED2-A946-88D15D20D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66149-0249-4200-B229-BFDE086B8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494646-C1F6-4BF0-AFAB-27088A1B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B5A86-D52A-4537-A1F4-0A3AEEF2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48311-BB1C-472B-864E-D4634E42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5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B471-5607-4EA7-8821-B29CFE9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2631D-9035-47D3-B02E-25F54A3B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A0069-AFF1-48F3-AE87-2CBDD46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70C01-1904-4901-8EF7-CDB993E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2B97D-545A-49AB-9FE6-08D31441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D135A-F4E2-49A6-839B-8FC1F76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C67A5-FB1A-4EEF-AA6A-935EAC54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34A80-9AB8-4DAF-8834-C3FB7DF6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4539E-C964-43B5-A369-55E5AC90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843D1-FD62-48D8-8681-05D5FA64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C81DE-C852-48A0-A113-449374A1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570AA-57DF-4B1F-B4D4-61347B8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8772D-9D84-4441-B0B3-4EAB9E4E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0A08F-B065-42BC-9C65-2317DCC7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7E5E3-6112-4F75-B8F4-880E2E01E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A5F1D-8E2C-45F8-9E06-5D4ECEBB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D0E96-3E8C-4818-9CAA-43538EF1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3F91F-BDA2-4032-ABA6-CE87BE59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8FBE6-A477-4722-966E-34CCA732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EBCE2-D2FC-4B64-857C-C610C9EA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58F98-7596-41B5-BE45-4909596F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511E6-7A7D-45C2-9CE2-8E5D03C6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6B37-889B-4E4C-8F8F-B22FAE108AC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B90D0-6E90-4AFB-992B-FA5445278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48FD0-3A1E-4FF5-A8A3-FDF2C0283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EF02-A227-4D09-8571-E774C275E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95FC-5D39-495F-B42B-25C0A0E8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09" y="1150157"/>
            <a:ext cx="6068140" cy="72548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图形界面设计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E0846-A42F-43AA-8FB5-F2B6D5EF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73" y="3322413"/>
            <a:ext cx="9144000" cy="291946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1 </a:t>
            </a:r>
            <a:r>
              <a:rPr lang="en-US" altLang="zh-CN" sz="5400" dirty="0" err="1"/>
              <a:t>PyQt</a:t>
            </a:r>
            <a:r>
              <a:rPr lang="zh-CN" altLang="en-US" sz="5400" dirty="0"/>
              <a:t>基本功能</a:t>
            </a:r>
            <a:endParaRPr lang="en-US" altLang="zh-CN" sz="5400" dirty="0"/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sz="3600" dirty="0">
                <a:solidFill>
                  <a:schemeClr val="accent1"/>
                </a:solidFill>
              </a:rPr>
              <a:t>软件与大数据学院    钱银中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2705-41E2-4E22-BACF-EEBEFA6E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布局管理</a:t>
            </a:r>
            <a:r>
              <a:rPr lang="en-US" altLang="zh-CN" dirty="0"/>
              <a:t>-</a:t>
            </a:r>
            <a:r>
              <a:rPr lang="zh-CN" altLang="en-US" dirty="0"/>
              <a:t>绝对位置布局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A32C6-C2AC-43ED-A933-C61E05D5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033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move( )</a:t>
            </a:r>
            <a:r>
              <a:rPr lang="zh-CN" altLang="en-US" dirty="0"/>
              <a:t>对控件定位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setGeometry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对窗口定位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89BA4-77FD-46CC-99DA-CAFF39C3865D}"/>
              </a:ext>
            </a:extLst>
          </p:cNvPr>
          <p:cNvSpPr txBox="1"/>
          <p:nvPr/>
        </p:nvSpPr>
        <p:spPr>
          <a:xfrm>
            <a:off x="5680364" y="1800691"/>
            <a:ext cx="59020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import sys</a:t>
            </a:r>
          </a:p>
          <a:p>
            <a:r>
              <a:rPr lang="en-US" altLang="zh-CN" sz="1400" dirty="0"/>
              <a:t>from PyQt5.QtWidgets import </a:t>
            </a:r>
            <a:r>
              <a:rPr lang="en-US" altLang="zh-CN" sz="1400" dirty="0" err="1"/>
              <a:t>QWidget,QApplication,QPushButton,QLabel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MyWin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):</a:t>
            </a:r>
          </a:p>
          <a:p>
            <a:r>
              <a:rPr lang="en-US" altLang="zh-CN" sz="1400" dirty="0"/>
              <a:t>    def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__(self):</a:t>
            </a:r>
          </a:p>
          <a:p>
            <a:r>
              <a:rPr lang="en-US" altLang="zh-CN" sz="1400" dirty="0"/>
              <a:t>        super().__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def </a:t>
            </a:r>
            <a:r>
              <a:rPr lang="en-US" altLang="zh-CN" sz="1400" dirty="0" err="1"/>
              <a:t>showUI</a:t>
            </a:r>
            <a:r>
              <a:rPr lang="en-US" altLang="zh-CN" sz="1400" dirty="0"/>
              <a:t>(self):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self.setWindowTitle</a:t>
            </a:r>
            <a:r>
              <a:rPr lang="en-US" altLang="zh-CN" sz="1400" dirty="0"/>
              <a:t>("win1")</a:t>
            </a:r>
          </a:p>
          <a:p>
            <a:r>
              <a:rPr lang="en-US" altLang="zh-CN" sz="1400" dirty="0"/>
              <a:t>        q =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Hello",self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</a:rPr>
              <a:t>q.move</a:t>
            </a:r>
            <a:r>
              <a:rPr lang="en-US" altLang="zh-CN" sz="1400" dirty="0">
                <a:solidFill>
                  <a:srgbClr val="FF0000"/>
                </a:solidFill>
              </a:rPr>
              <a:t>(15,10)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btn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('OK', self)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</a:rPr>
              <a:t>btn.move</a:t>
            </a:r>
            <a:r>
              <a:rPr lang="en-US" altLang="zh-CN" sz="1400" dirty="0">
                <a:solidFill>
                  <a:srgbClr val="FF0000"/>
                </a:solidFill>
              </a:rPr>
              <a:t>(35,40)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</a:t>
            </a:r>
            <a:r>
              <a:rPr lang="en-US" altLang="zh-CN" sz="1400" dirty="0" err="1">
                <a:solidFill>
                  <a:srgbClr val="FF0000"/>
                </a:solidFill>
              </a:rPr>
              <a:t>self.setGeometry</a:t>
            </a:r>
            <a:r>
              <a:rPr lang="en-US" altLang="zh-CN" sz="1400" dirty="0">
                <a:solidFill>
                  <a:srgbClr val="FF0000"/>
                </a:solidFill>
              </a:rPr>
              <a:t>(300,300,500,400)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self.show</a:t>
            </a:r>
            <a:r>
              <a:rPr lang="en-US" altLang="zh-CN" sz="1400" dirty="0"/>
              <a:t>()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=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sys.argv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m = </a:t>
            </a:r>
            <a:r>
              <a:rPr lang="en-US" altLang="zh-CN" sz="1400" dirty="0" err="1"/>
              <a:t>MyWin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m.showUI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sys.exit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a.exec</a:t>
            </a:r>
            <a:r>
              <a:rPr lang="en-US" altLang="zh-CN" sz="1400" dirty="0"/>
              <a:t>_())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672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649D3-ED55-4A91-A707-8739294D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布局管理</a:t>
            </a:r>
            <a:r>
              <a:rPr lang="en-US" altLang="zh-CN" dirty="0"/>
              <a:t>-</a:t>
            </a:r>
            <a:r>
              <a:rPr lang="en-US" altLang="zh-CN" dirty="0" err="1"/>
              <a:t>QBoxLayout</a:t>
            </a:r>
            <a:r>
              <a:rPr lang="zh-CN" altLang="en-US" dirty="0"/>
              <a:t>布局（框布局）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AB964-8FD7-4DC3-ACC9-79CEB8A0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4" y="1707747"/>
            <a:ext cx="4321232" cy="2132733"/>
          </a:xfrm>
        </p:spPr>
        <p:txBody>
          <a:bodyPr/>
          <a:lstStyle/>
          <a:p>
            <a:r>
              <a:rPr lang="en-US" altLang="zh-CN" dirty="0" err="1"/>
              <a:t>QBoxLayout</a:t>
            </a:r>
            <a:r>
              <a:rPr lang="zh-CN" altLang="en-US" dirty="0"/>
              <a:t>可以在水平和垂直方向排列控件，有两个子类：</a:t>
            </a:r>
            <a:r>
              <a:rPr lang="en-US" altLang="zh-CN" dirty="0" err="1"/>
              <a:t>QHBoxLayout</a:t>
            </a:r>
            <a:r>
              <a:rPr lang="en-US" altLang="zh-CN" dirty="0"/>
              <a:t>, </a:t>
            </a:r>
            <a:r>
              <a:rPr lang="en-US" altLang="zh-CN" dirty="0" err="1"/>
              <a:t>QVBoxLayout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60F236-F2E9-4905-B57C-65198D3128C4}"/>
              </a:ext>
            </a:extLst>
          </p:cNvPr>
          <p:cNvSpPr txBox="1"/>
          <p:nvPr/>
        </p:nvSpPr>
        <p:spPr>
          <a:xfrm>
            <a:off x="5442064" y="1576465"/>
            <a:ext cx="682197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import sys</a:t>
            </a:r>
          </a:p>
          <a:p>
            <a:r>
              <a:rPr lang="en-US" altLang="zh-CN" sz="1200" dirty="0"/>
              <a:t>from PyQt5.QtWidgets import </a:t>
            </a:r>
            <a:r>
              <a:rPr lang="en-US" altLang="zh-CN" sz="1200" dirty="0" err="1"/>
              <a:t>QWidget,QApplication,QPushButton,QLabel,QLineEdit,QHBoxLayout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MyWin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):</a:t>
            </a:r>
          </a:p>
          <a:p>
            <a:r>
              <a:rPr lang="en-US" altLang="zh-CN" sz="1200" dirty="0"/>
              <a:t>    def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__(self):</a:t>
            </a:r>
          </a:p>
          <a:p>
            <a:r>
              <a:rPr lang="en-US" altLang="zh-CN" sz="1200" dirty="0"/>
              <a:t>        super().__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def </a:t>
            </a:r>
            <a:r>
              <a:rPr lang="en-US" altLang="zh-CN" sz="1200" dirty="0" err="1"/>
              <a:t>showUI</a:t>
            </a:r>
            <a:r>
              <a:rPr lang="en-US" altLang="zh-CN" sz="1200" dirty="0"/>
              <a:t>(self):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self.setWindowTitle</a:t>
            </a:r>
            <a:r>
              <a:rPr lang="en-US" altLang="zh-CN" sz="1200" dirty="0"/>
              <a:t>("win1")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>
                <a:solidFill>
                  <a:srgbClr val="FF0000"/>
                </a:solidFill>
              </a:rPr>
              <a:t>layout = </a:t>
            </a:r>
            <a:r>
              <a:rPr lang="en-US" altLang="zh-CN" sz="1200" dirty="0" err="1">
                <a:solidFill>
                  <a:srgbClr val="FF0000"/>
                </a:solidFill>
              </a:rPr>
              <a:t>QHBoxLayout</a:t>
            </a:r>
            <a:r>
              <a:rPr lang="en-US" altLang="zh-CN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1200" dirty="0"/>
              <a:t>        q1 =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("</a:t>
            </a:r>
            <a:r>
              <a:rPr lang="zh-CN" altLang="en-US" sz="1200" dirty="0"/>
              <a:t>账号：</a:t>
            </a:r>
            <a:r>
              <a:rPr lang="en-US" altLang="zh-CN" sz="1200" dirty="0"/>
              <a:t>",self)</a:t>
            </a:r>
          </a:p>
          <a:p>
            <a:r>
              <a:rPr lang="en-US" altLang="zh-CN" sz="1200" dirty="0"/>
              <a:t>        t1 = </a:t>
            </a:r>
            <a:r>
              <a:rPr lang="en-US" altLang="zh-CN" sz="1200" dirty="0" err="1"/>
              <a:t>QLineEdit</a:t>
            </a:r>
            <a:r>
              <a:rPr lang="en-US" altLang="zh-CN" sz="1200" dirty="0"/>
              <a:t>(self)</a:t>
            </a:r>
          </a:p>
          <a:p>
            <a:r>
              <a:rPr lang="en-US" altLang="zh-CN" sz="1200" dirty="0"/>
              <a:t>        q2 =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("</a:t>
            </a:r>
            <a:r>
              <a:rPr lang="zh-CN" altLang="en-US" sz="1200" dirty="0"/>
              <a:t>密码：</a:t>
            </a:r>
            <a:r>
              <a:rPr lang="en-US" altLang="zh-CN" sz="1200" dirty="0"/>
              <a:t>",self)</a:t>
            </a:r>
          </a:p>
          <a:p>
            <a:r>
              <a:rPr lang="en-US" altLang="zh-CN" sz="1200" dirty="0"/>
              <a:t>        t2 = </a:t>
            </a:r>
            <a:r>
              <a:rPr lang="en-US" altLang="zh-CN" sz="1200" dirty="0" err="1"/>
              <a:t>QLineEdit</a:t>
            </a:r>
            <a:r>
              <a:rPr lang="en-US" altLang="zh-CN" sz="1200" dirty="0"/>
              <a:t>(self)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layout.addWidget</a:t>
            </a:r>
            <a:r>
              <a:rPr lang="en-US" altLang="zh-CN" sz="1200" dirty="0"/>
              <a:t>(q1)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layout.addWidget</a:t>
            </a:r>
            <a:r>
              <a:rPr lang="en-US" altLang="zh-CN" sz="1200" dirty="0"/>
              <a:t>(t1)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layout.addWidget</a:t>
            </a:r>
            <a:r>
              <a:rPr lang="en-US" altLang="zh-CN" sz="1200" dirty="0"/>
              <a:t>(q2)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layout.addWidget</a:t>
            </a:r>
            <a:r>
              <a:rPr lang="en-US" altLang="zh-CN" sz="1200" dirty="0"/>
              <a:t>(t2)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>
                <a:solidFill>
                  <a:srgbClr val="FF0000"/>
                </a:solidFill>
              </a:rPr>
              <a:t>self.setLayout</a:t>
            </a:r>
            <a:r>
              <a:rPr lang="en-US" altLang="zh-CN" sz="1200" dirty="0">
                <a:solidFill>
                  <a:srgbClr val="FF0000"/>
                </a:solidFill>
              </a:rPr>
              <a:t>(layout)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self.show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a =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sys.argv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m = </a:t>
            </a:r>
            <a:r>
              <a:rPr lang="en-US" altLang="zh-CN" sz="1200" dirty="0" err="1"/>
              <a:t>MyWin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m.showUI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sys.exit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a.exec</a:t>
            </a:r>
            <a:r>
              <a:rPr lang="en-US" altLang="zh-CN" sz="1200" dirty="0"/>
              <a:t>_())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7B30D0-B84A-40DA-81A6-6033B17A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3" y="4793741"/>
            <a:ext cx="1726276" cy="14250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6CADD6-6A4A-421A-9237-B022D538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67" y="3857539"/>
            <a:ext cx="3293745" cy="6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D7D73-5450-4125-984F-3B868DBE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布局管理</a:t>
            </a:r>
            <a:r>
              <a:rPr lang="en-US" altLang="zh-CN" dirty="0"/>
              <a:t>-</a:t>
            </a:r>
            <a:r>
              <a:rPr lang="en-US" altLang="zh-CN" dirty="0" err="1"/>
              <a:t>QGridLayout</a:t>
            </a:r>
            <a:r>
              <a:rPr lang="zh-CN" altLang="en-US" dirty="0"/>
              <a:t>布局（网格）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EF27C-FE58-469E-BB16-1F72864E6636}"/>
              </a:ext>
            </a:extLst>
          </p:cNvPr>
          <p:cNvSpPr txBox="1"/>
          <p:nvPr/>
        </p:nvSpPr>
        <p:spPr>
          <a:xfrm>
            <a:off x="1771998" y="1385095"/>
            <a:ext cx="709491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import sys</a:t>
            </a:r>
          </a:p>
          <a:p>
            <a:r>
              <a:rPr lang="en-US" altLang="zh-CN" sz="1200" dirty="0"/>
              <a:t>from PyQt5.QtWidgets import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  ,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  , </a:t>
            </a:r>
            <a:r>
              <a:rPr lang="en-US" altLang="zh-CN" sz="1200" dirty="0" err="1"/>
              <a:t>QGridLayout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QPushButton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Winform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):</a:t>
            </a:r>
          </a:p>
          <a:p>
            <a:r>
              <a:rPr lang="en-US" altLang="zh-CN" sz="1200" dirty="0"/>
              <a:t>	def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</a:t>
            </a:r>
            <a:r>
              <a:rPr lang="en-US" altLang="zh-CN" sz="1200" dirty="0" err="1"/>
              <a:t>self,parent</a:t>
            </a:r>
            <a:r>
              <a:rPr lang="en-US" altLang="zh-CN" sz="1200" dirty="0"/>
              <a:t>=None):</a:t>
            </a:r>
          </a:p>
          <a:p>
            <a:r>
              <a:rPr lang="en-US" altLang="zh-CN" sz="1200" dirty="0"/>
              <a:t>		super(</a:t>
            </a:r>
            <a:r>
              <a:rPr lang="en-US" altLang="zh-CN" sz="1200" dirty="0" err="1"/>
              <a:t>Winform,self</a:t>
            </a:r>
            <a:r>
              <a:rPr lang="en-US" altLang="zh-CN" sz="1200" dirty="0"/>
              <a:t>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__(parent)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self.initUI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	def </a:t>
            </a:r>
            <a:r>
              <a:rPr lang="en-US" altLang="zh-CN" sz="1200" dirty="0" err="1"/>
              <a:t>initUI</a:t>
            </a:r>
            <a:r>
              <a:rPr lang="en-US" altLang="zh-CN" sz="1200" dirty="0"/>
              <a:t>(self):</a:t>
            </a:r>
          </a:p>
          <a:p>
            <a:r>
              <a:rPr lang="en-US" altLang="zh-CN" sz="1200" dirty="0"/>
              <a:t>		grid = </a:t>
            </a:r>
            <a:r>
              <a:rPr lang="en-US" altLang="zh-CN" sz="1200" dirty="0" err="1"/>
              <a:t>QGridLayout</a:t>
            </a:r>
            <a:r>
              <a:rPr lang="en-US" altLang="zh-CN" sz="1200" dirty="0"/>
              <a:t>()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self.setLayout</a:t>
            </a:r>
            <a:r>
              <a:rPr lang="en-US" altLang="zh-CN" sz="1200" dirty="0"/>
              <a:t>(grid)</a:t>
            </a:r>
          </a:p>
          <a:p>
            <a:r>
              <a:rPr lang="en-US" altLang="zh-CN" sz="1200" dirty="0"/>
              <a:t>		names = ['</a:t>
            </a:r>
            <a:r>
              <a:rPr lang="en-US" altLang="zh-CN" sz="1200" dirty="0" err="1"/>
              <a:t>Cls</a:t>
            </a:r>
            <a:r>
              <a:rPr lang="en-US" altLang="zh-CN" sz="1200" dirty="0"/>
              <a:t>', 'Back', '', 'Close',  '7', '8', '9', '/','4',</a:t>
            </a:r>
          </a:p>
          <a:p>
            <a:r>
              <a:rPr lang="en-US" altLang="zh-CN" sz="1200" dirty="0"/>
              <a:t>				 '5', '6', '*',  '1', '2', '3', '-',  '0', '.', '=', '+']</a:t>
            </a:r>
          </a:p>
          <a:p>
            <a:r>
              <a:rPr lang="en-US" altLang="zh-CN" sz="1200" dirty="0"/>
              <a:t>		positions = [(</a:t>
            </a:r>
            <a:r>
              <a:rPr lang="en-US" altLang="zh-CN" sz="1200" dirty="0" err="1"/>
              <a:t>i,j</a:t>
            </a:r>
            <a:r>
              <a:rPr lang="en-US" altLang="zh-CN" sz="1200" dirty="0"/>
              <a:t>) 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in range(5) for j in range(4)]</a:t>
            </a:r>
          </a:p>
          <a:p>
            <a:r>
              <a:rPr lang="en-US" altLang="zh-CN" sz="1200" dirty="0"/>
              <a:t>		for position, name in zip(positions, names):                </a:t>
            </a:r>
          </a:p>
          <a:p>
            <a:r>
              <a:rPr lang="en-US" altLang="zh-CN" sz="1200" dirty="0"/>
              <a:t>			if name == '':  </a:t>
            </a:r>
          </a:p>
          <a:p>
            <a:r>
              <a:rPr lang="en-US" altLang="zh-CN" sz="1200" dirty="0"/>
              <a:t>				continue</a:t>
            </a:r>
          </a:p>
          <a:p>
            <a:r>
              <a:rPr lang="en-US" altLang="zh-CN" sz="1200" dirty="0"/>
              <a:t>			button = </a:t>
            </a:r>
            <a:r>
              <a:rPr lang="en-US" altLang="zh-CN" sz="1200" dirty="0" err="1"/>
              <a:t>QPushButton</a:t>
            </a:r>
            <a:r>
              <a:rPr lang="en-US" altLang="zh-CN" sz="1200" dirty="0"/>
              <a:t>(name)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grid.addWidget</a:t>
            </a:r>
            <a:r>
              <a:rPr lang="en-US" altLang="zh-CN" sz="1200" dirty="0"/>
              <a:t>(button, *position)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self.move</a:t>
            </a:r>
            <a:r>
              <a:rPr lang="en-US" altLang="zh-CN" sz="1200" dirty="0"/>
              <a:t>(300, 150)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self.setWindowTitle</a:t>
            </a:r>
            <a:r>
              <a:rPr lang="en-US" altLang="zh-CN" sz="1200" dirty="0"/>
              <a:t>('</a:t>
            </a:r>
            <a:r>
              <a:rPr lang="zh-CN" altLang="en-US" sz="1200" dirty="0"/>
              <a:t>网格布局管理例子</a:t>
            </a:r>
            <a:r>
              <a:rPr lang="en-US" altLang="zh-CN" sz="1200" dirty="0"/>
              <a:t>')  </a:t>
            </a:r>
          </a:p>
          <a:p>
            <a:endParaRPr lang="en-US" altLang="zh-CN" sz="1200" dirty="0"/>
          </a:p>
          <a:p>
            <a:r>
              <a:rPr lang="en-US" altLang="zh-CN" sz="1200" dirty="0"/>
              <a:t>app = 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sys.argv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form = </a:t>
            </a:r>
            <a:r>
              <a:rPr lang="en-US" altLang="zh-CN" sz="1200" dirty="0" err="1"/>
              <a:t>Winform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form.show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 err="1"/>
              <a:t>sys.exit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app.exec</a:t>
            </a:r>
            <a:r>
              <a:rPr lang="en-US" altLang="zh-CN" sz="1200" dirty="0"/>
              <a:t>_())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1936D7-BA03-43DC-AF71-85035729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162" y="4040214"/>
            <a:ext cx="3895638" cy="21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0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23DCA-AE0A-465B-88F9-D9EB5C9B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布局管理</a:t>
            </a:r>
            <a:r>
              <a:rPr lang="en-US" altLang="zh-CN" dirty="0"/>
              <a:t>-</a:t>
            </a:r>
            <a:r>
              <a:rPr lang="en-US" altLang="zh-CN" dirty="0" err="1"/>
              <a:t>QFormLayout</a:t>
            </a:r>
            <a:r>
              <a:rPr lang="zh-CN" altLang="en-US" dirty="0"/>
              <a:t>布局</a:t>
            </a:r>
            <a:r>
              <a:rPr lang="en-US" altLang="zh-CN" dirty="0"/>
              <a:t>(</a:t>
            </a:r>
            <a:r>
              <a:rPr lang="zh-CN" altLang="en-US" dirty="0"/>
              <a:t>表单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143B9E-0DA0-42B7-BBF0-7DAD01B22EAA}"/>
              </a:ext>
            </a:extLst>
          </p:cNvPr>
          <p:cNvSpPr txBox="1"/>
          <p:nvPr/>
        </p:nvSpPr>
        <p:spPr>
          <a:xfrm>
            <a:off x="1019694" y="1440190"/>
            <a:ext cx="81741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import sys</a:t>
            </a:r>
          </a:p>
          <a:p>
            <a:r>
              <a:rPr lang="en-US" altLang="zh-CN" sz="1400" dirty="0"/>
              <a:t>from PyQt5.QtWidgets import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  ,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,</a:t>
            </a:r>
            <a:r>
              <a:rPr lang="en-US" altLang="zh-CN" sz="1400" dirty="0" err="1"/>
              <a:t>QFormLayout</a:t>
            </a:r>
            <a:r>
              <a:rPr lang="en-US" altLang="zh-CN" sz="1400" dirty="0"/>
              <a:t> ,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QLabel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Winform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):</a:t>
            </a:r>
          </a:p>
          <a:p>
            <a:r>
              <a:rPr lang="en-US" altLang="zh-CN" sz="1400" dirty="0"/>
              <a:t>	def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</a:t>
            </a:r>
            <a:r>
              <a:rPr lang="en-US" altLang="zh-CN" sz="1400" dirty="0" err="1"/>
              <a:t>self,parent</a:t>
            </a:r>
            <a:r>
              <a:rPr lang="en-US" altLang="zh-CN" sz="1400" dirty="0"/>
              <a:t>=None):</a:t>
            </a:r>
          </a:p>
          <a:p>
            <a:r>
              <a:rPr lang="en-US" altLang="zh-CN" sz="1400" dirty="0"/>
              <a:t>		super(</a:t>
            </a:r>
            <a:r>
              <a:rPr lang="en-US" altLang="zh-CN" sz="1400" dirty="0" err="1"/>
              <a:t>Winform,self</a:t>
            </a:r>
            <a:r>
              <a:rPr lang="en-US" altLang="zh-CN" sz="1400" dirty="0"/>
              <a:t>).__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__(parent)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self.setWindowTitle</a:t>
            </a:r>
            <a:r>
              <a:rPr lang="en-US" altLang="zh-CN" sz="1400" dirty="0"/>
              <a:t>("</a:t>
            </a:r>
            <a:r>
              <a:rPr lang="zh-CN" altLang="en-US" sz="1400" dirty="0"/>
              <a:t>窗体布局管理例子</a:t>
            </a:r>
            <a:r>
              <a:rPr lang="en-US" altLang="zh-CN" sz="1400" dirty="0"/>
              <a:t>")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self.resize</a:t>
            </a:r>
            <a:r>
              <a:rPr lang="en-US" altLang="zh-CN" sz="1400" dirty="0"/>
              <a:t>(400, 100)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fromlayout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QFormLayout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		labl1 =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("</a:t>
            </a:r>
            <a:r>
              <a:rPr lang="zh-CN" altLang="en-US" sz="1400" dirty="0"/>
              <a:t>标签</a:t>
            </a:r>
            <a:r>
              <a:rPr lang="en-US" altLang="zh-CN" sz="1400" dirty="0"/>
              <a:t>1")</a:t>
            </a:r>
          </a:p>
          <a:p>
            <a:r>
              <a:rPr lang="en-US" altLang="zh-CN" sz="1400" dirty="0"/>
              <a:t>		lineEdit1 =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		labl2 =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("</a:t>
            </a:r>
            <a:r>
              <a:rPr lang="zh-CN" altLang="en-US" sz="1400" dirty="0"/>
              <a:t>标签</a:t>
            </a:r>
            <a:r>
              <a:rPr lang="en-US" altLang="zh-CN" sz="1400" dirty="0"/>
              <a:t>2")</a:t>
            </a:r>
          </a:p>
          <a:p>
            <a:r>
              <a:rPr lang="en-US" altLang="zh-CN" sz="1400" dirty="0"/>
              <a:t>		lineEdit2 =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		labl3 =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("</a:t>
            </a:r>
            <a:r>
              <a:rPr lang="zh-CN" altLang="en-US" sz="1400" dirty="0"/>
              <a:t>标签</a:t>
            </a:r>
            <a:r>
              <a:rPr lang="en-US" altLang="zh-CN" sz="1400" dirty="0"/>
              <a:t>3")</a:t>
            </a:r>
          </a:p>
          <a:p>
            <a:r>
              <a:rPr lang="en-US" altLang="zh-CN" sz="1400" dirty="0"/>
              <a:t>		lineEdit3 =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fromlayout.addRow</a:t>
            </a:r>
            <a:r>
              <a:rPr lang="en-US" altLang="zh-CN" sz="1400" dirty="0"/>
              <a:t>(labl1, lineEdit1)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fromlayout.addRow</a:t>
            </a:r>
            <a:r>
              <a:rPr lang="en-US" altLang="zh-CN" sz="1400" dirty="0"/>
              <a:t>(labl2, lineEdit2)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fromlayout.addRow</a:t>
            </a:r>
            <a:r>
              <a:rPr lang="en-US" altLang="zh-CN" sz="1400" dirty="0"/>
              <a:t>(labl3, lineEdit3)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self.setLayout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fromlayout</a:t>
            </a:r>
            <a:r>
              <a:rPr lang="en-US" altLang="zh-CN" sz="1400" dirty="0"/>
              <a:t>) 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app =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sys.argv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form = </a:t>
            </a:r>
            <a:r>
              <a:rPr lang="en-US" altLang="zh-CN" sz="1400" dirty="0" err="1"/>
              <a:t>Winform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form.show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sys.exit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app.exec</a:t>
            </a:r>
            <a:r>
              <a:rPr lang="en-US" altLang="zh-CN" sz="1400" dirty="0"/>
              <a:t>_())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1FDF9-3438-4ECC-964C-18A24884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386" y="4071679"/>
            <a:ext cx="2874818" cy="16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CFE1F-0DA9-48EB-89C2-A98D962C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81903" cy="1325563"/>
          </a:xfrm>
        </p:spPr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布局管理</a:t>
            </a:r>
            <a:r>
              <a:rPr lang="en-US" altLang="zh-CN" dirty="0"/>
              <a:t>-</a:t>
            </a:r>
            <a:r>
              <a:rPr lang="zh-CN" altLang="en-US" dirty="0"/>
              <a:t>嵌套布局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94FB83-45FC-4CCD-9D9D-64683E63AFAA}"/>
              </a:ext>
            </a:extLst>
          </p:cNvPr>
          <p:cNvSpPr txBox="1"/>
          <p:nvPr/>
        </p:nvSpPr>
        <p:spPr>
          <a:xfrm>
            <a:off x="893618" y="1802394"/>
            <a:ext cx="496962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import sys</a:t>
            </a:r>
          </a:p>
          <a:p>
            <a:r>
              <a:rPr lang="en-US" altLang="zh-CN" sz="1400" dirty="0"/>
              <a:t>from PyQt5.QtWidgets import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  ,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, </a:t>
            </a:r>
            <a:r>
              <a:rPr lang="en-US" altLang="zh-CN" sz="1400" dirty="0" err="1"/>
              <a:t>QHBoxLayout</a:t>
            </a:r>
            <a:r>
              <a:rPr lang="en-US" altLang="zh-CN" sz="1400" dirty="0"/>
              <a:t>,  \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,  </a:t>
            </a:r>
            <a:r>
              <a:rPr lang="en-US" altLang="zh-CN" sz="1400" dirty="0" err="1"/>
              <a:t>QGridLayout</a:t>
            </a:r>
            <a:r>
              <a:rPr lang="en-US" altLang="zh-CN" sz="1400" dirty="0"/>
              <a:t> ,  </a:t>
            </a:r>
            <a:r>
              <a:rPr lang="en-US" altLang="zh-CN" sz="1400" dirty="0" err="1"/>
              <a:t>QFormLayout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QPushButton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MyWindow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):  </a:t>
            </a:r>
          </a:p>
          <a:p>
            <a:r>
              <a:rPr lang="en-US" altLang="zh-CN" sz="1400" dirty="0"/>
              <a:t>    def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__(self):  </a:t>
            </a:r>
          </a:p>
          <a:p>
            <a:r>
              <a:rPr lang="en-US" altLang="zh-CN" sz="1400" dirty="0"/>
              <a:t>        super().__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self.setWindowTitle</a:t>
            </a:r>
            <a:r>
              <a:rPr lang="en-US" altLang="zh-CN" sz="1400" dirty="0"/>
              <a:t>('</a:t>
            </a:r>
            <a:r>
              <a:rPr lang="zh-CN" altLang="en-US" sz="1400" dirty="0"/>
              <a:t>嵌套布局示例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# </a:t>
            </a:r>
            <a:r>
              <a:rPr lang="zh-CN" altLang="en-US" sz="1400" dirty="0"/>
              <a:t>全局布局（</a:t>
            </a:r>
            <a:r>
              <a:rPr lang="en-US" altLang="zh-CN" sz="1400" dirty="0"/>
              <a:t>1</a:t>
            </a:r>
            <a:r>
              <a:rPr lang="zh-CN" altLang="en-US" sz="1400" dirty="0"/>
              <a:t>个）：水平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wlayout</a:t>
            </a:r>
            <a:r>
              <a:rPr lang="en-US" altLang="zh-CN" sz="1400" dirty="0"/>
              <a:t> =  </a:t>
            </a:r>
            <a:r>
              <a:rPr lang="en-US" altLang="zh-CN" sz="1400" dirty="0" err="1"/>
              <a:t>QHBoxLayout</a:t>
            </a:r>
            <a:r>
              <a:rPr lang="en-US" altLang="zh-CN" sz="1400" dirty="0"/>
              <a:t>() </a:t>
            </a:r>
          </a:p>
          <a:p>
            <a:r>
              <a:rPr lang="en-US" altLang="zh-CN" sz="1400" dirty="0"/>
              <a:t>         # </a:t>
            </a:r>
            <a:r>
              <a:rPr lang="zh-CN" altLang="en-US" sz="1400" dirty="0"/>
              <a:t>局部布局（</a:t>
            </a:r>
            <a:r>
              <a:rPr lang="en-US" altLang="zh-CN" sz="1400" dirty="0"/>
              <a:t>4</a:t>
            </a:r>
            <a:r>
              <a:rPr lang="zh-CN" altLang="en-US" sz="1400" dirty="0"/>
              <a:t>个）：水平、竖直、网格、表单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hlayout</a:t>
            </a:r>
            <a:r>
              <a:rPr lang="en-US" altLang="zh-CN" sz="1400" dirty="0"/>
              <a:t> =  </a:t>
            </a:r>
            <a:r>
              <a:rPr lang="en-US" altLang="zh-CN" sz="1400" dirty="0" err="1"/>
              <a:t>QHBoxLayout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vlayout</a:t>
            </a:r>
            <a:r>
              <a:rPr lang="en-US" altLang="zh-CN" sz="1400" dirty="0"/>
              <a:t> =  </a:t>
            </a:r>
            <a:r>
              <a:rPr lang="en-US" altLang="zh-CN" sz="1400" dirty="0" err="1"/>
              <a:t>QVBoxLayout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glayout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QGridLayout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# </a:t>
            </a:r>
            <a:r>
              <a:rPr lang="zh-CN" altLang="en-US" sz="1400" dirty="0"/>
              <a:t>局部布局添加部件（例如：按钮）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hlayout.addWidget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(str(1)) ) 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hlayout.addWidget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(str(2)) 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vlayout.addWidget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(str(3)) 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vlayout.addWidget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(str(4)) 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glayout.addWidget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(str(5)) , 0, 0 )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5A452B-239E-4D5F-B9BC-4ECA87EE538A}"/>
              </a:ext>
            </a:extLst>
          </p:cNvPr>
          <p:cNvSpPr txBox="1"/>
          <p:nvPr/>
        </p:nvSpPr>
        <p:spPr>
          <a:xfrm>
            <a:off x="6035040" y="1381903"/>
            <a:ext cx="52093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        </a:t>
            </a:r>
            <a:r>
              <a:rPr lang="en-US" altLang="zh-CN" sz="1400" dirty="0" err="1"/>
              <a:t>glayout.addWidget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(str(6)) , 0, 1 )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glayout.addWidget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(str(7)) , 1, 0 )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glayout.addWidget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(str(8)) , 1, 1 )</a:t>
            </a:r>
          </a:p>
          <a:p>
            <a:r>
              <a:rPr lang="en-US" altLang="zh-CN" sz="1400" dirty="0"/>
              <a:t>        # </a:t>
            </a:r>
            <a:r>
              <a:rPr lang="zh-CN" altLang="en-US" sz="1400" dirty="0"/>
              <a:t>准备</a:t>
            </a:r>
            <a:r>
              <a:rPr lang="en-US" altLang="zh-CN" sz="1400" dirty="0"/>
              <a:t>3</a:t>
            </a:r>
            <a:r>
              <a:rPr lang="zh-CN" altLang="en-US" sz="1400" dirty="0"/>
              <a:t>个部件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hwg</a:t>
            </a:r>
            <a:r>
              <a:rPr lang="en-US" altLang="zh-CN" sz="1400" dirty="0"/>
              <a:t> =  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() 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vwg</a:t>
            </a:r>
            <a:r>
              <a:rPr lang="en-US" altLang="zh-CN" sz="1400" dirty="0"/>
              <a:t> =  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gwg</a:t>
            </a:r>
            <a:r>
              <a:rPr lang="en-US" altLang="zh-CN" sz="1400" dirty="0"/>
              <a:t> =  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# 3</a:t>
            </a:r>
            <a:r>
              <a:rPr lang="zh-CN" altLang="en-US" sz="1400" dirty="0"/>
              <a:t>个部件设置局部布局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hwg.setLayout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hlayout</a:t>
            </a:r>
            <a:r>
              <a:rPr lang="en-US" altLang="zh-CN" sz="1400" dirty="0"/>
              <a:t>) 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vwg.setLayout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vlayout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gwg.setLayout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glayout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# 3</a:t>
            </a:r>
            <a:r>
              <a:rPr lang="zh-CN" altLang="en-US" sz="1400" dirty="0"/>
              <a:t>个部件加至全局布局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wlayout.addWidget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hwg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wlayout.addWidget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vwg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wlayout.addWidget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gwg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# </a:t>
            </a:r>
            <a:r>
              <a:rPr lang="zh-CN" altLang="en-US" sz="1400" dirty="0"/>
              <a:t>窗体本体设置全局布局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self.setLayout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wlayout</a:t>
            </a:r>
            <a:r>
              <a:rPr lang="en-US" altLang="zh-CN" sz="1400" dirty="0"/>
              <a:t>) </a:t>
            </a:r>
          </a:p>
          <a:p>
            <a:endParaRPr lang="en-US" altLang="zh-CN" sz="1400" dirty="0"/>
          </a:p>
          <a:p>
            <a:r>
              <a:rPr lang="en-US" altLang="zh-CN" sz="1400" dirty="0"/>
              <a:t>app =  </a:t>
            </a:r>
            <a:r>
              <a:rPr lang="en-US" altLang="zh-CN" sz="1400" dirty="0" err="1"/>
              <a:t>QApplication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sys.argv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win = </a:t>
            </a:r>
            <a:r>
              <a:rPr lang="en-US" altLang="zh-CN" sz="1400" dirty="0" err="1"/>
              <a:t>MyWindow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win.show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sys.exit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app.exec</a:t>
            </a:r>
            <a:r>
              <a:rPr lang="en-US" altLang="zh-CN" sz="1400" dirty="0"/>
              <a:t>_())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A56D20-FA31-4010-9EAE-F986D3B6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87" y="5681932"/>
            <a:ext cx="3664614" cy="9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45526-56C9-4795-992B-A7C952FC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窗口类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CC76F-651E-4218-AD23-0B328359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63" y="1825625"/>
            <a:ext cx="10928464" cy="4351338"/>
          </a:xfrm>
        </p:spPr>
        <p:txBody>
          <a:bodyPr/>
          <a:lstStyle/>
          <a:p>
            <a:r>
              <a:rPr lang="zh-CN" altLang="en-US" dirty="0"/>
              <a:t>窗口类包括</a:t>
            </a:r>
            <a:r>
              <a:rPr lang="en-US" altLang="zh-CN" dirty="0" err="1"/>
              <a:t>QMainWindow</a:t>
            </a:r>
            <a:r>
              <a:rPr lang="en-US" altLang="zh-CN" dirty="0"/>
              <a:t>, </a:t>
            </a:r>
            <a:r>
              <a:rPr lang="en-US" altLang="zh-CN" dirty="0" err="1"/>
              <a:t>QWidget</a:t>
            </a:r>
            <a:r>
              <a:rPr lang="en-US" altLang="zh-CN" dirty="0"/>
              <a:t>, </a:t>
            </a:r>
            <a:r>
              <a:rPr lang="en-US" altLang="zh-CN" dirty="0" err="1"/>
              <a:t>Qdialog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这三个类都是用来创建窗口的，可以直接使用，也可以继承以后使用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QMainWindow</a:t>
            </a:r>
            <a:r>
              <a:rPr lang="zh-CN" altLang="en-US" dirty="0"/>
              <a:t>包含菜单栏，工具栏，状态栏，标题栏等，是主窗口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Qdialog</a:t>
            </a:r>
            <a:r>
              <a:rPr lang="zh-CN" altLang="en-US" dirty="0"/>
              <a:t>是对话框的基类，没有菜单栏，工具栏等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0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8F1A6-4261-4A15-B97B-42B63FC7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QWidget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E04D0-CCA2-44E0-B5A7-A6188911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QWidget</a:t>
            </a:r>
            <a:r>
              <a:rPr lang="zh-CN" altLang="en-US" dirty="0"/>
              <a:t>类是所有用户界面对象的基类，所有窗口和控件都直接或间接继承自</a:t>
            </a:r>
            <a:r>
              <a:rPr lang="en-US" altLang="zh-CN" dirty="0" err="1"/>
              <a:t>QWidget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 err="1"/>
              <a:t>QWidget</a:t>
            </a:r>
            <a:r>
              <a:rPr lang="zh-CN" altLang="en-US" dirty="0"/>
              <a:t>的对象是一个窗口，有边框和标题栏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QWidget</a:t>
            </a:r>
            <a:r>
              <a:rPr lang="zh-CN" altLang="en-US" dirty="0"/>
              <a:t>的坐标系统：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459DC5-C787-4170-AEEB-540FBD49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3485306"/>
            <a:ext cx="4289973" cy="24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B1820-6BE7-4616-857B-30E4A32E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QWidget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F3AE1-A017-4C1A-B9B6-A76FC73CA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109" cy="4351338"/>
          </a:xfrm>
        </p:spPr>
        <p:txBody>
          <a:bodyPr/>
          <a:lstStyle/>
          <a:p>
            <a:r>
              <a:rPr lang="en-US" altLang="zh-CN" dirty="0" err="1"/>
              <a:t>QWidget</a:t>
            </a:r>
            <a:r>
              <a:rPr lang="zh-CN" altLang="en-US" dirty="0"/>
              <a:t>类的常用函数：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resize( )</a:t>
            </a:r>
          </a:p>
          <a:p>
            <a:pPr marL="0" indent="0">
              <a:buNone/>
            </a:pPr>
            <a:r>
              <a:rPr lang="en-US" altLang="zh-CN" dirty="0"/>
              <a:t>move( )</a:t>
            </a:r>
          </a:p>
          <a:p>
            <a:pPr marL="0" indent="0">
              <a:buNone/>
            </a:pPr>
            <a:r>
              <a:rPr lang="en-US" altLang="zh-CN" dirty="0" err="1"/>
              <a:t>setWindowTitle</a:t>
            </a:r>
            <a:r>
              <a:rPr lang="en-US" altLang="zh-CN" dirty="0"/>
              <a:t>( ) </a:t>
            </a:r>
          </a:p>
          <a:p>
            <a:pPr marL="0" indent="0">
              <a:buNone/>
            </a:pPr>
            <a:r>
              <a:rPr lang="en-US" altLang="zh-CN" dirty="0"/>
              <a:t>show( 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727578-CCEF-498E-A23E-593FCDEDE1E2}"/>
              </a:ext>
            </a:extLst>
          </p:cNvPr>
          <p:cNvSpPr txBox="1"/>
          <p:nvPr/>
        </p:nvSpPr>
        <p:spPr>
          <a:xfrm>
            <a:off x="5780116" y="1690688"/>
            <a:ext cx="56526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from PyQt5.QtWidgets import </a:t>
            </a:r>
            <a:r>
              <a:rPr lang="en-US" altLang="zh-CN" dirty="0" err="1"/>
              <a:t>QApplication</a:t>
            </a:r>
            <a:r>
              <a:rPr lang="en-US" altLang="zh-CN" dirty="0"/>
              <a:t>, </a:t>
            </a:r>
            <a:r>
              <a:rPr lang="en-US" altLang="zh-CN" dirty="0" err="1"/>
              <a:t>QWidget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每一</a:t>
            </a:r>
            <a:r>
              <a:rPr lang="en-US" altLang="zh-CN" dirty="0"/>
              <a:t>pyqt5</a:t>
            </a:r>
            <a:r>
              <a:rPr lang="zh-CN" altLang="en-US" dirty="0"/>
              <a:t>应用程序必须创建一个应用程序对象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sys.argv</a:t>
            </a:r>
            <a:r>
              <a:rPr lang="zh-CN" altLang="en-US" dirty="0"/>
              <a:t>参数是一个列表，从命令行输入参数。</a:t>
            </a:r>
          </a:p>
          <a:p>
            <a:r>
              <a:rPr lang="en-US" altLang="zh-CN" dirty="0"/>
              <a:t>app = </a:t>
            </a:r>
            <a:r>
              <a:rPr lang="en-US" altLang="zh-CN" dirty="0" err="1"/>
              <a:t>QApplication</a:t>
            </a:r>
            <a:r>
              <a:rPr lang="en-US" altLang="zh-CN" dirty="0"/>
              <a:t>(</a:t>
            </a:r>
            <a:r>
              <a:rPr lang="en-US" altLang="zh-CN" dirty="0" err="1"/>
              <a:t>sys.argv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 = </a:t>
            </a:r>
            <a:r>
              <a:rPr lang="en-US" altLang="zh-CN" dirty="0" err="1">
                <a:solidFill>
                  <a:srgbClr val="FF0000"/>
                </a:solidFill>
              </a:rPr>
              <a:t>QWidget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#resize()</a:t>
            </a:r>
            <a:r>
              <a:rPr lang="zh-CN" altLang="en-US" dirty="0"/>
              <a:t>方法调整窗口的大小</a:t>
            </a:r>
          </a:p>
          <a:p>
            <a:r>
              <a:rPr lang="en-US" altLang="zh-CN" dirty="0" err="1"/>
              <a:t>w.resize</a:t>
            </a:r>
            <a:r>
              <a:rPr lang="en-US" altLang="zh-CN" dirty="0"/>
              <a:t>(250, 150)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移动窗口在屏幕上的位置</a:t>
            </a:r>
          </a:p>
          <a:p>
            <a:r>
              <a:rPr lang="en-US" altLang="zh-CN" dirty="0" err="1"/>
              <a:t>w.move</a:t>
            </a:r>
            <a:r>
              <a:rPr lang="en-US" altLang="zh-CN" dirty="0"/>
              <a:t>(300, 300)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设置窗口的标题</a:t>
            </a:r>
          </a:p>
          <a:p>
            <a:r>
              <a:rPr lang="en-US" altLang="zh-CN" dirty="0" err="1"/>
              <a:t>w.setWindowTitle</a:t>
            </a:r>
            <a:r>
              <a:rPr lang="en-US" altLang="zh-CN" dirty="0"/>
              <a:t>('Simple')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显示在屏幕上</a:t>
            </a:r>
          </a:p>
          <a:p>
            <a:r>
              <a:rPr lang="en-US" altLang="zh-CN" dirty="0" err="1"/>
              <a:t>w.show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系统</a:t>
            </a:r>
            <a:r>
              <a:rPr lang="en-US" altLang="zh-CN" dirty="0"/>
              <a:t>exit_()</a:t>
            </a:r>
            <a:r>
              <a:rPr lang="zh-CN" altLang="en-US" dirty="0"/>
              <a:t>方法确保应用程序干净的退出</a:t>
            </a:r>
          </a:p>
          <a:p>
            <a:r>
              <a:rPr lang="en-US" altLang="zh-CN" dirty="0" err="1"/>
              <a:t>sys.exit</a:t>
            </a:r>
            <a:r>
              <a:rPr lang="en-US" altLang="zh-CN" dirty="0"/>
              <a:t>(</a:t>
            </a:r>
            <a:r>
              <a:rPr lang="en-US" altLang="zh-CN" dirty="0" err="1"/>
              <a:t>app.exec</a:t>
            </a:r>
            <a:r>
              <a:rPr lang="en-US" altLang="zh-CN" dirty="0"/>
              <a:t>_())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18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457A-563C-4E22-A810-B80D6EE6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QWidget</a:t>
            </a:r>
            <a:r>
              <a:rPr lang="zh-CN" altLang="en-US" dirty="0"/>
              <a:t>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0900DF-9928-4DAD-8640-4ACE77E1C5F3}"/>
              </a:ext>
            </a:extLst>
          </p:cNvPr>
          <p:cNvSpPr txBox="1"/>
          <p:nvPr/>
        </p:nvSpPr>
        <p:spPr>
          <a:xfrm>
            <a:off x="399012" y="1899655"/>
            <a:ext cx="54974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from PyQt5.QtWidgets import </a:t>
            </a:r>
            <a:r>
              <a:rPr lang="en-US" altLang="zh-CN" dirty="0" err="1"/>
              <a:t>QWidget,QApplication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MyWin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QWidget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super().__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self.setWindowTitle</a:t>
            </a:r>
            <a:r>
              <a:rPr lang="en-US" altLang="zh-CN" dirty="0"/>
              <a:t>("win1")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self.show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err="1"/>
              <a:t>QApplication</a:t>
            </a:r>
            <a:r>
              <a:rPr lang="en-US" altLang="zh-CN" dirty="0"/>
              <a:t>(</a:t>
            </a:r>
            <a:r>
              <a:rPr lang="en-US" altLang="zh-CN" dirty="0" err="1"/>
              <a:t>sys.argv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 = </a:t>
            </a:r>
            <a:r>
              <a:rPr lang="en-US" altLang="zh-CN" dirty="0" err="1"/>
              <a:t>MyWin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sys.exit</a:t>
            </a:r>
            <a:r>
              <a:rPr lang="en-US" altLang="zh-CN" dirty="0"/>
              <a:t>(</a:t>
            </a:r>
            <a:r>
              <a:rPr lang="en-US" altLang="zh-CN" dirty="0" err="1"/>
              <a:t>a.exec</a:t>
            </a:r>
            <a:r>
              <a:rPr lang="en-US" altLang="zh-CN" dirty="0"/>
              <a:t>_())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5EC57-7F2F-4825-AAB5-76E4F9825DEF}"/>
              </a:ext>
            </a:extLst>
          </p:cNvPr>
          <p:cNvSpPr txBox="1"/>
          <p:nvPr/>
        </p:nvSpPr>
        <p:spPr>
          <a:xfrm>
            <a:off x="6096000" y="1690688"/>
            <a:ext cx="54974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from PyQt5.QtWidgets import </a:t>
            </a:r>
            <a:r>
              <a:rPr lang="en-US" altLang="zh-CN" dirty="0" err="1"/>
              <a:t>QWidget,QApplication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MyWin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QWidget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super().__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</a:p>
          <a:p>
            <a:endParaRPr lang="en-US" altLang="zh-CN" dirty="0"/>
          </a:p>
          <a:p>
            <a:r>
              <a:rPr lang="en-US" altLang="zh-CN" dirty="0"/>
              <a:t>    def </a:t>
            </a:r>
            <a:r>
              <a:rPr lang="en-US" altLang="zh-CN" dirty="0" err="1"/>
              <a:t>showUI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self.setWindowTitle</a:t>
            </a:r>
            <a:r>
              <a:rPr lang="en-US" altLang="zh-CN" dirty="0"/>
              <a:t>("win1")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self.show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err="1"/>
              <a:t>QApplication</a:t>
            </a:r>
            <a:r>
              <a:rPr lang="en-US" altLang="zh-CN" dirty="0"/>
              <a:t>(</a:t>
            </a:r>
            <a:r>
              <a:rPr lang="en-US" altLang="zh-CN" dirty="0" err="1"/>
              <a:t>sys.argv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 = </a:t>
            </a:r>
            <a:r>
              <a:rPr lang="en-US" altLang="zh-CN" dirty="0" err="1"/>
              <a:t>MyWin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m.showUI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sys.exit</a:t>
            </a:r>
            <a:r>
              <a:rPr lang="en-US" altLang="zh-CN" dirty="0"/>
              <a:t>(</a:t>
            </a:r>
            <a:r>
              <a:rPr lang="en-US" altLang="zh-CN" dirty="0" err="1"/>
              <a:t>a.exec</a:t>
            </a:r>
            <a:r>
              <a:rPr lang="en-US" altLang="zh-CN" dirty="0"/>
              <a:t>_())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14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C2A73-2E8D-43BC-B078-225C4178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QLabel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1BEC4-F963-4402-9C8B-36E2A2F0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02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QLabel</a:t>
            </a:r>
            <a:r>
              <a:rPr lang="zh-CN" altLang="en-US" dirty="0"/>
              <a:t>类创建标签对象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常用函数：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/>
              <a:t>setText</a:t>
            </a:r>
            <a:r>
              <a:rPr lang="en-US" altLang="zh-CN" sz="2400" dirty="0"/>
              <a:t>( )</a:t>
            </a:r>
          </a:p>
          <a:p>
            <a:pPr marL="0" indent="0">
              <a:buNone/>
            </a:pPr>
            <a:r>
              <a:rPr lang="en-US" altLang="zh-CN" sz="2400" dirty="0" err="1"/>
              <a:t>setPixmap</a:t>
            </a:r>
            <a:r>
              <a:rPr lang="en-US" altLang="zh-CN" sz="2400" dirty="0"/>
              <a:t>( ),</a:t>
            </a:r>
            <a:r>
              <a:rPr lang="zh-CN" altLang="en-US" sz="2400" dirty="0"/>
              <a:t>这个函数用于显示图像，需要创建图像对象。例如：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from PyQt5.QtGui import </a:t>
            </a:r>
            <a:r>
              <a:rPr lang="en-US" altLang="zh-CN" sz="2400" dirty="0" err="1"/>
              <a:t>QPixmap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q = </a:t>
            </a:r>
            <a:r>
              <a:rPr lang="en-US" altLang="zh-CN" sz="2400" dirty="0" err="1"/>
              <a:t>QLabel</a:t>
            </a:r>
            <a:r>
              <a:rPr lang="en-US" altLang="zh-CN" sz="2400" dirty="0"/>
              <a:t>(self)</a:t>
            </a:r>
          </a:p>
          <a:p>
            <a:pPr marL="0" indent="0">
              <a:buNone/>
            </a:pPr>
            <a:r>
              <a:rPr lang="en-US" altLang="zh-CN" sz="2400" dirty="0" err="1"/>
              <a:t>q.setText</a:t>
            </a:r>
            <a:r>
              <a:rPr lang="en-US" altLang="zh-CN" sz="2400" dirty="0"/>
              <a:t>("Hello")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q.setPixmap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QPixmap</a:t>
            </a:r>
            <a:r>
              <a:rPr lang="en-US" altLang="zh-CN" sz="2400" dirty="0"/>
              <a:t>("f.png"))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798F5B-B956-4F4A-A22E-9328D3235306}"/>
              </a:ext>
            </a:extLst>
          </p:cNvPr>
          <p:cNvSpPr txBox="1"/>
          <p:nvPr/>
        </p:nvSpPr>
        <p:spPr>
          <a:xfrm>
            <a:off x="5719156" y="1600637"/>
            <a:ext cx="62123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from PyQt5.QtWidgets import </a:t>
            </a:r>
            <a:r>
              <a:rPr lang="en-US" altLang="zh-CN" dirty="0" err="1"/>
              <a:t>QWidget,QApplication,QLabel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MyWin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super().__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</a:p>
          <a:p>
            <a:endParaRPr lang="en-US" altLang="zh-CN" dirty="0"/>
          </a:p>
          <a:p>
            <a:r>
              <a:rPr lang="en-US" altLang="zh-CN" dirty="0"/>
              <a:t>    def </a:t>
            </a:r>
            <a:r>
              <a:rPr lang="en-US" altLang="zh-CN" dirty="0" err="1"/>
              <a:t>showUI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self.setWindowTitle</a:t>
            </a:r>
            <a:r>
              <a:rPr lang="en-US" altLang="zh-CN" dirty="0"/>
              <a:t>("win1")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q = </a:t>
            </a:r>
            <a:r>
              <a:rPr lang="en-US" altLang="zh-CN" dirty="0" err="1">
                <a:solidFill>
                  <a:srgbClr val="FF0000"/>
                </a:solidFill>
              </a:rPr>
              <a:t>QLabel</a:t>
            </a:r>
            <a:r>
              <a:rPr lang="en-US" altLang="zh-CN" dirty="0">
                <a:solidFill>
                  <a:srgbClr val="FF0000"/>
                </a:solidFill>
              </a:rPr>
              <a:t>(self)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q.setText</a:t>
            </a:r>
            <a:r>
              <a:rPr lang="en-US" altLang="zh-CN" dirty="0">
                <a:solidFill>
                  <a:srgbClr val="FF0000"/>
                </a:solidFill>
              </a:rPr>
              <a:t>("Hello")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self.show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err="1"/>
              <a:t>QApplication</a:t>
            </a:r>
            <a:r>
              <a:rPr lang="en-US" altLang="zh-CN" dirty="0"/>
              <a:t>(</a:t>
            </a:r>
            <a:r>
              <a:rPr lang="en-US" altLang="zh-CN" dirty="0" err="1"/>
              <a:t>sys.argv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 = </a:t>
            </a:r>
            <a:r>
              <a:rPr lang="en-US" altLang="zh-CN" dirty="0" err="1"/>
              <a:t>MyWin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m.showUI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sys.exit</a:t>
            </a:r>
            <a:r>
              <a:rPr lang="en-US" altLang="zh-CN" dirty="0"/>
              <a:t>(</a:t>
            </a:r>
            <a:r>
              <a:rPr lang="en-US" altLang="zh-CN" dirty="0" err="1"/>
              <a:t>a.exec</a:t>
            </a:r>
            <a:r>
              <a:rPr lang="en-US" altLang="zh-CN" dirty="0"/>
              <a:t>_())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67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92A9-DA8A-4353-91D1-54DB8A7A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QLabel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9683D-7003-449D-BDD3-10C0C772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86337"/>
            <a:ext cx="9458498" cy="105612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OpenCV</a:t>
            </a:r>
            <a:r>
              <a:rPr lang="zh-CN" altLang="en-US" dirty="0"/>
              <a:t>读取到的图像矩阵设置标签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2E9668-85EC-48F9-B304-CF4F6B242FC3}"/>
              </a:ext>
            </a:extLst>
          </p:cNvPr>
          <p:cNvSpPr txBox="1"/>
          <p:nvPr/>
        </p:nvSpPr>
        <p:spPr>
          <a:xfrm>
            <a:off x="714895" y="3154465"/>
            <a:ext cx="106389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self.q1 = </a:t>
            </a:r>
            <a:r>
              <a:rPr lang="en-US" altLang="zh-CN" sz="2000" dirty="0" err="1"/>
              <a:t>QLabel</a:t>
            </a:r>
            <a:r>
              <a:rPr lang="en-US" altLang="zh-CN" sz="2000" dirty="0"/>
              <a:t>(self)</a:t>
            </a:r>
          </a:p>
          <a:p>
            <a:r>
              <a:rPr lang="en-US" altLang="zh-CN" sz="2000" dirty="0" err="1"/>
              <a:t>img</a:t>
            </a:r>
            <a:r>
              <a:rPr lang="en-US" altLang="zh-CN" sz="2000" dirty="0"/>
              <a:t> = cv2.imread("15440.png")</a:t>
            </a:r>
          </a:p>
          <a:p>
            <a:r>
              <a:rPr lang="en-US" altLang="zh-CN" sz="2000" dirty="0"/>
              <a:t>show = cv2.cvtColor(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, cv2.COLOR_BGR2RGB)</a:t>
            </a:r>
          </a:p>
          <a:p>
            <a:r>
              <a:rPr lang="en-US" altLang="zh-CN" sz="2000" dirty="0" err="1"/>
              <a:t>showImage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QImage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show.data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show.shape</a:t>
            </a:r>
            <a:r>
              <a:rPr lang="en-US" altLang="zh-CN" sz="2000" dirty="0"/>
              <a:t>[1],</a:t>
            </a:r>
            <a:r>
              <a:rPr lang="en-US" altLang="zh-CN" sz="2000" dirty="0" err="1"/>
              <a:t>show.shape</a:t>
            </a:r>
            <a:r>
              <a:rPr lang="en-US" altLang="zh-CN" sz="2000" dirty="0"/>
              <a:t>[0],QImage.Format_RGB888)</a:t>
            </a:r>
          </a:p>
          <a:p>
            <a:r>
              <a:rPr lang="en-US" altLang="zh-CN" sz="2000" dirty="0"/>
              <a:t>self.q1.setPixmap(</a:t>
            </a:r>
            <a:r>
              <a:rPr lang="en-US" altLang="zh-CN" sz="2000" dirty="0" err="1"/>
              <a:t>QPixmap.fromImage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showImage</a:t>
            </a:r>
            <a:r>
              <a:rPr lang="en-US" altLang="zh-CN" sz="2000" dirty="0"/>
              <a:t>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89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46E6-6418-49A3-84D3-87ACD0CB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QLineEdit</a:t>
            </a:r>
            <a:r>
              <a:rPr lang="en-US" altLang="zh-CN" dirty="0"/>
              <a:t>, </a:t>
            </a:r>
            <a:r>
              <a:rPr lang="en-US" altLang="zh-CN" dirty="0" err="1"/>
              <a:t>QTextEdit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7014E-D199-4FBD-9E13-64FA2466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48694" cy="4351338"/>
          </a:xfrm>
        </p:spPr>
        <p:txBody>
          <a:bodyPr/>
          <a:lstStyle/>
          <a:p>
            <a:r>
              <a:rPr lang="zh-CN" altLang="en-US" dirty="0"/>
              <a:t>这两个类可以创建输入文本的对象，常用函数有：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setText</a:t>
            </a:r>
            <a:r>
              <a:rPr lang="en-US" altLang="zh-CN" dirty="0"/>
              <a:t>( )</a:t>
            </a:r>
          </a:p>
          <a:p>
            <a:pPr marL="0" indent="0">
              <a:buNone/>
            </a:pPr>
            <a:r>
              <a:rPr lang="en-US" altLang="zh-CN" dirty="0" err="1"/>
              <a:t>setReadOnly</a:t>
            </a:r>
            <a:r>
              <a:rPr lang="en-US" altLang="zh-CN" dirty="0"/>
              <a:t>( )</a:t>
            </a:r>
          </a:p>
          <a:p>
            <a:pPr marL="0" indent="0">
              <a:buNone/>
            </a:pPr>
            <a:r>
              <a:rPr lang="en-US" altLang="zh-CN" dirty="0" err="1"/>
              <a:t>setMaxLength</a:t>
            </a:r>
            <a:r>
              <a:rPr lang="en-US" altLang="zh-CN" dirty="0"/>
              <a:t>( )</a:t>
            </a:r>
          </a:p>
          <a:p>
            <a:pPr marL="0" indent="0">
              <a:buNone/>
            </a:pPr>
            <a:r>
              <a:rPr lang="en-US" altLang="zh-CN" dirty="0" err="1"/>
              <a:t>setFocus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633A01-BC2F-427E-A049-8D5BECEDBF93}"/>
              </a:ext>
            </a:extLst>
          </p:cNvPr>
          <p:cNvSpPr txBox="1"/>
          <p:nvPr/>
        </p:nvSpPr>
        <p:spPr>
          <a:xfrm>
            <a:off x="5286895" y="1652648"/>
            <a:ext cx="66280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import sys</a:t>
            </a:r>
          </a:p>
          <a:p>
            <a:r>
              <a:rPr lang="en-US" altLang="zh-CN" sz="1600" dirty="0"/>
              <a:t>from PyQt5.QtWidgets import </a:t>
            </a:r>
            <a:r>
              <a:rPr lang="en-US" altLang="zh-CN" sz="1600" dirty="0" err="1"/>
              <a:t>QWidget,QApplication,QLineEdit,QTextEdit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MyWin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__(self):</a:t>
            </a:r>
          </a:p>
          <a:p>
            <a:r>
              <a:rPr lang="en-US" altLang="zh-CN" sz="1600" dirty="0"/>
              <a:t>        super().__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showUI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self.setWindowTitle</a:t>
            </a:r>
            <a:r>
              <a:rPr lang="en-US" altLang="zh-CN" sz="1600" dirty="0"/>
              <a:t>("win1")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t1 = </a:t>
            </a:r>
            <a:r>
              <a:rPr lang="en-US" altLang="zh-CN" sz="1600" dirty="0" err="1">
                <a:solidFill>
                  <a:srgbClr val="FF0000"/>
                </a:solidFill>
              </a:rPr>
              <a:t>QLineEdit</a:t>
            </a:r>
            <a:r>
              <a:rPr lang="en-US" altLang="zh-CN" sz="1600" dirty="0">
                <a:solidFill>
                  <a:srgbClr val="FF0000"/>
                </a:solidFill>
              </a:rPr>
              <a:t>(self)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t2 = </a:t>
            </a:r>
            <a:r>
              <a:rPr lang="en-US" altLang="zh-CN" sz="1600" dirty="0" err="1">
                <a:solidFill>
                  <a:srgbClr val="FF0000"/>
                </a:solidFill>
              </a:rPr>
              <a:t>QTextEdit</a:t>
            </a:r>
            <a:r>
              <a:rPr lang="en-US" altLang="zh-CN" sz="1600" dirty="0">
                <a:solidFill>
                  <a:srgbClr val="FF0000"/>
                </a:solidFill>
              </a:rPr>
              <a:t>(self)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self.setFixedSize</a:t>
            </a:r>
            <a:r>
              <a:rPr lang="en-US" altLang="zh-CN" sz="1600" dirty="0"/>
              <a:t>(300,200)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self.show</a:t>
            </a:r>
            <a:r>
              <a:rPr lang="en-US" altLang="zh-CN" sz="1600" dirty="0"/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a =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sys.argv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m = </a:t>
            </a:r>
            <a:r>
              <a:rPr lang="en-US" altLang="zh-CN" sz="1600" dirty="0" err="1"/>
              <a:t>MyWin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m.showUI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sys.exit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_())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169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95642-BC6B-41A0-B37D-B89038B9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err="1"/>
              <a:t>QPushButton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63740-F450-4165-A4BC-B82DFF41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942" y="1967345"/>
            <a:ext cx="4832465" cy="4209618"/>
          </a:xfrm>
        </p:spPr>
        <p:txBody>
          <a:bodyPr/>
          <a:lstStyle/>
          <a:p>
            <a:r>
              <a:rPr lang="zh-CN" altLang="en-US" dirty="0"/>
              <a:t>创建按钮对象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常用函数有：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setEnabled</a:t>
            </a:r>
            <a:r>
              <a:rPr lang="en-US" altLang="zh-CN" dirty="0"/>
              <a:t>( )</a:t>
            </a:r>
          </a:p>
          <a:p>
            <a:pPr marL="0" indent="0">
              <a:buNone/>
            </a:pPr>
            <a:r>
              <a:rPr lang="en-US" altLang="zh-CN" dirty="0" err="1"/>
              <a:t>setText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67EB18-5828-4758-A8E0-29E933F1F9C8}"/>
              </a:ext>
            </a:extLst>
          </p:cNvPr>
          <p:cNvSpPr txBox="1"/>
          <p:nvPr/>
        </p:nvSpPr>
        <p:spPr>
          <a:xfrm>
            <a:off x="5918662" y="1898869"/>
            <a:ext cx="60516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import sys</a:t>
            </a:r>
          </a:p>
          <a:p>
            <a:r>
              <a:rPr lang="en-US" altLang="zh-CN" sz="1600" dirty="0"/>
              <a:t>from PyQt5.QtWidgets import </a:t>
            </a:r>
            <a:r>
              <a:rPr lang="en-US" altLang="zh-CN" sz="1600" dirty="0" err="1"/>
              <a:t>QWidget,QApplication,QPushButton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MyWin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__(self):</a:t>
            </a:r>
          </a:p>
          <a:p>
            <a:r>
              <a:rPr lang="en-US" altLang="zh-CN" sz="1600" dirty="0"/>
              <a:t>        super().__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def </a:t>
            </a:r>
            <a:r>
              <a:rPr lang="en-US" altLang="zh-CN" sz="1600" dirty="0" err="1"/>
              <a:t>showUI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self.setWindowTitle</a:t>
            </a:r>
            <a:r>
              <a:rPr lang="en-US" altLang="zh-CN" sz="1600" dirty="0"/>
              <a:t>("win1")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>
                <a:solidFill>
                  <a:srgbClr val="FF0000"/>
                </a:solidFill>
              </a:rPr>
              <a:t>btn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QPushButton</a:t>
            </a:r>
            <a:r>
              <a:rPr lang="en-US" altLang="zh-CN" sz="1600" dirty="0">
                <a:solidFill>
                  <a:srgbClr val="FF0000"/>
                </a:solidFill>
              </a:rPr>
              <a:t>('Button', self)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self.setFixedSize</a:t>
            </a:r>
            <a:r>
              <a:rPr lang="en-US" altLang="zh-CN" sz="1600" dirty="0"/>
              <a:t>(300,200)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self.show</a:t>
            </a:r>
            <a:r>
              <a:rPr lang="en-US" altLang="zh-CN" sz="1600" dirty="0"/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a =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sys.argv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m = </a:t>
            </a:r>
            <a:r>
              <a:rPr lang="en-US" altLang="zh-CN" sz="1600" dirty="0" err="1"/>
              <a:t>MyWin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m.showUI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sys.exit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_())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073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1928</Words>
  <Application>Microsoft Office PowerPoint</Application>
  <PresentationFormat>宽屏</PresentationFormat>
  <Paragraphs>291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Python图形界面设计</vt:lpstr>
      <vt:lpstr>1. 窗口类</vt:lpstr>
      <vt:lpstr>2. QWidget类</vt:lpstr>
      <vt:lpstr>2. QWidget类</vt:lpstr>
      <vt:lpstr>2. QWidget类</vt:lpstr>
      <vt:lpstr>2. QLabel类</vt:lpstr>
      <vt:lpstr>2. QLabel类</vt:lpstr>
      <vt:lpstr>3. QLineEdit, QTextEdit类</vt:lpstr>
      <vt:lpstr>4. QPushButton类</vt:lpstr>
      <vt:lpstr>5 布局管理-绝对位置布局</vt:lpstr>
      <vt:lpstr>5 布局管理-QBoxLayout布局（框布局）</vt:lpstr>
      <vt:lpstr>5 布局管理-QGridLayout布局（网格）</vt:lpstr>
      <vt:lpstr>5 布局管理-QFormLayout布局(表单)</vt:lpstr>
      <vt:lpstr>5 布局管理-嵌套布局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银中</dc:creator>
  <cp:lastModifiedBy>user</cp:lastModifiedBy>
  <cp:revision>91</cp:revision>
  <dcterms:created xsi:type="dcterms:W3CDTF">2021-09-03T07:39:32Z</dcterms:created>
  <dcterms:modified xsi:type="dcterms:W3CDTF">2021-12-30T10:32:25Z</dcterms:modified>
</cp:coreProperties>
</file>