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4018-9CDE-4370-83C3-4B8307A934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900" y="1492356"/>
            <a:ext cx="6068140" cy="725488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Python</a:t>
            </a:r>
            <a:r>
              <a:rPr lang="zh-CN" altLang="en-US" dirty="0"/>
              <a:t>图形界面设计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491517-B5BC-4943-A1ED-0C71D8060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3071812"/>
            <a:ext cx="91440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609F9-6D43-4BD9-A21F-42EF3617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1FEBD-978C-4913-9103-DE30B8DC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0EF52-61F9-400F-A952-2C38FD0D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2853F9B-23BE-4AEB-9520-D3EAFF5BCB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74712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3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BC8BB-DEAE-40CC-82F4-1E9550F0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0F2AE8-AECA-4E53-BF72-579882967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B022B-458F-4DDC-A144-BE370251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AE8C1-D969-4621-BE07-C907F184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BEA15-F46D-44A0-B25D-EEEF6F3F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4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96BB9F-78CD-4268-91A0-5CE64A8F4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35A09-0A36-4A1F-90CC-6FE556EA6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F586D-2979-40D1-B64C-3D385166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5A28C-3792-443A-9A82-E960D85A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EFC38-59C2-44F2-8781-80116D3E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2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7627B-A9FE-49FD-B29A-10211DEA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ADED0-8E27-438B-B69D-8CDC30B3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FE947-7FBA-4223-9F14-14B8AE50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3BE51-0E8D-4E51-9585-968172A4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69929" y="6356349"/>
            <a:ext cx="2662238" cy="365125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831044-0550-4796-996B-90E05311C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0" y="365125"/>
            <a:ext cx="1439227" cy="11993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B391D5-CA03-4216-9550-AF010A6DCE3B}"/>
              </a:ext>
            </a:extLst>
          </p:cNvPr>
          <p:cNvSpPr txBox="1"/>
          <p:nvPr userDrawn="1"/>
        </p:nvSpPr>
        <p:spPr>
          <a:xfrm>
            <a:off x="4272558" y="6262042"/>
            <a:ext cx="3787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Python</a:t>
            </a:r>
            <a:r>
              <a:rPr lang="zh-CN" altLang="en-US" sz="2400" dirty="0">
                <a:solidFill>
                  <a:schemeClr val="accent1"/>
                </a:solidFill>
              </a:rPr>
              <a:t>图形界面设计</a:t>
            </a:r>
          </a:p>
        </p:txBody>
      </p:sp>
    </p:spTree>
    <p:extLst>
      <p:ext uri="{BB962C8B-B14F-4D97-AF65-F5344CB8AC3E}">
        <p14:creationId xmlns:p14="http://schemas.microsoft.com/office/powerpoint/2010/main" val="61835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C6488-09AC-439A-B9AD-D3936E16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520B5-4553-4B3E-BD05-D9B13F23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9922D-B95E-4883-AE23-5C73C309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FB832-448D-4346-B668-454AAAD3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38EA8-5712-48C5-ADE6-A720872A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4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23BCE-CB68-4C04-87C0-A8C9D43E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D02F0-8780-4E5D-9BD7-0014CA72E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AD4BE-48CA-43E2-8A17-70F1DC19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E4604-B3F6-4E5A-80CF-6D57919B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A38F57-8B82-404B-9221-F88E6765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1F4DA0-3089-4EC9-AC92-278D1CCC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2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975E5-F7E8-458D-A4C8-BCB8B318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3EDD7-FA57-44F9-B7AF-4007C538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8A2270-D479-49F3-AF0E-99D787E7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D026F-ADEA-4ED2-A946-88D15D20D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B66149-0249-4200-B229-BFDE086B8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494646-C1F6-4BF0-AFAB-27088A1B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BB5A86-D52A-4537-A1F4-0A3AEEF2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048311-BB1C-472B-864E-D4634E42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5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FB471-5607-4EA7-8821-B29CFE96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2631D-9035-47D3-B02E-25F54A3B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2A0069-AFF1-48F3-AE87-2CBDD462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B70C01-1904-4901-8EF7-CDB993EE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5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2B97D-545A-49AB-9FE6-08D31441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D135A-F4E2-49A6-839B-8FC1F76C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C67A5-FB1A-4EEF-AA6A-935EAC54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9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34A80-9AB8-4DAF-8834-C3FB7DF6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4539E-C964-43B5-A369-55E5AC90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843D1-FD62-48D8-8681-05D5FA64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C81DE-C852-48A0-A113-449374A1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570AA-57DF-4B1F-B4D4-61347B88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8772D-9D84-4441-B0B3-4EAB9E4E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3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0A08F-B065-42BC-9C65-2317DCC7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17E5E3-6112-4F75-B8F4-880E2E01E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A5F1D-8E2C-45F8-9E06-5D4ECEBBF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7D0E96-3E8C-4818-9CAA-43538EF1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03F91F-BDA2-4032-ABA6-CE87BE59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8FBE6-A477-4722-966E-34CCA732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CEBCE2-D2FC-4B64-857C-C610C9EA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58F98-7596-41B5-BE45-4909596F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511E6-7A7D-45C2-9CE2-8E5D03C6C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6B37-889B-4E4C-8F8F-B22FAE108AC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B90D0-6E90-4AFB-992B-FA5445278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48FD0-3A1E-4FF5-A8A3-FDF2C0283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9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B95FC-5D39-495F-B42B-25C0A0E8B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409" y="1150157"/>
            <a:ext cx="6068140" cy="72548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6E0846-A42F-43AA-8FB5-F2B6D5EF0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973" y="3322413"/>
            <a:ext cx="9144000" cy="2919465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单元</a:t>
            </a:r>
            <a:r>
              <a:rPr lang="en-US" altLang="zh-CN" sz="5400" dirty="0"/>
              <a:t>2  </a:t>
            </a:r>
            <a:r>
              <a:rPr lang="zh-CN" altLang="en-US" sz="5400"/>
              <a:t>信号与槽</a:t>
            </a:r>
            <a:endParaRPr lang="en-US" altLang="zh-CN" sz="5400" dirty="0"/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sz="3600" dirty="0">
                <a:solidFill>
                  <a:schemeClr val="accent1"/>
                </a:solidFill>
              </a:rPr>
              <a:t>软件与大数据学院    钱银中</a:t>
            </a:r>
            <a:endParaRPr lang="en-US" altLang="zh-CN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0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3602-034F-4C1C-8AB4-A9956521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信号和槽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E92F6-0246-4072-A682-6D4BB4A5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PyQt</a:t>
            </a:r>
            <a:r>
              <a:rPr lang="zh-CN" altLang="en-US" dirty="0"/>
              <a:t>对象之间可以发送信号，信号发送时，与信号连接的槽函数会自动执行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PyQt</a:t>
            </a:r>
            <a:r>
              <a:rPr lang="zh-CN" altLang="en-US" dirty="0"/>
              <a:t>对象有很多内置信号，也可以自定义信号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GUI</a:t>
            </a:r>
            <a:r>
              <a:rPr lang="zh-CN" altLang="en-US" dirty="0"/>
              <a:t>编程中，改变一个控件状态（例如点击按钮）时会自动发送信号，通常需要自动执行一个操作，这个操作由与信号连接的槽函数实现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信号与槽通过</a:t>
            </a:r>
            <a:r>
              <a:rPr lang="en-US" altLang="zh-CN" dirty="0" err="1"/>
              <a:t>object.signal.connect</a:t>
            </a:r>
            <a:r>
              <a:rPr lang="en-US" altLang="zh-CN" dirty="0"/>
              <a:t>( )  </a:t>
            </a:r>
            <a:r>
              <a:rPr lang="zh-CN" altLang="en-US" dirty="0"/>
              <a:t>函数连接</a:t>
            </a:r>
          </a:p>
        </p:txBody>
      </p:sp>
    </p:spTree>
    <p:extLst>
      <p:ext uri="{BB962C8B-B14F-4D97-AF65-F5344CB8AC3E}">
        <p14:creationId xmlns:p14="http://schemas.microsoft.com/office/powerpoint/2010/main" val="83696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E6A53-76D7-44D7-9788-B56ADFB5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信号和槽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D6218-323F-4EC1-B4B6-6B86C3AF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35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例：按钮对象内置的</a:t>
            </a:r>
            <a:r>
              <a:rPr lang="en-US" altLang="zh-CN" dirty="0">
                <a:solidFill>
                  <a:srgbClr val="FF0000"/>
                </a:solidFill>
              </a:rPr>
              <a:t>clicked</a:t>
            </a:r>
            <a:r>
              <a:rPr lang="zh-CN" altLang="en-US" dirty="0"/>
              <a:t>信号，连接到槽函数以后，每次点击按钮，就会自动执行这个函数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练习：点击按钮，改变标签上的文字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900" dirty="0"/>
              <a:t> def </a:t>
            </a:r>
            <a:r>
              <a:rPr lang="en-US" altLang="zh-CN" sz="1900" dirty="0" err="1"/>
              <a:t>buttonClicked</a:t>
            </a:r>
            <a:r>
              <a:rPr lang="en-US" altLang="zh-CN" sz="1900" dirty="0"/>
              <a:t>(self):</a:t>
            </a:r>
          </a:p>
          <a:p>
            <a:pPr marL="0" indent="0">
              <a:buNone/>
            </a:pPr>
            <a:r>
              <a:rPr lang="en-US" altLang="zh-CN" sz="1900" dirty="0"/>
              <a:t>        self.lab1.setText("Python")</a:t>
            </a:r>
            <a:endParaRPr lang="zh-CN" altLang="en-US" sz="19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4ABE29-7AD2-45A6-ADBD-DD5D1FE3D275}"/>
              </a:ext>
            </a:extLst>
          </p:cNvPr>
          <p:cNvSpPr txBox="1"/>
          <p:nvPr/>
        </p:nvSpPr>
        <p:spPr>
          <a:xfrm>
            <a:off x="5430303" y="1474155"/>
            <a:ext cx="6960379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00" dirty="0"/>
              <a:t>import sys</a:t>
            </a:r>
          </a:p>
          <a:p>
            <a:r>
              <a:rPr lang="en-US" altLang="zh-CN" sz="1500" dirty="0"/>
              <a:t>from PyQt5.QtWidgets import </a:t>
            </a:r>
            <a:r>
              <a:rPr lang="en-US" altLang="zh-CN" sz="1500" dirty="0" err="1"/>
              <a:t>QMainWindow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QPushButton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QApplication</a:t>
            </a:r>
            <a:endParaRPr lang="en-US" altLang="zh-CN" sz="1500" dirty="0"/>
          </a:p>
          <a:p>
            <a:endParaRPr lang="en-US" altLang="zh-CN" sz="1500" dirty="0"/>
          </a:p>
          <a:p>
            <a:r>
              <a:rPr lang="en-US" altLang="zh-CN" sz="1500" dirty="0"/>
              <a:t>class Example(</a:t>
            </a:r>
            <a:r>
              <a:rPr lang="en-US" altLang="zh-CN" sz="1500" dirty="0" err="1"/>
              <a:t>QMainWindow</a:t>
            </a:r>
            <a:r>
              <a:rPr lang="en-US" altLang="zh-CN" sz="1500" dirty="0"/>
              <a:t>):</a:t>
            </a:r>
          </a:p>
          <a:p>
            <a:endParaRPr lang="en-US" altLang="zh-CN" sz="1500" dirty="0"/>
          </a:p>
          <a:p>
            <a:r>
              <a:rPr lang="en-US" altLang="zh-CN" sz="1500" dirty="0"/>
              <a:t>    def __</a:t>
            </a:r>
            <a:r>
              <a:rPr lang="en-US" altLang="zh-CN" sz="1500" dirty="0" err="1"/>
              <a:t>init</a:t>
            </a:r>
            <a:r>
              <a:rPr lang="en-US" altLang="zh-CN" sz="1500" dirty="0"/>
              <a:t>__(self):</a:t>
            </a:r>
          </a:p>
          <a:p>
            <a:r>
              <a:rPr lang="en-US" altLang="zh-CN" sz="1500" dirty="0"/>
              <a:t>        super().__</a:t>
            </a:r>
            <a:r>
              <a:rPr lang="en-US" altLang="zh-CN" sz="1500" dirty="0" err="1"/>
              <a:t>init</a:t>
            </a:r>
            <a:r>
              <a:rPr lang="en-US" altLang="zh-CN" sz="1500" dirty="0"/>
              <a:t>__()</a:t>
            </a:r>
          </a:p>
          <a:p>
            <a:r>
              <a:rPr lang="en-US" altLang="zh-CN" sz="1500" dirty="0"/>
              <a:t>        </a:t>
            </a:r>
            <a:r>
              <a:rPr lang="en-US" altLang="zh-CN" sz="1500" dirty="0" err="1"/>
              <a:t>self.initUI</a:t>
            </a:r>
            <a:r>
              <a:rPr lang="en-US" altLang="zh-CN" sz="1500" dirty="0"/>
              <a:t>()</a:t>
            </a:r>
          </a:p>
          <a:p>
            <a:endParaRPr lang="en-US" altLang="zh-CN" sz="1500" dirty="0"/>
          </a:p>
          <a:p>
            <a:r>
              <a:rPr lang="en-US" altLang="zh-CN" sz="1500" dirty="0"/>
              <a:t>    def </a:t>
            </a:r>
            <a:r>
              <a:rPr lang="en-US" altLang="zh-CN" sz="1500" dirty="0" err="1"/>
              <a:t>initUI</a:t>
            </a:r>
            <a:r>
              <a:rPr lang="en-US" altLang="zh-CN" sz="1500" dirty="0"/>
              <a:t>(self):</a:t>
            </a:r>
          </a:p>
          <a:p>
            <a:r>
              <a:rPr lang="en-US" altLang="zh-CN" sz="1500" dirty="0"/>
              <a:t>        btn1 = </a:t>
            </a:r>
            <a:r>
              <a:rPr lang="en-US" altLang="zh-CN" sz="1500" dirty="0" err="1"/>
              <a:t>QPushButton</a:t>
            </a:r>
            <a:r>
              <a:rPr lang="en-US" altLang="zh-CN" sz="1500" dirty="0"/>
              <a:t>("Button 1", self)</a:t>
            </a:r>
          </a:p>
          <a:p>
            <a:r>
              <a:rPr lang="en-US" altLang="zh-CN" sz="1500" dirty="0"/>
              <a:t>        </a:t>
            </a:r>
            <a:r>
              <a:rPr lang="en-US" altLang="zh-CN" sz="1500" dirty="0">
                <a:solidFill>
                  <a:srgbClr val="FF0000"/>
                </a:solidFill>
              </a:rPr>
              <a:t>btn1.clicked.connect(</a:t>
            </a:r>
            <a:r>
              <a:rPr lang="en-US" altLang="zh-CN" sz="1500" dirty="0" err="1">
                <a:solidFill>
                  <a:srgbClr val="FF0000"/>
                </a:solidFill>
              </a:rPr>
              <a:t>self.</a:t>
            </a:r>
            <a:r>
              <a:rPr lang="en-US" altLang="zh-CN" sz="1500" dirty="0" err="1">
                <a:solidFill>
                  <a:srgbClr val="7030A0"/>
                </a:solidFill>
              </a:rPr>
              <a:t>buttonClicked</a:t>
            </a:r>
            <a:r>
              <a:rPr lang="en-US" altLang="zh-CN" sz="15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500" dirty="0"/>
              <a:t>        </a:t>
            </a:r>
            <a:r>
              <a:rPr lang="en-US" altLang="zh-CN" sz="1500" dirty="0" err="1"/>
              <a:t>self.show</a:t>
            </a:r>
            <a:r>
              <a:rPr lang="en-US" altLang="zh-CN" sz="1500" dirty="0"/>
              <a:t>()</a:t>
            </a:r>
          </a:p>
          <a:p>
            <a:endParaRPr lang="en-US" altLang="zh-CN" sz="1500" dirty="0"/>
          </a:p>
          <a:p>
            <a:r>
              <a:rPr lang="en-US" altLang="zh-CN" sz="1500" dirty="0"/>
              <a:t>    def </a:t>
            </a:r>
            <a:r>
              <a:rPr lang="en-US" altLang="zh-CN" sz="1500" dirty="0" err="1">
                <a:solidFill>
                  <a:srgbClr val="7030A0"/>
                </a:solidFill>
              </a:rPr>
              <a:t>buttonClicked</a:t>
            </a:r>
            <a:r>
              <a:rPr lang="en-US" altLang="zh-CN" sz="1500" dirty="0"/>
              <a:t>(self):</a:t>
            </a:r>
          </a:p>
          <a:p>
            <a:r>
              <a:rPr lang="en-US" altLang="zh-CN" sz="1500" dirty="0"/>
              <a:t>        print("Hello")</a:t>
            </a:r>
          </a:p>
          <a:p>
            <a:endParaRPr lang="en-US" altLang="zh-CN" sz="1500" dirty="0"/>
          </a:p>
          <a:p>
            <a:r>
              <a:rPr lang="en-US" altLang="zh-CN" sz="1500" dirty="0"/>
              <a:t>if __name__ == '__main__':</a:t>
            </a:r>
          </a:p>
          <a:p>
            <a:r>
              <a:rPr lang="en-US" altLang="zh-CN" sz="1500" dirty="0"/>
              <a:t>    app = </a:t>
            </a:r>
            <a:r>
              <a:rPr lang="en-US" altLang="zh-CN" sz="1500" dirty="0" err="1"/>
              <a:t>QApplication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sys.argv</a:t>
            </a:r>
            <a:r>
              <a:rPr lang="en-US" altLang="zh-CN" sz="1500" dirty="0"/>
              <a:t>)</a:t>
            </a:r>
          </a:p>
          <a:p>
            <a:r>
              <a:rPr lang="en-US" altLang="zh-CN" sz="1500" dirty="0"/>
              <a:t>    ex = Example()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sys.exit</a:t>
            </a:r>
            <a:r>
              <a:rPr lang="en-US" altLang="zh-CN" sz="1500" dirty="0"/>
              <a:t>(</a:t>
            </a:r>
            <a:r>
              <a:rPr lang="en-US" altLang="zh-CN" sz="1500" dirty="0" err="1"/>
              <a:t>app.exec</a:t>
            </a:r>
            <a:r>
              <a:rPr lang="en-US" altLang="zh-CN" sz="1500" dirty="0"/>
              <a:t>_())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870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0FDDA-D6CE-48B4-BF9C-46D18D1F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信号和槽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86582-CF85-4ED7-BA06-D8E0AAB6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显示标签，文本框和按钮，文本框中输入文字，点击按钮，输入的文字显示在标签上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提示：</a:t>
            </a:r>
            <a:r>
              <a:rPr lang="zh-CN" altLang="en-US" dirty="0">
                <a:solidFill>
                  <a:srgbClr val="FF0000"/>
                </a:solidFill>
              </a:rPr>
              <a:t>从文本框中提取输入文字</a:t>
            </a:r>
            <a:r>
              <a:rPr lang="zh-CN" altLang="en-US" dirty="0"/>
              <a:t>，函数为</a:t>
            </a:r>
            <a:r>
              <a:rPr lang="en-US" altLang="zh-CN" dirty="0">
                <a:solidFill>
                  <a:srgbClr val="FF0000"/>
                </a:solidFill>
              </a:rPr>
              <a:t>text( )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图形界面中用表单布局输入学生的学号，姓名，性别，年龄，点击保存按钮，把输入的信息保存到文件</a:t>
            </a:r>
            <a:r>
              <a:rPr lang="en-US" altLang="zh-CN" dirty="0"/>
              <a:t>students.txt</a:t>
            </a:r>
            <a:r>
              <a:rPr lang="zh-CN" altLang="en-US" dirty="0"/>
              <a:t>文件中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86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74444-DC31-4216-AE58-592C24BB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信号和槽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8D3D7-A6C7-4E58-B64A-8E5AD86B7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074458" cy="4351338"/>
          </a:xfrm>
        </p:spPr>
        <p:txBody>
          <a:bodyPr/>
          <a:lstStyle/>
          <a:p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点击按钮，按钮失效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6D17D5-BDB8-4562-8523-8CAE24317833}"/>
              </a:ext>
            </a:extLst>
          </p:cNvPr>
          <p:cNvSpPr txBox="1"/>
          <p:nvPr/>
        </p:nvSpPr>
        <p:spPr>
          <a:xfrm>
            <a:off x="5319058" y="1690688"/>
            <a:ext cx="6687671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import sys</a:t>
            </a:r>
          </a:p>
          <a:p>
            <a:r>
              <a:rPr lang="en-US" altLang="zh-CN" sz="1600" dirty="0"/>
              <a:t>from PyQt5.QtWidgets import </a:t>
            </a:r>
            <a:r>
              <a:rPr lang="en-US" altLang="zh-CN" sz="1600" dirty="0" err="1"/>
              <a:t>QApplication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QMainWindow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QPushButton</a:t>
            </a:r>
            <a:endParaRPr lang="en-US" altLang="zh-CN" sz="1600" dirty="0"/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MainWindow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QMainWindow</a:t>
            </a:r>
            <a:r>
              <a:rPr lang="en-US" altLang="zh-CN" sz="1600" dirty="0"/>
              <a:t>):</a:t>
            </a:r>
          </a:p>
          <a:p>
            <a:r>
              <a:rPr lang="en-US" altLang="zh-CN" sz="1600" dirty="0"/>
              <a:t>    def 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__(self):</a:t>
            </a:r>
          </a:p>
          <a:p>
            <a:r>
              <a:rPr lang="en-US" altLang="zh-CN" sz="1600" dirty="0"/>
              <a:t>        super().__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self.setWindowTitle</a:t>
            </a:r>
            <a:r>
              <a:rPr lang="en-US" altLang="zh-CN" sz="1600" dirty="0"/>
              <a:t>("My App")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self.button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("Press Me!")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self.button.clicked.connect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self.the_button_was_clicked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self.setCentralWidget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self.button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def </a:t>
            </a:r>
            <a:r>
              <a:rPr lang="en-US" altLang="zh-CN" sz="1600" dirty="0" err="1"/>
              <a:t>the_button_was_clicked</a:t>
            </a:r>
            <a:r>
              <a:rPr lang="en-US" altLang="zh-CN" sz="1600" dirty="0"/>
              <a:t>(self):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self.button.setText</a:t>
            </a:r>
            <a:r>
              <a:rPr lang="en-US" altLang="zh-CN" sz="1600" dirty="0"/>
              <a:t>("You already clicked me.")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self.button.setEnabled</a:t>
            </a:r>
            <a:r>
              <a:rPr lang="en-US" altLang="zh-CN" sz="1600" dirty="0"/>
              <a:t>(False)</a:t>
            </a:r>
          </a:p>
          <a:p>
            <a:r>
              <a:rPr lang="en-US" altLang="zh-CN" sz="1600" dirty="0"/>
              <a:t>        # Also change the window title.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self.setWindowTitle</a:t>
            </a:r>
            <a:r>
              <a:rPr lang="en-US" altLang="zh-CN" sz="1600" dirty="0"/>
              <a:t>("My </a:t>
            </a:r>
            <a:r>
              <a:rPr lang="en-US" altLang="zh-CN" sz="1600" dirty="0" err="1"/>
              <a:t>Oneshot</a:t>
            </a:r>
            <a:r>
              <a:rPr lang="en-US" altLang="zh-CN" sz="1600" dirty="0"/>
              <a:t> App")</a:t>
            </a:r>
          </a:p>
          <a:p>
            <a:endParaRPr lang="en-US" altLang="zh-CN" sz="1600" dirty="0"/>
          </a:p>
          <a:p>
            <a:r>
              <a:rPr lang="en-US" altLang="zh-CN" sz="1600" dirty="0"/>
              <a:t>app = </a:t>
            </a:r>
            <a:r>
              <a:rPr lang="en-US" altLang="zh-CN" sz="1600" dirty="0" err="1"/>
              <a:t>QApplication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sys.argv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window = </a:t>
            </a:r>
            <a:r>
              <a:rPr lang="en-US" altLang="zh-CN" sz="1600" dirty="0" err="1"/>
              <a:t>MainWindow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err="1"/>
              <a:t>window.show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err="1"/>
              <a:t>app.exec</a:t>
            </a:r>
            <a:r>
              <a:rPr lang="en-US" altLang="zh-CN" sz="1600" dirty="0"/>
              <a:t>()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847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941D1-F764-4EBD-A02F-DDB066F3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信号和槽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727B6-E1E6-446F-9F0F-D53EC284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0671" cy="4351338"/>
          </a:xfrm>
        </p:spPr>
        <p:txBody>
          <a:bodyPr/>
          <a:lstStyle/>
          <a:p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文本框中输入文字，标签显示输入的文字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323AAD-8F45-4F3E-B73A-5A47AAEC6352}"/>
              </a:ext>
            </a:extLst>
          </p:cNvPr>
          <p:cNvSpPr txBox="1"/>
          <p:nvPr/>
        </p:nvSpPr>
        <p:spPr>
          <a:xfrm>
            <a:off x="5229411" y="1752298"/>
            <a:ext cx="635298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from PyQt5.QtWidgets import </a:t>
            </a:r>
            <a:r>
              <a:rPr lang="en-US" altLang="zh-CN" sz="1400" dirty="0" err="1"/>
              <a:t>QApplication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QMainWindow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QVBoxLayout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QWidget</a:t>
            </a:r>
            <a:endParaRPr lang="en-US" altLang="zh-CN" sz="1400" dirty="0"/>
          </a:p>
          <a:p>
            <a:r>
              <a:rPr lang="en-US" altLang="zh-CN" sz="1400" dirty="0"/>
              <a:t>import sys</a:t>
            </a:r>
          </a:p>
          <a:p>
            <a:r>
              <a:rPr lang="en-US" altLang="zh-CN" sz="1400" dirty="0"/>
              <a:t>class 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QMainWindow</a:t>
            </a:r>
            <a:r>
              <a:rPr lang="en-US" altLang="zh-CN" sz="1400" dirty="0"/>
              <a:t>):</a:t>
            </a:r>
          </a:p>
          <a:p>
            <a:r>
              <a:rPr lang="en-US" altLang="zh-CN" sz="1400" dirty="0"/>
              <a:t>    def 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__(self):</a:t>
            </a:r>
          </a:p>
          <a:p>
            <a:r>
              <a:rPr lang="en-US" altLang="zh-CN" sz="1400" dirty="0"/>
              <a:t>        super().__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self.setWindowTitle</a:t>
            </a:r>
            <a:r>
              <a:rPr lang="en-US" altLang="zh-CN" sz="1400" dirty="0"/>
              <a:t>("My App")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self.label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self.input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self.input.textChanged.connect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self.label.setText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layout = </a:t>
            </a:r>
            <a:r>
              <a:rPr lang="en-US" altLang="zh-CN" sz="1400" dirty="0" err="1"/>
              <a:t>QVBoxLayout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layout.addWidget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self.input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layout.addWidget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self.label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container = 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container.setLayout</a:t>
            </a:r>
            <a:r>
              <a:rPr lang="en-US" altLang="zh-CN" sz="1400" dirty="0"/>
              <a:t>(layout)</a:t>
            </a:r>
          </a:p>
          <a:p>
            <a:r>
              <a:rPr lang="en-US" altLang="zh-CN" sz="1400" dirty="0"/>
              <a:t>        # Set the central widget of the Window.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self.setCentralWidget</a:t>
            </a:r>
            <a:r>
              <a:rPr lang="en-US" altLang="zh-CN" sz="1400" dirty="0"/>
              <a:t>(container)</a:t>
            </a:r>
          </a:p>
          <a:p>
            <a:r>
              <a:rPr lang="en-US" altLang="zh-CN" sz="1400" dirty="0"/>
              <a:t>app = </a:t>
            </a:r>
            <a:r>
              <a:rPr lang="en-US" altLang="zh-CN" sz="1400" dirty="0" err="1"/>
              <a:t>QApplication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sys.argv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window = </a:t>
            </a:r>
            <a:r>
              <a:rPr lang="en-US" altLang="zh-CN" sz="1400" dirty="0" err="1"/>
              <a:t>MainWindow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window.show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app.exec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860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B1781-DADB-446D-99CD-DE17E15E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480F3-A583-4962-B5A3-E18402F5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094" cy="4351338"/>
          </a:xfrm>
        </p:spPr>
        <p:txBody>
          <a:bodyPr/>
          <a:lstStyle/>
          <a:p>
            <a:r>
              <a:rPr lang="zh-CN" altLang="en-US" dirty="0"/>
              <a:t>点击鼠标事件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61152A-B3A7-44FA-9B20-9FF2344F0678}"/>
              </a:ext>
            </a:extLst>
          </p:cNvPr>
          <p:cNvSpPr txBox="1"/>
          <p:nvPr/>
        </p:nvSpPr>
        <p:spPr>
          <a:xfrm>
            <a:off x="4996330" y="1402192"/>
            <a:ext cx="714785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import sys</a:t>
            </a:r>
          </a:p>
          <a:p>
            <a:r>
              <a:rPr lang="en-US" altLang="zh-CN" sz="1600" dirty="0"/>
              <a:t>from PyQt5.QtCore import Qt</a:t>
            </a:r>
          </a:p>
          <a:p>
            <a:r>
              <a:rPr lang="en-US" altLang="zh-CN" sz="1600" dirty="0"/>
              <a:t>from PyQt5.QtWidgets import </a:t>
            </a:r>
            <a:r>
              <a:rPr lang="en-US" altLang="zh-CN" sz="1600" dirty="0" err="1"/>
              <a:t>QApplication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QMainWindow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QTextEdit</a:t>
            </a:r>
            <a:endParaRPr lang="en-US" altLang="zh-CN" sz="1600" dirty="0"/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MainWindow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QMainWindow</a:t>
            </a:r>
            <a:r>
              <a:rPr lang="en-US" altLang="zh-CN" sz="1600" dirty="0"/>
              <a:t>):</a:t>
            </a:r>
          </a:p>
          <a:p>
            <a:r>
              <a:rPr lang="en-US" altLang="zh-CN" sz="1600" dirty="0"/>
              <a:t>    def 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__(self):</a:t>
            </a:r>
          </a:p>
          <a:p>
            <a:r>
              <a:rPr lang="en-US" altLang="zh-CN" sz="1600" dirty="0"/>
              <a:t>        super().__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self.label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("Click in this window")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self.setCentralWidget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self.label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def </a:t>
            </a:r>
            <a:r>
              <a:rPr lang="en-US" altLang="zh-CN" sz="1600" dirty="0" err="1"/>
              <a:t>mouseMoveEvent</a:t>
            </a:r>
            <a:r>
              <a:rPr lang="en-US" altLang="zh-CN" sz="1600" dirty="0"/>
              <a:t>(self, e):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self.label.setText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mouseMoveEvent</a:t>
            </a:r>
            <a:r>
              <a:rPr lang="en-US" altLang="zh-CN" sz="1600" dirty="0"/>
              <a:t>")</a:t>
            </a:r>
          </a:p>
          <a:p>
            <a:r>
              <a:rPr lang="en-US" altLang="zh-CN" sz="1600" dirty="0"/>
              <a:t>    def </a:t>
            </a:r>
            <a:r>
              <a:rPr lang="en-US" altLang="zh-CN" sz="1600" dirty="0" err="1"/>
              <a:t>mousePressEvent</a:t>
            </a:r>
            <a:r>
              <a:rPr lang="en-US" altLang="zh-CN" sz="1600" dirty="0"/>
              <a:t>(self, e):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self.label.setText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mousePressEvent</a:t>
            </a:r>
            <a:r>
              <a:rPr lang="en-US" altLang="zh-CN" sz="1600" dirty="0"/>
              <a:t>")</a:t>
            </a:r>
          </a:p>
          <a:p>
            <a:r>
              <a:rPr lang="en-US" altLang="zh-CN" sz="1600" dirty="0"/>
              <a:t>    def </a:t>
            </a:r>
            <a:r>
              <a:rPr lang="en-US" altLang="zh-CN" sz="1600" dirty="0" err="1"/>
              <a:t>mouseReleaseEvent</a:t>
            </a:r>
            <a:r>
              <a:rPr lang="en-US" altLang="zh-CN" sz="1600" dirty="0"/>
              <a:t>(self, e):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self.label.setText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mouseReleaseEvent</a:t>
            </a:r>
            <a:r>
              <a:rPr lang="en-US" altLang="zh-CN" sz="1600" dirty="0"/>
              <a:t>")</a:t>
            </a:r>
          </a:p>
          <a:p>
            <a:r>
              <a:rPr lang="en-US" altLang="zh-CN" sz="1600" dirty="0"/>
              <a:t>    def </a:t>
            </a:r>
            <a:r>
              <a:rPr lang="en-US" altLang="zh-CN" sz="1600" dirty="0" err="1"/>
              <a:t>mouseDoubleClickEvent</a:t>
            </a:r>
            <a:r>
              <a:rPr lang="en-US" altLang="zh-CN" sz="1600" dirty="0"/>
              <a:t>(self, e):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self.label.setText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mouseDoubleClickEvent</a:t>
            </a:r>
            <a:r>
              <a:rPr lang="en-US" altLang="zh-CN" sz="1600" dirty="0"/>
              <a:t>")</a:t>
            </a:r>
          </a:p>
          <a:p>
            <a:r>
              <a:rPr lang="en-US" altLang="zh-CN" sz="1600" dirty="0"/>
              <a:t>app = </a:t>
            </a:r>
            <a:r>
              <a:rPr lang="en-US" altLang="zh-CN" sz="1600" dirty="0" err="1"/>
              <a:t>QApplication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sys.argv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window = </a:t>
            </a:r>
            <a:r>
              <a:rPr lang="en-US" altLang="zh-CN" sz="1600" dirty="0" err="1"/>
              <a:t>MainWindow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err="1"/>
              <a:t>window.show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err="1"/>
              <a:t>app.exec</a:t>
            </a:r>
            <a:r>
              <a:rPr lang="en-US" altLang="zh-CN" sz="1600" dirty="0"/>
              <a:t>()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522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D7BDD-EAF4-4237-996D-C2264290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7762F-98F5-4A14-8F23-ACBB8C14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53" y="1815117"/>
            <a:ext cx="4797612" cy="4351338"/>
          </a:xfrm>
        </p:spPr>
        <p:txBody>
          <a:bodyPr/>
          <a:lstStyle/>
          <a:p>
            <a:r>
              <a:rPr lang="zh-CN" altLang="en-US" dirty="0"/>
              <a:t>根据鼠标事件响应函数中的参数</a:t>
            </a:r>
            <a:r>
              <a:rPr lang="en-US" altLang="zh-CN" dirty="0"/>
              <a:t>e</a:t>
            </a:r>
            <a:r>
              <a:rPr lang="zh-CN" altLang="en-US" dirty="0"/>
              <a:t>，可以判断事件源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30B1FE-379D-4802-A736-77475E29B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95645"/>
              </p:ext>
            </p:extLst>
          </p:nvPr>
        </p:nvGraphicFramePr>
        <p:xfrm>
          <a:off x="676836" y="3240191"/>
          <a:ext cx="4636246" cy="2834640"/>
        </p:xfrm>
        <a:graphic>
          <a:graphicData uri="http://schemas.openxmlformats.org/drawingml/2006/table">
            <a:tbl>
              <a:tblPr/>
              <a:tblGrid>
                <a:gridCol w="1507371">
                  <a:extLst>
                    <a:ext uri="{9D8B030D-6E8A-4147-A177-3AD203B41FA5}">
                      <a16:colId xmlns:a16="http://schemas.microsoft.com/office/drawing/2014/main" val="4178896835"/>
                    </a:ext>
                  </a:extLst>
                </a:gridCol>
                <a:gridCol w="1068940">
                  <a:extLst>
                    <a:ext uri="{9D8B030D-6E8A-4147-A177-3AD203B41FA5}">
                      <a16:colId xmlns:a16="http://schemas.microsoft.com/office/drawing/2014/main" val="16473545"/>
                    </a:ext>
                  </a:extLst>
                </a:gridCol>
                <a:gridCol w="2059935">
                  <a:extLst>
                    <a:ext uri="{9D8B030D-6E8A-4147-A177-3AD203B41FA5}">
                      <a16:colId xmlns:a16="http://schemas.microsoft.com/office/drawing/2014/main" val="1771975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consolata" pitchFamily="2" charset="0"/>
                        </a:rPr>
                        <a:t>Qt.NoButton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Inconsolata" pitchFamily="2" charset="0"/>
                        </a:rPr>
                        <a:t>0 ( 000)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Inconsolata" pitchFamily="2" charset="0"/>
                        </a:rPr>
                        <a:t>没有按下按钮，或者事件与按钮按下无关。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45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consolata" pitchFamily="2" charset="0"/>
                        </a:rPr>
                        <a:t>Qt.LeftButton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  <a:latin typeface="Inconsolata" pitchFamily="2" charset="0"/>
                        </a:rPr>
                        <a:t>1 ( 001)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Inconsolata" pitchFamily="2" charset="0"/>
                        </a:rPr>
                        <a:t>左键被按下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74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consolata" pitchFamily="2" charset="0"/>
                        </a:rPr>
                        <a:t>Qt.RightButton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Inconsolata" pitchFamily="2" charset="0"/>
                        </a:rPr>
                        <a:t>2 ( 010)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Inconsolata" pitchFamily="2" charset="0"/>
                        </a:rPr>
                        <a:t>右按钮被按下。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99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consolata" pitchFamily="2" charset="0"/>
                        </a:rPr>
                        <a:t>Qt.MiddleButton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Inconsolata" pitchFamily="2" charset="0"/>
                        </a:rPr>
                        <a:t>4 ( 100)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Inconsolata" pitchFamily="2" charset="0"/>
                        </a:rPr>
                        <a:t>中间按钮被按下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22502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DA6E3FB-C80E-4521-AAC5-9EF6D392DEBC}"/>
              </a:ext>
            </a:extLst>
          </p:cNvPr>
          <p:cNvSpPr txBox="1"/>
          <p:nvPr/>
        </p:nvSpPr>
        <p:spPr>
          <a:xfrm>
            <a:off x="5880847" y="1027906"/>
            <a:ext cx="534894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 def </a:t>
            </a:r>
            <a:r>
              <a:rPr lang="en-US" altLang="zh-CN" sz="1400" dirty="0" err="1"/>
              <a:t>mousePressEvent</a:t>
            </a:r>
            <a:r>
              <a:rPr lang="en-US" altLang="zh-CN" sz="1400" dirty="0"/>
              <a:t>(self, e):</a:t>
            </a:r>
          </a:p>
          <a:p>
            <a:r>
              <a:rPr lang="en-US" altLang="zh-CN" sz="1400" dirty="0"/>
              <a:t>        if </a:t>
            </a:r>
            <a:r>
              <a:rPr lang="en-US" altLang="zh-CN" sz="1400" dirty="0" err="1"/>
              <a:t>e.button</a:t>
            </a:r>
            <a:r>
              <a:rPr lang="en-US" altLang="zh-CN" sz="1400" dirty="0"/>
              <a:t>() == </a:t>
            </a:r>
            <a:r>
              <a:rPr lang="en-US" altLang="zh-CN" sz="1400" dirty="0" err="1"/>
              <a:t>Qt.LeftButton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     # handle the left-button press in here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self.label.setText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mousePressEvent</a:t>
            </a:r>
            <a:r>
              <a:rPr lang="en-US" altLang="zh-CN" sz="1400" dirty="0"/>
              <a:t> LEFT")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elif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e.button</a:t>
            </a:r>
            <a:r>
              <a:rPr lang="en-US" altLang="zh-CN" sz="1400" dirty="0"/>
              <a:t>() == </a:t>
            </a:r>
            <a:r>
              <a:rPr lang="en-US" altLang="zh-CN" sz="1400" dirty="0" err="1"/>
              <a:t>Qt.MiddleButton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     # handle the middle-button press in here.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self.label.setText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mousePressEvent</a:t>
            </a:r>
            <a:r>
              <a:rPr lang="en-US" altLang="zh-CN" sz="1400" dirty="0"/>
              <a:t> MIDDLE")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elif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e.button</a:t>
            </a:r>
            <a:r>
              <a:rPr lang="en-US" altLang="zh-CN" sz="1400" dirty="0"/>
              <a:t>() == </a:t>
            </a:r>
            <a:r>
              <a:rPr lang="en-US" altLang="zh-CN" sz="1400" dirty="0" err="1"/>
              <a:t>Qt.RightButton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     # handle the right-button press in here.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self.label.setText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mousePressEvent</a:t>
            </a:r>
            <a:r>
              <a:rPr lang="en-US" altLang="zh-CN" sz="1400" dirty="0"/>
              <a:t> RIGHT")</a:t>
            </a:r>
          </a:p>
          <a:p>
            <a:r>
              <a:rPr lang="en-US" altLang="zh-CN" sz="1400" dirty="0"/>
              <a:t>    def </a:t>
            </a:r>
            <a:r>
              <a:rPr lang="en-US" altLang="zh-CN" sz="1400" dirty="0" err="1"/>
              <a:t>mouseReleaseEvent</a:t>
            </a:r>
            <a:r>
              <a:rPr lang="en-US" altLang="zh-CN" sz="1400" dirty="0"/>
              <a:t>(self, e):</a:t>
            </a:r>
          </a:p>
          <a:p>
            <a:r>
              <a:rPr lang="en-US" altLang="zh-CN" sz="1400" dirty="0"/>
              <a:t>        if </a:t>
            </a:r>
            <a:r>
              <a:rPr lang="en-US" altLang="zh-CN" sz="1400" dirty="0" err="1"/>
              <a:t>e.button</a:t>
            </a:r>
            <a:r>
              <a:rPr lang="en-US" altLang="zh-CN" sz="1400" dirty="0"/>
              <a:t>() == </a:t>
            </a:r>
            <a:r>
              <a:rPr lang="en-US" altLang="zh-CN" sz="1400" dirty="0" err="1"/>
              <a:t>Qt.LeftButton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self.label.setText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mouseReleaseEvent</a:t>
            </a:r>
            <a:r>
              <a:rPr lang="en-US" altLang="zh-CN" sz="1400" dirty="0"/>
              <a:t> LEFT")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elif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e.button</a:t>
            </a:r>
            <a:r>
              <a:rPr lang="en-US" altLang="zh-CN" sz="1400" dirty="0"/>
              <a:t>() == </a:t>
            </a:r>
            <a:r>
              <a:rPr lang="en-US" altLang="zh-CN" sz="1400" dirty="0" err="1"/>
              <a:t>Qt.MiddleButton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self.label.setText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mouseReleaseEvent</a:t>
            </a:r>
            <a:r>
              <a:rPr lang="en-US" altLang="zh-CN" sz="1400" dirty="0"/>
              <a:t> MIDDLE")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elif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e.button</a:t>
            </a:r>
            <a:r>
              <a:rPr lang="en-US" altLang="zh-CN" sz="1400" dirty="0"/>
              <a:t>() == </a:t>
            </a:r>
            <a:r>
              <a:rPr lang="en-US" altLang="zh-CN" sz="1400" dirty="0" err="1"/>
              <a:t>Qt.RightButton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self.label.setText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mouseReleaseEvent</a:t>
            </a:r>
            <a:r>
              <a:rPr lang="en-US" altLang="zh-CN" sz="1400" dirty="0"/>
              <a:t> RIGHT")</a:t>
            </a:r>
          </a:p>
          <a:p>
            <a:r>
              <a:rPr lang="en-US" altLang="zh-CN" sz="1400" dirty="0"/>
              <a:t>    def </a:t>
            </a:r>
            <a:r>
              <a:rPr lang="en-US" altLang="zh-CN" sz="1400" dirty="0" err="1"/>
              <a:t>mouseDoubleClickEvent</a:t>
            </a:r>
            <a:r>
              <a:rPr lang="en-US" altLang="zh-CN" sz="1400" dirty="0"/>
              <a:t>(self, e):</a:t>
            </a:r>
          </a:p>
          <a:p>
            <a:r>
              <a:rPr lang="en-US" altLang="zh-CN" sz="1400" dirty="0"/>
              <a:t>        if </a:t>
            </a:r>
            <a:r>
              <a:rPr lang="en-US" altLang="zh-CN" sz="1400" dirty="0" err="1"/>
              <a:t>e.button</a:t>
            </a:r>
            <a:r>
              <a:rPr lang="en-US" altLang="zh-CN" sz="1400" dirty="0"/>
              <a:t>() == </a:t>
            </a:r>
            <a:r>
              <a:rPr lang="en-US" altLang="zh-CN" sz="1400" dirty="0" err="1"/>
              <a:t>Qt.LeftButton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self.label.setText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mouseDoubleClickEvent</a:t>
            </a:r>
            <a:r>
              <a:rPr lang="en-US" altLang="zh-CN" sz="1400" dirty="0"/>
              <a:t> LEFT")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elif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e.button</a:t>
            </a:r>
            <a:r>
              <a:rPr lang="en-US" altLang="zh-CN" sz="1400" dirty="0"/>
              <a:t>() == </a:t>
            </a:r>
            <a:r>
              <a:rPr lang="en-US" altLang="zh-CN" sz="1400" dirty="0" err="1"/>
              <a:t>Qt.MiddleButton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self.label.setText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mouseDoubleClickEvent</a:t>
            </a:r>
            <a:r>
              <a:rPr lang="en-US" altLang="zh-CN" sz="1400" dirty="0"/>
              <a:t> MIDDLE")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elif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e.button</a:t>
            </a:r>
            <a:r>
              <a:rPr lang="en-US" altLang="zh-CN" sz="1400" dirty="0"/>
              <a:t>() == </a:t>
            </a:r>
            <a:r>
              <a:rPr lang="en-US" altLang="zh-CN" sz="1400" dirty="0" err="1"/>
              <a:t>Qt.RightButton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self.label.setText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mouseDoubleClickEvent</a:t>
            </a:r>
            <a:r>
              <a:rPr lang="en-US" altLang="zh-CN" sz="1400" dirty="0"/>
              <a:t> RIGHT")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505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949B-B210-4792-939A-C37F9D8C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F485B-ED3A-4606-A691-F18EC5B8B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2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1118</Words>
  <Application>Microsoft Office PowerPoint</Application>
  <PresentationFormat>宽屏</PresentationFormat>
  <Paragraphs>152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Inconsolata</vt:lpstr>
      <vt:lpstr>Office 主题​​</vt:lpstr>
      <vt:lpstr>PowerPoint 演示文稿</vt:lpstr>
      <vt:lpstr>1. 信号和槽</vt:lpstr>
      <vt:lpstr>1. 信号和槽</vt:lpstr>
      <vt:lpstr>1. 信号和槽</vt:lpstr>
      <vt:lpstr>1. 信号和槽</vt:lpstr>
      <vt:lpstr>1. 信号和槽</vt:lpstr>
      <vt:lpstr>2 事件</vt:lpstr>
      <vt:lpstr>2 事件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银中</dc:creator>
  <cp:lastModifiedBy>钱 银中</cp:lastModifiedBy>
  <cp:revision>67</cp:revision>
  <dcterms:created xsi:type="dcterms:W3CDTF">2021-09-03T07:39:32Z</dcterms:created>
  <dcterms:modified xsi:type="dcterms:W3CDTF">2021-12-27T09:55:39Z</dcterms:modified>
</cp:coreProperties>
</file>