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CCFF"/>
    <a:srgbClr val="BFEDE5"/>
    <a:srgbClr val="7B66B0"/>
    <a:srgbClr val="F6D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1150" autoAdjust="0"/>
  </p:normalViewPr>
  <p:slideViewPr>
    <p:cSldViewPr snapToGrid="0">
      <p:cViewPr>
        <p:scale>
          <a:sx n="86" d="100"/>
          <a:sy n="86" d="100"/>
        </p:scale>
        <p:origin x="33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aura\Downloads\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gaura\Downloads\Data%20Analysi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gaura\Downloads\Data%20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gaura\Downloads\Data%20Analysi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gaura\Downloads\Data%20Analysi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gaura\Downloads\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r>
              <a:rPr lang="en-IN" sz="1200" b="1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Pareto</a:t>
            </a:r>
            <a:r>
              <a:rPr lang="en-IN" sz="1200" b="1" baseline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 Chart of Total Profit</a:t>
            </a:r>
          </a:p>
        </c:rich>
      </c:tx>
      <c:layout>
        <c:manualLayout>
          <c:xMode val="edge"/>
          <c:yMode val="edge"/>
          <c:x val="0.2110997332926276"/>
          <c:y val="9.950382914464419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Aptos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07919385682606"/>
          <c:y val="0.1783084577114428"/>
          <c:w val="0.81330314324602804"/>
          <c:h val="0.499993707978283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'Pareto Chart'!$B$2</c:f>
              <c:strCache>
                <c:ptCount val="1"/>
                <c:pt idx="0">
                  <c:v>% of Total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4925373134328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14-475A-91BB-6B444D8465B4}"/>
                </c:ext>
              </c:extLst>
            </c:dLbl>
            <c:dLbl>
              <c:idx val="1"/>
              <c:layout>
                <c:manualLayout>
                  <c:x val="0"/>
                  <c:y val="1.9900497512437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14-475A-91BB-6B444D8465B4}"/>
                </c:ext>
              </c:extLst>
            </c:dLbl>
            <c:dLbl>
              <c:idx val="2"/>
              <c:layout>
                <c:manualLayout>
                  <c:x val="2.6925148088314487E-2"/>
                  <c:y val="-9.950248756218997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14-475A-91BB-6B444D8465B4}"/>
                </c:ext>
              </c:extLst>
            </c:dLbl>
            <c:dLbl>
              <c:idx val="3"/>
              <c:layout>
                <c:manualLayout>
                  <c:x val="0.15347334410339256"/>
                  <c:y val="-0.134328358208955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14-475A-91BB-6B444D8465B4}"/>
                </c:ext>
              </c:extLst>
            </c:dLbl>
            <c:dLbl>
              <c:idx val="4"/>
              <c:layout>
                <c:manualLayout>
                  <c:x val="0.10231556273559504"/>
                  <c:y val="-7.4626865671641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114-475A-91BB-6B444D8465B4}"/>
                </c:ext>
              </c:extLst>
            </c:dLbl>
            <c:dLbl>
              <c:idx val="5"/>
              <c:layout>
                <c:manualLayout>
                  <c:x val="5.1157781367797521E-2"/>
                  <c:y val="-1.4925373134328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14-475A-91BB-6B444D8465B4}"/>
                </c:ext>
              </c:extLst>
            </c:dLbl>
            <c:dLbl>
              <c:idx val="6"/>
              <c:layout>
                <c:manualLayout>
                  <c:x val="0.21001615508885299"/>
                  <c:y val="-0.208955223880597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14-475A-91BB-6B444D8465B4}"/>
                </c:ext>
              </c:extLst>
            </c:dLbl>
            <c:dLbl>
              <c:idx val="7"/>
              <c:layout>
                <c:manualLayout>
                  <c:x val="0.16155088852988692"/>
                  <c:y val="-0.149253731343283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14-475A-91BB-6B444D8465B4}"/>
                </c:ext>
              </c:extLst>
            </c:dLbl>
            <c:dLbl>
              <c:idx val="8"/>
              <c:layout>
                <c:manualLayout>
                  <c:x val="0.12116316639741519"/>
                  <c:y val="-7.96019900497512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114-475A-91BB-6B444D8465B4}"/>
                </c:ext>
              </c:extLst>
            </c:dLbl>
            <c:dLbl>
              <c:idx val="9"/>
              <c:layout>
                <c:manualLayout>
                  <c:x val="5.923532579429177E-2"/>
                  <c:y val="-1.9900497512437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14-475A-91BB-6B444D8465B4}"/>
                </c:ext>
              </c:extLst>
            </c:dLbl>
            <c:dLbl>
              <c:idx val="10"/>
              <c:layout>
                <c:manualLayout>
                  <c:x val="0.18578352180936986"/>
                  <c:y val="-0.119402985074626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14-475A-91BB-6B444D8465B4}"/>
                </c:ext>
              </c:extLst>
            </c:dLbl>
            <c:dLbl>
              <c:idx val="11"/>
              <c:layout>
                <c:manualLayout>
                  <c:x val="0.13731825525040378"/>
                  <c:y val="-6.46766169154228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114-475A-91BB-6B444D8465B4}"/>
                </c:ext>
              </c:extLst>
            </c:dLbl>
            <c:dLbl>
              <c:idx val="12"/>
              <c:layout>
                <c:manualLayout>
                  <c:x val="8.8852988691437804E-2"/>
                  <c:y val="-4.97512437810945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114-475A-91BB-6B444D8465B4}"/>
                </c:ext>
              </c:extLst>
            </c:dLbl>
            <c:dLbl>
              <c:idx val="13"/>
              <c:layout>
                <c:manualLayout>
                  <c:x val="0"/>
                  <c:y val="-0.2139299565166294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114-475A-91BB-6B444D8465B4}"/>
                </c:ext>
              </c:extLst>
            </c:dLbl>
            <c:dLbl>
              <c:idx val="14"/>
              <c:layout>
                <c:manualLayout>
                  <c:x val="2.6925148088314485E-3"/>
                  <c:y val="-0.2039797077604105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114-475A-91BB-6B444D8465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'Pareto Chart'!$A$3:$A$11</c:f>
              <c:strCache>
                <c:ptCount val="9"/>
                <c:pt idx="0">
                  <c:v>GHEE</c:v>
                </c:pt>
                <c:pt idx="1">
                  <c:v>CHOLE</c:v>
                </c:pt>
                <c:pt idx="2">
                  <c:v>URAD DAL</c:v>
                </c:pt>
                <c:pt idx="3">
                  <c:v>ARHAR DAL</c:v>
                </c:pt>
                <c:pt idx="4">
                  <c:v>MOONG DAL</c:v>
                </c:pt>
                <c:pt idx="5">
                  <c:v>REFINED</c:v>
                </c:pt>
                <c:pt idx="6">
                  <c:v>RAJMA</c:v>
                </c:pt>
                <c:pt idx="7">
                  <c:v>RICE</c:v>
                </c:pt>
                <c:pt idx="8">
                  <c:v>ATTA</c:v>
                </c:pt>
              </c:strCache>
            </c:strRef>
          </c:cat>
          <c:val>
            <c:numRef>
              <c:f>'Pareto Chart'!$B$3:$B$11</c:f>
              <c:numCache>
                <c:formatCode>0.00%</c:formatCode>
                <c:ptCount val="9"/>
                <c:pt idx="0">
                  <c:v>0.20557201162997038</c:v>
                </c:pt>
                <c:pt idx="1">
                  <c:v>0.1560763865190625</c:v>
                </c:pt>
                <c:pt idx="2">
                  <c:v>0.13964154574864521</c:v>
                </c:pt>
                <c:pt idx="3">
                  <c:v>0.12558183977395268</c:v>
                </c:pt>
                <c:pt idx="4">
                  <c:v>0.11356966379557461</c:v>
                </c:pt>
                <c:pt idx="5">
                  <c:v>0.10849178940471478</c:v>
                </c:pt>
                <c:pt idx="6">
                  <c:v>7.6987127861423171E-2</c:v>
                </c:pt>
                <c:pt idx="7">
                  <c:v>6.938396647510886E-2</c:v>
                </c:pt>
                <c:pt idx="8">
                  <c:v>4.6956687915477961E-3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114-475A-91BB-6B444D8465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002527"/>
        <c:axId val="382987647"/>
      </c:barChart>
      <c:lineChart>
        <c:grouping val="standard"/>
        <c:varyColors val="0"/>
        <c:ser>
          <c:idx val="1"/>
          <c:order val="1"/>
          <c:tx>
            <c:strRef>
              <c:f>'Pareto Chart'!$C$2</c:f>
              <c:strCache>
                <c:ptCount val="1"/>
                <c:pt idx="0">
                  <c:v>Cumulative Profit 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6542810985460469E-2"/>
                  <c:y val="-0.154228855721393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114-475A-91BB-6B444D8465B4}"/>
                </c:ext>
              </c:extLst>
            </c:dLbl>
            <c:dLbl>
              <c:idx val="1"/>
              <c:layout>
                <c:manualLayout>
                  <c:x val="-6.7312870220786233E-2"/>
                  <c:y val="-0.2039800995024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114-475A-91BB-6B444D8465B4}"/>
                </c:ext>
              </c:extLst>
            </c:dLbl>
            <c:dLbl>
              <c:idx val="2"/>
              <c:layout>
                <c:manualLayout>
                  <c:x val="-6.192784060312332E-2"/>
                  <c:y val="-0.223880597014925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114-475A-91BB-6B444D8465B4}"/>
                </c:ext>
              </c:extLst>
            </c:dLbl>
            <c:dLbl>
              <c:idx val="3"/>
              <c:layout>
                <c:manualLayout>
                  <c:x val="-6.4620355411954766E-2"/>
                  <c:y val="-9.45273631840796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114-475A-91BB-6B444D8465B4}"/>
                </c:ext>
              </c:extLst>
            </c:dLbl>
            <c:dLbl>
              <c:idx val="4"/>
              <c:layout>
                <c:manualLayout>
                  <c:x val="-5.6542810985460421E-2"/>
                  <c:y val="-0.12935323383084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114-475A-91BB-6B444D8465B4}"/>
                </c:ext>
              </c:extLst>
            </c:dLbl>
            <c:dLbl>
              <c:idx val="5"/>
              <c:layout>
                <c:manualLayout>
                  <c:x val="-6.731287022078622E-2"/>
                  <c:y val="-0.122759590838816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114-475A-91BB-6B444D8465B4}"/>
                </c:ext>
              </c:extLst>
            </c:dLbl>
            <c:dLbl>
              <c:idx val="6"/>
              <c:layout>
                <c:manualLayout>
                  <c:x val="-5.9235325794291964E-2"/>
                  <c:y val="-7.4626865671641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114-475A-91BB-6B444D8465B4}"/>
                </c:ext>
              </c:extLst>
            </c:dLbl>
            <c:dLbl>
              <c:idx val="7"/>
              <c:layout>
                <c:manualLayout>
                  <c:x val="-6.4620355411954863E-2"/>
                  <c:y val="-8.73543846402761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114-475A-91BB-6B444D8465B4}"/>
                </c:ext>
              </c:extLst>
            </c:dLbl>
            <c:dLbl>
              <c:idx val="8"/>
              <c:layout>
                <c:manualLayout>
                  <c:x val="-4.5772751750134628E-2"/>
                  <c:y val="-0.128620609067702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114-475A-91BB-6B444D8465B4}"/>
                </c:ext>
              </c:extLst>
            </c:dLbl>
            <c:dLbl>
              <c:idx val="9"/>
              <c:layout>
                <c:manualLayout>
                  <c:x val="-4.8465266558966075E-2"/>
                  <c:y val="-7.4626865671641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114-475A-91BB-6B444D8465B4}"/>
                </c:ext>
              </c:extLst>
            </c:dLbl>
            <c:dLbl>
              <c:idx val="10"/>
              <c:layout>
                <c:manualLayout>
                  <c:x val="-5.3850296176628969E-3"/>
                  <c:y val="-0.119402985074626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114-475A-91BB-6B444D8465B4}"/>
                </c:ext>
              </c:extLst>
            </c:dLbl>
            <c:dLbl>
              <c:idx val="11"/>
              <c:layout>
                <c:manualLayout>
                  <c:x val="-2.6925148088315473E-3"/>
                  <c:y val="-0.159203980099502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F114-475A-91BB-6B444D8465B4}"/>
                </c:ext>
              </c:extLst>
            </c:dLbl>
            <c:dLbl>
              <c:idx val="12"/>
              <c:layout>
                <c:manualLayout>
                  <c:x val="2.69251480883135E-3"/>
                  <c:y val="-7.96019900497512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114-475A-91BB-6B444D8465B4}"/>
                </c:ext>
              </c:extLst>
            </c:dLbl>
            <c:dLbl>
              <c:idx val="13"/>
              <c:layout>
                <c:manualLayout>
                  <c:x val="-8.6160473882606253E-2"/>
                  <c:y val="8.95522388059701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114-475A-91BB-6B444D8465B4}"/>
                </c:ext>
              </c:extLst>
            </c:dLbl>
            <c:dLbl>
              <c:idx val="14"/>
              <c:layout>
                <c:manualLayout>
                  <c:x val="-5.3850296176628969E-3"/>
                  <c:y val="7.96019900497512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114-475A-91BB-6B444D8465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'Pareto Chart'!$A$3:$A$11</c:f>
              <c:strCache>
                <c:ptCount val="9"/>
                <c:pt idx="0">
                  <c:v>GHEE</c:v>
                </c:pt>
                <c:pt idx="1">
                  <c:v>CHOLE</c:v>
                </c:pt>
                <c:pt idx="2">
                  <c:v>URAD DAL</c:v>
                </c:pt>
                <c:pt idx="3">
                  <c:v>ARHAR DAL</c:v>
                </c:pt>
                <c:pt idx="4">
                  <c:v>MOONG DAL</c:v>
                </c:pt>
                <c:pt idx="5">
                  <c:v>REFINED</c:v>
                </c:pt>
                <c:pt idx="6">
                  <c:v>RAJMA</c:v>
                </c:pt>
                <c:pt idx="7">
                  <c:v>RICE</c:v>
                </c:pt>
                <c:pt idx="8">
                  <c:v>ATTA</c:v>
                </c:pt>
              </c:strCache>
            </c:strRef>
          </c:cat>
          <c:val>
            <c:numRef>
              <c:f>'Pareto Chart'!$C$3:$C$11</c:f>
              <c:numCache>
                <c:formatCode>0.00%</c:formatCode>
                <c:ptCount val="9"/>
                <c:pt idx="0">
                  <c:v>0.20557201162997038</c:v>
                </c:pt>
                <c:pt idx="1">
                  <c:v>0.36164839814903288</c:v>
                </c:pt>
                <c:pt idx="2">
                  <c:v>0.50128994389767811</c:v>
                </c:pt>
                <c:pt idx="3">
                  <c:v>0.62687178367163077</c:v>
                </c:pt>
                <c:pt idx="4">
                  <c:v>0.74044144746720542</c:v>
                </c:pt>
                <c:pt idx="5">
                  <c:v>0.84893323687192024</c:v>
                </c:pt>
                <c:pt idx="6">
                  <c:v>0.92592036473334338</c:v>
                </c:pt>
                <c:pt idx="7">
                  <c:v>0.99530433120845219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F114-475A-91BB-6B444D8465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3002527"/>
        <c:axId val="382987647"/>
      </c:lineChart>
      <c:catAx>
        <c:axId val="383002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45667468060838112"/>
              <c:y val="0.826755923489016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87647"/>
        <c:crosses val="autoZero"/>
        <c:auto val="1"/>
        <c:lblAlgn val="ctr"/>
        <c:lblOffset val="100"/>
        <c:noMultiLvlLbl val="0"/>
      </c:catAx>
      <c:valAx>
        <c:axId val="382987647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Cumulative</a:t>
                </a:r>
                <a:r>
                  <a:rPr lang="en-IN" sz="900" b="1" i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%</a:t>
                </a:r>
                <a:endParaRPr lang="en-IN" sz="900" b="1" i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1251955783394602E-2"/>
              <c:y val="0.294540682414698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0252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96256768388605"/>
          <c:y val="0.89268732247510152"/>
          <c:w val="0.70767790738597081"/>
          <c:h val="0.10090910665869736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Aptos" panose="020B00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20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r>
              <a:rPr lang="en-IN" sz="120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Profitability Analysis (in %)</a:t>
            </a:r>
          </a:p>
        </c:rich>
      </c:tx>
      <c:layout>
        <c:manualLayout>
          <c:xMode val="edge"/>
          <c:yMode val="edge"/>
          <c:x val="0.31078632882061402"/>
          <c:y val="1.5381921599422714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200" b="1" i="0" u="none" strike="noStrike" kern="1200" baseline="0">
              <a:solidFill>
                <a:schemeClr val="accent1">
                  <a:lumMod val="75000"/>
                </a:schemeClr>
              </a:solidFill>
              <a:latin typeface="Aptos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65486105633379"/>
          <c:y val="5.3153851051637412E-2"/>
          <c:w val="0.8006955303244726"/>
          <c:h val="0.6548991079187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'Profit-Loss'!$D$7</c:f>
              <c:strCache>
                <c:ptCount val="1"/>
                <c:pt idx="0">
                  <c:v>% of Total Profit/Loss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1.94931773879141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31-4992-8703-C2AE4E7020D8}"/>
                </c:ext>
              </c:extLst>
            </c:dLbl>
            <c:dLbl>
              <c:idx val="5"/>
              <c:layout>
                <c:manualLayout>
                  <c:x val="-9.5480585614259594E-3"/>
                  <c:y val="-9.74658869395715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31-4992-8703-C2AE4E7020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1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'Profit-Loss'!$A$8:$A$16</c:f>
              <c:strCache>
                <c:ptCount val="9"/>
                <c:pt idx="0">
                  <c:v>ATTA</c:v>
                </c:pt>
                <c:pt idx="1">
                  <c:v>RICE</c:v>
                </c:pt>
                <c:pt idx="2">
                  <c:v>ARHAR DAL</c:v>
                </c:pt>
                <c:pt idx="3">
                  <c:v>URAD DAL</c:v>
                </c:pt>
                <c:pt idx="4">
                  <c:v>MOONG DAL</c:v>
                </c:pt>
                <c:pt idx="5">
                  <c:v>CHOLE</c:v>
                </c:pt>
                <c:pt idx="6">
                  <c:v>RAJMA</c:v>
                </c:pt>
                <c:pt idx="7">
                  <c:v>REFINED</c:v>
                </c:pt>
                <c:pt idx="8">
                  <c:v>GHEE</c:v>
                </c:pt>
              </c:strCache>
            </c:strRef>
          </c:cat>
          <c:val>
            <c:numRef>
              <c:f>'Profit-Loss'!$D$8:$D$16</c:f>
              <c:numCache>
                <c:formatCode>0%</c:formatCode>
                <c:ptCount val="9"/>
                <c:pt idx="0" formatCode="0.0%">
                  <c:v>4.6956687915477961E-3</c:v>
                </c:pt>
                <c:pt idx="1">
                  <c:v>6.938396647510886E-2</c:v>
                </c:pt>
                <c:pt idx="2">
                  <c:v>0.12558183977395268</c:v>
                </c:pt>
                <c:pt idx="3">
                  <c:v>0.13964154574864521</c:v>
                </c:pt>
                <c:pt idx="4">
                  <c:v>0.11356966379557461</c:v>
                </c:pt>
                <c:pt idx="5">
                  <c:v>0.1560763865190625</c:v>
                </c:pt>
                <c:pt idx="6">
                  <c:v>7.6987127861423171E-2</c:v>
                </c:pt>
                <c:pt idx="7">
                  <c:v>0.10849178940471478</c:v>
                </c:pt>
                <c:pt idx="8">
                  <c:v>0.20557201162997038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31-4992-8703-C2AE4E7020D8}"/>
            </c:ext>
          </c:extLst>
        </c:ser>
        <c:ser>
          <c:idx val="1"/>
          <c:order val="1"/>
          <c:tx>
            <c:strRef>
              <c:f>'Profit-Loss'!$E$7</c:f>
              <c:strCache>
                <c:ptCount val="1"/>
                <c:pt idx="0">
                  <c:v>% of Total Revenue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3.89863547758284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31-4992-8703-C2AE4E7020D8}"/>
                </c:ext>
              </c:extLst>
            </c:dLbl>
            <c:dLbl>
              <c:idx val="2"/>
              <c:layout>
                <c:manualLayout>
                  <c:x val="0"/>
                  <c:y val="-0.1218323586744639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231-4992-8703-C2AE4E7020D8}"/>
                </c:ext>
              </c:extLst>
            </c:dLbl>
            <c:dLbl>
              <c:idx val="3"/>
              <c:layout>
                <c:manualLayout>
                  <c:x val="-1.2530260585133864E-7"/>
                  <c:y val="-0.2729044834307992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988542329726285E-2"/>
                      <c:h val="8.384522110174824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231-4992-8703-C2AE4E7020D8}"/>
                </c:ext>
              </c:extLst>
            </c:dLbl>
            <c:dLbl>
              <c:idx val="4"/>
              <c:layout>
                <c:manualLayout>
                  <c:x val="-3.1826861871420645E-3"/>
                  <c:y val="-0.23391812865497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231-4992-8703-C2AE4E7020D8}"/>
                </c:ext>
              </c:extLst>
            </c:dLbl>
            <c:dLbl>
              <c:idx val="5"/>
              <c:layout>
                <c:manualLayout>
                  <c:x val="-3.1825608845361549E-3"/>
                  <c:y val="-0.2095516569200779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267345639719906E-2"/>
                      <c:h val="7.897192675476968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231-4992-8703-C2AE4E7020D8}"/>
                </c:ext>
              </c:extLst>
            </c:dLbl>
            <c:dLbl>
              <c:idx val="6"/>
              <c:layout>
                <c:manualLayout>
                  <c:x val="-6.3653723742838958E-3"/>
                  <c:y val="-0.1949317738791422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231-4992-8703-C2AE4E7020D8}"/>
                </c:ext>
              </c:extLst>
            </c:dLbl>
            <c:dLbl>
              <c:idx val="7"/>
              <c:layout>
                <c:manualLayout>
                  <c:x val="-3.1826861871420645E-3"/>
                  <c:y val="-7.30994152046783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231-4992-8703-C2AE4E7020D8}"/>
                </c:ext>
              </c:extLst>
            </c:dLbl>
            <c:dLbl>
              <c:idx val="8"/>
              <c:layout>
                <c:manualLayout>
                  <c:x val="0"/>
                  <c:y val="-0.199805068226120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231-4992-8703-C2AE4E7020D8}"/>
                </c:ext>
              </c:extLst>
            </c:dLbl>
            <c:dLbl>
              <c:idx val="9"/>
              <c:layout>
                <c:manualLayout>
                  <c:x val="-4.7740292807129214E-2"/>
                  <c:y val="-0.1120857699805068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231-4992-8703-C2AE4E7020D8}"/>
                </c:ext>
              </c:extLst>
            </c:dLbl>
            <c:dLbl>
              <c:idx val="10"/>
              <c:layout>
                <c:manualLayout>
                  <c:x val="-2.5461489497135583E-2"/>
                  <c:y val="-0.136452241715399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231-4992-8703-C2AE4E7020D8}"/>
                </c:ext>
              </c:extLst>
            </c:dLbl>
            <c:dLbl>
              <c:idx val="11"/>
              <c:layout>
                <c:manualLayout>
                  <c:x val="-1.9096117122851686E-2"/>
                  <c:y val="-0.146198830409356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231-4992-8703-C2AE4E7020D8}"/>
                </c:ext>
              </c:extLst>
            </c:dLbl>
            <c:dLbl>
              <c:idx val="12"/>
              <c:layout>
                <c:manualLayout>
                  <c:x val="-9.5480585614258432E-3"/>
                  <c:y val="-0.1461988304093567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231-4992-8703-C2AE4E7020D8}"/>
                </c:ext>
              </c:extLst>
            </c:dLbl>
            <c:dLbl>
              <c:idx val="13"/>
              <c:layout>
                <c:manualLayout>
                  <c:x val="1.2730744748567792E-2"/>
                  <c:y val="-0.1072124756335283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231-4992-8703-C2AE4E7020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1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'Profit-Loss'!$A$8:$A$16</c:f>
              <c:strCache>
                <c:ptCount val="9"/>
                <c:pt idx="0">
                  <c:v>ATTA</c:v>
                </c:pt>
                <c:pt idx="1">
                  <c:v>RICE</c:v>
                </c:pt>
                <c:pt idx="2">
                  <c:v>ARHAR DAL</c:v>
                </c:pt>
                <c:pt idx="3">
                  <c:v>URAD DAL</c:v>
                </c:pt>
                <c:pt idx="4">
                  <c:v>MOONG DAL</c:v>
                </c:pt>
                <c:pt idx="5">
                  <c:v>CHOLE</c:v>
                </c:pt>
                <c:pt idx="6">
                  <c:v>RAJMA</c:v>
                </c:pt>
                <c:pt idx="7">
                  <c:v>REFINED</c:v>
                </c:pt>
                <c:pt idx="8">
                  <c:v>GHEE</c:v>
                </c:pt>
              </c:strCache>
            </c:strRef>
          </c:cat>
          <c:val>
            <c:numRef>
              <c:f>'Profit-Loss'!$E$8:$E$16</c:f>
              <c:numCache>
                <c:formatCode>0%</c:formatCode>
                <c:ptCount val="9"/>
                <c:pt idx="0">
                  <c:v>0.21176382439719815</c:v>
                </c:pt>
                <c:pt idx="1">
                  <c:v>7.5244168409882975E-2</c:v>
                </c:pt>
                <c:pt idx="2">
                  <c:v>0.11453386767216328</c:v>
                </c:pt>
                <c:pt idx="3">
                  <c:v>9.2235211686873125E-2</c:v>
                </c:pt>
                <c:pt idx="4">
                  <c:v>6.2776037374017601E-2</c:v>
                </c:pt>
                <c:pt idx="5">
                  <c:v>0.11277411359222711</c:v>
                </c:pt>
                <c:pt idx="6">
                  <c:v>4.0986677304842463E-2</c:v>
                </c:pt>
                <c:pt idx="7">
                  <c:v>0.12555713733169441</c:v>
                </c:pt>
                <c:pt idx="8">
                  <c:v>0.16412896223110088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231-4992-8703-C2AE4E7020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22291628"/>
        <c:axId val="765375414"/>
      </c:barChart>
      <c:catAx>
        <c:axId val="9222916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1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chemeClr val="tx1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47697273147793023"/>
              <c:y val="0.845817843597928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900" b="1" i="1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765375414"/>
        <c:crosses val="autoZero"/>
        <c:auto val="1"/>
        <c:lblAlgn val="ctr"/>
        <c:lblOffset val="100"/>
        <c:noMultiLvlLbl val="0"/>
      </c:catAx>
      <c:valAx>
        <c:axId val="765375414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1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chemeClr val="tx1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900" b="1" i="1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916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793438165544571"/>
          <c:y val="0.90898083494280191"/>
          <c:w val="0.6145631700556845"/>
          <c:h val="8.659652192598731E-2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/>
              </a:solidFill>
              <a:latin typeface="Aptos" panose="020B00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r>
              <a:rPr lang="en-IN" sz="120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Average Purchasing v/s Selling Price</a:t>
            </a:r>
          </a:p>
        </c:rich>
      </c:tx>
      <c:layout>
        <c:manualLayout>
          <c:xMode val="edge"/>
          <c:yMode val="edge"/>
          <c:x val="0.18768772168607697"/>
          <c:y val="2.022301298876102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/>
              </a:solidFill>
              <a:latin typeface="Aptos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46811763871592"/>
          <c:y val="0.140848670756646"/>
          <c:w val="0.82886724401984124"/>
          <c:h val="0.48169734151329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'Profit-Loss'!$A$2</c:f>
              <c:strCache>
                <c:ptCount val="1"/>
                <c:pt idx="0">
                  <c:v>Avg. Purchase Price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2.3200291620997212E-3"/>
                  <c:y val="1.92390013748281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63-4FCD-9A65-7CD329C0707E}"/>
                </c:ext>
              </c:extLst>
            </c:dLbl>
            <c:dLbl>
              <c:idx val="1"/>
              <c:layout>
                <c:manualLayout>
                  <c:x val="-6.9598840019333003E-3"/>
                  <c:y val="2.729599090133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63-4FCD-9A65-7CD329C0707E}"/>
                </c:ext>
              </c:extLst>
            </c:dLbl>
            <c:dLbl>
              <c:idx val="2"/>
              <c:layout>
                <c:manualLayout>
                  <c:x val="-6.9598840019333003E-3"/>
                  <c:y val="2.729599090133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63-4FCD-9A65-7CD329C0707E}"/>
                </c:ext>
              </c:extLst>
            </c:dLbl>
            <c:dLbl>
              <c:idx val="3"/>
              <c:layout>
                <c:manualLayout>
                  <c:x val="-2.8043935498948398E-3"/>
                  <c:y val="2.302631578947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63-4FCD-9A65-7CD329C0707E}"/>
                </c:ext>
              </c:extLst>
            </c:dLbl>
            <c:dLbl>
              <c:idx val="5"/>
              <c:layout>
                <c:manualLayout>
                  <c:x val="-1.29130869552891E-2"/>
                  <c:y val="1.92467413914370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63-4FCD-9A65-7CD329C0707E}"/>
                </c:ext>
              </c:extLst>
            </c:dLbl>
            <c:dLbl>
              <c:idx val="6"/>
              <c:layout>
                <c:manualLayout>
                  <c:x val="-4.6398095008229837E-3"/>
                  <c:y val="2.57475628046494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63-4FCD-9A65-7CD329C0707E}"/>
                </c:ext>
              </c:extLst>
            </c:dLbl>
            <c:dLbl>
              <c:idx val="7"/>
              <c:layout>
                <c:manualLayout>
                  <c:x val="-3.4800437431495813E-3"/>
                  <c:y val="1.27304399450068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963-4FCD-9A65-7CD329C0707E}"/>
                </c:ext>
              </c:extLst>
            </c:dLbl>
            <c:dLbl>
              <c:idx val="8"/>
              <c:layout>
                <c:manualLayout>
                  <c:x val="-4.6398095008229837E-3"/>
                  <c:y val="1.76907574053243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63-4FCD-9A65-7CD329C070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1" u="none" strike="noStrike" kern="1200" cap="none" spc="0" normalizeH="0" baseline="0">
                    <a:solidFill>
                      <a:schemeClr val="accent1">
                        <a:lumMod val="75000"/>
                      </a:schemeClr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'Profit-Loss'!$B$1:$J$1</c:f>
              <c:strCache>
                <c:ptCount val="9"/>
                <c:pt idx="0">
                  <c:v>ATTA</c:v>
                </c:pt>
                <c:pt idx="1">
                  <c:v>RICE</c:v>
                </c:pt>
                <c:pt idx="2">
                  <c:v>ARHAR DAL</c:v>
                </c:pt>
                <c:pt idx="3">
                  <c:v>URAD DAL</c:v>
                </c:pt>
                <c:pt idx="4">
                  <c:v>MOONG DAL</c:v>
                </c:pt>
                <c:pt idx="5">
                  <c:v>CHOLE</c:v>
                </c:pt>
                <c:pt idx="6">
                  <c:v>RAJMA</c:v>
                </c:pt>
                <c:pt idx="7">
                  <c:v>REFINED</c:v>
                </c:pt>
                <c:pt idx="8">
                  <c:v>GHEE</c:v>
                </c:pt>
              </c:strCache>
            </c:strRef>
          </c:cat>
          <c:val>
            <c:numRef>
              <c:f>'Profit-Loss'!$B$2:$J$2</c:f>
              <c:numCache>
                <c:formatCode>"₹"\ #,##0</c:formatCode>
                <c:ptCount val="9"/>
                <c:pt idx="0">
                  <c:v>314.27868852459017</c:v>
                </c:pt>
                <c:pt idx="1">
                  <c:v>38.409836065573771</c:v>
                </c:pt>
                <c:pt idx="2">
                  <c:v>164.21311475409837</c:v>
                </c:pt>
                <c:pt idx="3">
                  <c:v>115.08196721311475</c:v>
                </c:pt>
                <c:pt idx="4">
                  <c:v>110</c:v>
                </c:pt>
                <c:pt idx="5">
                  <c:v>129.68852459016392</c:v>
                </c:pt>
                <c:pt idx="6">
                  <c:v>140</c:v>
                </c:pt>
                <c:pt idx="7">
                  <c:v>115.88524590163935</c:v>
                </c:pt>
                <c:pt idx="8">
                  <c:v>452.95081967213116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63-4FCD-9A65-7CD329C0707E}"/>
            </c:ext>
          </c:extLst>
        </c:ser>
        <c:ser>
          <c:idx val="1"/>
          <c:order val="1"/>
          <c:tx>
            <c:strRef>
              <c:f>'Profit-Loss'!$A$3</c:f>
              <c:strCache>
                <c:ptCount val="1"/>
                <c:pt idx="0">
                  <c:v>Avg. Selling Price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2.8966853448489158E-17"/>
                  <c:y val="-2.97619047619048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963-4FCD-9A65-7CD329C0707E}"/>
                </c:ext>
              </c:extLst>
            </c:dLbl>
            <c:dLbl>
              <c:idx val="1"/>
              <c:layout>
                <c:manualLayout>
                  <c:x val="-2.8966853448489158E-17"/>
                  <c:y val="-1.9841269841269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963-4FCD-9A65-7CD329C0707E}"/>
                </c:ext>
              </c:extLst>
            </c:dLbl>
            <c:dLbl>
              <c:idx val="2"/>
              <c:layout>
                <c:manualLayout>
                  <c:x val="-3.1600568810238585E-3"/>
                  <c:y val="-5.95238095238096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963-4FCD-9A65-7CD329C0707E}"/>
                </c:ext>
              </c:extLst>
            </c:dLbl>
            <c:dLbl>
              <c:idx val="3"/>
              <c:layout>
                <c:manualLayout>
                  <c:x val="-1.2640227524095434E-2"/>
                  <c:y val="-0.1240079365079365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963-4FCD-9A65-7CD329C0707E}"/>
                </c:ext>
              </c:extLst>
            </c:dLbl>
            <c:dLbl>
              <c:idx val="4"/>
              <c:layout>
                <c:manualLayout>
                  <c:x val="0"/>
                  <c:y val="-8.92857142857142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963-4FCD-9A65-7CD329C0707E}"/>
                </c:ext>
              </c:extLst>
            </c:dLbl>
            <c:dLbl>
              <c:idx val="5"/>
              <c:layout>
                <c:manualLayout>
                  <c:x val="3.1600568810239162E-3"/>
                  <c:y val="-5.95238095238095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963-4FCD-9A65-7CD329C0707E}"/>
                </c:ext>
              </c:extLst>
            </c:dLbl>
            <c:dLbl>
              <c:idx val="6"/>
              <c:layout>
                <c:manualLayout>
                  <c:x val="-5.7933706896978315E-17"/>
                  <c:y val="-0.1240079365079365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963-4FCD-9A65-7CD329C0707E}"/>
                </c:ext>
              </c:extLst>
            </c:dLbl>
            <c:dLbl>
              <c:idx val="7"/>
              <c:layout>
                <c:manualLayout>
                  <c:x val="3.1600568810238585E-3"/>
                  <c:y val="-6.94444444444444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963-4FCD-9A65-7CD329C0707E}"/>
                </c:ext>
              </c:extLst>
            </c:dLbl>
            <c:dLbl>
              <c:idx val="8"/>
              <c:layout>
                <c:manualLayout>
                  <c:x val="-3.1600568810238585E-3"/>
                  <c:y val="-0.1140873015873016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963-4FCD-9A65-7CD329C0707E}"/>
                </c:ext>
              </c:extLst>
            </c:dLbl>
            <c:dLbl>
              <c:idx val="9"/>
              <c:layout>
                <c:manualLayout>
                  <c:x val="0"/>
                  <c:y val="-6.44841269841269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963-4FCD-9A65-7CD329C0707E}"/>
                </c:ext>
              </c:extLst>
            </c:dLbl>
            <c:dLbl>
              <c:idx val="10"/>
              <c:layout>
                <c:manualLayout>
                  <c:x val="-9.4801706430715747E-3"/>
                  <c:y val="-0.1140873015873015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963-4FCD-9A65-7CD329C0707E}"/>
                </c:ext>
              </c:extLst>
            </c:dLbl>
            <c:dLbl>
              <c:idx val="11"/>
              <c:layout>
                <c:manualLayout>
                  <c:x val="3.1600568810238585E-3"/>
                  <c:y val="-2.97619047619047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963-4FCD-9A65-7CD329C0707E}"/>
                </c:ext>
              </c:extLst>
            </c:dLbl>
            <c:dLbl>
              <c:idx val="12"/>
              <c:layout>
                <c:manualLayout>
                  <c:x val="0"/>
                  <c:y val="-0.1041666666666666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963-4FCD-9A65-7CD329C0707E}"/>
                </c:ext>
              </c:extLst>
            </c:dLbl>
            <c:dLbl>
              <c:idx val="13"/>
              <c:layout>
                <c:manualLayout>
                  <c:x val="0"/>
                  <c:y val="-8.43253968253968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963-4FCD-9A65-7CD329C0707E}"/>
                </c:ext>
              </c:extLst>
            </c:dLbl>
            <c:dLbl>
              <c:idx val="14"/>
              <c:layout>
                <c:manualLayout>
                  <c:x val="-3.1600568810240901E-3"/>
                  <c:y val="-8.43253968253968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963-4FCD-9A65-7CD329C070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1" u="none" strike="noStrike" kern="1200" cap="none" spc="0" normalizeH="0" baseline="0">
                    <a:solidFill>
                      <a:schemeClr val="accent2">
                        <a:lumMod val="75000"/>
                      </a:schemeClr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'Profit-Loss'!$B$1:$J$1</c:f>
              <c:strCache>
                <c:ptCount val="9"/>
                <c:pt idx="0">
                  <c:v>ATTA</c:v>
                </c:pt>
                <c:pt idx="1">
                  <c:v>RICE</c:v>
                </c:pt>
                <c:pt idx="2">
                  <c:v>ARHAR DAL</c:v>
                </c:pt>
                <c:pt idx="3">
                  <c:v>URAD DAL</c:v>
                </c:pt>
                <c:pt idx="4">
                  <c:v>MOONG DAL</c:v>
                </c:pt>
                <c:pt idx="5">
                  <c:v>CHOLE</c:v>
                </c:pt>
                <c:pt idx="6">
                  <c:v>RAJMA</c:v>
                </c:pt>
                <c:pt idx="7">
                  <c:v>REFINED</c:v>
                </c:pt>
                <c:pt idx="8">
                  <c:v>GHEE</c:v>
                </c:pt>
              </c:strCache>
            </c:strRef>
          </c:cat>
          <c:val>
            <c:numRef>
              <c:f>'Profit-Loss'!$B$3:$J$3</c:f>
              <c:numCache>
                <c:formatCode>"₹"\ #,##0</c:formatCode>
                <c:ptCount val="9"/>
                <c:pt idx="0">
                  <c:v>335</c:v>
                </c:pt>
                <c:pt idx="1">
                  <c:v>40.409836065573771</c:v>
                </c:pt>
                <c:pt idx="2">
                  <c:v>172.34426229508196</c:v>
                </c:pt>
                <c:pt idx="3">
                  <c:v>127.54098360655738</c:v>
                </c:pt>
                <c:pt idx="4">
                  <c:v>125</c:v>
                </c:pt>
                <c:pt idx="5">
                  <c:v>143.60655737704917</c:v>
                </c:pt>
                <c:pt idx="6">
                  <c:v>160</c:v>
                </c:pt>
                <c:pt idx="7">
                  <c:v>121.88524590163935</c:v>
                </c:pt>
                <c:pt idx="8">
                  <c:v>482.95081967213116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963-4FCD-9A65-7CD329C0707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47586293"/>
        <c:axId val="623919526"/>
      </c:barChart>
      <c:catAx>
        <c:axId val="247586293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/>
                  <a:t>Products</a:t>
                </a:r>
              </a:p>
            </c:rich>
          </c:tx>
          <c:layout>
            <c:manualLayout>
              <c:xMode val="edge"/>
              <c:yMode val="edge"/>
              <c:x val="0.44064903089515456"/>
              <c:y val="0.83092780469748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919526"/>
        <c:crosses val="autoZero"/>
        <c:auto val="1"/>
        <c:lblAlgn val="ctr"/>
        <c:lblOffset val="100"/>
        <c:noMultiLvlLbl val="0"/>
      </c:catAx>
      <c:valAx>
        <c:axId val="623919526"/>
        <c:scaling>
          <c:orientation val="minMax"/>
          <c:max val="500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 sz="900" b="1" i="1">
                    <a:latin typeface="Arial" panose="020B0604020202020204" pitchFamily="34" charset="0"/>
                    <a:cs typeface="Arial" panose="020B0604020202020204" pitchFamily="34" charset="0"/>
                  </a:rPr>
                  <a:t>Average Price</a:t>
                </a:r>
              </a:p>
            </c:rich>
          </c:tx>
          <c:layout>
            <c:manualLayout>
              <c:xMode val="edge"/>
              <c:yMode val="edge"/>
              <c:x val="0"/>
              <c:y val="0.240576177977752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8629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8954966701211645"/>
          <c:y val="0.90861262534490883"/>
          <c:w val="0.62090041715239064"/>
          <c:h val="9.1387374655091197E-2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Average</a:t>
            </a:r>
            <a:r>
              <a:rPr lang="en-US" sz="1100" b="1" baseline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 Stock in Store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Aptos" panose="020B00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31714785651793"/>
          <c:y val="0.15981481481481483"/>
          <c:w val="0.85412729658792663"/>
          <c:h val="0.51827391367745701"/>
        </c:manualLayout>
      </c:layout>
      <c:barChart>
        <c:barDir val="col"/>
        <c:grouping val="clustered"/>
        <c:varyColors val="0"/>
        <c:ser>
          <c:idx val="0"/>
          <c:order val="0"/>
          <c:tx>
            <c:v>Inventory</c:v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Inventory!$B$65:$J$65</c:f>
              <c:strCache>
                <c:ptCount val="9"/>
                <c:pt idx="0">
                  <c:v>ATTA</c:v>
                </c:pt>
                <c:pt idx="1">
                  <c:v>RICE</c:v>
                </c:pt>
                <c:pt idx="2">
                  <c:v>ARHAR DAL</c:v>
                </c:pt>
                <c:pt idx="3">
                  <c:v>URAD DAL</c:v>
                </c:pt>
                <c:pt idx="4">
                  <c:v>MOONG DAL</c:v>
                </c:pt>
                <c:pt idx="5">
                  <c:v>CHOLE</c:v>
                </c:pt>
                <c:pt idx="6">
                  <c:v>RAJMA</c:v>
                </c:pt>
                <c:pt idx="7">
                  <c:v>REFINED</c:v>
                </c:pt>
                <c:pt idx="8">
                  <c:v>GHEE</c:v>
                </c:pt>
              </c:strCache>
            </c:strRef>
          </c:cat>
          <c:val>
            <c:numRef>
              <c:f>Inventory!$B$64:$J$64</c:f>
              <c:numCache>
                <c:formatCode>0</c:formatCode>
                <c:ptCount val="9"/>
                <c:pt idx="0">
                  <c:v>68.327868852459019</c:v>
                </c:pt>
                <c:pt idx="1">
                  <c:v>102.1639344262295</c:v>
                </c:pt>
                <c:pt idx="2">
                  <c:v>80.377049180327873</c:v>
                </c:pt>
                <c:pt idx="3">
                  <c:v>50.278688524590166</c:v>
                </c:pt>
                <c:pt idx="4">
                  <c:v>71.655737704918039</c:v>
                </c:pt>
                <c:pt idx="5">
                  <c:v>131.0655737704918</c:v>
                </c:pt>
                <c:pt idx="6">
                  <c:v>56.770491803278688</c:v>
                </c:pt>
                <c:pt idx="7">
                  <c:v>94.622950819672127</c:v>
                </c:pt>
                <c:pt idx="8">
                  <c:v>109.0327868852459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7A-4121-AE16-7FDCCE4C64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0187743"/>
        <c:axId val="360202143"/>
      </c:barChart>
      <c:catAx>
        <c:axId val="360187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44970013123359581"/>
              <c:y val="0.90284703995333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202143"/>
        <c:crosses val="autoZero"/>
        <c:auto val="0"/>
        <c:lblAlgn val="ctr"/>
        <c:lblOffset val="100"/>
        <c:noMultiLvlLbl val="0"/>
      </c:catAx>
      <c:valAx>
        <c:axId val="360202143"/>
        <c:scaling>
          <c:orientation val="minMax"/>
          <c:max val="1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UNITS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34528288130650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18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Average</a:t>
            </a:r>
            <a:r>
              <a:rPr lang="en-US" sz="1100" b="1" baseline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 SALES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Aptos" panose="020B00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Avg. Sales</c:v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Inventory!$B$65:$J$65</c:f>
              <c:strCache>
                <c:ptCount val="9"/>
                <c:pt idx="0">
                  <c:v>ATTA</c:v>
                </c:pt>
                <c:pt idx="1">
                  <c:v>RICE</c:v>
                </c:pt>
                <c:pt idx="2">
                  <c:v>ARHAR DAL</c:v>
                </c:pt>
                <c:pt idx="3">
                  <c:v>URAD DAL</c:v>
                </c:pt>
                <c:pt idx="4">
                  <c:v>MOONG DAL</c:v>
                </c:pt>
                <c:pt idx="5">
                  <c:v>CHOLE</c:v>
                </c:pt>
                <c:pt idx="6">
                  <c:v>RAJMA</c:v>
                </c:pt>
                <c:pt idx="7">
                  <c:v>REFINED</c:v>
                </c:pt>
                <c:pt idx="8">
                  <c:v>GHEE</c:v>
                </c:pt>
              </c:strCache>
            </c:strRef>
          </c:cat>
          <c:val>
            <c:numRef>
              <c:f>Sales!$B$64:$J$64</c:f>
              <c:numCache>
                <c:formatCode>0</c:formatCode>
                <c:ptCount val="9"/>
                <c:pt idx="0">
                  <c:v>10.475409836065573</c:v>
                </c:pt>
                <c:pt idx="1">
                  <c:v>30.278688524590162</c:v>
                </c:pt>
                <c:pt idx="2">
                  <c:v>11.131147540983607</c:v>
                </c:pt>
                <c:pt idx="3">
                  <c:v>11.245901639344263</c:v>
                </c:pt>
                <c:pt idx="4">
                  <c:v>8.1311475409836067</c:v>
                </c:pt>
                <c:pt idx="5">
                  <c:v>12.78688524590164</c:v>
                </c:pt>
                <c:pt idx="6">
                  <c:v>4.1639344262295079</c:v>
                </c:pt>
                <c:pt idx="7">
                  <c:v>16.098360655737704</c:v>
                </c:pt>
                <c:pt idx="8">
                  <c:v>5.4098360655737707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6-45CD-A437-B1E3FC551F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0187743"/>
        <c:axId val="360202143"/>
      </c:barChart>
      <c:catAx>
        <c:axId val="360187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  <a:latin typeface="Aptos" panose="020B0004020202020204" pitchFamily="34" charset="0"/>
                  </a:rPr>
                  <a:t>PRODUCTS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202143"/>
        <c:crosses val="autoZero"/>
        <c:auto val="0"/>
        <c:lblAlgn val="ctr"/>
        <c:lblOffset val="100"/>
        <c:noMultiLvlLbl val="0"/>
      </c:catAx>
      <c:valAx>
        <c:axId val="360202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  <a:latin typeface="Aptos" panose="020B0004020202020204" pitchFamily="34" charset="0"/>
                  </a:rPr>
                  <a:t>UNITS</a:t>
                </a:r>
              </a:p>
            </c:rich>
          </c:tx>
          <c:layout>
            <c:manualLayout>
              <c:xMode val="edge"/>
              <c:yMode val="edge"/>
              <c:x val="2.0238090088867754E-2"/>
              <c:y val="0.33866287592224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18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ptos" panose="020B0004020202020204" pitchFamily="34" charset="0"/>
                <a:ea typeface="+mn-ea"/>
                <a:cs typeface="+mn-cs"/>
              </a:defRPr>
            </a:pPr>
            <a:r>
              <a:rPr lang="en-IN" sz="1100">
                <a:solidFill>
                  <a:schemeClr val="bg2">
                    <a:lumMod val="90000"/>
                  </a:schemeClr>
                </a:solidFill>
                <a:latin typeface="Aptos" panose="020B0004020202020204" pitchFamily="34" charset="0"/>
              </a:rPr>
              <a:t>Inventory</a:t>
            </a:r>
            <a:r>
              <a:rPr lang="en-IN" sz="1100" baseline="0">
                <a:solidFill>
                  <a:schemeClr val="bg2">
                    <a:lumMod val="90000"/>
                  </a:schemeClr>
                </a:solidFill>
                <a:latin typeface="Aptos" panose="020B0004020202020204" pitchFamily="34" charset="0"/>
              </a:rPr>
              <a:t> Fluctuation</a:t>
            </a:r>
            <a:endParaRPr lang="en-IN" sz="1100">
              <a:solidFill>
                <a:schemeClr val="bg2">
                  <a:lumMod val="90000"/>
                </a:schemeClr>
              </a:solidFill>
              <a:latin typeface="Aptos" panose="020B00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ptos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98381452318461"/>
          <c:y val="0.15981481481481483"/>
          <c:w val="0.8111863517060367"/>
          <c:h val="0.41673170278493948"/>
        </c:manualLayout>
      </c:layout>
      <c:lineChart>
        <c:grouping val="standard"/>
        <c:varyColors val="0"/>
        <c:ser>
          <c:idx val="0"/>
          <c:order val="0"/>
          <c:tx>
            <c:strRef>
              <c:f>Inventory!$B$2</c:f>
              <c:strCache>
                <c:ptCount val="1"/>
                <c:pt idx="0">
                  <c:v>ATTA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Inventory!$B$3:$B$63</c:f>
              <c:numCache>
                <c:formatCode>General</c:formatCode>
                <c:ptCount val="61"/>
                <c:pt idx="0">
                  <c:v>69</c:v>
                </c:pt>
                <c:pt idx="1">
                  <c:v>58</c:v>
                </c:pt>
                <c:pt idx="2">
                  <c:v>48</c:v>
                </c:pt>
                <c:pt idx="3">
                  <c:v>38</c:v>
                </c:pt>
                <c:pt idx="4">
                  <c:v>28</c:v>
                </c:pt>
                <c:pt idx="5">
                  <c:v>92</c:v>
                </c:pt>
                <c:pt idx="6">
                  <c:v>81</c:v>
                </c:pt>
                <c:pt idx="7">
                  <c:v>71</c:v>
                </c:pt>
                <c:pt idx="8">
                  <c:v>61</c:v>
                </c:pt>
                <c:pt idx="9">
                  <c:v>51</c:v>
                </c:pt>
                <c:pt idx="10">
                  <c:v>41</c:v>
                </c:pt>
                <c:pt idx="11">
                  <c:v>31</c:v>
                </c:pt>
                <c:pt idx="12">
                  <c:v>101</c:v>
                </c:pt>
                <c:pt idx="13">
                  <c:v>89</c:v>
                </c:pt>
                <c:pt idx="14">
                  <c:v>78</c:v>
                </c:pt>
                <c:pt idx="15">
                  <c:v>68</c:v>
                </c:pt>
                <c:pt idx="16">
                  <c:v>58</c:v>
                </c:pt>
                <c:pt idx="17">
                  <c:v>48</c:v>
                </c:pt>
                <c:pt idx="18">
                  <c:v>39</c:v>
                </c:pt>
                <c:pt idx="19">
                  <c:v>108</c:v>
                </c:pt>
                <c:pt idx="20">
                  <c:v>97</c:v>
                </c:pt>
                <c:pt idx="21">
                  <c:v>86</c:v>
                </c:pt>
                <c:pt idx="22">
                  <c:v>75</c:v>
                </c:pt>
                <c:pt idx="23">
                  <c:v>65</c:v>
                </c:pt>
                <c:pt idx="24">
                  <c:v>55</c:v>
                </c:pt>
                <c:pt idx="25">
                  <c:v>44</c:v>
                </c:pt>
                <c:pt idx="26">
                  <c:v>98</c:v>
                </c:pt>
                <c:pt idx="27">
                  <c:v>87</c:v>
                </c:pt>
                <c:pt idx="28">
                  <c:v>76</c:v>
                </c:pt>
                <c:pt idx="29">
                  <c:v>66</c:v>
                </c:pt>
                <c:pt idx="30">
                  <c:v>56</c:v>
                </c:pt>
                <c:pt idx="31">
                  <c:v>46</c:v>
                </c:pt>
                <c:pt idx="32">
                  <c:v>36</c:v>
                </c:pt>
                <c:pt idx="33">
                  <c:v>103</c:v>
                </c:pt>
                <c:pt idx="34">
                  <c:v>94</c:v>
                </c:pt>
                <c:pt idx="35">
                  <c:v>84</c:v>
                </c:pt>
                <c:pt idx="36">
                  <c:v>73</c:v>
                </c:pt>
                <c:pt idx="37">
                  <c:v>61</c:v>
                </c:pt>
                <c:pt idx="38">
                  <c:v>50</c:v>
                </c:pt>
                <c:pt idx="39">
                  <c:v>37</c:v>
                </c:pt>
                <c:pt idx="40">
                  <c:v>96</c:v>
                </c:pt>
                <c:pt idx="41">
                  <c:v>84</c:v>
                </c:pt>
                <c:pt idx="42">
                  <c:v>76</c:v>
                </c:pt>
                <c:pt idx="43">
                  <c:v>64</c:v>
                </c:pt>
                <c:pt idx="44">
                  <c:v>54</c:v>
                </c:pt>
                <c:pt idx="45">
                  <c:v>44</c:v>
                </c:pt>
                <c:pt idx="46">
                  <c:v>34</c:v>
                </c:pt>
                <c:pt idx="47">
                  <c:v>97</c:v>
                </c:pt>
                <c:pt idx="48">
                  <c:v>86</c:v>
                </c:pt>
                <c:pt idx="49">
                  <c:v>76</c:v>
                </c:pt>
                <c:pt idx="50">
                  <c:v>66</c:v>
                </c:pt>
                <c:pt idx="51">
                  <c:v>56</c:v>
                </c:pt>
                <c:pt idx="52">
                  <c:v>45</c:v>
                </c:pt>
                <c:pt idx="53">
                  <c:v>34</c:v>
                </c:pt>
                <c:pt idx="54">
                  <c:v>119</c:v>
                </c:pt>
                <c:pt idx="55">
                  <c:v>109</c:v>
                </c:pt>
                <c:pt idx="56">
                  <c:v>99</c:v>
                </c:pt>
                <c:pt idx="57">
                  <c:v>87</c:v>
                </c:pt>
                <c:pt idx="58">
                  <c:v>75</c:v>
                </c:pt>
                <c:pt idx="59">
                  <c:v>65</c:v>
                </c:pt>
                <c:pt idx="60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FB-4B95-823F-D271AA0984F3}"/>
            </c:ext>
          </c:extLst>
        </c:ser>
        <c:ser>
          <c:idx val="3"/>
          <c:order val="1"/>
          <c:tx>
            <c:strRef>
              <c:f>Inventory!$C$2</c:f>
              <c:strCache>
                <c:ptCount val="1"/>
                <c:pt idx="0">
                  <c:v>RICE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Inventory!$C$3:$C$63</c:f>
              <c:numCache>
                <c:formatCode>General</c:formatCode>
                <c:ptCount val="61"/>
                <c:pt idx="0">
                  <c:v>34</c:v>
                </c:pt>
                <c:pt idx="1">
                  <c:v>3</c:v>
                </c:pt>
                <c:pt idx="2">
                  <c:v>182</c:v>
                </c:pt>
                <c:pt idx="3">
                  <c:v>153</c:v>
                </c:pt>
                <c:pt idx="4">
                  <c:v>123</c:v>
                </c:pt>
                <c:pt idx="5">
                  <c:v>94</c:v>
                </c:pt>
                <c:pt idx="6">
                  <c:v>62</c:v>
                </c:pt>
                <c:pt idx="7">
                  <c:v>32</c:v>
                </c:pt>
                <c:pt idx="8">
                  <c:v>2</c:v>
                </c:pt>
                <c:pt idx="9">
                  <c:v>173</c:v>
                </c:pt>
                <c:pt idx="10">
                  <c:v>145</c:v>
                </c:pt>
                <c:pt idx="11">
                  <c:v>112</c:v>
                </c:pt>
                <c:pt idx="12">
                  <c:v>80</c:v>
                </c:pt>
                <c:pt idx="13">
                  <c:v>48</c:v>
                </c:pt>
                <c:pt idx="14">
                  <c:v>207</c:v>
                </c:pt>
                <c:pt idx="15">
                  <c:v>177</c:v>
                </c:pt>
                <c:pt idx="16">
                  <c:v>146</c:v>
                </c:pt>
                <c:pt idx="17">
                  <c:v>115</c:v>
                </c:pt>
                <c:pt idx="18">
                  <c:v>86</c:v>
                </c:pt>
                <c:pt idx="19">
                  <c:v>56</c:v>
                </c:pt>
                <c:pt idx="20">
                  <c:v>27</c:v>
                </c:pt>
                <c:pt idx="21">
                  <c:v>195</c:v>
                </c:pt>
                <c:pt idx="22">
                  <c:v>165</c:v>
                </c:pt>
                <c:pt idx="23">
                  <c:v>135</c:v>
                </c:pt>
                <c:pt idx="24">
                  <c:v>106</c:v>
                </c:pt>
                <c:pt idx="25">
                  <c:v>78</c:v>
                </c:pt>
                <c:pt idx="26">
                  <c:v>45</c:v>
                </c:pt>
                <c:pt idx="27">
                  <c:v>13</c:v>
                </c:pt>
                <c:pt idx="28">
                  <c:v>206</c:v>
                </c:pt>
                <c:pt idx="29">
                  <c:v>175</c:v>
                </c:pt>
                <c:pt idx="30">
                  <c:v>145</c:v>
                </c:pt>
                <c:pt idx="31">
                  <c:v>113</c:v>
                </c:pt>
                <c:pt idx="32">
                  <c:v>83</c:v>
                </c:pt>
                <c:pt idx="33">
                  <c:v>54</c:v>
                </c:pt>
                <c:pt idx="34">
                  <c:v>26</c:v>
                </c:pt>
                <c:pt idx="35">
                  <c:v>193</c:v>
                </c:pt>
                <c:pt idx="36">
                  <c:v>161</c:v>
                </c:pt>
                <c:pt idx="37">
                  <c:v>129</c:v>
                </c:pt>
                <c:pt idx="38">
                  <c:v>98</c:v>
                </c:pt>
                <c:pt idx="39">
                  <c:v>68</c:v>
                </c:pt>
                <c:pt idx="40">
                  <c:v>37</c:v>
                </c:pt>
                <c:pt idx="41">
                  <c:v>6</c:v>
                </c:pt>
                <c:pt idx="42">
                  <c:v>-23</c:v>
                </c:pt>
                <c:pt idx="43">
                  <c:v>167</c:v>
                </c:pt>
                <c:pt idx="44">
                  <c:v>137</c:v>
                </c:pt>
                <c:pt idx="45">
                  <c:v>108</c:v>
                </c:pt>
                <c:pt idx="46">
                  <c:v>80</c:v>
                </c:pt>
                <c:pt idx="47">
                  <c:v>47</c:v>
                </c:pt>
                <c:pt idx="48">
                  <c:v>15</c:v>
                </c:pt>
                <c:pt idx="49">
                  <c:v>213</c:v>
                </c:pt>
                <c:pt idx="50">
                  <c:v>182</c:v>
                </c:pt>
                <c:pt idx="51">
                  <c:v>152</c:v>
                </c:pt>
                <c:pt idx="52">
                  <c:v>123</c:v>
                </c:pt>
                <c:pt idx="53">
                  <c:v>95</c:v>
                </c:pt>
                <c:pt idx="54">
                  <c:v>67</c:v>
                </c:pt>
                <c:pt idx="55">
                  <c:v>37</c:v>
                </c:pt>
                <c:pt idx="56">
                  <c:v>7</c:v>
                </c:pt>
                <c:pt idx="57">
                  <c:v>177</c:v>
                </c:pt>
                <c:pt idx="58">
                  <c:v>148</c:v>
                </c:pt>
                <c:pt idx="59">
                  <c:v>120</c:v>
                </c:pt>
                <c:pt idx="60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FB-4B95-823F-D271AA0984F3}"/>
            </c:ext>
          </c:extLst>
        </c:ser>
        <c:ser>
          <c:idx val="4"/>
          <c:order val="2"/>
          <c:tx>
            <c:strRef>
              <c:f>Inventory!$D$2</c:f>
              <c:strCache>
                <c:ptCount val="1"/>
                <c:pt idx="0">
                  <c:v>ARHAR DAL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Inventory!$D$3:$D$63</c:f>
              <c:numCache>
                <c:formatCode>General</c:formatCode>
                <c:ptCount val="61"/>
                <c:pt idx="0">
                  <c:v>60</c:v>
                </c:pt>
                <c:pt idx="1">
                  <c:v>49</c:v>
                </c:pt>
                <c:pt idx="2">
                  <c:v>36</c:v>
                </c:pt>
                <c:pt idx="3">
                  <c:v>25</c:v>
                </c:pt>
                <c:pt idx="4">
                  <c:v>111</c:v>
                </c:pt>
                <c:pt idx="5">
                  <c:v>96</c:v>
                </c:pt>
                <c:pt idx="6">
                  <c:v>81</c:v>
                </c:pt>
                <c:pt idx="7">
                  <c:v>68</c:v>
                </c:pt>
                <c:pt idx="8">
                  <c:v>56</c:v>
                </c:pt>
                <c:pt idx="9">
                  <c:v>45</c:v>
                </c:pt>
                <c:pt idx="10">
                  <c:v>36</c:v>
                </c:pt>
                <c:pt idx="11">
                  <c:v>116</c:v>
                </c:pt>
                <c:pt idx="12">
                  <c:v>102</c:v>
                </c:pt>
                <c:pt idx="13">
                  <c:v>89</c:v>
                </c:pt>
                <c:pt idx="14">
                  <c:v>79</c:v>
                </c:pt>
                <c:pt idx="15">
                  <c:v>64</c:v>
                </c:pt>
                <c:pt idx="16">
                  <c:v>49</c:v>
                </c:pt>
                <c:pt idx="17">
                  <c:v>36</c:v>
                </c:pt>
                <c:pt idx="18">
                  <c:v>107</c:v>
                </c:pt>
                <c:pt idx="19">
                  <c:v>95</c:v>
                </c:pt>
                <c:pt idx="20">
                  <c:v>84</c:v>
                </c:pt>
                <c:pt idx="21">
                  <c:v>75</c:v>
                </c:pt>
                <c:pt idx="22">
                  <c:v>65</c:v>
                </c:pt>
                <c:pt idx="23">
                  <c:v>51</c:v>
                </c:pt>
                <c:pt idx="24">
                  <c:v>38</c:v>
                </c:pt>
                <c:pt idx="25">
                  <c:v>108</c:v>
                </c:pt>
                <c:pt idx="26">
                  <c:v>96</c:v>
                </c:pt>
                <c:pt idx="27">
                  <c:v>88</c:v>
                </c:pt>
                <c:pt idx="28">
                  <c:v>80</c:v>
                </c:pt>
                <c:pt idx="29">
                  <c:v>71</c:v>
                </c:pt>
                <c:pt idx="30">
                  <c:v>61</c:v>
                </c:pt>
                <c:pt idx="31">
                  <c:v>50</c:v>
                </c:pt>
                <c:pt idx="32">
                  <c:v>113</c:v>
                </c:pt>
                <c:pt idx="33">
                  <c:v>102</c:v>
                </c:pt>
                <c:pt idx="34">
                  <c:v>89</c:v>
                </c:pt>
                <c:pt idx="35">
                  <c:v>78</c:v>
                </c:pt>
                <c:pt idx="36">
                  <c:v>66</c:v>
                </c:pt>
                <c:pt idx="37">
                  <c:v>58</c:v>
                </c:pt>
                <c:pt idx="38">
                  <c:v>49</c:v>
                </c:pt>
                <c:pt idx="39">
                  <c:v>115</c:v>
                </c:pt>
                <c:pt idx="40">
                  <c:v>103</c:v>
                </c:pt>
                <c:pt idx="41">
                  <c:v>92</c:v>
                </c:pt>
                <c:pt idx="42">
                  <c:v>83</c:v>
                </c:pt>
                <c:pt idx="43">
                  <c:v>73</c:v>
                </c:pt>
                <c:pt idx="44">
                  <c:v>59</c:v>
                </c:pt>
                <c:pt idx="45">
                  <c:v>46</c:v>
                </c:pt>
                <c:pt idx="46">
                  <c:v>116</c:v>
                </c:pt>
                <c:pt idx="47">
                  <c:v>104</c:v>
                </c:pt>
                <c:pt idx="48">
                  <c:v>96</c:v>
                </c:pt>
                <c:pt idx="49">
                  <c:v>85</c:v>
                </c:pt>
                <c:pt idx="50">
                  <c:v>75</c:v>
                </c:pt>
                <c:pt idx="51">
                  <c:v>66</c:v>
                </c:pt>
                <c:pt idx="52">
                  <c:v>58</c:v>
                </c:pt>
                <c:pt idx="53">
                  <c:v>139</c:v>
                </c:pt>
                <c:pt idx="54">
                  <c:v>129</c:v>
                </c:pt>
                <c:pt idx="55">
                  <c:v>119</c:v>
                </c:pt>
                <c:pt idx="56">
                  <c:v>108</c:v>
                </c:pt>
                <c:pt idx="57">
                  <c:v>97</c:v>
                </c:pt>
                <c:pt idx="58">
                  <c:v>89</c:v>
                </c:pt>
                <c:pt idx="59">
                  <c:v>79</c:v>
                </c:pt>
                <c:pt idx="6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FB-4B95-823F-D271AA0984F3}"/>
            </c:ext>
          </c:extLst>
        </c:ser>
        <c:ser>
          <c:idx val="5"/>
          <c:order val="3"/>
          <c:tx>
            <c:strRef>
              <c:f>Inventory!$E$2</c:f>
              <c:strCache>
                <c:ptCount val="1"/>
                <c:pt idx="0">
                  <c:v>URAD DAL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Inventory!$E$3:$E$63</c:f>
              <c:numCache>
                <c:formatCode>General</c:formatCode>
                <c:ptCount val="61"/>
                <c:pt idx="0">
                  <c:v>60</c:v>
                </c:pt>
                <c:pt idx="1">
                  <c:v>47</c:v>
                </c:pt>
                <c:pt idx="2">
                  <c:v>33</c:v>
                </c:pt>
                <c:pt idx="3">
                  <c:v>18</c:v>
                </c:pt>
                <c:pt idx="4">
                  <c:v>83</c:v>
                </c:pt>
                <c:pt idx="5">
                  <c:v>72</c:v>
                </c:pt>
                <c:pt idx="6">
                  <c:v>62</c:v>
                </c:pt>
                <c:pt idx="7">
                  <c:v>52</c:v>
                </c:pt>
                <c:pt idx="8">
                  <c:v>38</c:v>
                </c:pt>
                <c:pt idx="9">
                  <c:v>26</c:v>
                </c:pt>
                <c:pt idx="10">
                  <c:v>15</c:v>
                </c:pt>
                <c:pt idx="11">
                  <c:v>81</c:v>
                </c:pt>
                <c:pt idx="12">
                  <c:v>71</c:v>
                </c:pt>
                <c:pt idx="13">
                  <c:v>60</c:v>
                </c:pt>
                <c:pt idx="14">
                  <c:v>50</c:v>
                </c:pt>
                <c:pt idx="15">
                  <c:v>38</c:v>
                </c:pt>
                <c:pt idx="16">
                  <c:v>24</c:v>
                </c:pt>
                <c:pt idx="17">
                  <c:v>11</c:v>
                </c:pt>
                <c:pt idx="18">
                  <c:v>72</c:v>
                </c:pt>
                <c:pt idx="19">
                  <c:v>60</c:v>
                </c:pt>
                <c:pt idx="20">
                  <c:v>49</c:v>
                </c:pt>
                <c:pt idx="21">
                  <c:v>40</c:v>
                </c:pt>
                <c:pt idx="22">
                  <c:v>30</c:v>
                </c:pt>
                <c:pt idx="23">
                  <c:v>16</c:v>
                </c:pt>
                <c:pt idx="24">
                  <c:v>3</c:v>
                </c:pt>
                <c:pt idx="25">
                  <c:v>68</c:v>
                </c:pt>
                <c:pt idx="26">
                  <c:v>56</c:v>
                </c:pt>
                <c:pt idx="27">
                  <c:v>48</c:v>
                </c:pt>
                <c:pt idx="28">
                  <c:v>40</c:v>
                </c:pt>
                <c:pt idx="29">
                  <c:v>31</c:v>
                </c:pt>
                <c:pt idx="30">
                  <c:v>21</c:v>
                </c:pt>
                <c:pt idx="31">
                  <c:v>10</c:v>
                </c:pt>
                <c:pt idx="32">
                  <c:v>78</c:v>
                </c:pt>
                <c:pt idx="33">
                  <c:v>67</c:v>
                </c:pt>
                <c:pt idx="34">
                  <c:v>54</c:v>
                </c:pt>
                <c:pt idx="35">
                  <c:v>43</c:v>
                </c:pt>
                <c:pt idx="36">
                  <c:v>29</c:v>
                </c:pt>
                <c:pt idx="37">
                  <c:v>14</c:v>
                </c:pt>
                <c:pt idx="38">
                  <c:v>2</c:v>
                </c:pt>
                <c:pt idx="39">
                  <c:v>74</c:v>
                </c:pt>
                <c:pt idx="40">
                  <c:v>60</c:v>
                </c:pt>
                <c:pt idx="41">
                  <c:v>50</c:v>
                </c:pt>
                <c:pt idx="42">
                  <c:v>40</c:v>
                </c:pt>
                <c:pt idx="43">
                  <c:v>29</c:v>
                </c:pt>
                <c:pt idx="44">
                  <c:v>18</c:v>
                </c:pt>
                <c:pt idx="45">
                  <c:v>10</c:v>
                </c:pt>
                <c:pt idx="46">
                  <c:v>95</c:v>
                </c:pt>
                <c:pt idx="47">
                  <c:v>86</c:v>
                </c:pt>
                <c:pt idx="48">
                  <c:v>77</c:v>
                </c:pt>
                <c:pt idx="49">
                  <c:v>66</c:v>
                </c:pt>
                <c:pt idx="50">
                  <c:v>56</c:v>
                </c:pt>
                <c:pt idx="51">
                  <c:v>47</c:v>
                </c:pt>
                <c:pt idx="52">
                  <c:v>39</c:v>
                </c:pt>
                <c:pt idx="53">
                  <c:v>110</c:v>
                </c:pt>
                <c:pt idx="54">
                  <c:v>100</c:v>
                </c:pt>
                <c:pt idx="55">
                  <c:v>90</c:v>
                </c:pt>
                <c:pt idx="56">
                  <c:v>79</c:v>
                </c:pt>
                <c:pt idx="57">
                  <c:v>68</c:v>
                </c:pt>
                <c:pt idx="58">
                  <c:v>54</c:v>
                </c:pt>
                <c:pt idx="59">
                  <c:v>41</c:v>
                </c:pt>
                <c:pt idx="60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FB-4B95-823F-D271AA0984F3}"/>
            </c:ext>
          </c:extLst>
        </c:ser>
        <c:ser>
          <c:idx val="6"/>
          <c:order val="4"/>
          <c:tx>
            <c:strRef>
              <c:f>Inventory!$F$2</c:f>
              <c:strCache>
                <c:ptCount val="1"/>
                <c:pt idx="0">
                  <c:v>MOONG DAL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Inventory!$F$3:$F$63</c:f>
              <c:numCache>
                <c:formatCode>General</c:formatCode>
                <c:ptCount val="61"/>
                <c:pt idx="0">
                  <c:v>38</c:v>
                </c:pt>
                <c:pt idx="1">
                  <c:v>31</c:v>
                </c:pt>
                <c:pt idx="2">
                  <c:v>24</c:v>
                </c:pt>
                <c:pt idx="3">
                  <c:v>16</c:v>
                </c:pt>
                <c:pt idx="4">
                  <c:v>87</c:v>
                </c:pt>
                <c:pt idx="5">
                  <c:v>79</c:v>
                </c:pt>
                <c:pt idx="6">
                  <c:v>72</c:v>
                </c:pt>
                <c:pt idx="7">
                  <c:v>62</c:v>
                </c:pt>
                <c:pt idx="8">
                  <c:v>52</c:v>
                </c:pt>
                <c:pt idx="9">
                  <c:v>43</c:v>
                </c:pt>
                <c:pt idx="10">
                  <c:v>37</c:v>
                </c:pt>
                <c:pt idx="11">
                  <c:v>98</c:v>
                </c:pt>
                <c:pt idx="12">
                  <c:v>90</c:v>
                </c:pt>
                <c:pt idx="13">
                  <c:v>83</c:v>
                </c:pt>
                <c:pt idx="14">
                  <c:v>73</c:v>
                </c:pt>
                <c:pt idx="15">
                  <c:v>64</c:v>
                </c:pt>
                <c:pt idx="16">
                  <c:v>57</c:v>
                </c:pt>
                <c:pt idx="17">
                  <c:v>50</c:v>
                </c:pt>
                <c:pt idx="18">
                  <c:v>103</c:v>
                </c:pt>
                <c:pt idx="19">
                  <c:v>95</c:v>
                </c:pt>
                <c:pt idx="20">
                  <c:v>86</c:v>
                </c:pt>
                <c:pt idx="21">
                  <c:v>79</c:v>
                </c:pt>
                <c:pt idx="22">
                  <c:v>73</c:v>
                </c:pt>
                <c:pt idx="23">
                  <c:v>65</c:v>
                </c:pt>
                <c:pt idx="24">
                  <c:v>55</c:v>
                </c:pt>
                <c:pt idx="25">
                  <c:v>106</c:v>
                </c:pt>
                <c:pt idx="26">
                  <c:v>100</c:v>
                </c:pt>
                <c:pt idx="27">
                  <c:v>91</c:v>
                </c:pt>
                <c:pt idx="28">
                  <c:v>83</c:v>
                </c:pt>
                <c:pt idx="29">
                  <c:v>76</c:v>
                </c:pt>
                <c:pt idx="30">
                  <c:v>66</c:v>
                </c:pt>
                <c:pt idx="31">
                  <c:v>57</c:v>
                </c:pt>
                <c:pt idx="32">
                  <c:v>105</c:v>
                </c:pt>
                <c:pt idx="33">
                  <c:v>98</c:v>
                </c:pt>
                <c:pt idx="34">
                  <c:v>91</c:v>
                </c:pt>
                <c:pt idx="35">
                  <c:v>83</c:v>
                </c:pt>
                <c:pt idx="36">
                  <c:v>74</c:v>
                </c:pt>
                <c:pt idx="37">
                  <c:v>66</c:v>
                </c:pt>
                <c:pt idx="38">
                  <c:v>56</c:v>
                </c:pt>
                <c:pt idx="39">
                  <c:v>104</c:v>
                </c:pt>
                <c:pt idx="40">
                  <c:v>98</c:v>
                </c:pt>
                <c:pt idx="41">
                  <c:v>89</c:v>
                </c:pt>
                <c:pt idx="42">
                  <c:v>83</c:v>
                </c:pt>
                <c:pt idx="43">
                  <c:v>74</c:v>
                </c:pt>
                <c:pt idx="44">
                  <c:v>66</c:v>
                </c:pt>
                <c:pt idx="45">
                  <c:v>59</c:v>
                </c:pt>
                <c:pt idx="46">
                  <c:v>99</c:v>
                </c:pt>
                <c:pt idx="47">
                  <c:v>90</c:v>
                </c:pt>
                <c:pt idx="48">
                  <c:v>83</c:v>
                </c:pt>
                <c:pt idx="49">
                  <c:v>73</c:v>
                </c:pt>
                <c:pt idx="50">
                  <c:v>64</c:v>
                </c:pt>
                <c:pt idx="51">
                  <c:v>54</c:v>
                </c:pt>
                <c:pt idx="52">
                  <c:v>45</c:v>
                </c:pt>
                <c:pt idx="53">
                  <c:v>89</c:v>
                </c:pt>
                <c:pt idx="54">
                  <c:v>80</c:v>
                </c:pt>
                <c:pt idx="55">
                  <c:v>72</c:v>
                </c:pt>
                <c:pt idx="56">
                  <c:v>65</c:v>
                </c:pt>
                <c:pt idx="57">
                  <c:v>55</c:v>
                </c:pt>
                <c:pt idx="58">
                  <c:v>46</c:v>
                </c:pt>
                <c:pt idx="59">
                  <c:v>39</c:v>
                </c:pt>
                <c:pt idx="60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FB-4B95-823F-D271AA0984F3}"/>
            </c:ext>
          </c:extLst>
        </c:ser>
        <c:ser>
          <c:idx val="7"/>
          <c:order val="5"/>
          <c:tx>
            <c:strRef>
              <c:f>Inventory!$G$2</c:f>
              <c:strCache>
                <c:ptCount val="1"/>
                <c:pt idx="0">
                  <c:v>CHOLE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Inventory!$G$3:$G$63</c:f>
              <c:numCache>
                <c:formatCode>General</c:formatCode>
                <c:ptCount val="61"/>
                <c:pt idx="0">
                  <c:v>72</c:v>
                </c:pt>
                <c:pt idx="1">
                  <c:v>58</c:v>
                </c:pt>
                <c:pt idx="2">
                  <c:v>43</c:v>
                </c:pt>
                <c:pt idx="3">
                  <c:v>129</c:v>
                </c:pt>
                <c:pt idx="4">
                  <c:v>115</c:v>
                </c:pt>
                <c:pt idx="5">
                  <c:v>102</c:v>
                </c:pt>
                <c:pt idx="6">
                  <c:v>89</c:v>
                </c:pt>
                <c:pt idx="7">
                  <c:v>74</c:v>
                </c:pt>
                <c:pt idx="8">
                  <c:v>62</c:v>
                </c:pt>
                <c:pt idx="9">
                  <c:v>52</c:v>
                </c:pt>
                <c:pt idx="10">
                  <c:v>141</c:v>
                </c:pt>
                <c:pt idx="11">
                  <c:v>128</c:v>
                </c:pt>
                <c:pt idx="12">
                  <c:v>114</c:v>
                </c:pt>
                <c:pt idx="13">
                  <c:v>100</c:v>
                </c:pt>
                <c:pt idx="14">
                  <c:v>87</c:v>
                </c:pt>
                <c:pt idx="15">
                  <c:v>74</c:v>
                </c:pt>
                <c:pt idx="16">
                  <c:v>59</c:v>
                </c:pt>
                <c:pt idx="17">
                  <c:v>147</c:v>
                </c:pt>
                <c:pt idx="18">
                  <c:v>137</c:v>
                </c:pt>
                <c:pt idx="19">
                  <c:v>126</c:v>
                </c:pt>
                <c:pt idx="20">
                  <c:v>113</c:v>
                </c:pt>
                <c:pt idx="21">
                  <c:v>100</c:v>
                </c:pt>
                <c:pt idx="22">
                  <c:v>90</c:v>
                </c:pt>
                <c:pt idx="23">
                  <c:v>80</c:v>
                </c:pt>
                <c:pt idx="24">
                  <c:v>168</c:v>
                </c:pt>
                <c:pt idx="25">
                  <c:v>154</c:v>
                </c:pt>
                <c:pt idx="26">
                  <c:v>139</c:v>
                </c:pt>
                <c:pt idx="27">
                  <c:v>126</c:v>
                </c:pt>
                <c:pt idx="28">
                  <c:v>114</c:v>
                </c:pt>
                <c:pt idx="29">
                  <c:v>103</c:v>
                </c:pt>
                <c:pt idx="30">
                  <c:v>93</c:v>
                </c:pt>
                <c:pt idx="31">
                  <c:v>179</c:v>
                </c:pt>
                <c:pt idx="32">
                  <c:v>164</c:v>
                </c:pt>
                <c:pt idx="33">
                  <c:v>150</c:v>
                </c:pt>
                <c:pt idx="34">
                  <c:v>136</c:v>
                </c:pt>
                <c:pt idx="35">
                  <c:v>123</c:v>
                </c:pt>
                <c:pt idx="36">
                  <c:v>110</c:v>
                </c:pt>
                <c:pt idx="37">
                  <c:v>95</c:v>
                </c:pt>
                <c:pt idx="38">
                  <c:v>183</c:v>
                </c:pt>
                <c:pt idx="39">
                  <c:v>173</c:v>
                </c:pt>
                <c:pt idx="40">
                  <c:v>162</c:v>
                </c:pt>
                <c:pt idx="41">
                  <c:v>149</c:v>
                </c:pt>
                <c:pt idx="42">
                  <c:v>136</c:v>
                </c:pt>
                <c:pt idx="43">
                  <c:v>125</c:v>
                </c:pt>
                <c:pt idx="44">
                  <c:v>112</c:v>
                </c:pt>
                <c:pt idx="45">
                  <c:v>199</c:v>
                </c:pt>
                <c:pt idx="46">
                  <c:v>189</c:v>
                </c:pt>
                <c:pt idx="47">
                  <c:v>179</c:v>
                </c:pt>
                <c:pt idx="48">
                  <c:v>167</c:v>
                </c:pt>
                <c:pt idx="49">
                  <c:v>153</c:v>
                </c:pt>
                <c:pt idx="50">
                  <c:v>138</c:v>
                </c:pt>
                <c:pt idx="51">
                  <c:v>125</c:v>
                </c:pt>
                <c:pt idx="52">
                  <c:v>213</c:v>
                </c:pt>
                <c:pt idx="53">
                  <c:v>202</c:v>
                </c:pt>
                <c:pt idx="54">
                  <c:v>192</c:v>
                </c:pt>
                <c:pt idx="55">
                  <c:v>178</c:v>
                </c:pt>
                <c:pt idx="56">
                  <c:v>163</c:v>
                </c:pt>
                <c:pt idx="57">
                  <c:v>149</c:v>
                </c:pt>
                <c:pt idx="58">
                  <c:v>135</c:v>
                </c:pt>
                <c:pt idx="59">
                  <c:v>221</c:v>
                </c:pt>
                <c:pt idx="60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AFB-4B95-823F-D271AA0984F3}"/>
            </c:ext>
          </c:extLst>
        </c:ser>
        <c:ser>
          <c:idx val="8"/>
          <c:order val="6"/>
          <c:tx>
            <c:strRef>
              <c:f>Inventory!$H$2</c:f>
              <c:strCache>
                <c:ptCount val="1"/>
                <c:pt idx="0">
                  <c:v>RAJMA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Inventory!$H$3:$H$63</c:f>
              <c:numCache>
                <c:formatCode>General</c:formatCode>
                <c:ptCount val="61"/>
                <c:pt idx="0">
                  <c:v>25</c:v>
                </c:pt>
                <c:pt idx="1">
                  <c:v>21</c:v>
                </c:pt>
                <c:pt idx="2">
                  <c:v>16</c:v>
                </c:pt>
                <c:pt idx="3">
                  <c:v>48</c:v>
                </c:pt>
                <c:pt idx="4">
                  <c:v>43</c:v>
                </c:pt>
                <c:pt idx="5">
                  <c:v>37</c:v>
                </c:pt>
                <c:pt idx="6">
                  <c:v>32</c:v>
                </c:pt>
                <c:pt idx="7">
                  <c:v>28</c:v>
                </c:pt>
                <c:pt idx="8">
                  <c:v>23</c:v>
                </c:pt>
                <c:pt idx="9">
                  <c:v>20</c:v>
                </c:pt>
                <c:pt idx="10">
                  <c:v>52</c:v>
                </c:pt>
                <c:pt idx="11">
                  <c:v>46</c:v>
                </c:pt>
                <c:pt idx="12">
                  <c:v>42</c:v>
                </c:pt>
                <c:pt idx="13">
                  <c:v>39</c:v>
                </c:pt>
                <c:pt idx="14">
                  <c:v>36</c:v>
                </c:pt>
                <c:pt idx="15">
                  <c:v>32</c:v>
                </c:pt>
                <c:pt idx="16">
                  <c:v>29</c:v>
                </c:pt>
                <c:pt idx="17">
                  <c:v>61</c:v>
                </c:pt>
                <c:pt idx="18">
                  <c:v>56</c:v>
                </c:pt>
                <c:pt idx="19">
                  <c:v>52</c:v>
                </c:pt>
                <c:pt idx="20">
                  <c:v>47</c:v>
                </c:pt>
                <c:pt idx="21">
                  <c:v>44</c:v>
                </c:pt>
                <c:pt idx="22">
                  <c:v>41</c:v>
                </c:pt>
                <c:pt idx="23">
                  <c:v>35</c:v>
                </c:pt>
                <c:pt idx="24">
                  <c:v>66</c:v>
                </c:pt>
                <c:pt idx="25">
                  <c:v>63</c:v>
                </c:pt>
                <c:pt idx="26">
                  <c:v>60</c:v>
                </c:pt>
                <c:pt idx="27">
                  <c:v>56</c:v>
                </c:pt>
                <c:pt idx="28">
                  <c:v>53</c:v>
                </c:pt>
                <c:pt idx="29">
                  <c:v>50</c:v>
                </c:pt>
                <c:pt idx="30">
                  <c:v>46</c:v>
                </c:pt>
                <c:pt idx="31">
                  <c:v>76</c:v>
                </c:pt>
                <c:pt idx="32">
                  <c:v>72</c:v>
                </c:pt>
                <c:pt idx="33">
                  <c:v>69</c:v>
                </c:pt>
                <c:pt idx="34">
                  <c:v>64</c:v>
                </c:pt>
                <c:pt idx="35">
                  <c:v>60</c:v>
                </c:pt>
                <c:pt idx="36">
                  <c:v>56</c:v>
                </c:pt>
                <c:pt idx="37">
                  <c:v>52</c:v>
                </c:pt>
                <c:pt idx="38">
                  <c:v>82</c:v>
                </c:pt>
                <c:pt idx="39">
                  <c:v>79</c:v>
                </c:pt>
                <c:pt idx="40">
                  <c:v>74</c:v>
                </c:pt>
                <c:pt idx="41">
                  <c:v>68</c:v>
                </c:pt>
                <c:pt idx="42">
                  <c:v>63</c:v>
                </c:pt>
                <c:pt idx="43">
                  <c:v>59</c:v>
                </c:pt>
                <c:pt idx="44">
                  <c:v>54</c:v>
                </c:pt>
                <c:pt idx="45">
                  <c:v>86</c:v>
                </c:pt>
                <c:pt idx="46">
                  <c:v>83</c:v>
                </c:pt>
                <c:pt idx="47">
                  <c:v>77</c:v>
                </c:pt>
                <c:pt idx="48">
                  <c:v>73</c:v>
                </c:pt>
                <c:pt idx="49">
                  <c:v>70</c:v>
                </c:pt>
                <c:pt idx="50">
                  <c:v>65</c:v>
                </c:pt>
                <c:pt idx="51">
                  <c:v>59</c:v>
                </c:pt>
                <c:pt idx="52">
                  <c:v>89</c:v>
                </c:pt>
                <c:pt idx="53">
                  <c:v>85</c:v>
                </c:pt>
                <c:pt idx="54">
                  <c:v>80</c:v>
                </c:pt>
                <c:pt idx="55">
                  <c:v>77</c:v>
                </c:pt>
                <c:pt idx="56">
                  <c:v>74</c:v>
                </c:pt>
                <c:pt idx="57">
                  <c:v>68</c:v>
                </c:pt>
                <c:pt idx="58">
                  <c:v>64</c:v>
                </c:pt>
                <c:pt idx="59">
                  <c:v>96</c:v>
                </c:pt>
                <c:pt idx="60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AFB-4B95-823F-D271AA0984F3}"/>
            </c:ext>
          </c:extLst>
        </c:ser>
        <c:ser>
          <c:idx val="10"/>
          <c:order val="7"/>
          <c:tx>
            <c:strRef>
              <c:f>Inventory!$I$2</c:f>
              <c:strCache>
                <c:ptCount val="1"/>
                <c:pt idx="0">
                  <c:v>REFINED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Inventory!$I$3:$I$63</c:f>
              <c:numCache>
                <c:formatCode>General</c:formatCode>
                <c:ptCount val="61"/>
                <c:pt idx="0">
                  <c:v>87</c:v>
                </c:pt>
                <c:pt idx="1">
                  <c:v>73</c:v>
                </c:pt>
                <c:pt idx="2">
                  <c:v>56</c:v>
                </c:pt>
                <c:pt idx="3">
                  <c:v>39</c:v>
                </c:pt>
                <c:pt idx="4">
                  <c:v>21</c:v>
                </c:pt>
                <c:pt idx="5">
                  <c:v>2</c:v>
                </c:pt>
                <c:pt idx="6">
                  <c:v>131</c:v>
                </c:pt>
                <c:pt idx="7">
                  <c:v>114</c:v>
                </c:pt>
                <c:pt idx="8">
                  <c:v>98</c:v>
                </c:pt>
                <c:pt idx="9">
                  <c:v>79</c:v>
                </c:pt>
                <c:pt idx="10">
                  <c:v>60</c:v>
                </c:pt>
                <c:pt idx="11">
                  <c:v>40</c:v>
                </c:pt>
                <c:pt idx="12">
                  <c:v>23</c:v>
                </c:pt>
                <c:pt idx="13">
                  <c:v>131</c:v>
                </c:pt>
                <c:pt idx="14">
                  <c:v>113</c:v>
                </c:pt>
                <c:pt idx="15">
                  <c:v>97</c:v>
                </c:pt>
                <c:pt idx="16">
                  <c:v>82</c:v>
                </c:pt>
                <c:pt idx="17">
                  <c:v>68</c:v>
                </c:pt>
                <c:pt idx="18">
                  <c:v>54</c:v>
                </c:pt>
                <c:pt idx="19">
                  <c:v>39</c:v>
                </c:pt>
                <c:pt idx="20">
                  <c:v>143</c:v>
                </c:pt>
                <c:pt idx="21">
                  <c:v>126</c:v>
                </c:pt>
                <c:pt idx="22">
                  <c:v>110</c:v>
                </c:pt>
                <c:pt idx="23">
                  <c:v>93</c:v>
                </c:pt>
                <c:pt idx="24">
                  <c:v>77</c:v>
                </c:pt>
                <c:pt idx="25">
                  <c:v>60</c:v>
                </c:pt>
                <c:pt idx="26">
                  <c:v>44</c:v>
                </c:pt>
                <c:pt idx="27">
                  <c:v>144</c:v>
                </c:pt>
                <c:pt idx="28">
                  <c:v>130</c:v>
                </c:pt>
                <c:pt idx="29">
                  <c:v>116</c:v>
                </c:pt>
                <c:pt idx="30">
                  <c:v>101</c:v>
                </c:pt>
                <c:pt idx="31">
                  <c:v>85</c:v>
                </c:pt>
                <c:pt idx="32">
                  <c:v>68</c:v>
                </c:pt>
                <c:pt idx="33">
                  <c:v>52</c:v>
                </c:pt>
                <c:pt idx="34">
                  <c:v>155</c:v>
                </c:pt>
                <c:pt idx="35">
                  <c:v>139</c:v>
                </c:pt>
                <c:pt idx="36">
                  <c:v>123</c:v>
                </c:pt>
                <c:pt idx="37">
                  <c:v>106</c:v>
                </c:pt>
                <c:pt idx="38">
                  <c:v>90</c:v>
                </c:pt>
                <c:pt idx="39">
                  <c:v>73</c:v>
                </c:pt>
                <c:pt idx="40">
                  <c:v>57</c:v>
                </c:pt>
                <c:pt idx="41">
                  <c:v>155</c:v>
                </c:pt>
                <c:pt idx="42">
                  <c:v>139</c:v>
                </c:pt>
                <c:pt idx="43">
                  <c:v>124</c:v>
                </c:pt>
                <c:pt idx="44">
                  <c:v>110</c:v>
                </c:pt>
                <c:pt idx="45">
                  <c:v>96</c:v>
                </c:pt>
                <c:pt idx="46">
                  <c:v>81</c:v>
                </c:pt>
                <c:pt idx="47">
                  <c:v>65</c:v>
                </c:pt>
                <c:pt idx="48">
                  <c:v>158</c:v>
                </c:pt>
                <c:pt idx="49">
                  <c:v>142</c:v>
                </c:pt>
                <c:pt idx="50">
                  <c:v>125</c:v>
                </c:pt>
                <c:pt idx="51">
                  <c:v>109</c:v>
                </c:pt>
                <c:pt idx="52">
                  <c:v>92</c:v>
                </c:pt>
                <c:pt idx="53">
                  <c:v>76</c:v>
                </c:pt>
                <c:pt idx="54">
                  <c:v>61</c:v>
                </c:pt>
                <c:pt idx="55">
                  <c:v>162</c:v>
                </c:pt>
                <c:pt idx="56">
                  <c:v>148</c:v>
                </c:pt>
                <c:pt idx="57">
                  <c:v>132</c:v>
                </c:pt>
                <c:pt idx="58">
                  <c:v>115</c:v>
                </c:pt>
                <c:pt idx="59">
                  <c:v>99</c:v>
                </c:pt>
                <c:pt idx="60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AFB-4B95-823F-D271AA0984F3}"/>
            </c:ext>
          </c:extLst>
        </c:ser>
        <c:ser>
          <c:idx val="11"/>
          <c:order val="8"/>
          <c:tx>
            <c:strRef>
              <c:f>Inventory!$J$2</c:f>
              <c:strCache>
                <c:ptCount val="1"/>
                <c:pt idx="0">
                  <c:v>GHEE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Inventory!$J$3:$J$63</c:f>
              <c:numCache>
                <c:formatCode>General</c:formatCode>
                <c:ptCount val="61"/>
                <c:pt idx="0">
                  <c:v>3</c:v>
                </c:pt>
                <c:pt idx="1">
                  <c:v>56</c:v>
                </c:pt>
                <c:pt idx="2">
                  <c:v>50</c:v>
                </c:pt>
                <c:pt idx="3">
                  <c:v>44</c:v>
                </c:pt>
                <c:pt idx="4">
                  <c:v>38</c:v>
                </c:pt>
                <c:pt idx="5">
                  <c:v>31</c:v>
                </c:pt>
                <c:pt idx="6">
                  <c:v>23</c:v>
                </c:pt>
                <c:pt idx="7">
                  <c:v>17</c:v>
                </c:pt>
                <c:pt idx="8">
                  <c:v>71</c:v>
                </c:pt>
                <c:pt idx="9">
                  <c:v>64</c:v>
                </c:pt>
                <c:pt idx="10">
                  <c:v>56</c:v>
                </c:pt>
                <c:pt idx="11">
                  <c:v>47</c:v>
                </c:pt>
                <c:pt idx="12">
                  <c:v>40</c:v>
                </c:pt>
                <c:pt idx="13">
                  <c:v>34</c:v>
                </c:pt>
                <c:pt idx="14">
                  <c:v>28</c:v>
                </c:pt>
                <c:pt idx="15">
                  <c:v>82</c:v>
                </c:pt>
                <c:pt idx="16">
                  <c:v>75</c:v>
                </c:pt>
                <c:pt idx="17">
                  <c:v>67</c:v>
                </c:pt>
                <c:pt idx="18">
                  <c:v>61</c:v>
                </c:pt>
                <c:pt idx="19">
                  <c:v>55</c:v>
                </c:pt>
                <c:pt idx="20">
                  <c:v>49</c:v>
                </c:pt>
                <c:pt idx="21">
                  <c:v>42</c:v>
                </c:pt>
                <c:pt idx="22">
                  <c:v>94</c:v>
                </c:pt>
                <c:pt idx="23">
                  <c:v>88</c:v>
                </c:pt>
                <c:pt idx="24">
                  <c:v>82</c:v>
                </c:pt>
                <c:pt idx="25">
                  <c:v>78</c:v>
                </c:pt>
                <c:pt idx="26">
                  <c:v>74</c:v>
                </c:pt>
                <c:pt idx="27">
                  <c:v>70</c:v>
                </c:pt>
                <c:pt idx="28">
                  <c:v>66</c:v>
                </c:pt>
                <c:pt idx="29">
                  <c:v>122</c:v>
                </c:pt>
                <c:pt idx="30">
                  <c:v>117</c:v>
                </c:pt>
                <c:pt idx="31">
                  <c:v>112</c:v>
                </c:pt>
                <c:pt idx="32">
                  <c:v>107</c:v>
                </c:pt>
                <c:pt idx="33">
                  <c:v>102</c:v>
                </c:pt>
                <c:pt idx="34">
                  <c:v>98</c:v>
                </c:pt>
                <c:pt idx="35">
                  <c:v>94</c:v>
                </c:pt>
                <c:pt idx="36">
                  <c:v>150</c:v>
                </c:pt>
                <c:pt idx="37">
                  <c:v>145</c:v>
                </c:pt>
                <c:pt idx="38">
                  <c:v>139</c:v>
                </c:pt>
                <c:pt idx="39">
                  <c:v>135</c:v>
                </c:pt>
                <c:pt idx="40">
                  <c:v>130</c:v>
                </c:pt>
                <c:pt idx="41">
                  <c:v>124</c:v>
                </c:pt>
                <c:pt idx="42">
                  <c:v>120</c:v>
                </c:pt>
                <c:pt idx="43">
                  <c:v>175</c:v>
                </c:pt>
                <c:pt idx="44">
                  <c:v>171</c:v>
                </c:pt>
                <c:pt idx="45">
                  <c:v>167</c:v>
                </c:pt>
                <c:pt idx="46">
                  <c:v>163</c:v>
                </c:pt>
                <c:pt idx="47">
                  <c:v>159</c:v>
                </c:pt>
                <c:pt idx="48">
                  <c:v>155</c:v>
                </c:pt>
                <c:pt idx="49">
                  <c:v>150</c:v>
                </c:pt>
                <c:pt idx="50">
                  <c:v>205</c:v>
                </c:pt>
                <c:pt idx="51">
                  <c:v>200</c:v>
                </c:pt>
                <c:pt idx="52">
                  <c:v>195</c:v>
                </c:pt>
                <c:pt idx="53">
                  <c:v>191</c:v>
                </c:pt>
                <c:pt idx="54">
                  <c:v>187</c:v>
                </c:pt>
                <c:pt idx="55">
                  <c:v>181</c:v>
                </c:pt>
                <c:pt idx="56">
                  <c:v>176</c:v>
                </c:pt>
                <c:pt idx="57">
                  <c:v>232</c:v>
                </c:pt>
                <c:pt idx="58">
                  <c:v>226</c:v>
                </c:pt>
                <c:pt idx="59">
                  <c:v>221</c:v>
                </c:pt>
                <c:pt idx="60">
                  <c:v>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AFB-4B95-823F-D271AA098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841711"/>
        <c:axId val="143832111"/>
      </c:lineChart>
      <c:dateAx>
        <c:axId val="143841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i="1">
                    <a:solidFill>
                      <a:schemeClr val="bg2"/>
                    </a:solidFill>
                  </a:rPr>
                  <a:t>DATE</a:t>
                </a:r>
              </a:p>
            </c:rich>
          </c:tx>
          <c:layout>
            <c:manualLayout>
              <c:xMode val="edge"/>
              <c:yMode val="edge"/>
              <c:x val="0.47574868766404199"/>
              <c:y val="0.74028261677467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/mmm/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32111"/>
        <c:crosses val="autoZero"/>
        <c:auto val="1"/>
        <c:lblOffset val="100"/>
        <c:baseTimeUnit val="days"/>
      </c:dateAx>
      <c:valAx>
        <c:axId val="14383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i="1">
                    <a:solidFill>
                      <a:schemeClr val="bg2"/>
                    </a:solidFill>
                  </a:rPr>
                  <a:t>Units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311762536873156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4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727909011373577E-2"/>
          <c:y val="0.80612849278795906"/>
          <c:w val="0.93749431321084864"/>
          <c:h val="0.16609382621420113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ysClr val="windowText" lastClr="000000"/>
              </a:solidFill>
              <a:latin typeface="Aptos" panose="020B00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10000"/>
      </a:schemeClr>
    </a:solidFill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6105C-850A-4447-AB0C-B5E7922AB3D9}" type="doc">
      <dgm:prSet loTypeId="urn:microsoft.com/office/officeart/2005/8/layout/chevron2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CDF2CD6-E2C8-419D-A610-0E508984A234}">
      <dgm:prSet phldrT="[Text]"/>
      <dgm:spPr/>
      <dgm:t>
        <a:bodyPr/>
        <a:lstStyle/>
        <a:p>
          <a:r>
            <a:rPr lang="en-US" dirty="0"/>
            <a:t>Executive Summary</a:t>
          </a:r>
          <a:endParaRPr lang="en-IN" dirty="0"/>
        </a:p>
      </dgm:t>
    </dgm:pt>
    <dgm:pt modelId="{576C43D9-A3CF-40A3-92D4-CAEBE5309A97}" type="parTrans" cxnId="{294FED44-FA53-46BC-9D2B-48011D99EB06}">
      <dgm:prSet/>
      <dgm:spPr/>
      <dgm:t>
        <a:bodyPr/>
        <a:lstStyle/>
        <a:p>
          <a:endParaRPr lang="en-IN"/>
        </a:p>
      </dgm:t>
    </dgm:pt>
    <dgm:pt modelId="{71D35008-FD99-49EC-8EFF-42AF773037BC}" type="sibTrans" cxnId="{294FED44-FA53-46BC-9D2B-48011D99EB06}">
      <dgm:prSet/>
      <dgm:spPr/>
      <dgm:t>
        <a:bodyPr/>
        <a:lstStyle/>
        <a:p>
          <a:endParaRPr lang="en-IN"/>
        </a:p>
      </dgm:t>
    </dgm:pt>
    <dgm:pt modelId="{FA60A168-25FA-4C79-A16A-8EFFCAD4393E}">
      <dgm:prSet phldrT="[Text]"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Introduction to Business</a:t>
          </a:r>
          <a:endParaRPr lang="en-IN" dirty="0">
            <a:latin typeface="Bell MT" panose="02020503060305020303" pitchFamily="18" charset="0"/>
          </a:endParaRPr>
        </a:p>
      </dgm:t>
    </dgm:pt>
    <dgm:pt modelId="{C06E6AFE-620F-4A9E-855E-9747DA0B66EA}" type="parTrans" cxnId="{ADF9EF0D-E8FB-41A5-83DF-797799682C2D}">
      <dgm:prSet/>
      <dgm:spPr/>
      <dgm:t>
        <a:bodyPr/>
        <a:lstStyle/>
        <a:p>
          <a:endParaRPr lang="en-IN"/>
        </a:p>
      </dgm:t>
    </dgm:pt>
    <dgm:pt modelId="{9B07D037-23B1-4D5C-BB17-7D219CB7CB0E}" type="sibTrans" cxnId="{ADF9EF0D-E8FB-41A5-83DF-797799682C2D}">
      <dgm:prSet/>
      <dgm:spPr/>
      <dgm:t>
        <a:bodyPr/>
        <a:lstStyle/>
        <a:p>
          <a:endParaRPr lang="en-IN"/>
        </a:p>
      </dgm:t>
    </dgm:pt>
    <dgm:pt modelId="{EEBC6C96-0A7F-44EE-B605-1F2D4DEC4FC1}">
      <dgm:prSet phldrT="[Text]"/>
      <dgm:spPr/>
      <dgm:t>
        <a:bodyPr/>
        <a:lstStyle/>
        <a:p>
          <a:r>
            <a:rPr lang="en-US" dirty="0"/>
            <a:t>Data Collection &amp; Cleaning</a:t>
          </a:r>
          <a:endParaRPr lang="en-IN" dirty="0"/>
        </a:p>
      </dgm:t>
    </dgm:pt>
    <dgm:pt modelId="{6D4C0231-A390-476E-90BC-17A281D4AFFB}" type="parTrans" cxnId="{5086308F-BD0E-4A57-AA90-4DAEA402B8D6}">
      <dgm:prSet/>
      <dgm:spPr/>
      <dgm:t>
        <a:bodyPr/>
        <a:lstStyle/>
        <a:p>
          <a:endParaRPr lang="en-IN"/>
        </a:p>
      </dgm:t>
    </dgm:pt>
    <dgm:pt modelId="{1EEADD12-A638-4072-B7EE-4DC906E7300C}" type="sibTrans" cxnId="{5086308F-BD0E-4A57-AA90-4DAEA402B8D6}">
      <dgm:prSet/>
      <dgm:spPr/>
      <dgm:t>
        <a:bodyPr/>
        <a:lstStyle/>
        <a:p>
          <a:endParaRPr lang="en-IN"/>
        </a:p>
      </dgm:t>
    </dgm:pt>
    <dgm:pt modelId="{52B6BDD0-0A71-4C26-9905-2B8D112D2240}">
      <dgm:prSet phldrT="[Text]"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Data collection &amp; cleaning steps</a:t>
          </a:r>
          <a:endParaRPr lang="en-IN" dirty="0">
            <a:latin typeface="Bell MT" panose="02020503060305020303" pitchFamily="18" charset="0"/>
          </a:endParaRPr>
        </a:p>
      </dgm:t>
    </dgm:pt>
    <dgm:pt modelId="{1B24783D-542C-42BA-8494-92E71E26647E}" type="parTrans" cxnId="{7E121D91-A01E-4FE7-9641-3DA72BA588E4}">
      <dgm:prSet/>
      <dgm:spPr/>
      <dgm:t>
        <a:bodyPr/>
        <a:lstStyle/>
        <a:p>
          <a:endParaRPr lang="en-IN"/>
        </a:p>
      </dgm:t>
    </dgm:pt>
    <dgm:pt modelId="{97C501CA-3CC6-481F-97E8-A060D0F3CF14}" type="sibTrans" cxnId="{7E121D91-A01E-4FE7-9641-3DA72BA588E4}">
      <dgm:prSet/>
      <dgm:spPr/>
      <dgm:t>
        <a:bodyPr/>
        <a:lstStyle/>
        <a:p>
          <a:endParaRPr lang="en-IN"/>
        </a:p>
      </dgm:t>
    </dgm:pt>
    <dgm:pt modelId="{2F401F3D-CDE9-49C7-B6C8-F1C6BE4479F5}">
      <dgm:prSet phldrT="[Text]"/>
      <dgm:spPr/>
      <dgm:t>
        <a:bodyPr/>
        <a:lstStyle/>
        <a:p>
          <a:r>
            <a:rPr lang="en-US" dirty="0"/>
            <a:t>Data Analysis</a:t>
          </a:r>
          <a:endParaRPr lang="en-IN" dirty="0"/>
        </a:p>
      </dgm:t>
    </dgm:pt>
    <dgm:pt modelId="{BDE9879D-A077-49B3-AEA2-914A3AE73B3F}" type="parTrans" cxnId="{BB073CBE-068F-47D3-9E07-B6D1E32991D0}">
      <dgm:prSet/>
      <dgm:spPr/>
      <dgm:t>
        <a:bodyPr/>
        <a:lstStyle/>
        <a:p>
          <a:endParaRPr lang="en-IN"/>
        </a:p>
      </dgm:t>
    </dgm:pt>
    <dgm:pt modelId="{1ED30BFD-5407-4E13-985C-C332FB71306F}" type="sibTrans" cxnId="{BB073CBE-068F-47D3-9E07-B6D1E32991D0}">
      <dgm:prSet/>
      <dgm:spPr/>
      <dgm:t>
        <a:bodyPr/>
        <a:lstStyle/>
        <a:p>
          <a:endParaRPr lang="en-IN"/>
        </a:p>
      </dgm:t>
    </dgm:pt>
    <dgm:pt modelId="{BD32A522-0C51-4347-A0FB-92BF1A4C1BEE}">
      <dgm:prSet phldrT="[Text]"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Analysis done in respect to the challenges</a:t>
          </a:r>
          <a:endParaRPr lang="en-IN" dirty="0">
            <a:latin typeface="Bell MT" panose="02020503060305020303" pitchFamily="18" charset="0"/>
          </a:endParaRPr>
        </a:p>
      </dgm:t>
    </dgm:pt>
    <dgm:pt modelId="{012D97B1-78FC-4CC1-8B22-B609DDE83AF7}" type="parTrans" cxnId="{F31FDD64-9F9C-4070-ABC0-93501A8A9B50}">
      <dgm:prSet/>
      <dgm:spPr/>
      <dgm:t>
        <a:bodyPr/>
        <a:lstStyle/>
        <a:p>
          <a:endParaRPr lang="en-IN"/>
        </a:p>
      </dgm:t>
    </dgm:pt>
    <dgm:pt modelId="{58AE09E1-D425-473C-B56D-6C505228E5F4}" type="sibTrans" cxnId="{F31FDD64-9F9C-4070-ABC0-93501A8A9B50}">
      <dgm:prSet/>
      <dgm:spPr/>
      <dgm:t>
        <a:bodyPr/>
        <a:lstStyle/>
        <a:p>
          <a:endParaRPr lang="en-IN"/>
        </a:p>
      </dgm:t>
    </dgm:pt>
    <dgm:pt modelId="{A92F8DC3-492C-4985-BE86-46EEE15F7025}">
      <dgm:prSet/>
      <dgm:spPr/>
      <dgm:t>
        <a:bodyPr/>
        <a:lstStyle/>
        <a:p>
          <a:r>
            <a:rPr lang="en-US" dirty="0"/>
            <a:t>Findings</a:t>
          </a:r>
          <a:endParaRPr lang="en-IN" dirty="0"/>
        </a:p>
      </dgm:t>
    </dgm:pt>
    <dgm:pt modelId="{0553FE67-81B7-4362-A0FC-54C30037DAE1}" type="parTrans" cxnId="{32D07802-2FFF-43ED-A969-4A5D561B00BF}">
      <dgm:prSet/>
      <dgm:spPr/>
      <dgm:t>
        <a:bodyPr/>
        <a:lstStyle/>
        <a:p>
          <a:endParaRPr lang="en-IN"/>
        </a:p>
      </dgm:t>
    </dgm:pt>
    <dgm:pt modelId="{5FD00981-07F2-4301-860C-AC89E4DE8FD5}" type="sibTrans" cxnId="{32D07802-2FFF-43ED-A969-4A5D561B00BF}">
      <dgm:prSet/>
      <dgm:spPr/>
      <dgm:t>
        <a:bodyPr/>
        <a:lstStyle/>
        <a:p>
          <a:endParaRPr lang="en-IN"/>
        </a:p>
      </dgm:t>
    </dgm:pt>
    <dgm:pt modelId="{51E6FD88-3ED1-4043-A1B3-85583F335066}">
      <dgm:prSet/>
      <dgm:spPr/>
      <dgm:t>
        <a:bodyPr/>
        <a:lstStyle/>
        <a:p>
          <a:r>
            <a:rPr lang="en-US" dirty="0"/>
            <a:t>Recommendations</a:t>
          </a:r>
          <a:endParaRPr lang="en-IN" dirty="0"/>
        </a:p>
      </dgm:t>
    </dgm:pt>
    <dgm:pt modelId="{E3409414-8ECE-4D36-A4B6-586D7408C3FF}" type="parTrans" cxnId="{091C5316-CDF8-48CE-9829-35FA77A7B5F5}">
      <dgm:prSet/>
      <dgm:spPr/>
      <dgm:t>
        <a:bodyPr/>
        <a:lstStyle/>
        <a:p>
          <a:endParaRPr lang="en-IN"/>
        </a:p>
      </dgm:t>
    </dgm:pt>
    <dgm:pt modelId="{BA2E3251-D8B7-43F5-9C05-D6942CB89806}" type="sibTrans" cxnId="{091C5316-CDF8-48CE-9829-35FA77A7B5F5}">
      <dgm:prSet/>
      <dgm:spPr/>
      <dgm:t>
        <a:bodyPr/>
        <a:lstStyle/>
        <a:p>
          <a:endParaRPr lang="en-IN"/>
        </a:p>
      </dgm:t>
    </dgm:pt>
    <dgm:pt modelId="{11521D4B-175D-4444-AFBF-5E3570C7E416}">
      <dgm:prSet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Important Insights about business</a:t>
          </a:r>
          <a:endParaRPr lang="en-IN" dirty="0">
            <a:latin typeface="Bell MT" panose="02020503060305020303" pitchFamily="18" charset="0"/>
          </a:endParaRPr>
        </a:p>
      </dgm:t>
    </dgm:pt>
    <dgm:pt modelId="{155E5920-C943-48CB-876A-06F8BC1FA617}" type="parTrans" cxnId="{E887796A-1B60-44DF-A416-A4EB56D92273}">
      <dgm:prSet/>
      <dgm:spPr/>
      <dgm:t>
        <a:bodyPr/>
        <a:lstStyle/>
        <a:p>
          <a:endParaRPr lang="en-IN"/>
        </a:p>
      </dgm:t>
    </dgm:pt>
    <dgm:pt modelId="{39AF6A2D-01A7-4983-A9C7-E2CEEE31079C}" type="sibTrans" cxnId="{E887796A-1B60-44DF-A416-A4EB56D92273}">
      <dgm:prSet/>
      <dgm:spPr/>
      <dgm:t>
        <a:bodyPr/>
        <a:lstStyle/>
        <a:p>
          <a:endParaRPr lang="en-IN"/>
        </a:p>
      </dgm:t>
    </dgm:pt>
    <dgm:pt modelId="{F6E555BF-4744-491A-AC30-C3EA7626C947}">
      <dgm:prSet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Solutions / Recommendations for business</a:t>
          </a:r>
          <a:endParaRPr lang="en-IN" dirty="0">
            <a:latin typeface="Bell MT" panose="02020503060305020303" pitchFamily="18" charset="0"/>
          </a:endParaRPr>
        </a:p>
      </dgm:t>
    </dgm:pt>
    <dgm:pt modelId="{E0CCAF88-D192-4E97-8B5D-9923ACCAB0AE}" type="parTrans" cxnId="{D118EDB5-5435-4823-A8DD-95AC2FA70411}">
      <dgm:prSet/>
      <dgm:spPr/>
      <dgm:t>
        <a:bodyPr/>
        <a:lstStyle/>
        <a:p>
          <a:endParaRPr lang="en-IN"/>
        </a:p>
      </dgm:t>
    </dgm:pt>
    <dgm:pt modelId="{7CDB5719-A39B-4F26-B7E1-F4E21AE9713D}" type="sibTrans" cxnId="{D118EDB5-5435-4823-A8DD-95AC2FA70411}">
      <dgm:prSet/>
      <dgm:spPr/>
      <dgm:t>
        <a:bodyPr/>
        <a:lstStyle/>
        <a:p>
          <a:endParaRPr lang="en-IN"/>
        </a:p>
      </dgm:t>
    </dgm:pt>
    <dgm:pt modelId="{599BD943-728E-441F-ABD1-E625F7C49696}" type="pres">
      <dgm:prSet presAssocID="{4FC6105C-850A-4447-AB0C-B5E7922AB3D9}" presName="linearFlow" presStyleCnt="0">
        <dgm:presLayoutVars>
          <dgm:dir/>
          <dgm:animLvl val="lvl"/>
          <dgm:resizeHandles val="exact"/>
        </dgm:presLayoutVars>
      </dgm:prSet>
      <dgm:spPr/>
    </dgm:pt>
    <dgm:pt modelId="{6B42AC29-0DDA-496D-AD30-99D16866D308}" type="pres">
      <dgm:prSet presAssocID="{4CDF2CD6-E2C8-419D-A610-0E508984A234}" presName="composite" presStyleCnt="0"/>
      <dgm:spPr/>
    </dgm:pt>
    <dgm:pt modelId="{B43A7233-E339-4CB0-89E9-5FB3E6AF6DCB}" type="pres">
      <dgm:prSet presAssocID="{4CDF2CD6-E2C8-419D-A610-0E508984A23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8A55393-286F-4BDE-BB40-FC92E8EC9683}" type="pres">
      <dgm:prSet presAssocID="{4CDF2CD6-E2C8-419D-A610-0E508984A234}" presName="descendantText" presStyleLbl="alignAcc1" presStyleIdx="0" presStyleCnt="5">
        <dgm:presLayoutVars>
          <dgm:bulletEnabled val="1"/>
        </dgm:presLayoutVars>
      </dgm:prSet>
      <dgm:spPr/>
    </dgm:pt>
    <dgm:pt modelId="{E28DABCA-8F8A-4F80-A8DB-94724C38E161}" type="pres">
      <dgm:prSet presAssocID="{71D35008-FD99-49EC-8EFF-42AF773037BC}" presName="sp" presStyleCnt="0"/>
      <dgm:spPr/>
    </dgm:pt>
    <dgm:pt modelId="{7A692FE8-385B-4BAE-9556-092CFB1867AA}" type="pres">
      <dgm:prSet presAssocID="{EEBC6C96-0A7F-44EE-B605-1F2D4DEC4FC1}" presName="composite" presStyleCnt="0"/>
      <dgm:spPr/>
    </dgm:pt>
    <dgm:pt modelId="{9E0F9C50-281E-41F2-A286-F3EDD6C6A804}" type="pres">
      <dgm:prSet presAssocID="{EEBC6C96-0A7F-44EE-B605-1F2D4DEC4FC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89B0443-674C-4589-85DE-25924EF066F2}" type="pres">
      <dgm:prSet presAssocID="{EEBC6C96-0A7F-44EE-B605-1F2D4DEC4FC1}" presName="descendantText" presStyleLbl="alignAcc1" presStyleIdx="1" presStyleCnt="5">
        <dgm:presLayoutVars>
          <dgm:bulletEnabled val="1"/>
        </dgm:presLayoutVars>
      </dgm:prSet>
      <dgm:spPr/>
    </dgm:pt>
    <dgm:pt modelId="{A4C83E9D-8B36-42EF-85E5-E9B8E876296E}" type="pres">
      <dgm:prSet presAssocID="{1EEADD12-A638-4072-B7EE-4DC906E7300C}" presName="sp" presStyleCnt="0"/>
      <dgm:spPr/>
    </dgm:pt>
    <dgm:pt modelId="{395B85E6-4D44-4A1C-B5FD-C057D974F0C0}" type="pres">
      <dgm:prSet presAssocID="{2F401F3D-CDE9-49C7-B6C8-F1C6BE4479F5}" presName="composite" presStyleCnt="0"/>
      <dgm:spPr/>
    </dgm:pt>
    <dgm:pt modelId="{5ADDC07D-3AE6-479D-80C6-5220B0D58FFD}" type="pres">
      <dgm:prSet presAssocID="{2F401F3D-CDE9-49C7-B6C8-F1C6BE4479F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5B732D9-02A1-4475-984F-DCF50C047F63}" type="pres">
      <dgm:prSet presAssocID="{2F401F3D-CDE9-49C7-B6C8-F1C6BE4479F5}" presName="descendantText" presStyleLbl="alignAcc1" presStyleIdx="2" presStyleCnt="5">
        <dgm:presLayoutVars>
          <dgm:bulletEnabled val="1"/>
        </dgm:presLayoutVars>
      </dgm:prSet>
      <dgm:spPr/>
    </dgm:pt>
    <dgm:pt modelId="{33854731-64C9-4F2F-900D-6CDE03877AFB}" type="pres">
      <dgm:prSet presAssocID="{1ED30BFD-5407-4E13-985C-C332FB71306F}" presName="sp" presStyleCnt="0"/>
      <dgm:spPr/>
    </dgm:pt>
    <dgm:pt modelId="{B9A1657D-3152-4BCC-BCB2-C759F3ADF43C}" type="pres">
      <dgm:prSet presAssocID="{A92F8DC3-492C-4985-BE86-46EEE15F7025}" presName="composite" presStyleCnt="0"/>
      <dgm:spPr/>
    </dgm:pt>
    <dgm:pt modelId="{B6652642-50DB-43A7-BF51-E7C4D9529320}" type="pres">
      <dgm:prSet presAssocID="{A92F8DC3-492C-4985-BE86-46EEE15F702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DFC1F16-ABD1-40DA-A69B-02FE59C3ADEA}" type="pres">
      <dgm:prSet presAssocID="{A92F8DC3-492C-4985-BE86-46EEE15F7025}" presName="descendantText" presStyleLbl="alignAcc1" presStyleIdx="3" presStyleCnt="5">
        <dgm:presLayoutVars>
          <dgm:bulletEnabled val="1"/>
        </dgm:presLayoutVars>
      </dgm:prSet>
      <dgm:spPr/>
    </dgm:pt>
    <dgm:pt modelId="{9E9D684A-52BF-4D05-BFD1-28792081B457}" type="pres">
      <dgm:prSet presAssocID="{5FD00981-07F2-4301-860C-AC89E4DE8FD5}" presName="sp" presStyleCnt="0"/>
      <dgm:spPr/>
    </dgm:pt>
    <dgm:pt modelId="{1B00D6EE-F586-47F1-9ABE-3FFF90765B6F}" type="pres">
      <dgm:prSet presAssocID="{51E6FD88-3ED1-4043-A1B3-85583F335066}" presName="composite" presStyleCnt="0"/>
      <dgm:spPr/>
    </dgm:pt>
    <dgm:pt modelId="{863CE2A7-D4B9-4FB1-9AA3-EB8096EDAF33}" type="pres">
      <dgm:prSet presAssocID="{51E6FD88-3ED1-4043-A1B3-85583F33506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3944241-E73E-4886-B990-9184BB244CA1}" type="pres">
      <dgm:prSet presAssocID="{51E6FD88-3ED1-4043-A1B3-85583F33506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2D07802-2FFF-43ED-A969-4A5D561B00BF}" srcId="{4FC6105C-850A-4447-AB0C-B5E7922AB3D9}" destId="{A92F8DC3-492C-4985-BE86-46EEE15F7025}" srcOrd="3" destOrd="0" parTransId="{0553FE67-81B7-4362-A0FC-54C30037DAE1}" sibTransId="{5FD00981-07F2-4301-860C-AC89E4DE8FD5}"/>
    <dgm:cxn modelId="{ADF9EF0D-E8FB-41A5-83DF-797799682C2D}" srcId="{4CDF2CD6-E2C8-419D-A610-0E508984A234}" destId="{FA60A168-25FA-4C79-A16A-8EFFCAD4393E}" srcOrd="0" destOrd="0" parTransId="{C06E6AFE-620F-4A9E-855E-9747DA0B66EA}" sibTransId="{9B07D037-23B1-4D5C-BB17-7D219CB7CB0E}"/>
    <dgm:cxn modelId="{091C5316-CDF8-48CE-9829-35FA77A7B5F5}" srcId="{4FC6105C-850A-4447-AB0C-B5E7922AB3D9}" destId="{51E6FD88-3ED1-4043-A1B3-85583F335066}" srcOrd="4" destOrd="0" parTransId="{E3409414-8ECE-4D36-A4B6-586D7408C3FF}" sibTransId="{BA2E3251-D8B7-43F5-9C05-D6942CB89806}"/>
    <dgm:cxn modelId="{6879291E-D8C5-4542-8623-0A1A0FE575FF}" type="presOf" srcId="{F6E555BF-4744-491A-AC30-C3EA7626C947}" destId="{43944241-E73E-4886-B990-9184BB244CA1}" srcOrd="0" destOrd="0" presId="urn:microsoft.com/office/officeart/2005/8/layout/chevron2"/>
    <dgm:cxn modelId="{44255321-617E-44A5-A03B-1E8805959E59}" type="presOf" srcId="{11521D4B-175D-4444-AFBF-5E3570C7E416}" destId="{9DFC1F16-ABD1-40DA-A69B-02FE59C3ADEA}" srcOrd="0" destOrd="0" presId="urn:microsoft.com/office/officeart/2005/8/layout/chevron2"/>
    <dgm:cxn modelId="{6E5AB731-7B6A-4542-B3AE-ACF2250510E4}" type="presOf" srcId="{4FC6105C-850A-4447-AB0C-B5E7922AB3D9}" destId="{599BD943-728E-441F-ABD1-E625F7C49696}" srcOrd="0" destOrd="0" presId="urn:microsoft.com/office/officeart/2005/8/layout/chevron2"/>
    <dgm:cxn modelId="{F31FDD64-9F9C-4070-ABC0-93501A8A9B50}" srcId="{2F401F3D-CDE9-49C7-B6C8-F1C6BE4479F5}" destId="{BD32A522-0C51-4347-A0FB-92BF1A4C1BEE}" srcOrd="0" destOrd="0" parTransId="{012D97B1-78FC-4CC1-8B22-B609DDE83AF7}" sibTransId="{58AE09E1-D425-473C-B56D-6C505228E5F4}"/>
    <dgm:cxn modelId="{294FED44-FA53-46BC-9D2B-48011D99EB06}" srcId="{4FC6105C-850A-4447-AB0C-B5E7922AB3D9}" destId="{4CDF2CD6-E2C8-419D-A610-0E508984A234}" srcOrd="0" destOrd="0" parTransId="{576C43D9-A3CF-40A3-92D4-CAEBE5309A97}" sibTransId="{71D35008-FD99-49EC-8EFF-42AF773037BC}"/>
    <dgm:cxn modelId="{E887796A-1B60-44DF-A416-A4EB56D92273}" srcId="{A92F8DC3-492C-4985-BE86-46EEE15F7025}" destId="{11521D4B-175D-4444-AFBF-5E3570C7E416}" srcOrd="0" destOrd="0" parTransId="{155E5920-C943-48CB-876A-06F8BC1FA617}" sibTransId="{39AF6A2D-01A7-4983-A9C7-E2CEEE31079C}"/>
    <dgm:cxn modelId="{E13C3984-6FD8-4167-A7C3-FD624B45F815}" type="presOf" srcId="{BD32A522-0C51-4347-A0FB-92BF1A4C1BEE}" destId="{B5B732D9-02A1-4475-984F-DCF50C047F63}" srcOrd="0" destOrd="0" presId="urn:microsoft.com/office/officeart/2005/8/layout/chevron2"/>
    <dgm:cxn modelId="{5086308F-BD0E-4A57-AA90-4DAEA402B8D6}" srcId="{4FC6105C-850A-4447-AB0C-B5E7922AB3D9}" destId="{EEBC6C96-0A7F-44EE-B605-1F2D4DEC4FC1}" srcOrd="1" destOrd="0" parTransId="{6D4C0231-A390-476E-90BC-17A281D4AFFB}" sibTransId="{1EEADD12-A638-4072-B7EE-4DC906E7300C}"/>
    <dgm:cxn modelId="{7E121D91-A01E-4FE7-9641-3DA72BA588E4}" srcId="{EEBC6C96-0A7F-44EE-B605-1F2D4DEC4FC1}" destId="{52B6BDD0-0A71-4C26-9905-2B8D112D2240}" srcOrd="0" destOrd="0" parTransId="{1B24783D-542C-42BA-8494-92E71E26647E}" sibTransId="{97C501CA-3CC6-481F-97E8-A060D0F3CF14}"/>
    <dgm:cxn modelId="{2F204591-551C-4A5A-8E30-EE83595DA98F}" type="presOf" srcId="{FA60A168-25FA-4C79-A16A-8EFFCAD4393E}" destId="{88A55393-286F-4BDE-BB40-FC92E8EC9683}" srcOrd="0" destOrd="0" presId="urn:microsoft.com/office/officeart/2005/8/layout/chevron2"/>
    <dgm:cxn modelId="{B619F797-C943-4601-9FE9-D5E2ABA21CE1}" type="presOf" srcId="{EEBC6C96-0A7F-44EE-B605-1F2D4DEC4FC1}" destId="{9E0F9C50-281E-41F2-A286-F3EDD6C6A804}" srcOrd="0" destOrd="0" presId="urn:microsoft.com/office/officeart/2005/8/layout/chevron2"/>
    <dgm:cxn modelId="{84222398-43F1-41C6-94C4-1C96314A43FB}" type="presOf" srcId="{2F401F3D-CDE9-49C7-B6C8-F1C6BE4479F5}" destId="{5ADDC07D-3AE6-479D-80C6-5220B0D58FFD}" srcOrd="0" destOrd="0" presId="urn:microsoft.com/office/officeart/2005/8/layout/chevron2"/>
    <dgm:cxn modelId="{D118EDB5-5435-4823-A8DD-95AC2FA70411}" srcId="{51E6FD88-3ED1-4043-A1B3-85583F335066}" destId="{F6E555BF-4744-491A-AC30-C3EA7626C947}" srcOrd="0" destOrd="0" parTransId="{E0CCAF88-D192-4E97-8B5D-9923ACCAB0AE}" sibTransId="{7CDB5719-A39B-4F26-B7E1-F4E21AE9713D}"/>
    <dgm:cxn modelId="{956556BC-F8C5-41DC-82A8-3FE7FD26B1B8}" type="presOf" srcId="{52B6BDD0-0A71-4C26-9905-2B8D112D2240}" destId="{589B0443-674C-4589-85DE-25924EF066F2}" srcOrd="0" destOrd="0" presId="urn:microsoft.com/office/officeart/2005/8/layout/chevron2"/>
    <dgm:cxn modelId="{BB073CBE-068F-47D3-9E07-B6D1E32991D0}" srcId="{4FC6105C-850A-4447-AB0C-B5E7922AB3D9}" destId="{2F401F3D-CDE9-49C7-B6C8-F1C6BE4479F5}" srcOrd="2" destOrd="0" parTransId="{BDE9879D-A077-49B3-AEA2-914A3AE73B3F}" sibTransId="{1ED30BFD-5407-4E13-985C-C332FB71306F}"/>
    <dgm:cxn modelId="{7C6B79BF-2285-4975-A4B4-1799BCAED663}" type="presOf" srcId="{51E6FD88-3ED1-4043-A1B3-85583F335066}" destId="{863CE2A7-D4B9-4FB1-9AA3-EB8096EDAF33}" srcOrd="0" destOrd="0" presId="urn:microsoft.com/office/officeart/2005/8/layout/chevron2"/>
    <dgm:cxn modelId="{31F2FAD5-20CB-40AB-81BC-A14FA9BC4BD8}" type="presOf" srcId="{A92F8DC3-492C-4985-BE86-46EEE15F7025}" destId="{B6652642-50DB-43A7-BF51-E7C4D9529320}" srcOrd="0" destOrd="0" presId="urn:microsoft.com/office/officeart/2005/8/layout/chevron2"/>
    <dgm:cxn modelId="{2591DEE2-6D8C-4192-A664-C743DD8CD3AA}" type="presOf" srcId="{4CDF2CD6-E2C8-419D-A610-0E508984A234}" destId="{B43A7233-E339-4CB0-89E9-5FB3E6AF6DCB}" srcOrd="0" destOrd="0" presId="urn:microsoft.com/office/officeart/2005/8/layout/chevron2"/>
    <dgm:cxn modelId="{7B2F8FC1-6295-48C9-88D6-BBAAF7B03AA1}" type="presParOf" srcId="{599BD943-728E-441F-ABD1-E625F7C49696}" destId="{6B42AC29-0DDA-496D-AD30-99D16866D308}" srcOrd="0" destOrd="0" presId="urn:microsoft.com/office/officeart/2005/8/layout/chevron2"/>
    <dgm:cxn modelId="{DB47026C-566B-4157-89E9-0ACD20E04BE7}" type="presParOf" srcId="{6B42AC29-0DDA-496D-AD30-99D16866D308}" destId="{B43A7233-E339-4CB0-89E9-5FB3E6AF6DCB}" srcOrd="0" destOrd="0" presId="urn:microsoft.com/office/officeart/2005/8/layout/chevron2"/>
    <dgm:cxn modelId="{434547E2-AA09-45C3-80C0-59A430A47470}" type="presParOf" srcId="{6B42AC29-0DDA-496D-AD30-99D16866D308}" destId="{88A55393-286F-4BDE-BB40-FC92E8EC9683}" srcOrd="1" destOrd="0" presId="urn:microsoft.com/office/officeart/2005/8/layout/chevron2"/>
    <dgm:cxn modelId="{D2CDC09F-D1DD-4003-BE9D-CDE46CC94C77}" type="presParOf" srcId="{599BD943-728E-441F-ABD1-E625F7C49696}" destId="{E28DABCA-8F8A-4F80-A8DB-94724C38E161}" srcOrd="1" destOrd="0" presId="urn:microsoft.com/office/officeart/2005/8/layout/chevron2"/>
    <dgm:cxn modelId="{DE41C76E-8400-467F-8260-EA485C48341C}" type="presParOf" srcId="{599BD943-728E-441F-ABD1-E625F7C49696}" destId="{7A692FE8-385B-4BAE-9556-092CFB1867AA}" srcOrd="2" destOrd="0" presId="urn:microsoft.com/office/officeart/2005/8/layout/chevron2"/>
    <dgm:cxn modelId="{E3E5E800-8338-4A7F-8539-8964FFECF34B}" type="presParOf" srcId="{7A692FE8-385B-4BAE-9556-092CFB1867AA}" destId="{9E0F9C50-281E-41F2-A286-F3EDD6C6A804}" srcOrd="0" destOrd="0" presId="urn:microsoft.com/office/officeart/2005/8/layout/chevron2"/>
    <dgm:cxn modelId="{C95FA424-A5C6-47CF-AF40-24EB3F4D7BDA}" type="presParOf" srcId="{7A692FE8-385B-4BAE-9556-092CFB1867AA}" destId="{589B0443-674C-4589-85DE-25924EF066F2}" srcOrd="1" destOrd="0" presId="urn:microsoft.com/office/officeart/2005/8/layout/chevron2"/>
    <dgm:cxn modelId="{EB8510FA-C79B-4E33-98A1-A562480A9654}" type="presParOf" srcId="{599BD943-728E-441F-ABD1-E625F7C49696}" destId="{A4C83E9D-8B36-42EF-85E5-E9B8E876296E}" srcOrd="3" destOrd="0" presId="urn:microsoft.com/office/officeart/2005/8/layout/chevron2"/>
    <dgm:cxn modelId="{3873753A-061F-40C6-86CD-0F87B9CBD0D2}" type="presParOf" srcId="{599BD943-728E-441F-ABD1-E625F7C49696}" destId="{395B85E6-4D44-4A1C-B5FD-C057D974F0C0}" srcOrd="4" destOrd="0" presId="urn:microsoft.com/office/officeart/2005/8/layout/chevron2"/>
    <dgm:cxn modelId="{ECEDA498-3C5E-4CB4-B848-67B0F71669E5}" type="presParOf" srcId="{395B85E6-4D44-4A1C-B5FD-C057D974F0C0}" destId="{5ADDC07D-3AE6-479D-80C6-5220B0D58FFD}" srcOrd="0" destOrd="0" presId="urn:microsoft.com/office/officeart/2005/8/layout/chevron2"/>
    <dgm:cxn modelId="{E7416F2D-EFC0-482A-8078-FA7B5FB0EEAB}" type="presParOf" srcId="{395B85E6-4D44-4A1C-B5FD-C057D974F0C0}" destId="{B5B732D9-02A1-4475-984F-DCF50C047F63}" srcOrd="1" destOrd="0" presId="urn:microsoft.com/office/officeart/2005/8/layout/chevron2"/>
    <dgm:cxn modelId="{68BDAD80-50EA-44D9-899A-6C0671633C20}" type="presParOf" srcId="{599BD943-728E-441F-ABD1-E625F7C49696}" destId="{33854731-64C9-4F2F-900D-6CDE03877AFB}" srcOrd="5" destOrd="0" presId="urn:microsoft.com/office/officeart/2005/8/layout/chevron2"/>
    <dgm:cxn modelId="{C509934D-8BD9-4FC3-8425-53136C6779EB}" type="presParOf" srcId="{599BD943-728E-441F-ABD1-E625F7C49696}" destId="{B9A1657D-3152-4BCC-BCB2-C759F3ADF43C}" srcOrd="6" destOrd="0" presId="urn:microsoft.com/office/officeart/2005/8/layout/chevron2"/>
    <dgm:cxn modelId="{38DDA8B8-6842-4E9C-8E3C-3887099B6464}" type="presParOf" srcId="{B9A1657D-3152-4BCC-BCB2-C759F3ADF43C}" destId="{B6652642-50DB-43A7-BF51-E7C4D9529320}" srcOrd="0" destOrd="0" presId="urn:microsoft.com/office/officeart/2005/8/layout/chevron2"/>
    <dgm:cxn modelId="{FB11EE1B-A440-444A-B37F-0DDE53B0AB13}" type="presParOf" srcId="{B9A1657D-3152-4BCC-BCB2-C759F3ADF43C}" destId="{9DFC1F16-ABD1-40DA-A69B-02FE59C3ADEA}" srcOrd="1" destOrd="0" presId="urn:microsoft.com/office/officeart/2005/8/layout/chevron2"/>
    <dgm:cxn modelId="{2C155111-1F7C-434F-9B16-627688D7F9A4}" type="presParOf" srcId="{599BD943-728E-441F-ABD1-E625F7C49696}" destId="{9E9D684A-52BF-4D05-BFD1-28792081B457}" srcOrd="7" destOrd="0" presId="urn:microsoft.com/office/officeart/2005/8/layout/chevron2"/>
    <dgm:cxn modelId="{3B47B7CE-402F-46C6-B61F-5CF67442E67C}" type="presParOf" srcId="{599BD943-728E-441F-ABD1-E625F7C49696}" destId="{1B00D6EE-F586-47F1-9ABE-3FFF90765B6F}" srcOrd="8" destOrd="0" presId="urn:microsoft.com/office/officeart/2005/8/layout/chevron2"/>
    <dgm:cxn modelId="{4A93EA4A-91CC-4605-B603-0B6B99A42424}" type="presParOf" srcId="{1B00D6EE-F586-47F1-9ABE-3FFF90765B6F}" destId="{863CE2A7-D4B9-4FB1-9AA3-EB8096EDAF33}" srcOrd="0" destOrd="0" presId="urn:microsoft.com/office/officeart/2005/8/layout/chevron2"/>
    <dgm:cxn modelId="{8E301936-0C9C-4A53-809A-DD66489E218F}" type="presParOf" srcId="{1B00D6EE-F586-47F1-9ABE-3FFF90765B6F}" destId="{43944241-E73E-4886-B990-9184BB244C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0FCAE8-FBD6-4438-9A08-EC9E825799DF}" type="doc">
      <dgm:prSet loTypeId="urn:microsoft.com/office/officeart/2005/8/layout/radial6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D53695D-A708-4A2E-A555-72C3CFE09E3B}">
      <dgm:prSet phldrT="[Text]"/>
      <dgm:spPr/>
      <dgm:t>
        <a:bodyPr/>
        <a:lstStyle/>
        <a:p>
          <a:r>
            <a:rPr lang="en-US" b="1" dirty="0">
              <a:latin typeface="Algerian" panose="04020705040A02060702" pitchFamily="82" charset="0"/>
            </a:rPr>
            <a:t>Solutions to tackle with the business challenges</a:t>
          </a:r>
          <a:endParaRPr lang="en-IN" b="1" dirty="0">
            <a:latin typeface="Algerian" panose="04020705040A02060702" pitchFamily="82" charset="0"/>
          </a:endParaRPr>
        </a:p>
      </dgm:t>
    </dgm:pt>
    <dgm:pt modelId="{005EDEE4-118E-4000-9522-CDDAC42FF3F2}" type="parTrans" cxnId="{EA0515A2-A905-4B10-83BD-7369D7B3082C}">
      <dgm:prSet/>
      <dgm:spPr/>
      <dgm:t>
        <a:bodyPr/>
        <a:lstStyle/>
        <a:p>
          <a:endParaRPr lang="en-IN"/>
        </a:p>
      </dgm:t>
    </dgm:pt>
    <dgm:pt modelId="{BC16F7FE-CE80-4507-BEB5-E466A7212FB6}" type="sibTrans" cxnId="{EA0515A2-A905-4B10-83BD-7369D7B3082C}">
      <dgm:prSet/>
      <dgm:spPr/>
      <dgm:t>
        <a:bodyPr/>
        <a:lstStyle/>
        <a:p>
          <a:endParaRPr lang="en-IN"/>
        </a:p>
      </dgm:t>
    </dgm:pt>
    <dgm:pt modelId="{4494A958-5BCA-4DFE-885C-AFF05B8F727F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Bell MT" panose="02020503060305020303" pitchFamily="18" charset="0"/>
            </a:rPr>
            <a:t>Increase sales of High-Profit items (e.g., Rajma &amp; Moong Dal) </a:t>
          </a:r>
          <a:endParaRPr lang="en-IN" sz="1400" dirty="0">
            <a:solidFill>
              <a:schemeClr val="tx1"/>
            </a:solidFill>
            <a:latin typeface="Bell MT" panose="02020503060305020303" pitchFamily="18" charset="0"/>
          </a:endParaRPr>
        </a:p>
      </dgm:t>
    </dgm:pt>
    <dgm:pt modelId="{EFF747DD-2626-44C3-81F3-3AED22AA9A2C}" type="parTrans" cxnId="{2594B1AA-B732-4E35-B8B3-C42D6401BF62}">
      <dgm:prSet/>
      <dgm:spPr/>
      <dgm:t>
        <a:bodyPr/>
        <a:lstStyle/>
        <a:p>
          <a:endParaRPr lang="en-IN"/>
        </a:p>
      </dgm:t>
    </dgm:pt>
    <dgm:pt modelId="{70C3B351-8F8F-45D9-B924-70A9F792122F}" type="sibTrans" cxnId="{2594B1AA-B732-4E35-B8B3-C42D6401BF62}">
      <dgm:prSet/>
      <dgm:spPr/>
      <dgm:t>
        <a:bodyPr/>
        <a:lstStyle/>
        <a:p>
          <a:endParaRPr lang="en-IN"/>
        </a:p>
      </dgm:t>
    </dgm:pt>
    <dgm:pt modelId="{B0462CE8-3F00-4126-B395-F84FF50B8D3D}">
      <dgm:prSet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  <a:latin typeface="Bell MT" panose="02020503060305020303" pitchFamily="18" charset="0"/>
            </a:rPr>
            <a:t>Enhance Financial Health</a:t>
          </a:r>
        </a:p>
      </dgm:t>
    </dgm:pt>
    <dgm:pt modelId="{80E68736-4379-4857-B128-A6D29C55E7C2}" type="parTrans" cxnId="{DFFD4735-146D-41CE-BFB9-37AB7048E7E4}">
      <dgm:prSet/>
      <dgm:spPr/>
      <dgm:t>
        <a:bodyPr/>
        <a:lstStyle/>
        <a:p>
          <a:endParaRPr lang="en-IN"/>
        </a:p>
      </dgm:t>
    </dgm:pt>
    <dgm:pt modelId="{02A4BF0B-4B05-4DDF-9C20-E8AB80419E5B}" type="sibTrans" cxnId="{DFFD4735-146D-41CE-BFB9-37AB7048E7E4}">
      <dgm:prSet/>
      <dgm:spPr/>
      <dgm:t>
        <a:bodyPr/>
        <a:lstStyle/>
        <a:p>
          <a:endParaRPr lang="en-IN"/>
        </a:p>
      </dgm:t>
    </dgm:pt>
    <dgm:pt modelId="{006B2983-428A-470D-94DF-05291E5F24B3}">
      <dgm:prSet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  <a:latin typeface="Bell MT" panose="02020503060305020303" pitchFamily="18" charset="0"/>
            </a:rPr>
            <a:t>Adjust Inventory Re-order Level Before High Sales Periods</a:t>
          </a:r>
        </a:p>
      </dgm:t>
    </dgm:pt>
    <dgm:pt modelId="{3717ACA4-F3B6-453E-A68E-B6163EDA1B9B}" type="parTrans" cxnId="{0DA625ED-290F-4B81-9A5D-9F35096EA925}">
      <dgm:prSet/>
      <dgm:spPr/>
      <dgm:t>
        <a:bodyPr/>
        <a:lstStyle/>
        <a:p>
          <a:endParaRPr lang="en-IN"/>
        </a:p>
      </dgm:t>
    </dgm:pt>
    <dgm:pt modelId="{F3AC3AFC-3D5C-49CE-8887-1DD6408E19F5}" type="sibTrans" cxnId="{0DA625ED-290F-4B81-9A5D-9F35096EA925}">
      <dgm:prSet/>
      <dgm:spPr/>
      <dgm:t>
        <a:bodyPr/>
        <a:lstStyle/>
        <a:p>
          <a:endParaRPr lang="en-IN"/>
        </a:p>
      </dgm:t>
    </dgm:pt>
    <dgm:pt modelId="{36A28DFC-CBB8-4EF2-91E7-E9702E07B63A}">
      <dgm:prSet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  <a:latin typeface="Bell MT" panose="02020503060305020303" pitchFamily="18" charset="0"/>
            </a:rPr>
            <a:t>Optimize Inventory Levels (e.g.,  Chole, Moong Dal,  Rajma &amp; Ghee)</a:t>
          </a:r>
          <a:endParaRPr lang="en-IN" sz="1400" b="0" dirty="0">
            <a:solidFill>
              <a:schemeClr val="tx1"/>
            </a:solidFill>
            <a:latin typeface="Bell MT" panose="02020503060305020303" pitchFamily="18" charset="0"/>
          </a:endParaRPr>
        </a:p>
      </dgm:t>
    </dgm:pt>
    <dgm:pt modelId="{22DC5100-54E4-44BE-8A62-18220019BB9C}" type="parTrans" cxnId="{AAD278BF-5E07-4A61-9868-80AD8ADC2678}">
      <dgm:prSet/>
      <dgm:spPr/>
      <dgm:t>
        <a:bodyPr/>
        <a:lstStyle/>
        <a:p>
          <a:endParaRPr lang="en-IN"/>
        </a:p>
      </dgm:t>
    </dgm:pt>
    <dgm:pt modelId="{871D0469-6554-47CC-AFA0-C1A191B6593F}" type="sibTrans" cxnId="{AAD278BF-5E07-4A61-9868-80AD8ADC2678}">
      <dgm:prSet/>
      <dgm:spPr/>
      <dgm:t>
        <a:bodyPr/>
        <a:lstStyle/>
        <a:p>
          <a:endParaRPr lang="en-IN"/>
        </a:p>
      </dgm:t>
    </dgm:pt>
    <dgm:pt modelId="{50912236-A567-44D0-9668-BFD5AC932107}" type="pres">
      <dgm:prSet presAssocID="{870FCAE8-FBD6-4438-9A08-EC9E825799D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06EA714-DB74-4B43-82E9-DF84B6FD8396}" type="pres">
      <dgm:prSet presAssocID="{AD53695D-A708-4A2E-A555-72C3CFE09E3B}" presName="centerShape" presStyleLbl="node0" presStyleIdx="0" presStyleCnt="1"/>
      <dgm:spPr/>
    </dgm:pt>
    <dgm:pt modelId="{9AAA7B69-5887-4E52-B7B7-3E49B10F53B6}" type="pres">
      <dgm:prSet presAssocID="{4494A958-5BCA-4DFE-885C-AFF05B8F727F}" presName="node" presStyleLbl="node1" presStyleIdx="0" presStyleCnt="4" custScaleX="110912" custScaleY="105761">
        <dgm:presLayoutVars>
          <dgm:bulletEnabled val="1"/>
        </dgm:presLayoutVars>
      </dgm:prSet>
      <dgm:spPr/>
    </dgm:pt>
    <dgm:pt modelId="{482F44A8-65DA-481D-B737-453B89BBAE7E}" type="pres">
      <dgm:prSet presAssocID="{4494A958-5BCA-4DFE-885C-AFF05B8F727F}" presName="dummy" presStyleCnt="0"/>
      <dgm:spPr/>
    </dgm:pt>
    <dgm:pt modelId="{F5DE2B97-9B3C-4B8F-9A57-65E240D5BB2F}" type="pres">
      <dgm:prSet presAssocID="{70C3B351-8F8F-45D9-B924-70A9F792122F}" presName="sibTrans" presStyleLbl="sibTrans2D1" presStyleIdx="0" presStyleCnt="4"/>
      <dgm:spPr/>
    </dgm:pt>
    <dgm:pt modelId="{D1A7E462-1F12-44EA-BFE0-E465237BEE5D}" type="pres">
      <dgm:prSet presAssocID="{B0462CE8-3F00-4126-B395-F84FF50B8D3D}" presName="node" presStyleLbl="node1" presStyleIdx="1" presStyleCnt="4">
        <dgm:presLayoutVars>
          <dgm:bulletEnabled val="1"/>
        </dgm:presLayoutVars>
      </dgm:prSet>
      <dgm:spPr/>
    </dgm:pt>
    <dgm:pt modelId="{C9FAC3C6-7BB1-4173-A787-B59D84A049E1}" type="pres">
      <dgm:prSet presAssocID="{B0462CE8-3F00-4126-B395-F84FF50B8D3D}" presName="dummy" presStyleCnt="0"/>
      <dgm:spPr/>
    </dgm:pt>
    <dgm:pt modelId="{79ADECC7-F986-443F-8412-AE8C49D86572}" type="pres">
      <dgm:prSet presAssocID="{02A4BF0B-4B05-4DDF-9C20-E8AB80419E5B}" presName="sibTrans" presStyleLbl="sibTrans2D1" presStyleIdx="1" presStyleCnt="4"/>
      <dgm:spPr/>
    </dgm:pt>
    <dgm:pt modelId="{DF2D112C-FF3C-469D-9A07-3121D570BAD5}" type="pres">
      <dgm:prSet presAssocID="{006B2983-428A-470D-94DF-05291E5F24B3}" presName="node" presStyleLbl="node1" presStyleIdx="2" presStyleCnt="4">
        <dgm:presLayoutVars>
          <dgm:bulletEnabled val="1"/>
        </dgm:presLayoutVars>
      </dgm:prSet>
      <dgm:spPr/>
    </dgm:pt>
    <dgm:pt modelId="{E5E35467-FAE0-4C33-94A0-B7D1F7668CA0}" type="pres">
      <dgm:prSet presAssocID="{006B2983-428A-470D-94DF-05291E5F24B3}" presName="dummy" presStyleCnt="0"/>
      <dgm:spPr/>
    </dgm:pt>
    <dgm:pt modelId="{8048E30C-9731-451A-B6E4-668D9AADBFFD}" type="pres">
      <dgm:prSet presAssocID="{F3AC3AFC-3D5C-49CE-8887-1DD6408E19F5}" presName="sibTrans" presStyleLbl="sibTrans2D1" presStyleIdx="2" presStyleCnt="4"/>
      <dgm:spPr/>
    </dgm:pt>
    <dgm:pt modelId="{8B33D604-0FB5-4EB0-85AC-1AE237100613}" type="pres">
      <dgm:prSet presAssocID="{36A28DFC-CBB8-4EF2-91E7-E9702E07B63A}" presName="node" presStyleLbl="node1" presStyleIdx="3" presStyleCnt="4" custScaleX="113640" custScaleY="106076">
        <dgm:presLayoutVars>
          <dgm:bulletEnabled val="1"/>
        </dgm:presLayoutVars>
      </dgm:prSet>
      <dgm:spPr/>
    </dgm:pt>
    <dgm:pt modelId="{AE598772-2B9E-4E84-B7AE-3A7357CCD2FD}" type="pres">
      <dgm:prSet presAssocID="{36A28DFC-CBB8-4EF2-91E7-E9702E07B63A}" presName="dummy" presStyleCnt="0"/>
      <dgm:spPr/>
    </dgm:pt>
    <dgm:pt modelId="{CDA71BFA-69D4-43FF-A7F3-7B922045A8CC}" type="pres">
      <dgm:prSet presAssocID="{871D0469-6554-47CC-AFA0-C1A191B6593F}" presName="sibTrans" presStyleLbl="sibTrans2D1" presStyleIdx="3" presStyleCnt="4"/>
      <dgm:spPr/>
    </dgm:pt>
  </dgm:ptLst>
  <dgm:cxnLst>
    <dgm:cxn modelId="{02251D1B-7456-4C77-B667-E42209B328E8}" type="presOf" srcId="{4494A958-5BCA-4DFE-885C-AFF05B8F727F}" destId="{9AAA7B69-5887-4E52-B7B7-3E49B10F53B6}" srcOrd="0" destOrd="0" presId="urn:microsoft.com/office/officeart/2005/8/layout/radial6"/>
    <dgm:cxn modelId="{DFFD4735-146D-41CE-BFB9-37AB7048E7E4}" srcId="{AD53695D-A708-4A2E-A555-72C3CFE09E3B}" destId="{B0462CE8-3F00-4126-B395-F84FF50B8D3D}" srcOrd="1" destOrd="0" parTransId="{80E68736-4379-4857-B128-A6D29C55E7C2}" sibTransId="{02A4BF0B-4B05-4DDF-9C20-E8AB80419E5B}"/>
    <dgm:cxn modelId="{1938C469-409C-4952-BE30-B26D4506913F}" type="presOf" srcId="{870FCAE8-FBD6-4438-9A08-EC9E825799DF}" destId="{50912236-A567-44D0-9668-BFD5AC932107}" srcOrd="0" destOrd="0" presId="urn:microsoft.com/office/officeart/2005/8/layout/radial6"/>
    <dgm:cxn modelId="{D42C9671-7A92-4B28-B55C-80F4E917AB5F}" type="presOf" srcId="{70C3B351-8F8F-45D9-B924-70A9F792122F}" destId="{F5DE2B97-9B3C-4B8F-9A57-65E240D5BB2F}" srcOrd="0" destOrd="0" presId="urn:microsoft.com/office/officeart/2005/8/layout/radial6"/>
    <dgm:cxn modelId="{F71E3276-DD55-400D-95C4-E946F3677D13}" type="presOf" srcId="{871D0469-6554-47CC-AFA0-C1A191B6593F}" destId="{CDA71BFA-69D4-43FF-A7F3-7B922045A8CC}" srcOrd="0" destOrd="0" presId="urn:microsoft.com/office/officeart/2005/8/layout/radial6"/>
    <dgm:cxn modelId="{13324D7C-86CB-420A-B54D-BE4D5C4C1D08}" type="presOf" srcId="{02A4BF0B-4B05-4DDF-9C20-E8AB80419E5B}" destId="{79ADECC7-F986-443F-8412-AE8C49D86572}" srcOrd="0" destOrd="0" presId="urn:microsoft.com/office/officeart/2005/8/layout/radial6"/>
    <dgm:cxn modelId="{A710AF87-87ED-465D-BCB9-387D00DA09ED}" type="presOf" srcId="{F3AC3AFC-3D5C-49CE-8887-1DD6408E19F5}" destId="{8048E30C-9731-451A-B6E4-668D9AADBFFD}" srcOrd="0" destOrd="0" presId="urn:microsoft.com/office/officeart/2005/8/layout/radial6"/>
    <dgm:cxn modelId="{26005396-3AB7-457A-A0E9-7D15814CC7F0}" type="presOf" srcId="{36A28DFC-CBB8-4EF2-91E7-E9702E07B63A}" destId="{8B33D604-0FB5-4EB0-85AC-1AE237100613}" srcOrd="0" destOrd="0" presId="urn:microsoft.com/office/officeart/2005/8/layout/radial6"/>
    <dgm:cxn modelId="{EA0515A2-A905-4B10-83BD-7369D7B3082C}" srcId="{870FCAE8-FBD6-4438-9A08-EC9E825799DF}" destId="{AD53695D-A708-4A2E-A555-72C3CFE09E3B}" srcOrd="0" destOrd="0" parTransId="{005EDEE4-118E-4000-9522-CDDAC42FF3F2}" sibTransId="{BC16F7FE-CE80-4507-BEB5-E466A7212FB6}"/>
    <dgm:cxn modelId="{2594B1AA-B732-4E35-B8B3-C42D6401BF62}" srcId="{AD53695D-A708-4A2E-A555-72C3CFE09E3B}" destId="{4494A958-5BCA-4DFE-885C-AFF05B8F727F}" srcOrd="0" destOrd="0" parTransId="{EFF747DD-2626-44C3-81F3-3AED22AA9A2C}" sibTransId="{70C3B351-8F8F-45D9-B924-70A9F792122F}"/>
    <dgm:cxn modelId="{4C5E90B2-AA2C-4615-B5B7-78C4C012F405}" type="presOf" srcId="{B0462CE8-3F00-4126-B395-F84FF50B8D3D}" destId="{D1A7E462-1F12-44EA-BFE0-E465237BEE5D}" srcOrd="0" destOrd="0" presId="urn:microsoft.com/office/officeart/2005/8/layout/radial6"/>
    <dgm:cxn modelId="{AAD278BF-5E07-4A61-9868-80AD8ADC2678}" srcId="{AD53695D-A708-4A2E-A555-72C3CFE09E3B}" destId="{36A28DFC-CBB8-4EF2-91E7-E9702E07B63A}" srcOrd="3" destOrd="0" parTransId="{22DC5100-54E4-44BE-8A62-18220019BB9C}" sibTransId="{871D0469-6554-47CC-AFA0-C1A191B6593F}"/>
    <dgm:cxn modelId="{CB089BE1-5FB1-477B-A900-F9C93DC08113}" type="presOf" srcId="{006B2983-428A-470D-94DF-05291E5F24B3}" destId="{DF2D112C-FF3C-469D-9A07-3121D570BAD5}" srcOrd="0" destOrd="0" presId="urn:microsoft.com/office/officeart/2005/8/layout/radial6"/>
    <dgm:cxn modelId="{0DA625ED-290F-4B81-9A5D-9F35096EA925}" srcId="{AD53695D-A708-4A2E-A555-72C3CFE09E3B}" destId="{006B2983-428A-470D-94DF-05291E5F24B3}" srcOrd="2" destOrd="0" parTransId="{3717ACA4-F3B6-453E-A68E-B6163EDA1B9B}" sibTransId="{F3AC3AFC-3D5C-49CE-8887-1DD6408E19F5}"/>
    <dgm:cxn modelId="{60EC04F7-0E2F-47A6-B2D9-C6B57F94D4B3}" type="presOf" srcId="{AD53695D-A708-4A2E-A555-72C3CFE09E3B}" destId="{F06EA714-DB74-4B43-82E9-DF84B6FD8396}" srcOrd="0" destOrd="0" presId="urn:microsoft.com/office/officeart/2005/8/layout/radial6"/>
    <dgm:cxn modelId="{35513134-74A7-4050-9D84-A3AAA3525F43}" type="presParOf" srcId="{50912236-A567-44D0-9668-BFD5AC932107}" destId="{F06EA714-DB74-4B43-82E9-DF84B6FD8396}" srcOrd="0" destOrd="0" presId="urn:microsoft.com/office/officeart/2005/8/layout/radial6"/>
    <dgm:cxn modelId="{35518DE2-E3CC-4177-9509-2EC86EDC949B}" type="presParOf" srcId="{50912236-A567-44D0-9668-BFD5AC932107}" destId="{9AAA7B69-5887-4E52-B7B7-3E49B10F53B6}" srcOrd="1" destOrd="0" presId="urn:microsoft.com/office/officeart/2005/8/layout/radial6"/>
    <dgm:cxn modelId="{A7F6F24F-CE42-453F-9343-32E9AA3BA262}" type="presParOf" srcId="{50912236-A567-44D0-9668-BFD5AC932107}" destId="{482F44A8-65DA-481D-B737-453B89BBAE7E}" srcOrd="2" destOrd="0" presId="urn:microsoft.com/office/officeart/2005/8/layout/radial6"/>
    <dgm:cxn modelId="{A500D43C-5FD6-4834-8362-49DF94EC4559}" type="presParOf" srcId="{50912236-A567-44D0-9668-BFD5AC932107}" destId="{F5DE2B97-9B3C-4B8F-9A57-65E240D5BB2F}" srcOrd="3" destOrd="0" presId="urn:microsoft.com/office/officeart/2005/8/layout/radial6"/>
    <dgm:cxn modelId="{AB90D57F-5CC5-42F6-92C3-261D0AD868DF}" type="presParOf" srcId="{50912236-A567-44D0-9668-BFD5AC932107}" destId="{D1A7E462-1F12-44EA-BFE0-E465237BEE5D}" srcOrd="4" destOrd="0" presId="urn:microsoft.com/office/officeart/2005/8/layout/radial6"/>
    <dgm:cxn modelId="{6E08481B-7390-4751-8158-262672BC3725}" type="presParOf" srcId="{50912236-A567-44D0-9668-BFD5AC932107}" destId="{C9FAC3C6-7BB1-4173-A787-B59D84A049E1}" srcOrd="5" destOrd="0" presId="urn:microsoft.com/office/officeart/2005/8/layout/radial6"/>
    <dgm:cxn modelId="{7EF3D665-8782-4762-90F6-2537BD91D8D2}" type="presParOf" srcId="{50912236-A567-44D0-9668-BFD5AC932107}" destId="{79ADECC7-F986-443F-8412-AE8C49D86572}" srcOrd="6" destOrd="0" presId="urn:microsoft.com/office/officeart/2005/8/layout/radial6"/>
    <dgm:cxn modelId="{E6BD55FA-16BA-4C74-A4C9-48DF3A854E52}" type="presParOf" srcId="{50912236-A567-44D0-9668-BFD5AC932107}" destId="{DF2D112C-FF3C-469D-9A07-3121D570BAD5}" srcOrd="7" destOrd="0" presId="urn:microsoft.com/office/officeart/2005/8/layout/radial6"/>
    <dgm:cxn modelId="{81F41429-116D-49C1-B66A-549329535D3A}" type="presParOf" srcId="{50912236-A567-44D0-9668-BFD5AC932107}" destId="{E5E35467-FAE0-4C33-94A0-B7D1F7668CA0}" srcOrd="8" destOrd="0" presId="urn:microsoft.com/office/officeart/2005/8/layout/radial6"/>
    <dgm:cxn modelId="{4AA0B63B-8906-4163-B38E-C43D721697C3}" type="presParOf" srcId="{50912236-A567-44D0-9668-BFD5AC932107}" destId="{8048E30C-9731-451A-B6E4-668D9AADBFFD}" srcOrd="9" destOrd="0" presId="urn:microsoft.com/office/officeart/2005/8/layout/radial6"/>
    <dgm:cxn modelId="{8612A70C-2457-4D60-B4AC-1DC4F4BC1550}" type="presParOf" srcId="{50912236-A567-44D0-9668-BFD5AC932107}" destId="{8B33D604-0FB5-4EB0-85AC-1AE237100613}" srcOrd="10" destOrd="0" presId="urn:microsoft.com/office/officeart/2005/8/layout/radial6"/>
    <dgm:cxn modelId="{1703D5D9-AD76-47D7-B75B-8793C56158ED}" type="presParOf" srcId="{50912236-A567-44D0-9668-BFD5AC932107}" destId="{AE598772-2B9E-4E84-B7AE-3A7357CCD2FD}" srcOrd="11" destOrd="0" presId="urn:microsoft.com/office/officeart/2005/8/layout/radial6"/>
    <dgm:cxn modelId="{461232DE-2CED-4F8D-9AF2-14315EEDD75D}" type="presParOf" srcId="{50912236-A567-44D0-9668-BFD5AC932107}" destId="{CDA71BFA-69D4-43FF-A7F3-7B922045A8C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A7233-E339-4CB0-89E9-5FB3E6AF6DCB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Executive Summary</a:t>
          </a:r>
          <a:endParaRPr lang="en-IN" sz="900" kern="1200" dirty="0"/>
        </a:p>
      </dsp:txBody>
      <dsp:txXfrm rot="-5400000">
        <a:off x="1" y="413307"/>
        <a:ext cx="823251" cy="352821"/>
      </dsp:txXfrm>
    </dsp:sp>
    <dsp:sp modelId="{88A55393-286F-4BDE-BB40-FC92E8EC9683}">
      <dsp:nvSpPr>
        <dsp:cNvPr id="0" name=""/>
        <dsp:cNvSpPr/>
      </dsp:nvSpPr>
      <dsp:spPr>
        <a:xfrm rot="5400000">
          <a:off x="4093401" y="-3268470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ell MT" panose="02020503060305020303" pitchFamily="18" charset="0"/>
            </a:rPr>
            <a:t>Introduction to Business</a:t>
          </a:r>
          <a:endParaRPr lang="en-IN" sz="3000" kern="1200" dirty="0">
            <a:latin typeface="Bell MT" panose="02020503060305020303" pitchFamily="18" charset="0"/>
          </a:endParaRPr>
        </a:p>
      </dsp:txBody>
      <dsp:txXfrm rot="-5400000">
        <a:off x="823251" y="38997"/>
        <a:ext cx="7267431" cy="689813"/>
      </dsp:txXfrm>
    </dsp:sp>
    <dsp:sp modelId="{9E0F9C50-281E-41F2-A286-F3EDD6C6A804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Collection &amp; Cleaning</a:t>
          </a:r>
          <a:endParaRPr lang="en-IN" sz="900" kern="1200" dirty="0"/>
        </a:p>
      </dsp:txBody>
      <dsp:txXfrm rot="-5400000">
        <a:off x="1" y="1473115"/>
        <a:ext cx="823251" cy="352821"/>
      </dsp:txXfrm>
    </dsp:sp>
    <dsp:sp modelId="{589B0443-674C-4589-85DE-25924EF066F2}">
      <dsp:nvSpPr>
        <dsp:cNvPr id="0" name=""/>
        <dsp:cNvSpPr/>
      </dsp:nvSpPr>
      <dsp:spPr>
        <a:xfrm rot="5400000">
          <a:off x="4093401" y="-2208662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ell MT" panose="02020503060305020303" pitchFamily="18" charset="0"/>
            </a:rPr>
            <a:t>Data collection &amp; cleaning steps</a:t>
          </a:r>
          <a:endParaRPr lang="en-IN" sz="3000" kern="1200" dirty="0">
            <a:latin typeface="Bell MT" panose="02020503060305020303" pitchFamily="18" charset="0"/>
          </a:endParaRPr>
        </a:p>
      </dsp:txBody>
      <dsp:txXfrm rot="-5400000">
        <a:off x="823251" y="1098805"/>
        <a:ext cx="7267431" cy="689813"/>
      </dsp:txXfrm>
    </dsp:sp>
    <dsp:sp modelId="{5ADDC07D-3AE6-479D-80C6-5220B0D58FFD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Analysis</a:t>
          </a:r>
          <a:endParaRPr lang="en-IN" sz="900" kern="1200" dirty="0"/>
        </a:p>
      </dsp:txBody>
      <dsp:txXfrm rot="-5400000">
        <a:off x="1" y="2532923"/>
        <a:ext cx="823251" cy="352821"/>
      </dsp:txXfrm>
    </dsp:sp>
    <dsp:sp modelId="{B5B732D9-02A1-4475-984F-DCF50C047F63}">
      <dsp:nvSpPr>
        <dsp:cNvPr id="0" name=""/>
        <dsp:cNvSpPr/>
      </dsp:nvSpPr>
      <dsp:spPr>
        <a:xfrm rot="5400000">
          <a:off x="4093401" y="-114885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ell MT" panose="02020503060305020303" pitchFamily="18" charset="0"/>
            </a:rPr>
            <a:t>Analysis done in respect to the challenges</a:t>
          </a:r>
          <a:endParaRPr lang="en-IN" sz="3000" kern="1200" dirty="0">
            <a:latin typeface="Bell MT" panose="02020503060305020303" pitchFamily="18" charset="0"/>
          </a:endParaRPr>
        </a:p>
      </dsp:txBody>
      <dsp:txXfrm rot="-5400000">
        <a:off x="823251" y="2158614"/>
        <a:ext cx="7267431" cy="689813"/>
      </dsp:txXfrm>
    </dsp:sp>
    <dsp:sp modelId="{B6652642-50DB-43A7-BF51-E7C4D9529320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Findings</a:t>
          </a:r>
          <a:endParaRPr lang="en-IN" sz="900" kern="1200" dirty="0"/>
        </a:p>
      </dsp:txBody>
      <dsp:txXfrm rot="-5400000">
        <a:off x="1" y="3592732"/>
        <a:ext cx="823251" cy="352821"/>
      </dsp:txXfrm>
    </dsp:sp>
    <dsp:sp modelId="{9DFC1F16-ABD1-40DA-A69B-02FE59C3ADEA}">
      <dsp:nvSpPr>
        <dsp:cNvPr id="0" name=""/>
        <dsp:cNvSpPr/>
      </dsp:nvSpPr>
      <dsp:spPr>
        <a:xfrm rot="5400000">
          <a:off x="4093401" y="-89045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ell MT" panose="02020503060305020303" pitchFamily="18" charset="0"/>
            </a:rPr>
            <a:t>Important Insights about business</a:t>
          </a:r>
          <a:endParaRPr lang="en-IN" sz="3000" kern="1200" dirty="0">
            <a:latin typeface="Bell MT" panose="02020503060305020303" pitchFamily="18" charset="0"/>
          </a:endParaRPr>
        </a:p>
      </dsp:txBody>
      <dsp:txXfrm rot="-5400000">
        <a:off x="823251" y="3218422"/>
        <a:ext cx="7267431" cy="689813"/>
      </dsp:txXfrm>
    </dsp:sp>
    <dsp:sp modelId="{863CE2A7-D4B9-4FB1-9AA3-EB8096EDAF33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Recommendations</a:t>
          </a:r>
          <a:endParaRPr lang="en-IN" sz="900" kern="1200" dirty="0"/>
        </a:p>
      </dsp:txBody>
      <dsp:txXfrm rot="-5400000">
        <a:off x="1" y="4652540"/>
        <a:ext cx="823251" cy="352821"/>
      </dsp:txXfrm>
    </dsp:sp>
    <dsp:sp modelId="{43944241-E73E-4886-B990-9184BB244CA1}">
      <dsp:nvSpPr>
        <dsp:cNvPr id="0" name=""/>
        <dsp:cNvSpPr/>
      </dsp:nvSpPr>
      <dsp:spPr>
        <a:xfrm rot="5400000">
          <a:off x="4093401" y="97076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ell MT" panose="02020503060305020303" pitchFamily="18" charset="0"/>
            </a:rPr>
            <a:t>Solutions / Recommendations for business</a:t>
          </a:r>
          <a:endParaRPr lang="en-IN" sz="3000" kern="1200" dirty="0">
            <a:latin typeface="Bell MT" panose="02020503060305020303" pitchFamily="18" charset="0"/>
          </a:endParaRPr>
        </a:p>
      </dsp:txBody>
      <dsp:txXfrm rot="-5400000">
        <a:off x="823251" y="4278231"/>
        <a:ext cx="7267431" cy="689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71BFA-69D4-43FF-A7F3-7B922045A8CC}">
      <dsp:nvSpPr>
        <dsp:cNvPr id="0" name=""/>
        <dsp:cNvSpPr/>
      </dsp:nvSpPr>
      <dsp:spPr>
        <a:xfrm>
          <a:off x="2182807" y="645097"/>
          <a:ext cx="4167159" cy="4167159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8E30C-9731-451A-B6E4-668D9AADBFFD}">
      <dsp:nvSpPr>
        <dsp:cNvPr id="0" name=""/>
        <dsp:cNvSpPr/>
      </dsp:nvSpPr>
      <dsp:spPr>
        <a:xfrm>
          <a:off x="2182807" y="645097"/>
          <a:ext cx="4167159" cy="4167159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DECC7-F986-443F-8412-AE8C49D86572}">
      <dsp:nvSpPr>
        <dsp:cNvPr id="0" name=""/>
        <dsp:cNvSpPr/>
      </dsp:nvSpPr>
      <dsp:spPr>
        <a:xfrm>
          <a:off x="2182807" y="645097"/>
          <a:ext cx="4167159" cy="4167159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E2B97-9B3C-4B8F-9A57-65E240D5BB2F}">
      <dsp:nvSpPr>
        <dsp:cNvPr id="0" name=""/>
        <dsp:cNvSpPr/>
      </dsp:nvSpPr>
      <dsp:spPr>
        <a:xfrm>
          <a:off x="2182807" y="645097"/>
          <a:ext cx="4167159" cy="4167159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EA714-DB74-4B43-82E9-DF84B6FD8396}">
      <dsp:nvSpPr>
        <dsp:cNvPr id="0" name=""/>
        <dsp:cNvSpPr/>
      </dsp:nvSpPr>
      <dsp:spPr>
        <a:xfrm>
          <a:off x="3307068" y="1769358"/>
          <a:ext cx="1918637" cy="1918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lgerian" panose="04020705040A02060702" pitchFamily="82" charset="0"/>
            </a:rPr>
            <a:t>Solutions to tackle with the business challenges</a:t>
          </a:r>
          <a:endParaRPr lang="en-IN" sz="1600" b="1" kern="1200" dirty="0">
            <a:latin typeface="Algerian" panose="04020705040A02060702" pitchFamily="82" charset="0"/>
          </a:endParaRPr>
        </a:p>
      </dsp:txBody>
      <dsp:txXfrm>
        <a:off x="3588046" y="2050336"/>
        <a:ext cx="1356681" cy="1356681"/>
      </dsp:txXfrm>
    </dsp:sp>
    <dsp:sp modelId="{9AAA7B69-5887-4E52-B7B7-3E49B10F53B6}">
      <dsp:nvSpPr>
        <dsp:cNvPr id="0" name=""/>
        <dsp:cNvSpPr/>
      </dsp:nvSpPr>
      <dsp:spPr>
        <a:xfrm>
          <a:off x="3521587" y="-16762"/>
          <a:ext cx="1489599" cy="1420418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Bell MT" panose="02020503060305020303" pitchFamily="18" charset="0"/>
            </a:rPr>
            <a:t>Increase sales of High-Profit items (e.g., Rajma &amp; Moong Dal) </a:t>
          </a:r>
          <a:endParaRPr lang="en-IN" sz="1400" kern="1200" dirty="0">
            <a:solidFill>
              <a:schemeClr val="tx1"/>
            </a:solidFill>
            <a:latin typeface="Bell MT" panose="02020503060305020303" pitchFamily="18" charset="0"/>
          </a:endParaRPr>
        </a:p>
      </dsp:txBody>
      <dsp:txXfrm>
        <a:off x="3739734" y="191253"/>
        <a:ext cx="1053305" cy="1004388"/>
      </dsp:txXfrm>
    </dsp:sp>
    <dsp:sp modelId="{D1A7E462-1F12-44EA-BFE0-E465237BEE5D}">
      <dsp:nvSpPr>
        <dsp:cNvPr id="0" name=""/>
        <dsp:cNvSpPr/>
      </dsp:nvSpPr>
      <dsp:spPr>
        <a:xfrm>
          <a:off x="5630094" y="2057153"/>
          <a:ext cx="1343045" cy="13430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Bell MT" panose="02020503060305020303" pitchFamily="18" charset="0"/>
            </a:rPr>
            <a:t>Enhance Financial Health</a:t>
          </a:r>
        </a:p>
      </dsp:txBody>
      <dsp:txXfrm>
        <a:off x="5826778" y="2253837"/>
        <a:ext cx="949677" cy="949677"/>
      </dsp:txXfrm>
    </dsp:sp>
    <dsp:sp modelId="{DF2D112C-FF3C-469D-9A07-3121D570BAD5}">
      <dsp:nvSpPr>
        <dsp:cNvPr id="0" name=""/>
        <dsp:cNvSpPr/>
      </dsp:nvSpPr>
      <dsp:spPr>
        <a:xfrm>
          <a:off x="3594864" y="4092383"/>
          <a:ext cx="1343045" cy="13430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Bell MT" panose="02020503060305020303" pitchFamily="18" charset="0"/>
            </a:rPr>
            <a:t>Adjust Inventory Re-order Level Before High Sales Periods</a:t>
          </a:r>
        </a:p>
      </dsp:txBody>
      <dsp:txXfrm>
        <a:off x="3791548" y="4289067"/>
        <a:ext cx="949677" cy="949677"/>
      </dsp:txXfrm>
    </dsp:sp>
    <dsp:sp modelId="{8B33D604-0FB5-4EB0-85AC-1AE237100613}">
      <dsp:nvSpPr>
        <dsp:cNvPr id="0" name=""/>
        <dsp:cNvSpPr/>
      </dsp:nvSpPr>
      <dsp:spPr>
        <a:xfrm>
          <a:off x="1468038" y="2016351"/>
          <a:ext cx="1526237" cy="14246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latin typeface="Bell MT" panose="02020503060305020303" pitchFamily="18" charset="0"/>
            </a:rPr>
            <a:t>Optimize Inventory Levels (e.g.,  Chole, Moong Dal,  Rajma &amp; Ghee)</a:t>
          </a:r>
          <a:endParaRPr lang="en-IN" sz="1400" b="0" kern="1200" dirty="0">
            <a:solidFill>
              <a:schemeClr val="tx1"/>
            </a:solidFill>
            <a:latin typeface="Bell MT" panose="02020503060305020303" pitchFamily="18" charset="0"/>
          </a:endParaRPr>
        </a:p>
      </dsp:txBody>
      <dsp:txXfrm>
        <a:off x="1691550" y="2224986"/>
        <a:ext cx="1079213" cy="1007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04819-A25C-40FA-BEDA-6EC8755E06B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6E8C6-F1BA-43DB-A1EF-0C59FBFE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5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6E8C6-F1BA-43DB-A1EF-0C59FBFE748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3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6E8C6-F1BA-43DB-A1EF-0C59FBFE748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0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8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336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1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8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01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95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2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9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2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18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9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012CD0-B620-41A7-806C-C3C78F2EA3A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28D1C-EC27-A66E-5731-C86A42E6EBB0}"/>
              </a:ext>
            </a:extLst>
          </p:cNvPr>
          <p:cNvSpPr txBox="1"/>
          <p:nvPr/>
        </p:nvSpPr>
        <p:spPr>
          <a:xfrm>
            <a:off x="452283" y="105013"/>
            <a:ext cx="11287433" cy="664797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adley Hand ITC" panose="03070402050302030203" pitchFamily="66" charset="0"/>
              </a:rPr>
              <a:t>IIT-MADRAS</a:t>
            </a:r>
            <a:b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adley Hand ITC" panose="03070402050302030203" pitchFamily="66" charset="0"/>
              </a:rPr>
            </a:br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adley Hand ITC" panose="03070402050302030203" pitchFamily="66" charset="0"/>
              </a:rPr>
              <a:t>BUSINESS DATA MANAGEMENT</a:t>
            </a:r>
          </a:p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adley Hand ITC" panose="03070402050302030203" pitchFamily="66" charset="0"/>
              </a:rPr>
              <a:t>CAPSTONE PROJECT</a:t>
            </a:r>
          </a:p>
          <a:p>
            <a:endParaRPr lang="en-US" dirty="0"/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Case Study of</a:t>
            </a:r>
            <a:br>
              <a:rPr lang="en-US" dirty="0"/>
            </a:b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“TRIPATHI Kirana Store”</a:t>
            </a:r>
          </a:p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(RETAIL METRICS UNVEILED: A DEEP DIVE INTO GENERAL STORE PERFORMANCE)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algn="r"/>
            <a:endParaRPr lang="en-US" dirty="0"/>
          </a:p>
          <a:p>
            <a:pPr algn="r"/>
            <a:endParaRPr lang="en-US" dirty="0"/>
          </a:p>
          <a:p>
            <a:r>
              <a:rPr lang="en-US" dirty="0"/>
              <a:t>																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  <a:r>
              <a:rPr lang="en-US" dirty="0"/>
              <a:t>																				      			          SAURABH YADAV</a:t>
            </a:r>
            <a:br>
              <a:rPr lang="en-US" dirty="0"/>
            </a:br>
            <a:r>
              <a:rPr lang="en-US" dirty="0"/>
              <a:t>													                                23F1003171</a:t>
            </a:r>
          </a:p>
          <a:p>
            <a:pPr algn="r"/>
            <a:r>
              <a:rPr lang="en-US" dirty="0"/>
              <a:t>  (23F1003171@ds.study.iitm.ac.in)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8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A93A-52BC-1B40-EA5B-EFB0A967F61B}"/>
              </a:ext>
            </a:extLst>
          </p:cNvPr>
          <p:cNvSpPr txBox="1"/>
          <p:nvPr/>
        </p:nvSpPr>
        <p:spPr>
          <a:xfrm>
            <a:off x="3762865" y="258001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Solutions / Recommendations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D93B84-67EE-D9F3-D623-A5C796E50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625884"/>
              </p:ext>
            </p:extLst>
          </p:nvPr>
        </p:nvGraphicFramePr>
        <p:xfrm>
          <a:off x="2032000" y="719666"/>
          <a:ext cx="84411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miley Face 1">
            <a:extLst>
              <a:ext uri="{FF2B5EF4-FFF2-40B4-BE49-F238E27FC236}">
                <a16:creationId xmlns:a16="http://schemas.microsoft.com/office/drawing/2014/main" id="{03A1736C-7FAA-DEDA-F0BB-73625BC33314}"/>
              </a:ext>
            </a:extLst>
          </p:cNvPr>
          <p:cNvSpPr/>
          <p:nvPr/>
        </p:nvSpPr>
        <p:spPr>
          <a:xfrm rot="19770120">
            <a:off x="8799432" y="4717794"/>
            <a:ext cx="3530120" cy="1827245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IN" sz="2800" b="1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6985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9B9ADA-D7FB-5858-B14E-6299ECDCE90E}"/>
              </a:ext>
            </a:extLst>
          </p:cNvPr>
          <p:cNvSpPr txBox="1"/>
          <p:nvPr/>
        </p:nvSpPr>
        <p:spPr>
          <a:xfrm>
            <a:off x="2884602" y="226243"/>
            <a:ext cx="589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Bold ITC" panose="020B0907030504020204" pitchFamily="34" charset="0"/>
              </a:rPr>
              <a:t>CONTENTS</a:t>
            </a:r>
            <a:endParaRPr lang="en-I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44087AE-967F-B460-BA8A-37499D6D5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4158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520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E2914E-EAFD-B6EE-F412-504755A412E9}"/>
              </a:ext>
            </a:extLst>
          </p:cNvPr>
          <p:cNvSpPr txBox="1"/>
          <p:nvPr/>
        </p:nvSpPr>
        <p:spPr>
          <a:xfrm>
            <a:off x="4120780" y="383820"/>
            <a:ext cx="4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Introduction to Business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3478-A470-384D-E946-B4790CA1BCAB}"/>
              </a:ext>
            </a:extLst>
          </p:cNvPr>
          <p:cNvSpPr txBox="1"/>
          <p:nvPr/>
        </p:nvSpPr>
        <p:spPr>
          <a:xfrm>
            <a:off x="875071" y="1845588"/>
            <a:ext cx="5854045" cy="3166824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The business from where I collected data is a </a:t>
            </a:r>
            <a:r>
              <a:rPr lang="en-US" b="1" dirty="0">
                <a:latin typeface="Bell MT" panose="02020503060305020303" pitchFamily="18" charset="0"/>
              </a:rPr>
              <a:t>medium-sized retailer grocery shop</a:t>
            </a:r>
            <a:r>
              <a:rPr lang="en-US" dirty="0">
                <a:latin typeface="Bell MT" panose="02020503060305020303" pitchFamily="18" charset="0"/>
              </a:rPr>
              <a:t>, started by “Mr. Harvendra Tripathi” in early 2005.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The business </a:t>
            </a:r>
            <a:r>
              <a:rPr lang="en-US" b="1" dirty="0">
                <a:latin typeface="Bell MT" panose="02020503060305020303" pitchFamily="18" charset="0"/>
              </a:rPr>
              <a:t>deals primarily in grocery products </a:t>
            </a:r>
            <a:r>
              <a:rPr lang="en-US" dirty="0">
                <a:latin typeface="Bell MT" panose="02020503060305020303" pitchFamily="18" charset="0"/>
              </a:rPr>
              <a:t>such as Atta, Arhar Dal, Urad Dal, Rice, Ghee and many more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Unfortunately, the shop has been facing challenges in terms of </a:t>
            </a:r>
            <a:r>
              <a:rPr lang="en-US" b="1" dirty="0">
                <a:latin typeface="Bell MT" panose="02020503060305020303" pitchFamily="18" charset="0"/>
              </a:rPr>
              <a:t>Profit, Sales &amp; Inventory Management</a:t>
            </a:r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01795-AA3B-C40A-04FE-3457E6760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720" y="1340307"/>
            <a:ext cx="4719484" cy="4719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71860105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9244EE-0082-649E-CBC0-7B71451B6D2A}"/>
              </a:ext>
            </a:extLst>
          </p:cNvPr>
          <p:cNvSpPr txBox="1"/>
          <p:nvPr/>
        </p:nvSpPr>
        <p:spPr>
          <a:xfrm>
            <a:off x="3687451" y="593889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Data Collection and Cleaning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CC09D-F29C-951A-BA5B-D37C450E6D4B}"/>
              </a:ext>
            </a:extLst>
          </p:cNvPr>
          <p:cNvSpPr txBox="1"/>
          <p:nvPr/>
        </p:nvSpPr>
        <p:spPr>
          <a:xfrm>
            <a:off x="1791093" y="2056756"/>
            <a:ext cx="8672659" cy="2862322"/>
          </a:xfrm>
          <a:prstGeom prst="round1Rect">
            <a:avLst/>
          </a:prstGeom>
          <a:solidFill>
            <a:srgbClr val="CC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I collected data from informal bills and previous records, but since it's from an unorganized business, the data is in an unorganized manner.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I extracted data for 9 products from a long list.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The collected data for analysis was “Primary data”, mostly in an informal way, as it was from an unorganized business.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u="sng" dirty="0">
                <a:latin typeface="Bell MT" panose="02020503060305020303" pitchFamily="18" charset="0"/>
              </a:rPr>
              <a:t>To clean the data</a:t>
            </a:r>
            <a:r>
              <a:rPr lang="en-IN" dirty="0">
                <a:latin typeface="Bell MT" panose="02020503060305020303" pitchFamily="18" charset="0"/>
              </a:rPr>
              <a:t>, I used an Excel spreadsheet. Additionally, I used Excel for all my data manipulation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182167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C72AF2-6597-364F-3379-5B41B133AC76}"/>
              </a:ext>
            </a:extLst>
          </p:cNvPr>
          <p:cNvSpPr txBox="1"/>
          <p:nvPr/>
        </p:nvSpPr>
        <p:spPr>
          <a:xfrm>
            <a:off x="3687451" y="593889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Data Analysis - Sales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B1AAB5-6401-15CE-BE20-46070A6A9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17126"/>
              </p:ext>
            </p:extLst>
          </p:nvPr>
        </p:nvGraphicFramePr>
        <p:xfrm>
          <a:off x="4784938" y="1497475"/>
          <a:ext cx="2400300" cy="1776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80">
                  <a:extLst>
                    <a:ext uri="{9D8B030D-6E8A-4147-A177-3AD203B41FA5}">
                      <a16:colId xmlns:a16="http://schemas.microsoft.com/office/drawing/2014/main" val="553302278"/>
                    </a:ext>
                  </a:extLst>
                </a:gridCol>
                <a:gridCol w="1071120">
                  <a:extLst>
                    <a:ext uri="{9D8B030D-6E8A-4147-A177-3AD203B41FA5}">
                      <a16:colId xmlns:a16="http://schemas.microsoft.com/office/drawing/2014/main" val="2625634592"/>
                    </a:ext>
                  </a:extLst>
                </a:gridCol>
              </a:tblGrid>
              <a:tr h="2601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  <a:highlight>
                            <a:srgbClr val="CCCCFF"/>
                          </a:highlight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Average Daily Revenue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CCCFF"/>
                        </a:highlight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i="1" u="none" strike="noStrike" dirty="0">
                          <a:effectLst/>
                          <a:highlight>
                            <a:srgbClr val="CCCCFF"/>
                          </a:highlight>
                          <a:latin typeface="Bell MT" panose="02020503060305020303" pitchFamily="18" charset="0"/>
                        </a:rPr>
                        <a:t>₹ 16,157.33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CCCFF"/>
                        </a:highlight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588197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  <a:highlight>
                            <a:srgbClr val="FFFF99"/>
                          </a:highlight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Std. Deviation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99"/>
                        </a:highlight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99"/>
                          </a:highlight>
                          <a:latin typeface="Bell MT" panose="02020503060305020303" pitchFamily="18" charset="0"/>
                        </a:rPr>
                        <a:t>₹951.14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442493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  <a:highlight>
                            <a:srgbClr val="FFCCFF"/>
                          </a:highlight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Min Revenue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CCFF"/>
                        </a:highlight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i="1" u="none" strike="noStrike" dirty="0">
                          <a:effectLst/>
                          <a:highlight>
                            <a:srgbClr val="FFCCFF"/>
                          </a:highlight>
                          <a:latin typeface="Bell MT" panose="02020503060305020303" pitchFamily="18" charset="0"/>
                        </a:rPr>
                        <a:t>₹13,825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CCFF"/>
                        </a:highlight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501693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  <a:highlight>
                            <a:srgbClr val="CCFFFF"/>
                          </a:highlight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Max Revenue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CFFFF"/>
                        </a:highlight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i="1" u="none" strike="noStrike" dirty="0">
                          <a:effectLst/>
                          <a:highlight>
                            <a:srgbClr val="CCFFFF"/>
                          </a:highlight>
                          <a:latin typeface="Bell MT" panose="02020503060305020303" pitchFamily="18" charset="0"/>
                        </a:rPr>
                        <a:t>₹17,904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CFFFF"/>
                        </a:highlight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275125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  <a:highlight>
                            <a:srgbClr val="C6E0B4"/>
                          </a:highlight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Range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6E0B4"/>
                        </a:highlight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i="1" u="none" strike="noStrike" dirty="0">
                          <a:effectLst/>
                          <a:highlight>
                            <a:srgbClr val="C6E0B4"/>
                          </a:highlight>
                          <a:latin typeface="Bell MT" panose="02020503060305020303" pitchFamily="18" charset="0"/>
                        </a:rPr>
                        <a:t>₹4,079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6E0B4"/>
                        </a:highlight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615143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9C3E86-0538-D381-26E1-ADD4047C8C6A}"/>
              </a:ext>
            </a:extLst>
          </p:cNvPr>
          <p:cNvSpPr/>
          <p:nvPr/>
        </p:nvSpPr>
        <p:spPr>
          <a:xfrm>
            <a:off x="4376811" y="2270005"/>
            <a:ext cx="358218" cy="27337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707E-B621-63D1-741E-C462BF53EEC6}"/>
              </a:ext>
            </a:extLst>
          </p:cNvPr>
          <p:cNvSpPr txBox="1"/>
          <p:nvPr/>
        </p:nvSpPr>
        <p:spPr>
          <a:xfrm>
            <a:off x="4685121" y="4678678"/>
            <a:ext cx="2821760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Atta, Ghee &amp; Refined </a:t>
            </a:r>
            <a:r>
              <a:rPr lang="en-US" dirty="0">
                <a:latin typeface="Bell MT" panose="02020503060305020303" pitchFamily="18" charset="0"/>
              </a:rPr>
              <a:t>are the main revenue generating SKU’s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969A282-AD24-352F-B7A4-3C9064735C13}"/>
              </a:ext>
            </a:extLst>
          </p:cNvPr>
          <p:cNvSpPr/>
          <p:nvPr/>
        </p:nvSpPr>
        <p:spPr>
          <a:xfrm>
            <a:off x="4326903" y="5052767"/>
            <a:ext cx="358218" cy="27337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254BB9-73A3-3281-706D-35D5DB06FC26}"/>
              </a:ext>
            </a:extLst>
          </p:cNvPr>
          <p:cNvSpPr txBox="1"/>
          <p:nvPr/>
        </p:nvSpPr>
        <p:spPr>
          <a:xfrm>
            <a:off x="8378707" y="4204355"/>
            <a:ext cx="2667785" cy="120032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Atta, Ghee, Refined, Arhar Dal &amp; Chole </a:t>
            </a:r>
            <a:r>
              <a:rPr lang="en-US" dirty="0">
                <a:latin typeface="Bell MT" panose="02020503060305020303" pitchFamily="18" charset="0"/>
              </a:rPr>
              <a:t>contribute approx. 80% to total revenue 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745E48D-1D97-45F7-8FA1-CB1D3AEA4478}"/>
              </a:ext>
            </a:extLst>
          </p:cNvPr>
          <p:cNvSpPr/>
          <p:nvPr/>
        </p:nvSpPr>
        <p:spPr>
          <a:xfrm>
            <a:off x="9527057" y="3801408"/>
            <a:ext cx="371087" cy="40294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33266F0-2C7E-CF8E-5C1E-8E9218093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452" y="1038729"/>
            <a:ext cx="4112450" cy="261272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0E9D4E5-2E1C-B2CA-EE65-9179A6055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1938" y="1038729"/>
            <a:ext cx="4445610" cy="276267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9389FAF-8445-5648-831E-EC96EE43CE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452" y="3835867"/>
            <a:ext cx="4112450" cy="27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FFC02-C164-79EE-EF31-33CB3DF93CC2}"/>
              </a:ext>
            </a:extLst>
          </p:cNvPr>
          <p:cNvSpPr txBox="1"/>
          <p:nvPr/>
        </p:nvSpPr>
        <p:spPr>
          <a:xfrm>
            <a:off x="3687451" y="593889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Data Analysis - Purchases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28CA7-F535-58D8-A031-BAF3A5F5C3CB}"/>
              </a:ext>
            </a:extLst>
          </p:cNvPr>
          <p:cNvSpPr txBox="1"/>
          <p:nvPr/>
        </p:nvSpPr>
        <p:spPr>
          <a:xfrm>
            <a:off x="7187712" y="1589576"/>
            <a:ext cx="4624754" cy="403187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Bell MT" panose="02020503060305020303" pitchFamily="18" charset="0"/>
              </a:rPr>
              <a:t>Stable Prices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 Minimal variation in </a:t>
            </a:r>
            <a:r>
              <a:rPr lang="en-US" sz="1600" b="1" dirty="0">
                <a:latin typeface="Bell MT" panose="02020503060305020303" pitchFamily="18" charset="0"/>
              </a:rPr>
              <a:t>Rice</a:t>
            </a:r>
            <a:r>
              <a:rPr lang="en-US" sz="1600" dirty="0">
                <a:latin typeface="Bell MT" panose="02020503060305020303" pitchFamily="18" charset="0"/>
              </a:rPr>
              <a:t>, </a:t>
            </a:r>
            <a:r>
              <a:rPr lang="en-US" sz="1600" b="1" dirty="0">
                <a:latin typeface="Bell MT" panose="02020503060305020303" pitchFamily="18" charset="0"/>
              </a:rPr>
              <a:t>Rajma</a:t>
            </a:r>
            <a:r>
              <a:rPr lang="en-US" sz="1600" dirty="0">
                <a:latin typeface="Bell MT" panose="02020503060305020303" pitchFamily="18" charset="0"/>
              </a:rPr>
              <a:t>, </a:t>
            </a:r>
            <a:r>
              <a:rPr lang="en-US" sz="1600" b="1" dirty="0">
                <a:latin typeface="Bell MT" panose="02020503060305020303" pitchFamily="18" charset="0"/>
              </a:rPr>
              <a:t>Urad Dal </a:t>
            </a:r>
            <a:r>
              <a:rPr lang="en-US" sz="1600" dirty="0">
                <a:latin typeface="Bell MT" panose="02020503060305020303" pitchFamily="18" charset="0"/>
              </a:rPr>
              <a:t>&amp; </a:t>
            </a:r>
            <a:r>
              <a:rPr lang="en-US" sz="1600" b="1" dirty="0">
                <a:latin typeface="Bell MT" panose="02020503060305020303" pitchFamily="18" charset="0"/>
              </a:rPr>
              <a:t>Refined </a:t>
            </a:r>
            <a:r>
              <a:rPr lang="en-US" sz="1600" dirty="0">
                <a:latin typeface="Bell MT" panose="02020503060305020303" pitchFamily="18" charset="0"/>
              </a:rPr>
              <a:t>ensures consistent supplier pricing for budgeting.</a:t>
            </a:r>
            <a:endParaRPr lang="en-IN" sz="1600" dirty="0">
              <a:effectLst/>
              <a:latin typeface="Bell MT" panose="020205030603050203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Bell MT" panose="02020503060305020303" pitchFamily="18" charset="0"/>
              </a:rPr>
              <a:t>Increasing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 Upward trend in </a:t>
            </a:r>
            <a:r>
              <a:rPr lang="en-US" sz="1600" b="1" dirty="0">
                <a:latin typeface="Bell MT" panose="02020503060305020303" pitchFamily="18" charset="0"/>
              </a:rPr>
              <a:t>Ghee</a:t>
            </a:r>
            <a:r>
              <a:rPr lang="en-US" sz="1600" dirty="0">
                <a:latin typeface="Bell MT" panose="02020503060305020303" pitchFamily="18" charset="0"/>
              </a:rPr>
              <a:t> indicates higher demand or supply issues.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Bell MT" panose="02020503060305020303" pitchFamily="18" charset="0"/>
              </a:rPr>
              <a:t>Decreasing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 Downward trend in </a:t>
            </a:r>
            <a:r>
              <a:rPr lang="en-US" sz="1600" b="1" dirty="0">
                <a:latin typeface="Bell MT" panose="02020503060305020303" pitchFamily="18" charset="0"/>
              </a:rPr>
              <a:t>Atta</a:t>
            </a:r>
            <a:r>
              <a:rPr lang="en-US" sz="1600" dirty="0">
                <a:latin typeface="Bell MT" panose="02020503060305020303" pitchFamily="18" charset="0"/>
              </a:rPr>
              <a:t> &amp; </a:t>
            </a:r>
            <a:r>
              <a:rPr lang="en-US" sz="1600" b="1" dirty="0">
                <a:latin typeface="Bell MT" panose="02020503060305020303" pitchFamily="18" charset="0"/>
              </a:rPr>
              <a:t>Chole</a:t>
            </a:r>
            <a:r>
              <a:rPr lang="en-US" sz="1600" dirty="0">
                <a:latin typeface="Bell MT" panose="02020503060305020303" pitchFamily="18" charset="0"/>
              </a:rPr>
              <a:t> suggests lower demand or improved supply.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Bell MT" panose="02020503060305020303" pitchFamily="18" charset="0"/>
              </a:rPr>
              <a:t>Fluctuations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 Price dips and rises in </a:t>
            </a:r>
            <a:r>
              <a:rPr lang="en-US" sz="1600" b="1" dirty="0">
                <a:latin typeface="Bell MT" panose="02020503060305020303" pitchFamily="18" charset="0"/>
              </a:rPr>
              <a:t>Arhar Dal </a:t>
            </a:r>
            <a:r>
              <a:rPr lang="en-US" sz="1600" dirty="0">
                <a:latin typeface="Bell MT" panose="02020503060305020303" pitchFamily="18" charset="0"/>
              </a:rPr>
              <a:t>point to unstable supply or seasonal pricing.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Bell MT" panose="02020503060305020303" pitchFamily="18" charset="0"/>
              </a:rPr>
              <a:t>Flat but High Prices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 Steady high prices in </a:t>
            </a:r>
            <a:r>
              <a:rPr lang="en-US" sz="1600" b="1" dirty="0">
                <a:latin typeface="Bell MT" panose="02020503060305020303" pitchFamily="18" charset="0"/>
              </a:rPr>
              <a:t>Moong Dal </a:t>
            </a:r>
            <a:r>
              <a:rPr lang="en-US" sz="1600" dirty="0">
                <a:latin typeface="Bell MT" panose="02020503060305020303" pitchFamily="18" charset="0"/>
              </a:rPr>
              <a:t>impact profitability despite predictability.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2C4D4D5-5426-C8DD-75D1-7E6A07F8D0C1}"/>
              </a:ext>
            </a:extLst>
          </p:cNvPr>
          <p:cNvSpPr/>
          <p:nvPr/>
        </p:nvSpPr>
        <p:spPr>
          <a:xfrm>
            <a:off x="3260926" y="3923471"/>
            <a:ext cx="444630" cy="3422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E2ED245-B92C-6E38-3DF3-9A1ED52E0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06" y="1496026"/>
            <a:ext cx="6239163" cy="421897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9645D46-76C2-BFC4-0174-7076AF1447A9}"/>
              </a:ext>
            </a:extLst>
          </p:cNvPr>
          <p:cNvSpPr/>
          <p:nvPr/>
        </p:nvSpPr>
        <p:spPr>
          <a:xfrm>
            <a:off x="6664569" y="3240713"/>
            <a:ext cx="523143" cy="461665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19BF25-D113-CD4A-3A04-60D196BE6546}"/>
              </a:ext>
            </a:extLst>
          </p:cNvPr>
          <p:cNvSpPr txBox="1"/>
          <p:nvPr/>
        </p:nvSpPr>
        <p:spPr>
          <a:xfrm>
            <a:off x="3687451" y="593889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Data Analysis – Profit/Loss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F3B3FA-23B2-D454-B74F-DC7107A85CC8}"/>
              </a:ext>
            </a:extLst>
          </p:cNvPr>
          <p:cNvSpPr/>
          <p:nvPr/>
        </p:nvSpPr>
        <p:spPr>
          <a:xfrm>
            <a:off x="4376812" y="2251123"/>
            <a:ext cx="358218" cy="273378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8CD1B-6838-6EDF-0C1F-BF5097497BA9}"/>
              </a:ext>
            </a:extLst>
          </p:cNvPr>
          <p:cNvSpPr txBox="1"/>
          <p:nvPr/>
        </p:nvSpPr>
        <p:spPr>
          <a:xfrm>
            <a:off x="4762106" y="4165836"/>
            <a:ext cx="2667785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Rice (5%), Refined (5%) &amp; Arhar Dal (5%) </a:t>
            </a:r>
            <a:r>
              <a:rPr lang="en-US" dirty="0">
                <a:latin typeface="Bell MT" panose="02020503060305020303" pitchFamily="18" charset="0"/>
              </a:rPr>
              <a:t>profit margin % needs to be improved to maximize its Net Profit.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EE33ECF-1406-6797-6513-6FB19A0272DD}"/>
              </a:ext>
            </a:extLst>
          </p:cNvPr>
          <p:cNvSpPr/>
          <p:nvPr/>
        </p:nvSpPr>
        <p:spPr>
          <a:xfrm>
            <a:off x="4403888" y="4766820"/>
            <a:ext cx="358218" cy="27337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CC0B1-C702-C3A6-4A62-79089BC1127D}"/>
              </a:ext>
            </a:extLst>
          </p:cNvPr>
          <p:cNvSpPr txBox="1"/>
          <p:nvPr/>
        </p:nvSpPr>
        <p:spPr>
          <a:xfrm>
            <a:off x="8378707" y="4204355"/>
            <a:ext cx="2667785" cy="120032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Ghee, Chole, Urad Dal,  Arhar Dal &amp; Moong Dal </a:t>
            </a:r>
            <a:r>
              <a:rPr lang="en-US" dirty="0">
                <a:latin typeface="Bell MT" panose="02020503060305020303" pitchFamily="18" charset="0"/>
              </a:rPr>
              <a:t>contribute approx. 80% to total profit.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F771D00-27D2-C1A1-D6C1-3E09277B80E8}"/>
              </a:ext>
            </a:extLst>
          </p:cNvPr>
          <p:cNvSpPr/>
          <p:nvPr/>
        </p:nvSpPr>
        <p:spPr>
          <a:xfrm>
            <a:off x="9527057" y="3827282"/>
            <a:ext cx="371087" cy="37707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F02C2-E2C3-507D-8C8A-05428D21C3AC}"/>
              </a:ext>
            </a:extLst>
          </p:cNvPr>
          <p:cNvSpPr txBox="1"/>
          <p:nvPr/>
        </p:nvSpPr>
        <p:spPr>
          <a:xfrm>
            <a:off x="4746615" y="1710857"/>
            <a:ext cx="2667785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Ghee &amp; Chole </a:t>
            </a:r>
            <a:r>
              <a:rPr lang="en-US" dirty="0">
                <a:latin typeface="Bell MT" panose="02020503060305020303" pitchFamily="18" charset="0"/>
              </a:rPr>
              <a:t>are the SKU’s that holds maximum profit generating capacity.</a:t>
            </a:r>
            <a:endParaRPr lang="en-IN" dirty="0">
              <a:latin typeface="Bell MT" panose="02020503060305020303" pitchFamily="18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B5E5AF1-9288-E93E-1513-146F2D125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434871"/>
              </p:ext>
            </p:extLst>
          </p:nvPr>
        </p:nvGraphicFramePr>
        <p:xfrm>
          <a:off x="7567697" y="1055554"/>
          <a:ext cx="4452004" cy="2771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08432"/>
              </p:ext>
            </p:extLst>
          </p:nvPr>
        </p:nvGraphicFramePr>
        <p:xfrm>
          <a:off x="172300" y="1221720"/>
          <a:ext cx="4562730" cy="260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289067"/>
              </p:ext>
            </p:extLst>
          </p:nvPr>
        </p:nvGraphicFramePr>
        <p:xfrm>
          <a:off x="322275" y="3865088"/>
          <a:ext cx="4233646" cy="260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8622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573DD4-F468-96E7-100C-60CA69B711A9}"/>
              </a:ext>
            </a:extLst>
          </p:cNvPr>
          <p:cNvSpPr txBox="1"/>
          <p:nvPr/>
        </p:nvSpPr>
        <p:spPr>
          <a:xfrm>
            <a:off x="3687451" y="593889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Data Analysis – Inventory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9E23D-6A49-CDD6-A8FF-31B7B4DD6631}"/>
              </a:ext>
            </a:extLst>
          </p:cNvPr>
          <p:cNvSpPr txBox="1"/>
          <p:nvPr/>
        </p:nvSpPr>
        <p:spPr>
          <a:xfrm>
            <a:off x="8269746" y="1090250"/>
            <a:ext cx="3670121" cy="17169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8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Chole, Moong Dal, Rajma &amp; Ghee </a:t>
            </a:r>
            <a:r>
              <a:rPr lang="en-US" sz="18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have stock levels significantly higher than their average sales, indicating </a:t>
            </a:r>
            <a:r>
              <a:rPr lang="en-US" sz="1800" b="1" dirty="0">
                <a:solidFill>
                  <a:srgbClr val="FF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potential</a:t>
            </a:r>
            <a:r>
              <a:rPr lang="en-IN" b="1" dirty="0"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overstocking</a:t>
            </a:r>
            <a:r>
              <a:rPr lang="en-US" sz="18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Bell MT" panose="020205030603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2953B00-6A4C-720C-5554-8EFB2B030A50}"/>
              </a:ext>
            </a:extLst>
          </p:cNvPr>
          <p:cNvSpPr/>
          <p:nvPr/>
        </p:nvSpPr>
        <p:spPr>
          <a:xfrm>
            <a:off x="7869787" y="2109037"/>
            <a:ext cx="355125" cy="29223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D80A3-C837-750F-6980-BAC6E25E1964}"/>
              </a:ext>
            </a:extLst>
          </p:cNvPr>
          <p:cNvSpPr txBox="1"/>
          <p:nvPr/>
        </p:nvSpPr>
        <p:spPr>
          <a:xfrm>
            <a:off x="7921660" y="4772507"/>
            <a:ext cx="4100763" cy="1151561"/>
          </a:xfrm>
          <a:prstGeom prst="plaqu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tabLst>
                <a:tab pos="4476750" algn="l"/>
              </a:tabLst>
            </a:pPr>
            <a:r>
              <a:rPr lang="en-US" sz="18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Yes, </a:t>
            </a:r>
            <a:r>
              <a:rPr lang="en-US" sz="1800" b="1" dirty="0">
                <a:solidFill>
                  <a:srgbClr val="C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owner’s claim of inventory overstock is </a:t>
            </a:r>
            <a:r>
              <a:rPr lang="en-US" sz="1800" b="1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correct</a:t>
            </a:r>
            <a:r>
              <a:rPr lang="en-US" sz="18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Bell MT" panose="020205030603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0451062-21B7-307D-43C9-F1C5A0DA32E5}"/>
              </a:ext>
            </a:extLst>
          </p:cNvPr>
          <p:cNvSpPr/>
          <p:nvPr/>
        </p:nvSpPr>
        <p:spPr>
          <a:xfrm>
            <a:off x="8191922" y="3915841"/>
            <a:ext cx="3560238" cy="705451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ABNORMALITIES !!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BB5704-D74E-41A7-9882-7E98193C477D}"/>
              </a:ext>
            </a:extLst>
          </p:cNvPr>
          <p:cNvSpPr/>
          <p:nvPr/>
        </p:nvSpPr>
        <p:spPr>
          <a:xfrm>
            <a:off x="7416478" y="4949502"/>
            <a:ext cx="485310" cy="3987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608478"/>
              </p:ext>
            </p:extLst>
          </p:nvPr>
        </p:nvGraphicFramePr>
        <p:xfrm>
          <a:off x="351692" y="1090250"/>
          <a:ext cx="3675185" cy="220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BEF0466-E6BC-495B-98DE-E1632384FB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696801"/>
              </p:ext>
            </p:extLst>
          </p:nvPr>
        </p:nvGraphicFramePr>
        <p:xfrm>
          <a:off x="3922255" y="1065993"/>
          <a:ext cx="3902699" cy="2336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247594"/>
              </p:ext>
            </p:extLst>
          </p:nvPr>
        </p:nvGraphicFramePr>
        <p:xfrm>
          <a:off x="633047" y="3334618"/>
          <a:ext cx="6763560" cy="3400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268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FB38C-6169-54FC-BACD-49A7F525FC39}"/>
              </a:ext>
            </a:extLst>
          </p:cNvPr>
          <p:cNvSpPr txBox="1"/>
          <p:nvPr/>
        </p:nvSpPr>
        <p:spPr>
          <a:xfrm>
            <a:off x="3687449" y="311214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Findings – P/L &amp; Insights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BE2DA-A6C7-8258-A797-39D07CA1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5475" y="797263"/>
            <a:ext cx="8515350" cy="21454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78360-3427-3E2C-5479-8B77A141F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736" y="3067049"/>
            <a:ext cx="9140828" cy="370549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39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1356</TotalTime>
  <Words>693</Words>
  <Application>Microsoft Office PowerPoint</Application>
  <PresentationFormat>Widescreen</PresentationFormat>
  <Paragraphs>139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Aptos</vt:lpstr>
      <vt:lpstr>Arial</vt:lpstr>
      <vt:lpstr>Bell MT</vt:lpstr>
      <vt:lpstr>Bradley Hand ITC</vt:lpstr>
      <vt:lpstr>Calibri</vt:lpstr>
      <vt:lpstr>Eras Bold ITC</vt:lpstr>
      <vt:lpstr>Eras Demi ITC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YADAV</dc:creator>
  <cp:lastModifiedBy>gaurav yadav</cp:lastModifiedBy>
  <cp:revision>105</cp:revision>
  <dcterms:created xsi:type="dcterms:W3CDTF">2024-04-14T14:40:41Z</dcterms:created>
  <dcterms:modified xsi:type="dcterms:W3CDTF">2024-12-24T07:52:09Z</dcterms:modified>
</cp:coreProperties>
</file>