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39319200" cy="329184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1pPr>
    <a:lvl2pPr marL="422338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2pPr>
    <a:lvl3pPr marL="844674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3pPr>
    <a:lvl4pPr marL="1267013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4pPr>
    <a:lvl5pPr marL="1689349" algn="l" rtl="0" eaLnBrk="0" fontAlgn="base" hangingPunct="0">
      <a:spcBef>
        <a:spcPct val="0"/>
      </a:spcBef>
      <a:spcAft>
        <a:spcPct val="0"/>
      </a:spcAft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5pPr>
    <a:lvl6pPr marL="2111686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6pPr>
    <a:lvl7pPr marL="2534023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7pPr>
    <a:lvl8pPr marL="2956361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8pPr>
    <a:lvl9pPr marL="3378698" algn="l" defTabSz="844674" rtl="0" eaLnBrk="1" latinLnBrk="0" hangingPunct="1">
      <a:defRPr sz="2587" kern="1200">
        <a:solidFill>
          <a:schemeClr val="tx1"/>
        </a:solidFill>
        <a:latin typeface="Times New Roman" panose="02020603050405020304" pitchFamily="18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544" userDrawn="1">
          <p15:clr>
            <a:srgbClr val="A4A3A4"/>
          </p15:clr>
        </p15:guide>
        <p15:guide id="2" pos="77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050C"/>
    <a:srgbClr val="0000FF"/>
    <a:srgbClr val="C00000"/>
    <a:srgbClr val="FF00FF"/>
    <a:srgbClr val="990000"/>
    <a:srgbClr val="9B0000"/>
    <a:srgbClr val="98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752" autoAdjust="0"/>
    <p:restoredTop sz="93792" autoAdjust="0"/>
  </p:normalViewPr>
  <p:slideViewPr>
    <p:cSldViewPr>
      <p:cViewPr>
        <p:scale>
          <a:sx n="16" d="100"/>
          <a:sy n="16" d="100"/>
        </p:scale>
        <p:origin x="2144" y="1328"/>
      </p:cViewPr>
      <p:guideLst>
        <p:guide orient="horz" pos="20544"/>
        <p:guide pos="77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379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026">
            <a:extLst>
              <a:ext uri="{FF2B5EF4-FFF2-40B4-BE49-F238E27FC236}">
                <a16:creationId xmlns:a16="http://schemas.microsoft.com/office/drawing/2014/main" id="{ED4F6629-4213-45F7-930E-494FF9FC87BC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t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1027">
            <a:extLst>
              <a:ext uri="{FF2B5EF4-FFF2-40B4-BE49-F238E27FC236}">
                <a16:creationId xmlns:a16="http://schemas.microsoft.com/office/drawing/2014/main" id="{819565CC-4DDF-45FA-911B-7AE79EAB1DB9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t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1028">
            <a:extLst>
              <a:ext uri="{FF2B5EF4-FFF2-40B4-BE49-F238E27FC236}">
                <a16:creationId xmlns:a16="http://schemas.microsoft.com/office/drawing/2014/main" id="{5DAFEFAF-1CC1-4EC9-B161-82A3E66E2E81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b" anchorCtr="0" compatLnSpc="1">
            <a:prstTxWarp prst="textNoShape">
              <a:avLst/>
            </a:prstTxWarp>
          </a:bodyPr>
          <a:lstStyle>
            <a:lvl1pPr defTabSz="898525" eaLnBrk="1" hangingPunct="1">
              <a:defRPr sz="12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1" name="Rectangle 1029">
            <a:extLst>
              <a:ext uri="{FF2B5EF4-FFF2-40B4-BE49-F238E27FC236}">
                <a16:creationId xmlns:a16="http://schemas.microsoft.com/office/drawing/2014/main" id="{B11AED2A-313F-4883-B9C6-6F83F42A16EF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893" tIns="44946" rIns="89893" bIns="44946" numCol="1" anchor="b" anchorCtr="0" compatLnSpc="1">
            <a:prstTxWarp prst="textNoShape">
              <a:avLst/>
            </a:prstTxWarp>
          </a:bodyPr>
          <a:lstStyle>
            <a:lvl1pPr algn="r" defTabSz="898525" eaLnBrk="1" hangingPunct="1">
              <a:defRPr sz="1200"/>
            </a:lvl1pPr>
          </a:lstStyle>
          <a:p>
            <a:pPr>
              <a:defRPr/>
            </a:pPr>
            <a:fld id="{FC385B52-7031-48FC-BA90-6308EC38AA3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D4C91F-F433-488F-B808-A15DD608474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4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42FECA-83B7-4AE1-B0E4-A92469BA2E56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400"/>
            </a:lvl1pPr>
          </a:lstStyle>
          <a:p>
            <a:pPr>
              <a:defRPr/>
            </a:pPr>
            <a:fld id="{82A0792E-6A5C-487D-B380-1FE44C59D4F2}" type="datetime1">
              <a:rPr lang="en-US" altLang="en-US"/>
              <a:pPr>
                <a:defRPr/>
              </a:pPr>
              <a:t>4/17/25</a:t>
            </a:fld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E816B99-3559-4795-B96C-43920F4E4D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506538" y="720725"/>
            <a:ext cx="4302125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29535" tIns="14768" rIns="29535" bIns="14768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986B2BA1-8F0F-459F-B307-4B61A29516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21175"/>
          </a:xfrm>
          <a:prstGeom prst="rect">
            <a:avLst/>
          </a:prstGeom>
        </p:spPr>
        <p:txBody>
          <a:bodyPr vert="horz" wrap="square" lIns="29535" tIns="14768" rIns="29535" bIns="14768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0B1CD-CA45-4CEC-8341-2BE3B642CFE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18600"/>
            <a:ext cx="3170238" cy="481013"/>
          </a:xfrm>
          <a:prstGeom prst="rect">
            <a:avLst/>
          </a:prstGeom>
        </p:spPr>
        <p:txBody>
          <a:bodyPr vert="horz" wrap="square" lIns="29535" tIns="14768" rIns="29535" bIns="1476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400">
                <a:latin typeface="Times New Roman" charset="0"/>
                <a:ea typeface="MS PGothic" charset="0"/>
                <a:cs typeface="MS PGothic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A6DF35-3A0C-4A5B-BF00-9AEBB9AB1D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18600"/>
            <a:ext cx="3170238" cy="481013"/>
          </a:xfrm>
          <a:prstGeom prst="rect">
            <a:avLst/>
          </a:prstGeom>
        </p:spPr>
        <p:txBody>
          <a:bodyPr vert="horz" wrap="square" lIns="29535" tIns="14768" rIns="29535" bIns="1476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400"/>
            </a:lvl1pPr>
          </a:lstStyle>
          <a:p>
            <a:pPr>
              <a:defRPr/>
            </a:pPr>
            <a:fld id="{AD79DFCD-87C2-4A6B-9E90-8E5BD26CAB4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pitchFamily="34" charset="-128"/>
      </a:defRPr>
    </a:lvl1pPr>
    <a:lvl2pPr marL="422338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2pPr>
    <a:lvl3pPr marL="844674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3pPr>
    <a:lvl4pPr marL="1267013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4pPr>
    <a:lvl5pPr marL="1689349" algn="l" defTabSz="422338" rtl="0" eaLnBrk="0" fontAlgn="base" hangingPunct="0">
      <a:spcBef>
        <a:spcPct val="30000"/>
      </a:spcBef>
      <a:spcAft>
        <a:spcPct val="0"/>
      </a:spcAft>
      <a:defRPr sz="1109" kern="1200">
        <a:solidFill>
          <a:schemeClr val="tx1"/>
        </a:solidFill>
        <a:latin typeface="+mn-lt"/>
        <a:ea typeface="MS PGothic" pitchFamily="34" charset="-128"/>
        <a:cs typeface="MS PGothic" charset="0"/>
      </a:defRPr>
    </a:lvl5pPr>
    <a:lvl6pPr marL="2111686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6pPr>
    <a:lvl7pPr marL="2534023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7pPr>
    <a:lvl8pPr marL="2956361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8pPr>
    <a:lvl9pPr marL="3378698" algn="l" defTabSz="422338" rtl="0" eaLnBrk="1" latinLnBrk="0" hangingPunct="1">
      <a:defRPr sz="110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Image Placeholder 1">
            <a:extLst>
              <a:ext uri="{FF2B5EF4-FFF2-40B4-BE49-F238E27FC236}">
                <a16:creationId xmlns:a16="http://schemas.microsoft.com/office/drawing/2014/main" id="{421D69D3-C392-4FB6-9AC7-698EA7DB3B1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506538" y="720725"/>
            <a:ext cx="4302125" cy="360045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CECB69D-EEAB-4221-A2F1-E864127D47B9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DB2E4F66-F522-4325-83F5-5FA4BE9527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039752F5-41D8-4881-9AE9-118667C9E696}" type="slidenum">
              <a:rPr lang="en-US" altLang="en-US" sz="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z="4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5665725"/>
      </p:ext>
    </p:extLst>
  </p:cSld>
  <p:clrMapOvr>
    <a:masterClrMapping/>
  </p:clrMapOvr>
  <p:hf sldNum="0"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70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CCDA1C7-DFAD-4767-8A90-E5A223A5B829}"/>
              </a:ext>
            </a:extLst>
          </p:cNvPr>
          <p:cNvSpPr/>
          <p:nvPr userDrawn="1"/>
        </p:nvSpPr>
        <p:spPr>
          <a:xfrm>
            <a:off x="312062" y="348346"/>
            <a:ext cx="38734089" cy="3995057"/>
          </a:xfrm>
          <a:prstGeom prst="rect">
            <a:avLst/>
          </a:prstGeom>
          <a:solidFill>
            <a:srgbClr val="C5050C"/>
          </a:solidFill>
          <a:ln>
            <a:solidFill>
              <a:srgbClr val="C0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1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90DCBE2-895D-4380-82A2-1155E0070295}"/>
              </a:ext>
            </a:extLst>
          </p:cNvPr>
          <p:cNvSpPr txBox="1"/>
          <p:nvPr userDrawn="1"/>
        </p:nvSpPr>
        <p:spPr>
          <a:xfrm>
            <a:off x="292555" y="31778495"/>
            <a:ext cx="8718095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3004" b="1" i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2021 WEMPEC </a:t>
            </a:r>
            <a:r>
              <a:rPr lang="en-US" sz="2729" b="1" i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Annual Review Meeting</a:t>
            </a:r>
            <a:endParaRPr lang="en-US" sz="3004" b="1" i="0" dirty="0">
              <a:solidFill>
                <a:srgbClr val="C505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9295DA-148F-4CAA-81C1-53C0DE6B1CF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8946403" y="15544677"/>
            <a:ext cx="1426398" cy="18290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C3812E2-4AB9-4043-BA11-BA0595DB21B6}"/>
              </a:ext>
            </a:extLst>
          </p:cNvPr>
          <p:cNvSpPr txBox="1"/>
          <p:nvPr userDrawn="1"/>
        </p:nvSpPr>
        <p:spPr>
          <a:xfrm>
            <a:off x="16657370" y="31778492"/>
            <a:ext cx="7430861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829" b="1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 algn="ctr"/>
            <a:r>
              <a:rPr lang="en-US" sz="3004" b="1" i="0" dirty="0"/>
              <a:t>Poster 01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6C3AC-FFC2-4914-88C6-A11EE7356FE3}"/>
              </a:ext>
            </a:extLst>
          </p:cNvPr>
          <p:cNvSpPr txBox="1"/>
          <p:nvPr userDrawn="1"/>
        </p:nvSpPr>
        <p:spPr>
          <a:xfrm>
            <a:off x="31595785" y="31778495"/>
            <a:ext cx="7430861" cy="5546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004" b="1" i="0" baseline="0" dirty="0">
                <a:solidFill>
                  <a:srgbClr val="C5050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11–12, 2021</a:t>
            </a:r>
            <a:endParaRPr lang="en-US" sz="2457" i="0" baseline="0" dirty="0">
              <a:solidFill>
                <a:srgbClr val="C5050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 descr="Shape&#10;&#10;Description automatically generated">
            <a:extLst>
              <a:ext uri="{FF2B5EF4-FFF2-40B4-BE49-F238E27FC236}">
                <a16:creationId xmlns:a16="http://schemas.microsoft.com/office/drawing/2014/main" id="{C7AABE0E-EF79-45AA-B9CF-01041A87682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61736" y="580638"/>
            <a:ext cx="3281102" cy="3530469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AE473DF4-7B3B-4682-B6CD-147D1DBA77CD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36951767" y="580637"/>
            <a:ext cx="1705700" cy="336853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99E4BC7-256F-AC49-BFEE-0282D16F7C8E}"/>
              </a:ext>
            </a:extLst>
          </p:cNvPr>
          <p:cNvSpPr txBox="1"/>
          <p:nvPr userDrawn="1"/>
        </p:nvSpPr>
        <p:spPr>
          <a:xfrm>
            <a:off x="1365251" y="2743202"/>
            <a:ext cx="5686172" cy="11381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398" dirty="0">
                <a:solidFill>
                  <a:schemeClr val="bg1"/>
                </a:solidFill>
                <a:latin typeface="Lucida Calligraphy" panose="03010101010101010101" pitchFamily="66" charset="77"/>
              </a:rPr>
              <a:t>40 Years of Innovation </a:t>
            </a:r>
          </a:p>
          <a:p>
            <a:r>
              <a:rPr lang="en-US" sz="3398" dirty="0">
                <a:solidFill>
                  <a:schemeClr val="bg1"/>
                </a:solidFill>
                <a:latin typeface="Lucida Calligraphy" panose="03010101010101010101" pitchFamily="66" charset="77"/>
              </a:rPr>
              <a:t>and Collaboration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</p:sldLayoutIdLst>
  <p:hf sldNum="0" hdr="0" dt="0"/>
  <p:txStyles>
    <p:titleStyle>
      <a:lvl1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+mj-lt"/>
          <a:ea typeface="MS PGothic" pitchFamily="34" charset="-128"/>
          <a:cs typeface="MS PGothic" pitchFamily="34" charset="-128"/>
        </a:defRPr>
      </a:lvl1pPr>
      <a:lvl2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2pPr>
      <a:lvl3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3pPr>
      <a:lvl4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4pPr>
      <a:lvl5pPr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  <a:ea typeface="MS PGothic" pitchFamily="34" charset="-128"/>
          <a:cs typeface="MS PGothic" pitchFamily="34" charset="-128"/>
        </a:defRPr>
      </a:lvl5pPr>
      <a:lvl6pPr marL="728143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6pPr>
      <a:lvl7pPr marL="1456287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7pPr>
      <a:lvl8pPr marL="2184430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8pPr>
      <a:lvl9pPr marL="2912572" algn="ctr" defTabSz="4993343" rtl="0" eaLnBrk="1" fontAlgn="base" hangingPunct="1">
        <a:spcBef>
          <a:spcPct val="0"/>
        </a:spcBef>
        <a:spcAft>
          <a:spcPct val="0"/>
        </a:spcAft>
        <a:defRPr sz="24048">
          <a:solidFill>
            <a:schemeClr val="tx2"/>
          </a:solidFill>
          <a:latin typeface="Times New Roman" charset="0"/>
        </a:defRPr>
      </a:lvl9pPr>
    </p:titleStyle>
    <p:bodyStyle>
      <a:lvl1pPr marL="1873452" indent="-1873452" algn="l" defTabSz="4993343" rtl="0" eaLnBrk="1" fontAlgn="base" hangingPunct="1">
        <a:spcBef>
          <a:spcPct val="20000"/>
        </a:spcBef>
        <a:spcAft>
          <a:spcPct val="0"/>
        </a:spcAft>
        <a:buChar char="•"/>
        <a:defRPr sz="17519">
          <a:solidFill>
            <a:schemeClr val="tx1"/>
          </a:solidFill>
          <a:latin typeface="+mn-lt"/>
          <a:ea typeface="MS PGothic" pitchFamily="34" charset="-128"/>
          <a:cs typeface="MS PGothic" pitchFamily="34" charset="-128"/>
        </a:defRPr>
      </a:lvl1pPr>
      <a:lvl2pPr marL="4057881" indent="-1562473" algn="l" defTabSz="4993343" rtl="0" eaLnBrk="1" fontAlgn="base" hangingPunct="1">
        <a:spcBef>
          <a:spcPct val="20000"/>
        </a:spcBef>
        <a:spcAft>
          <a:spcPct val="0"/>
        </a:spcAft>
        <a:buChar char="–"/>
        <a:defRPr sz="152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2pPr>
      <a:lvl3pPr marL="6242311" indent="-1248967" algn="l" defTabSz="4993343" rtl="0" eaLnBrk="1" fontAlgn="base" hangingPunct="1">
        <a:spcBef>
          <a:spcPct val="20000"/>
        </a:spcBef>
        <a:spcAft>
          <a:spcPct val="0"/>
        </a:spcAft>
        <a:buChar char="•"/>
        <a:defRPr sz="13061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3pPr>
      <a:lvl4pPr marL="8737717" indent="-1248967" algn="l" defTabSz="4993343" rtl="0" eaLnBrk="1" fontAlgn="base" hangingPunct="1">
        <a:spcBef>
          <a:spcPct val="20000"/>
        </a:spcBef>
        <a:spcAft>
          <a:spcPct val="0"/>
        </a:spcAft>
        <a:buChar char="–"/>
        <a:defRPr sz="109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4pPr>
      <a:lvl5pPr marL="11233124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MS PGothic" pitchFamily="34" charset="-128"/>
          <a:cs typeface="MS PGothic" charset="0"/>
        </a:defRPr>
      </a:lvl5pPr>
      <a:lvl6pPr marL="11961267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6pPr>
      <a:lvl7pPr marL="12689411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7pPr>
      <a:lvl8pPr marL="13417553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8pPr>
      <a:lvl9pPr marL="14145696" indent="-1246440" algn="l" defTabSz="4993343" rtl="0" eaLnBrk="1" fontAlgn="base" hangingPunct="1">
        <a:spcBef>
          <a:spcPct val="20000"/>
        </a:spcBef>
        <a:spcAft>
          <a:spcPct val="0"/>
        </a:spcAft>
        <a:buChar char="»"/>
        <a:defRPr sz="1099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1pPr>
      <a:lvl2pPr marL="728143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2pPr>
      <a:lvl3pPr marL="1456287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3pPr>
      <a:lvl4pPr marL="2184430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4pPr>
      <a:lvl5pPr marL="2912572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5pPr>
      <a:lvl6pPr marL="3640715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6pPr>
      <a:lvl7pPr marL="4368858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7pPr>
      <a:lvl8pPr marL="5097002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8pPr>
      <a:lvl9pPr marL="5825145" algn="l" defTabSz="728143" rtl="0" eaLnBrk="1" latinLnBrk="0" hangingPunct="1">
        <a:defRPr sz="2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Picture 52">
            <a:extLst>
              <a:ext uri="{FF2B5EF4-FFF2-40B4-BE49-F238E27FC236}">
                <a16:creationId xmlns:a16="http://schemas.microsoft.com/office/drawing/2014/main" id="{B3ABFFC3-9B9E-7E08-EB5F-7F918B8FB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902604" y="11269963"/>
            <a:ext cx="6224873" cy="4107436"/>
          </a:xfrm>
          <a:prstGeom prst="rect">
            <a:avLst/>
          </a:prstGeom>
        </p:spPr>
      </p:pic>
      <p:pic>
        <p:nvPicPr>
          <p:cNvPr id="48" name="Picture 47" descr="A diagram of a column readout direction&#10;&#10;AI-generated content may be incorrect.">
            <a:extLst>
              <a:ext uri="{FF2B5EF4-FFF2-40B4-BE49-F238E27FC236}">
                <a16:creationId xmlns:a16="http://schemas.microsoft.com/office/drawing/2014/main" id="{F60351EB-178C-6D58-A486-95971F881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09887" y="6584804"/>
            <a:ext cx="6787183" cy="415637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2B1627D-38FC-5225-0CFA-67AA0964ED17}"/>
              </a:ext>
            </a:extLst>
          </p:cNvPr>
          <p:cNvSpPr/>
          <p:nvPr/>
        </p:nvSpPr>
        <p:spPr>
          <a:xfrm>
            <a:off x="14392" y="31590925"/>
            <a:ext cx="39319200" cy="1092200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3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63" name="Rectangle 29">
            <a:extLst>
              <a:ext uri="{FF2B5EF4-FFF2-40B4-BE49-F238E27FC236}">
                <a16:creationId xmlns:a16="http://schemas.microsoft.com/office/drawing/2014/main" id="{FA2A0EED-C850-4031-80E1-511B9C05F2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4" name="Rectangle 31">
            <a:extLst>
              <a:ext uri="{FF2B5EF4-FFF2-40B4-BE49-F238E27FC236}">
                <a16:creationId xmlns:a16="http://schemas.microsoft.com/office/drawing/2014/main" id="{B9937E9E-0157-4BD3-985C-500427CFBB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5" name="Rectangle 33">
            <a:extLst>
              <a:ext uri="{FF2B5EF4-FFF2-40B4-BE49-F238E27FC236}">
                <a16:creationId xmlns:a16="http://schemas.microsoft.com/office/drawing/2014/main" id="{570C4CE9-E499-47AD-8559-3D129DBC50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4403" y="-16772335"/>
            <a:ext cx="184731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endParaRPr lang="en-US" altLang="en-US" sz="4460"/>
          </a:p>
        </p:txBody>
      </p:sp>
      <p:sp>
        <p:nvSpPr>
          <p:cNvPr id="15366" name="Text Box 58">
            <a:extLst>
              <a:ext uri="{FF2B5EF4-FFF2-40B4-BE49-F238E27FC236}">
                <a16:creationId xmlns:a16="http://schemas.microsoft.com/office/drawing/2014/main" id="{E61F2205-235D-418B-B209-8EDC61A565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8216" y="-16372881"/>
            <a:ext cx="1597848" cy="7458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5367" name="Text Box 63">
            <a:extLst>
              <a:ext uri="{FF2B5EF4-FFF2-40B4-BE49-F238E27FC236}">
                <a16:creationId xmlns:a16="http://schemas.microsoft.com/office/drawing/2014/main" id="{AD800311-06D7-4735-BC47-91A6348AC7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269" y="-16261645"/>
            <a:ext cx="1314686" cy="910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5368" name="Text Box 61">
            <a:extLst>
              <a:ext uri="{FF2B5EF4-FFF2-40B4-BE49-F238E27FC236}">
                <a16:creationId xmlns:a16="http://schemas.microsoft.com/office/drawing/2014/main" id="{DD1D7608-C123-4A98-880F-03C0428FDA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4003" y="-15639697"/>
            <a:ext cx="2611673" cy="77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446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DDB51E-009D-4C90-B171-DEA53851EAB8}"/>
              </a:ext>
            </a:extLst>
          </p:cNvPr>
          <p:cNvSpPr txBox="1"/>
          <p:nvPr/>
        </p:nvSpPr>
        <p:spPr>
          <a:xfrm>
            <a:off x="6865258" y="4209251"/>
            <a:ext cx="25588685" cy="2003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01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 ??? </a:t>
            </a:r>
          </a:p>
          <a:p>
            <a:pPr algn="ctr"/>
            <a:endParaRPr lang="en-US" sz="2389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5016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&lt;Team Name&gt;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1C9414-DAF4-4567-B80A-E87D2A32B3EF}"/>
              </a:ext>
            </a:extLst>
          </p:cNvPr>
          <p:cNvSpPr/>
          <p:nvPr/>
        </p:nvSpPr>
        <p:spPr>
          <a:xfrm>
            <a:off x="13886544" y="4935712"/>
            <a:ext cx="11840835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E9F486B-187F-42FD-BC06-F06B3E11A1E0}"/>
              </a:ext>
            </a:extLst>
          </p:cNvPr>
          <p:cNvSpPr/>
          <p:nvPr/>
        </p:nvSpPr>
        <p:spPr>
          <a:xfrm>
            <a:off x="406899" y="4936781"/>
            <a:ext cx="13231995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Background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EEBFA90-DD08-4264-A16C-27145B3968F0}"/>
              </a:ext>
            </a:extLst>
          </p:cNvPr>
          <p:cNvSpPr/>
          <p:nvPr/>
        </p:nvSpPr>
        <p:spPr>
          <a:xfrm>
            <a:off x="26022097" y="4963152"/>
            <a:ext cx="12477953" cy="138199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Hardware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3EFABFA-008E-4AD2-BBCA-B22FCA2707EF}"/>
              </a:ext>
            </a:extLst>
          </p:cNvPr>
          <p:cNvSpPr/>
          <p:nvPr/>
        </p:nvSpPr>
        <p:spPr>
          <a:xfrm>
            <a:off x="294720" y="15385879"/>
            <a:ext cx="13297104" cy="1381995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 Detection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FE94BF9-C824-47B0-897E-0B5D22594F20}"/>
              </a:ext>
            </a:extLst>
          </p:cNvPr>
          <p:cNvSpPr/>
          <p:nvPr/>
        </p:nvSpPr>
        <p:spPr>
          <a:xfrm>
            <a:off x="25987766" y="17675094"/>
            <a:ext cx="12512284" cy="1381994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5733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Servo Driver</a:t>
            </a:r>
          </a:p>
        </p:txBody>
      </p:sp>
      <p:sp>
        <p:nvSpPr>
          <p:cNvPr id="15375" name="Rectangle 15374">
            <a:extLst>
              <a:ext uri="{FF2B5EF4-FFF2-40B4-BE49-F238E27FC236}">
                <a16:creationId xmlns:a16="http://schemas.microsoft.com/office/drawing/2014/main" id="{D3C792C5-0E28-4AC8-A408-EE6044A2CDE1}"/>
              </a:ext>
            </a:extLst>
          </p:cNvPr>
          <p:cNvSpPr/>
          <p:nvPr/>
        </p:nvSpPr>
        <p:spPr>
          <a:xfrm>
            <a:off x="310512" y="378400"/>
            <a:ext cx="6731104" cy="3780733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16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377" name="TextBox 15376">
            <a:extLst>
              <a:ext uri="{FF2B5EF4-FFF2-40B4-BE49-F238E27FC236}">
                <a16:creationId xmlns:a16="http://schemas.microsoft.com/office/drawing/2014/main" id="{6F71B1B2-8A49-474C-A9E7-25462C6514C8}"/>
              </a:ext>
            </a:extLst>
          </p:cNvPr>
          <p:cNvSpPr txBox="1"/>
          <p:nvPr/>
        </p:nvSpPr>
        <p:spPr>
          <a:xfrm>
            <a:off x="-488414" y="28655434"/>
            <a:ext cx="8416086" cy="6805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822" b="1" dirty="0">
                <a:solidFill>
                  <a:schemeClr val="bg1"/>
                </a:solidFill>
              </a:rPr>
              <a:t>           ECE Capstone Open House 2024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DC68F-D74F-CBA6-DF8E-99DB402FC877}"/>
              </a:ext>
            </a:extLst>
          </p:cNvPr>
          <p:cNvSpPr/>
          <p:nvPr/>
        </p:nvSpPr>
        <p:spPr>
          <a:xfrm>
            <a:off x="33494135" y="27269019"/>
            <a:ext cx="3414889" cy="6862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973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1873DA-91CE-364F-5CF3-E3CE3B1227BD}"/>
              </a:ext>
            </a:extLst>
          </p:cNvPr>
          <p:cNvSpPr/>
          <p:nvPr/>
        </p:nvSpPr>
        <p:spPr>
          <a:xfrm>
            <a:off x="359829" y="4926627"/>
            <a:ext cx="13231995" cy="10084052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540AA3E-571D-BCDB-D7FD-FCD22DEC3487}"/>
              </a:ext>
            </a:extLst>
          </p:cNvPr>
          <p:cNvSpPr/>
          <p:nvPr/>
        </p:nvSpPr>
        <p:spPr>
          <a:xfrm>
            <a:off x="13886544" y="4963151"/>
            <a:ext cx="11840835" cy="25897847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CA60DA1-4846-5F2E-5FD1-335471465E90}"/>
              </a:ext>
            </a:extLst>
          </p:cNvPr>
          <p:cNvSpPr/>
          <p:nvPr/>
        </p:nvSpPr>
        <p:spPr>
          <a:xfrm>
            <a:off x="26009361" y="4963153"/>
            <a:ext cx="12490690" cy="12397902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8881E6-6CFE-401D-B218-0B3B2AC78281}"/>
              </a:ext>
            </a:extLst>
          </p:cNvPr>
          <p:cNvSpPr/>
          <p:nvPr/>
        </p:nvSpPr>
        <p:spPr>
          <a:xfrm>
            <a:off x="359829" y="15385879"/>
            <a:ext cx="13231995" cy="15475121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88FF4-18C1-0114-49DE-65302E796083}"/>
              </a:ext>
            </a:extLst>
          </p:cNvPr>
          <p:cNvSpPr txBox="1"/>
          <p:nvPr/>
        </p:nvSpPr>
        <p:spPr>
          <a:xfrm>
            <a:off x="5747657" y="717029"/>
            <a:ext cx="276349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ECE 554</a:t>
            </a:r>
          </a:p>
          <a:p>
            <a:pPr algn="ctr"/>
            <a:r>
              <a:rPr lang="en-US" sz="42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 Seeker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26050A-8698-151F-3BCA-4ACC6BBBF586}"/>
              </a:ext>
            </a:extLst>
          </p:cNvPr>
          <p:cNvSpPr/>
          <p:nvPr/>
        </p:nvSpPr>
        <p:spPr>
          <a:xfrm>
            <a:off x="301252" y="442425"/>
            <a:ext cx="5635343" cy="2376975"/>
          </a:xfrm>
          <a:prstGeom prst="rect">
            <a:avLst/>
          </a:prstGeom>
          <a:solidFill>
            <a:srgbClr val="C5050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46AA926-6438-F1E9-7339-94FB807EC0A5}"/>
              </a:ext>
            </a:extLst>
          </p:cNvPr>
          <p:cNvSpPr txBox="1"/>
          <p:nvPr/>
        </p:nvSpPr>
        <p:spPr>
          <a:xfrm>
            <a:off x="922043" y="2029607"/>
            <a:ext cx="946726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Nathan Woolf</a:t>
            </a:r>
          </a:p>
          <a:p>
            <a:pPr algn="just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Harrison Doll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B69820-204B-D6CF-520E-B8249621A051}"/>
              </a:ext>
            </a:extLst>
          </p:cNvPr>
          <p:cNvSpPr txBox="1"/>
          <p:nvPr/>
        </p:nvSpPr>
        <p:spPr>
          <a:xfrm>
            <a:off x="28569974" y="1102476"/>
            <a:ext cx="738219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Sam Cooper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Jake Neau</a:t>
            </a:r>
          </a:p>
          <a:p>
            <a:pPr algn="r"/>
            <a:r>
              <a:rPr 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Cullen Krasselt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42E89DA-2FF7-D811-34D9-1A38AFF21C40}"/>
              </a:ext>
            </a:extLst>
          </p:cNvPr>
          <p:cNvSpPr/>
          <p:nvPr/>
        </p:nvSpPr>
        <p:spPr>
          <a:xfrm>
            <a:off x="26009360" y="17642452"/>
            <a:ext cx="12490690" cy="13218546"/>
          </a:xfrm>
          <a:prstGeom prst="rect">
            <a:avLst/>
          </a:prstGeom>
          <a:noFill/>
          <a:ln w="38100">
            <a:solidFill>
              <a:schemeClr val="accent1">
                <a:shade val="15000"/>
              </a:schemeClr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44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EA1A2E6-E3F9-06DD-8BA7-E308957C2243}"/>
              </a:ext>
            </a:extLst>
          </p:cNvPr>
          <p:cNvSpPr txBox="1"/>
          <p:nvPr/>
        </p:nvSpPr>
        <p:spPr>
          <a:xfrm>
            <a:off x="7010400" y="8483600"/>
            <a:ext cx="184731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32204A1-1042-2D62-55F4-B743EC1AF0EB}"/>
              </a:ext>
            </a:extLst>
          </p:cNvPr>
          <p:cNvSpPr txBox="1"/>
          <p:nvPr/>
        </p:nvSpPr>
        <p:spPr>
          <a:xfrm>
            <a:off x="15412230" y="26514623"/>
            <a:ext cx="8305800" cy="2481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buAutoNum type="arabicPeriod"/>
            </a:pPr>
            <a:r>
              <a:rPr lang="en-US" dirty="0"/>
              <a:t>Went from YOLO algorithm &amp; Color tracking to singular pixel tracking</a:t>
            </a:r>
          </a:p>
          <a:p>
            <a:pPr marL="514350" indent="-514350">
              <a:buAutoNum type="arabicPeriod"/>
            </a:pPr>
            <a:r>
              <a:rPr lang="en-US" dirty="0"/>
              <a:t>Went from differencing every other frame to every frame by shrinking buffers in half, losing half the pixels stored, to store every frame to compare. 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62622DF-A928-9BDE-63FF-F4FEDC6CE28E}"/>
              </a:ext>
            </a:extLst>
          </p:cNvPr>
          <p:cNvSpPr txBox="1"/>
          <p:nvPr/>
        </p:nvSpPr>
        <p:spPr>
          <a:xfrm>
            <a:off x="20265835" y="11127677"/>
            <a:ext cx="5184965" cy="447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pixel readout from the camera to the VGA controller happens at the rising edge of PIXLCLK. To determine whether a complete frame has been shown, we need to detect the falling edge of FRAME_VALID, as shown in Figure 2. With this information, we decided on a simple frame differencing formula (Figure 3) for determining whether there was a moving object in the camera or not.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4C48F06-6BA1-A8AA-7EAC-DE75E40A8950}"/>
              </a:ext>
            </a:extLst>
          </p:cNvPr>
          <p:cNvSpPr txBox="1"/>
          <p:nvPr/>
        </p:nvSpPr>
        <p:spPr>
          <a:xfrm>
            <a:off x="16791658" y="15364262"/>
            <a:ext cx="1298753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854C1-EF1E-A3D6-20EA-422E25B5833C}"/>
                  </a:ext>
                </a:extLst>
              </p:cNvPr>
              <p:cNvSpPr txBox="1"/>
              <p:nvPr/>
            </p:nvSpPr>
            <p:spPr>
              <a:xfrm>
                <a:off x="18214236" y="15841580"/>
                <a:ext cx="2890728" cy="490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𝐸𝑄𝑈𝐴𝑇𝐼𝑂𝑁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𝐻𝐸𝑅𝐸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BCE854C1-EF1E-A3D6-20EA-422E25B58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14236" y="15841580"/>
                <a:ext cx="2890728" cy="490455"/>
              </a:xfrm>
              <a:prstGeom prst="rect">
                <a:avLst/>
              </a:prstGeom>
              <a:blipFill>
                <a:blip r:embed="rId5"/>
                <a:stretch>
                  <a:fillRect b="-256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324E7DED-BF95-89DE-336D-A7C078722663}"/>
              </a:ext>
            </a:extLst>
          </p:cNvPr>
          <p:cNvSpPr txBox="1"/>
          <p:nvPr/>
        </p:nvSpPr>
        <p:spPr>
          <a:xfrm>
            <a:off x="19010224" y="16307991"/>
            <a:ext cx="1298753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3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BC4B949-0449-DB3C-673F-D103A6659C09}"/>
              </a:ext>
            </a:extLst>
          </p:cNvPr>
          <p:cNvSpPr txBox="1"/>
          <p:nvPr/>
        </p:nvSpPr>
        <p:spPr>
          <a:xfrm>
            <a:off x="14180303" y="6531192"/>
            <a:ext cx="5176193" cy="4471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basis of our object detection depends on reading input from the Terasic TRDB-D5M camera and manipulating the camera module into detecting objects. The camera is connected via GPIO on the FPGA and converts analog data to digital in the form of a Bayer pixel array. The array alternates in a pattern of G1RG1R and BG2BG2 as shown in Figure 1.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A192E75-5D97-06FE-9F35-6D094DBD0BE6}"/>
              </a:ext>
            </a:extLst>
          </p:cNvPr>
          <p:cNvSpPr txBox="1"/>
          <p:nvPr/>
        </p:nvSpPr>
        <p:spPr>
          <a:xfrm>
            <a:off x="21274596" y="10598054"/>
            <a:ext cx="1298753" cy="4904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Figure 1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B33C8F3-65E3-DFD7-90C1-1407A3CAE874}"/>
              </a:ext>
            </a:extLst>
          </p:cNvPr>
          <p:cNvSpPr txBox="1"/>
          <p:nvPr/>
        </p:nvSpPr>
        <p:spPr>
          <a:xfrm>
            <a:off x="14249400" y="17675094"/>
            <a:ext cx="12577970" cy="4904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Blah blah blah talk about the frame storing/differencing diagram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5050C"/>
        </a:solidFill>
        <a:ln>
          <a:noFill/>
        </a:ln>
        <a:effectLst/>
      </a:spPr>
      <a:bodyPr rtlCol="0" anchor="ctr"/>
      <a:lstStyle>
        <a:defPPr algn="ctr">
          <a:defRPr sz="2800" b="1" dirty="0">
            <a:solidFill>
              <a:schemeClr val="bg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xx_WEMPEC_2021poster_template_landscape" id="{A8779C69-C3E4-4A82-A15D-C40D15183625}" vid="{9402E961-77A0-4223-A57A-6AD23D315A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xx_WEMPEC_2021poster_template_landscape</Template>
  <TotalTime>18677</TotalTime>
  <Words>234</Words>
  <Application>Microsoft Macintosh PowerPoint</Application>
  <PresentationFormat>Custom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Cambria Math</vt:lpstr>
      <vt:lpstr>Lucida Calligraphy</vt:lpstr>
      <vt:lpstr>Times New Roman</vt:lpstr>
      <vt:lpstr>Default Design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PIA STRAMPP</dc:creator>
  <cp:lastModifiedBy>HARRISON DOLL</cp:lastModifiedBy>
  <cp:revision>27</cp:revision>
  <cp:lastPrinted>2013-04-15T14:21:15Z</cp:lastPrinted>
  <dcterms:created xsi:type="dcterms:W3CDTF">2021-03-02T21:31:00Z</dcterms:created>
  <dcterms:modified xsi:type="dcterms:W3CDTF">2025-04-17T23:18:55Z</dcterms:modified>
</cp:coreProperties>
</file>