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21"/>
  </p:notesMasterIdLst>
  <p:sldIdLst>
    <p:sldId id="256" r:id="rId5"/>
    <p:sldId id="257" r:id="rId6"/>
    <p:sldId id="258" r:id="rId7"/>
    <p:sldId id="259" r:id="rId8"/>
    <p:sldId id="260" r:id="rId9"/>
    <p:sldId id="269" r:id="rId10"/>
    <p:sldId id="261" r:id="rId11"/>
    <p:sldId id="262" r:id="rId12"/>
    <p:sldId id="263" r:id="rId13"/>
    <p:sldId id="270" r:id="rId14"/>
    <p:sldId id="271" r:id="rId15"/>
    <p:sldId id="272" r:id="rId16"/>
    <p:sldId id="264" r:id="rId17"/>
    <p:sldId id="265" r:id="rId18"/>
    <p:sldId id="266" r:id="rId19"/>
    <p:sldId id="267"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F5F08B-519D-4ACC-9419-04C718C6647C}" v="8845" dt="2020-07-12T14:32:46.0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izani, Samd" userId="61686792-ea99-4151-9202-c2c75aab3b02" providerId="ADAL" clId="{FE4CA04B-BA64-4373-9204-CBA5C54ABB6B}"/>
    <pc:docChg chg="undo redo custSel addSld delSld modSld">
      <pc:chgData name="Guizani, Samd" userId="61686792-ea99-4151-9202-c2c75aab3b02" providerId="ADAL" clId="{FE4CA04B-BA64-4373-9204-CBA5C54ABB6B}" dt="2020-07-11T22:19:20.009" v="8288" actId="313"/>
      <pc:docMkLst>
        <pc:docMk/>
      </pc:docMkLst>
      <pc:sldChg chg="delSp modSp">
        <pc:chgData name="Guizani, Samd" userId="61686792-ea99-4151-9202-c2c75aab3b02" providerId="ADAL" clId="{FE4CA04B-BA64-4373-9204-CBA5C54ABB6B}" dt="2020-07-11T20:38:21.871" v="2912" actId="20577"/>
        <pc:sldMkLst>
          <pc:docMk/>
          <pc:sldMk cId="0" sldId="256"/>
        </pc:sldMkLst>
        <pc:spChg chg="mod">
          <ac:chgData name="Guizani, Samd" userId="61686792-ea99-4151-9202-c2c75aab3b02" providerId="ADAL" clId="{FE4CA04B-BA64-4373-9204-CBA5C54ABB6B}" dt="2020-07-11T20:38:21.871" v="2912" actId="20577"/>
          <ac:spMkLst>
            <pc:docMk/>
            <pc:sldMk cId="0" sldId="256"/>
            <ac:spMk id="54" creationId="{00000000-0000-0000-0000-000000000000}"/>
          </ac:spMkLst>
        </pc:spChg>
        <pc:spChg chg="mod">
          <ac:chgData name="Guizani, Samd" userId="61686792-ea99-4151-9202-c2c75aab3b02" providerId="ADAL" clId="{FE4CA04B-BA64-4373-9204-CBA5C54ABB6B}" dt="2020-07-11T19:33:12.146" v="11" actId="20577"/>
          <ac:spMkLst>
            <pc:docMk/>
            <pc:sldMk cId="0" sldId="256"/>
            <ac:spMk id="55" creationId="{00000000-0000-0000-0000-000000000000}"/>
          </ac:spMkLst>
        </pc:spChg>
        <pc:spChg chg="del">
          <ac:chgData name="Guizani, Samd" userId="61686792-ea99-4151-9202-c2c75aab3b02" providerId="ADAL" clId="{FE4CA04B-BA64-4373-9204-CBA5C54ABB6B}" dt="2020-07-11T19:35:27.359" v="153" actId="478"/>
          <ac:spMkLst>
            <pc:docMk/>
            <pc:sldMk cId="0" sldId="256"/>
            <ac:spMk id="56" creationId="{00000000-0000-0000-0000-000000000000}"/>
          </ac:spMkLst>
        </pc:spChg>
      </pc:sldChg>
      <pc:sldChg chg="modSp">
        <pc:chgData name="Guizani, Samd" userId="61686792-ea99-4151-9202-c2c75aab3b02" providerId="ADAL" clId="{FE4CA04B-BA64-4373-9204-CBA5C54ABB6B}" dt="2020-07-11T20:17:02.387" v="1818" actId="20577"/>
        <pc:sldMkLst>
          <pc:docMk/>
          <pc:sldMk cId="0" sldId="257"/>
        </pc:sldMkLst>
        <pc:spChg chg="mod">
          <ac:chgData name="Guizani, Samd" userId="61686792-ea99-4151-9202-c2c75aab3b02" providerId="ADAL" clId="{FE4CA04B-BA64-4373-9204-CBA5C54ABB6B}" dt="2020-07-11T20:17:02.387" v="1818" actId="20577"/>
          <ac:spMkLst>
            <pc:docMk/>
            <pc:sldMk cId="0" sldId="257"/>
            <ac:spMk id="62" creationId="{00000000-0000-0000-0000-000000000000}"/>
          </ac:spMkLst>
        </pc:spChg>
      </pc:sldChg>
      <pc:sldChg chg="modSp">
        <pc:chgData name="Guizani, Samd" userId="61686792-ea99-4151-9202-c2c75aab3b02" providerId="ADAL" clId="{FE4CA04B-BA64-4373-9204-CBA5C54ABB6B}" dt="2020-07-11T20:37:30.615" v="2909" actId="404"/>
        <pc:sldMkLst>
          <pc:docMk/>
          <pc:sldMk cId="0" sldId="258"/>
        </pc:sldMkLst>
        <pc:spChg chg="mod">
          <ac:chgData name="Guizani, Samd" userId="61686792-ea99-4151-9202-c2c75aab3b02" providerId="ADAL" clId="{FE4CA04B-BA64-4373-9204-CBA5C54ABB6B}" dt="2020-07-11T20:37:30.615" v="2909" actId="404"/>
          <ac:spMkLst>
            <pc:docMk/>
            <pc:sldMk cId="0" sldId="258"/>
            <ac:spMk id="68" creationId="{00000000-0000-0000-0000-000000000000}"/>
          </ac:spMkLst>
        </pc:spChg>
      </pc:sldChg>
      <pc:sldChg chg="modSp">
        <pc:chgData name="Guizani, Samd" userId="61686792-ea99-4151-9202-c2c75aab3b02" providerId="ADAL" clId="{FE4CA04B-BA64-4373-9204-CBA5C54ABB6B}" dt="2020-07-11T20:52:39.677" v="3736" actId="20577"/>
        <pc:sldMkLst>
          <pc:docMk/>
          <pc:sldMk cId="0" sldId="259"/>
        </pc:sldMkLst>
        <pc:spChg chg="mod">
          <ac:chgData name="Guizani, Samd" userId="61686792-ea99-4151-9202-c2c75aab3b02" providerId="ADAL" clId="{FE4CA04B-BA64-4373-9204-CBA5C54ABB6B}" dt="2020-07-11T20:52:39.677" v="3736" actId="20577"/>
          <ac:spMkLst>
            <pc:docMk/>
            <pc:sldMk cId="0" sldId="259"/>
            <ac:spMk id="74" creationId="{00000000-0000-0000-0000-000000000000}"/>
          </ac:spMkLst>
        </pc:spChg>
      </pc:sldChg>
      <pc:sldChg chg="modSp">
        <pc:chgData name="Guizani, Samd" userId="61686792-ea99-4151-9202-c2c75aab3b02" providerId="ADAL" clId="{FE4CA04B-BA64-4373-9204-CBA5C54ABB6B}" dt="2020-07-11T21:49:35.087" v="6680" actId="114"/>
        <pc:sldMkLst>
          <pc:docMk/>
          <pc:sldMk cId="0" sldId="260"/>
        </pc:sldMkLst>
        <pc:spChg chg="mod">
          <ac:chgData name="Guizani, Samd" userId="61686792-ea99-4151-9202-c2c75aab3b02" providerId="ADAL" clId="{FE4CA04B-BA64-4373-9204-CBA5C54ABB6B}" dt="2020-07-11T21:49:35.087" v="6680" actId="114"/>
          <ac:spMkLst>
            <pc:docMk/>
            <pc:sldMk cId="0" sldId="260"/>
            <ac:spMk id="80" creationId="{00000000-0000-0000-0000-000000000000}"/>
          </ac:spMkLst>
        </pc:spChg>
      </pc:sldChg>
      <pc:sldChg chg="modSp">
        <pc:chgData name="Guizani, Samd" userId="61686792-ea99-4151-9202-c2c75aab3b02" providerId="ADAL" clId="{FE4CA04B-BA64-4373-9204-CBA5C54ABB6B}" dt="2020-07-11T21:10:48.054" v="4632" actId="6549"/>
        <pc:sldMkLst>
          <pc:docMk/>
          <pc:sldMk cId="0" sldId="261"/>
        </pc:sldMkLst>
        <pc:spChg chg="mod">
          <ac:chgData name="Guizani, Samd" userId="61686792-ea99-4151-9202-c2c75aab3b02" providerId="ADAL" clId="{FE4CA04B-BA64-4373-9204-CBA5C54ABB6B}" dt="2020-07-11T21:10:48.054" v="4632" actId="6549"/>
          <ac:spMkLst>
            <pc:docMk/>
            <pc:sldMk cId="0" sldId="261"/>
            <ac:spMk id="86" creationId="{00000000-0000-0000-0000-000000000000}"/>
          </ac:spMkLst>
        </pc:spChg>
      </pc:sldChg>
      <pc:sldChg chg="modSp">
        <pc:chgData name="Guizani, Samd" userId="61686792-ea99-4151-9202-c2c75aab3b02" providerId="ADAL" clId="{FE4CA04B-BA64-4373-9204-CBA5C54ABB6B}" dt="2020-07-11T21:50:29.038" v="6683" actId="20577"/>
        <pc:sldMkLst>
          <pc:docMk/>
          <pc:sldMk cId="0" sldId="262"/>
        </pc:sldMkLst>
        <pc:spChg chg="mod">
          <ac:chgData name="Guizani, Samd" userId="61686792-ea99-4151-9202-c2c75aab3b02" providerId="ADAL" clId="{FE4CA04B-BA64-4373-9204-CBA5C54ABB6B}" dt="2020-07-11T21:50:29.038" v="6683" actId="20577"/>
          <ac:spMkLst>
            <pc:docMk/>
            <pc:sldMk cId="0" sldId="262"/>
            <ac:spMk id="92" creationId="{00000000-0000-0000-0000-000000000000}"/>
          </ac:spMkLst>
        </pc:spChg>
      </pc:sldChg>
      <pc:sldChg chg="addSp delSp modSp">
        <pc:chgData name="Guizani, Samd" userId="61686792-ea99-4151-9202-c2c75aab3b02" providerId="ADAL" clId="{FE4CA04B-BA64-4373-9204-CBA5C54ABB6B}" dt="2020-07-11T21:35:59.079" v="5945" actId="1076"/>
        <pc:sldMkLst>
          <pc:docMk/>
          <pc:sldMk cId="0" sldId="263"/>
        </pc:sldMkLst>
        <pc:spChg chg="mod">
          <ac:chgData name="Guizani, Samd" userId="61686792-ea99-4151-9202-c2c75aab3b02" providerId="ADAL" clId="{FE4CA04B-BA64-4373-9204-CBA5C54ABB6B}" dt="2020-07-11T21:32:14.315" v="5882" actId="20577"/>
          <ac:spMkLst>
            <pc:docMk/>
            <pc:sldMk cId="0" sldId="263"/>
            <ac:spMk id="97" creationId="{00000000-0000-0000-0000-000000000000}"/>
          </ac:spMkLst>
        </pc:spChg>
        <pc:spChg chg="mod">
          <ac:chgData name="Guizani, Samd" userId="61686792-ea99-4151-9202-c2c75aab3b02" providerId="ADAL" clId="{FE4CA04B-BA64-4373-9204-CBA5C54ABB6B}" dt="2020-07-11T21:26:42.973" v="5749" actId="115"/>
          <ac:spMkLst>
            <pc:docMk/>
            <pc:sldMk cId="0" sldId="263"/>
            <ac:spMk id="98" creationId="{00000000-0000-0000-0000-000000000000}"/>
          </ac:spMkLst>
        </pc:spChg>
        <pc:picChg chg="add del mod">
          <ac:chgData name="Guizani, Samd" userId="61686792-ea99-4151-9202-c2c75aab3b02" providerId="ADAL" clId="{FE4CA04B-BA64-4373-9204-CBA5C54ABB6B}" dt="2020-07-11T21:35:42.491" v="5943" actId="478"/>
          <ac:picMkLst>
            <pc:docMk/>
            <pc:sldMk cId="0" sldId="263"/>
            <ac:picMk id="2" creationId="{10F2FA61-C097-4983-87B8-BF8A18FC7B38}"/>
          </ac:picMkLst>
        </pc:picChg>
        <pc:picChg chg="add mod">
          <ac:chgData name="Guizani, Samd" userId="61686792-ea99-4151-9202-c2c75aab3b02" providerId="ADAL" clId="{FE4CA04B-BA64-4373-9204-CBA5C54ABB6B}" dt="2020-07-11T21:35:59.079" v="5945" actId="1076"/>
          <ac:picMkLst>
            <pc:docMk/>
            <pc:sldMk cId="0" sldId="263"/>
            <ac:picMk id="2050" creationId="{E45E535B-1863-47BB-BE4D-C3946D8BCD15}"/>
          </ac:picMkLst>
        </pc:picChg>
      </pc:sldChg>
      <pc:sldChg chg="modSp">
        <pc:chgData name="Guizani, Samd" userId="61686792-ea99-4151-9202-c2c75aab3b02" providerId="ADAL" clId="{FE4CA04B-BA64-4373-9204-CBA5C54ABB6B}" dt="2020-07-11T22:06:38.943" v="7711" actId="20577"/>
        <pc:sldMkLst>
          <pc:docMk/>
          <pc:sldMk cId="0" sldId="264"/>
        </pc:sldMkLst>
        <pc:spChg chg="mod">
          <ac:chgData name="Guizani, Samd" userId="61686792-ea99-4151-9202-c2c75aab3b02" providerId="ADAL" clId="{FE4CA04B-BA64-4373-9204-CBA5C54ABB6B}" dt="2020-07-11T22:06:38.943" v="7711" actId="20577"/>
          <ac:spMkLst>
            <pc:docMk/>
            <pc:sldMk cId="0" sldId="264"/>
            <ac:spMk id="104" creationId="{00000000-0000-0000-0000-000000000000}"/>
          </ac:spMkLst>
        </pc:spChg>
      </pc:sldChg>
      <pc:sldChg chg="modSp">
        <pc:chgData name="Guizani, Samd" userId="61686792-ea99-4151-9202-c2c75aab3b02" providerId="ADAL" clId="{FE4CA04B-BA64-4373-9204-CBA5C54ABB6B}" dt="2020-07-11T22:19:20.009" v="8288" actId="313"/>
        <pc:sldMkLst>
          <pc:docMk/>
          <pc:sldMk cId="0" sldId="265"/>
        </pc:sldMkLst>
        <pc:spChg chg="mod">
          <ac:chgData name="Guizani, Samd" userId="61686792-ea99-4151-9202-c2c75aab3b02" providerId="ADAL" clId="{FE4CA04B-BA64-4373-9204-CBA5C54ABB6B}" dt="2020-07-11T22:19:20.009" v="8288" actId="313"/>
          <ac:spMkLst>
            <pc:docMk/>
            <pc:sldMk cId="0" sldId="265"/>
            <ac:spMk id="110" creationId="{00000000-0000-0000-0000-000000000000}"/>
          </ac:spMkLst>
        </pc:spChg>
      </pc:sldChg>
      <pc:sldChg chg="modSp">
        <pc:chgData name="Guizani, Samd" userId="61686792-ea99-4151-9202-c2c75aab3b02" providerId="ADAL" clId="{FE4CA04B-BA64-4373-9204-CBA5C54ABB6B}" dt="2020-07-11T22:12:44.111" v="8097" actId="20577"/>
        <pc:sldMkLst>
          <pc:docMk/>
          <pc:sldMk cId="0" sldId="266"/>
        </pc:sldMkLst>
        <pc:spChg chg="mod">
          <ac:chgData name="Guizani, Samd" userId="61686792-ea99-4151-9202-c2c75aab3b02" providerId="ADAL" clId="{FE4CA04B-BA64-4373-9204-CBA5C54ABB6B}" dt="2020-07-11T22:12:44.111" v="8097" actId="20577"/>
          <ac:spMkLst>
            <pc:docMk/>
            <pc:sldMk cId="0" sldId="266"/>
            <ac:spMk id="116" creationId="{00000000-0000-0000-0000-000000000000}"/>
          </ac:spMkLst>
        </pc:spChg>
      </pc:sldChg>
      <pc:sldChg chg="modSp">
        <pc:chgData name="Guizani, Samd" userId="61686792-ea99-4151-9202-c2c75aab3b02" providerId="ADAL" clId="{FE4CA04B-BA64-4373-9204-CBA5C54ABB6B}" dt="2020-07-11T22:18:38.920" v="8284"/>
        <pc:sldMkLst>
          <pc:docMk/>
          <pc:sldMk cId="0" sldId="267"/>
        </pc:sldMkLst>
        <pc:spChg chg="mod">
          <ac:chgData name="Guizani, Samd" userId="61686792-ea99-4151-9202-c2c75aab3b02" providerId="ADAL" clId="{FE4CA04B-BA64-4373-9204-CBA5C54ABB6B}" dt="2020-07-11T22:18:38.920" v="8284"/>
          <ac:spMkLst>
            <pc:docMk/>
            <pc:sldMk cId="0" sldId="267"/>
            <ac:spMk id="122" creationId="{00000000-0000-0000-0000-000000000000}"/>
          </ac:spMkLst>
        </pc:spChg>
      </pc:sldChg>
      <pc:sldChg chg="add del">
        <pc:chgData name="Guizani, Samd" userId="61686792-ea99-4151-9202-c2c75aab3b02" providerId="ADAL" clId="{FE4CA04B-BA64-4373-9204-CBA5C54ABB6B}" dt="2020-07-11T21:01:58.454" v="4158" actId="2696"/>
        <pc:sldMkLst>
          <pc:docMk/>
          <pc:sldMk cId="3741310396" sldId="268"/>
        </pc:sldMkLst>
      </pc:sldChg>
      <pc:sldChg chg="addSp modSp add">
        <pc:chgData name="Guizani, Samd" userId="61686792-ea99-4151-9202-c2c75aab3b02" providerId="ADAL" clId="{FE4CA04B-BA64-4373-9204-CBA5C54ABB6B}" dt="2020-07-11T21:49:53.025" v="6681" actId="1076"/>
        <pc:sldMkLst>
          <pc:docMk/>
          <pc:sldMk cId="1427713985" sldId="269"/>
        </pc:sldMkLst>
        <pc:spChg chg="add mod">
          <ac:chgData name="Guizani, Samd" userId="61686792-ea99-4151-9202-c2c75aab3b02" providerId="ADAL" clId="{FE4CA04B-BA64-4373-9204-CBA5C54ABB6B}" dt="2020-07-11T21:04:46.154" v="4214" actId="207"/>
          <ac:spMkLst>
            <pc:docMk/>
            <pc:sldMk cId="1427713985" sldId="269"/>
            <ac:spMk id="4" creationId="{2FE6FA9D-01EB-4987-9403-FC0D3F1099E4}"/>
          </ac:spMkLst>
        </pc:spChg>
        <pc:spChg chg="add mod">
          <ac:chgData name="Guizani, Samd" userId="61686792-ea99-4151-9202-c2c75aab3b02" providerId="ADAL" clId="{FE4CA04B-BA64-4373-9204-CBA5C54ABB6B}" dt="2020-07-11T21:06:16.296" v="4238" actId="13822"/>
          <ac:spMkLst>
            <pc:docMk/>
            <pc:sldMk cId="1427713985" sldId="269"/>
            <ac:spMk id="5" creationId="{97254990-056C-40D7-A71F-D12B8AB8BA82}"/>
          </ac:spMkLst>
        </pc:spChg>
        <pc:spChg chg="add mod">
          <ac:chgData name="Guizani, Samd" userId="61686792-ea99-4151-9202-c2c75aab3b02" providerId="ADAL" clId="{FE4CA04B-BA64-4373-9204-CBA5C54ABB6B}" dt="2020-07-11T21:05:04.851" v="4217" actId="14100"/>
          <ac:spMkLst>
            <pc:docMk/>
            <pc:sldMk cId="1427713985" sldId="269"/>
            <ac:spMk id="7" creationId="{812E2349-6065-4F8C-9F10-D843F9A99C81}"/>
          </ac:spMkLst>
        </pc:spChg>
        <pc:spChg chg="add mod">
          <ac:chgData name="Guizani, Samd" userId="61686792-ea99-4151-9202-c2c75aab3b02" providerId="ADAL" clId="{FE4CA04B-BA64-4373-9204-CBA5C54ABB6B}" dt="2020-07-11T21:07:03.608" v="4286" actId="313"/>
          <ac:spMkLst>
            <pc:docMk/>
            <pc:sldMk cId="1427713985" sldId="269"/>
            <ac:spMk id="16" creationId="{FA9CD1A4-06FF-49E4-8C27-7FB39DDE2894}"/>
          </ac:spMkLst>
        </pc:spChg>
        <pc:spChg chg="add mod">
          <ac:chgData name="Guizani, Samd" userId="61686792-ea99-4151-9202-c2c75aab3b02" providerId="ADAL" clId="{FE4CA04B-BA64-4373-9204-CBA5C54ABB6B}" dt="2020-07-11T21:49:53.025" v="6681" actId="1076"/>
          <ac:spMkLst>
            <pc:docMk/>
            <pc:sldMk cId="1427713985" sldId="269"/>
            <ac:spMk id="19" creationId="{923F26B0-7E7E-4CEC-B872-735BD8EB85BE}"/>
          </ac:spMkLst>
        </pc:spChg>
        <pc:spChg chg="mod">
          <ac:chgData name="Guizani, Samd" userId="61686792-ea99-4151-9202-c2c75aab3b02" providerId="ADAL" clId="{FE4CA04B-BA64-4373-9204-CBA5C54ABB6B}" dt="2020-07-11T21:07:58.522" v="4332" actId="790"/>
          <ac:spMkLst>
            <pc:docMk/>
            <pc:sldMk cId="1427713985" sldId="269"/>
            <ac:spMk id="80" creationId="{00000000-0000-0000-0000-000000000000}"/>
          </ac:spMkLst>
        </pc:spChg>
        <pc:picChg chg="add mod">
          <ac:chgData name="Guizani, Samd" userId="61686792-ea99-4151-9202-c2c75aab3b02" providerId="ADAL" clId="{FE4CA04B-BA64-4373-9204-CBA5C54ABB6B}" dt="2020-07-11T21:04:38.044" v="4213" actId="1076"/>
          <ac:picMkLst>
            <pc:docMk/>
            <pc:sldMk cId="1427713985" sldId="269"/>
            <ac:picMk id="2" creationId="{E2683616-1627-46C7-9050-86FE0C4EB249}"/>
          </ac:picMkLst>
        </pc:picChg>
        <pc:picChg chg="add mod">
          <ac:chgData name="Guizani, Samd" userId="61686792-ea99-4151-9202-c2c75aab3b02" providerId="ADAL" clId="{FE4CA04B-BA64-4373-9204-CBA5C54ABB6B}" dt="2020-07-11T21:04:17.642" v="4209" actId="1076"/>
          <ac:picMkLst>
            <pc:docMk/>
            <pc:sldMk cId="1427713985" sldId="269"/>
            <ac:picMk id="3" creationId="{337EE3C5-59E8-42A1-A805-B1817AF846D7}"/>
          </ac:picMkLst>
        </pc:picChg>
        <pc:cxnChg chg="add mod">
          <ac:chgData name="Guizani, Samd" userId="61686792-ea99-4151-9202-c2c75aab3b02" providerId="ADAL" clId="{FE4CA04B-BA64-4373-9204-CBA5C54ABB6B}" dt="2020-07-11T21:06:12.984" v="4237" actId="14100"/>
          <ac:cxnSpMkLst>
            <pc:docMk/>
            <pc:sldMk cId="1427713985" sldId="269"/>
            <ac:cxnSpMk id="8" creationId="{6EB7A94B-7106-4B95-B443-F7AB90C6DA93}"/>
          </ac:cxnSpMkLst>
        </pc:cxnChg>
        <pc:cxnChg chg="add mod">
          <ac:chgData name="Guizani, Samd" userId="61686792-ea99-4151-9202-c2c75aab3b02" providerId="ADAL" clId="{FE4CA04B-BA64-4373-9204-CBA5C54ABB6B}" dt="2020-07-11T21:06:07.110" v="4236" actId="14100"/>
          <ac:cxnSpMkLst>
            <pc:docMk/>
            <pc:sldMk cId="1427713985" sldId="269"/>
            <ac:cxnSpMk id="10" creationId="{A1906A29-7150-45E1-BEB5-D5C18F652BE4}"/>
          </ac:cxnSpMkLst>
        </pc:cxnChg>
      </pc:sldChg>
      <pc:sldChg chg="addSp modSp add">
        <pc:chgData name="Guizani, Samd" userId="61686792-ea99-4151-9202-c2c75aab3b02" providerId="ADAL" clId="{FE4CA04B-BA64-4373-9204-CBA5C54ABB6B}" dt="2020-07-11T21:32:26.184" v="5917" actId="20577"/>
        <pc:sldMkLst>
          <pc:docMk/>
          <pc:sldMk cId="2355380297" sldId="270"/>
        </pc:sldMkLst>
        <pc:spChg chg="mod">
          <ac:chgData name="Guizani, Samd" userId="61686792-ea99-4151-9202-c2c75aab3b02" providerId="ADAL" clId="{FE4CA04B-BA64-4373-9204-CBA5C54ABB6B}" dt="2020-07-11T21:32:26.184" v="5917" actId="20577"/>
          <ac:spMkLst>
            <pc:docMk/>
            <pc:sldMk cId="2355380297" sldId="270"/>
            <ac:spMk id="97" creationId="{00000000-0000-0000-0000-000000000000}"/>
          </ac:spMkLst>
        </pc:spChg>
        <pc:spChg chg="mod">
          <ac:chgData name="Guizani, Samd" userId="61686792-ea99-4151-9202-c2c75aab3b02" providerId="ADAL" clId="{FE4CA04B-BA64-4373-9204-CBA5C54ABB6B}" dt="2020-07-11T21:32:01.685" v="5862" actId="14100"/>
          <ac:spMkLst>
            <pc:docMk/>
            <pc:sldMk cId="2355380297" sldId="270"/>
            <ac:spMk id="98" creationId="{00000000-0000-0000-0000-000000000000}"/>
          </ac:spMkLst>
        </pc:spChg>
        <pc:picChg chg="add mod">
          <ac:chgData name="Guizani, Samd" userId="61686792-ea99-4151-9202-c2c75aab3b02" providerId="ADAL" clId="{FE4CA04B-BA64-4373-9204-CBA5C54ABB6B}" dt="2020-07-11T21:31:25.008" v="5859" actId="1076"/>
          <ac:picMkLst>
            <pc:docMk/>
            <pc:sldMk cId="2355380297" sldId="270"/>
            <ac:picMk id="1026" creationId="{F8CE7C1F-1E6D-4437-852A-D0A7BF17EE3C}"/>
          </ac:picMkLst>
        </pc:picChg>
        <pc:picChg chg="add mod">
          <ac:chgData name="Guizani, Samd" userId="61686792-ea99-4151-9202-c2c75aab3b02" providerId="ADAL" clId="{FE4CA04B-BA64-4373-9204-CBA5C54ABB6B}" dt="2020-07-11T21:31:55.996" v="5861" actId="1076"/>
          <ac:picMkLst>
            <pc:docMk/>
            <pc:sldMk cId="2355380297" sldId="270"/>
            <ac:picMk id="1028" creationId="{16355437-A2C9-4C7D-85E4-87916720853A}"/>
          </ac:picMkLst>
        </pc:picChg>
      </pc:sldChg>
      <pc:sldChg chg="addSp modSp add">
        <pc:chgData name="Guizani, Samd" userId="61686792-ea99-4151-9202-c2c75aab3b02" providerId="ADAL" clId="{FE4CA04B-BA64-4373-9204-CBA5C54ABB6B}" dt="2020-07-11T21:51:30.415" v="6703" actId="6549"/>
        <pc:sldMkLst>
          <pc:docMk/>
          <pc:sldMk cId="290015482" sldId="271"/>
        </pc:sldMkLst>
        <pc:spChg chg="mod">
          <ac:chgData name="Guizani, Samd" userId="61686792-ea99-4151-9202-c2c75aab3b02" providerId="ADAL" clId="{FE4CA04B-BA64-4373-9204-CBA5C54ABB6B}" dt="2020-07-11T21:45:15.180" v="6431" actId="20577"/>
          <ac:spMkLst>
            <pc:docMk/>
            <pc:sldMk cId="290015482" sldId="271"/>
            <ac:spMk id="97" creationId="{00000000-0000-0000-0000-000000000000}"/>
          </ac:spMkLst>
        </pc:spChg>
        <pc:spChg chg="mod">
          <ac:chgData name="Guizani, Samd" userId="61686792-ea99-4151-9202-c2c75aab3b02" providerId="ADAL" clId="{FE4CA04B-BA64-4373-9204-CBA5C54ABB6B}" dt="2020-07-11T21:51:30.415" v="6703" actId="6549"/>
          <ac:spMkLst>
            <pc:docMk/>
            <pc:sldMk cId="290015482" sldId="271"/>
            <ac:spMk id="98" creationId="{00000000-0000-0000-0000-000000000000}"/>
          </ac:spMkLst>
        </pc:spChg>
        <pc:picChg chg="add mod">
          <ac:chgData name="Guizani, Samd" userId="61686792-ea99-4151-9202-c2c75aab3b02" providerId="ADAL" clId="{FE4CA04B-BA64-4373-9204-CBA5C54ABB6B}" dt="2020-07-11T21:40:04.331" v="6151" actId="1076"/>
          <ac:picMkLst>
            <pc:docMk/>
            <pc:sldMk cId="290015482" sldId="271"/>
            <ac:picMk id="3074" creationId="{C91BCB74-2276-490A-9CA4-B8D217A7FCEE}"/>
          </ac:picMkLst>
        </pc:picChg>
      </pc:sldChg>
      <pc:sldChg chg="addSp modSp add">
        <pc:chgData name="Guizani, Samd" userId="61686792-ea99-4151-9202-c2c75aab3b02" providerId="ADAL" clId="{FE4CA04B-BA64-4373-9204-CBA5C54ABB6B}" dt="2020-07-11T21:48:59.233" v="6679" actId="6549"/>
        <pc:sldMkLst>
          <pc:docMk/>
          <pc:sldMk cId="866340755" sldId="272"/>
        </pc:sldMkLst>
        <pc:spChg chg="mod">
          <ac:chgData name="Guizani, Samd" userId="61686792-ea99-4151-9202-c2c75aab3b02" providerId="ADAL" clId="{FE4CA04B-BA64-4373-9204-CBA5C54ABB6B}" dt="2020-07-11T21:45:34.162" v="6464" actId="20577"/>
          <ac:spMkLst>
            <pc:docMk/>
            <pc:sldMk cId="866340755" sldId="272"/>
            <ac:spMk id="97" creationId="{00000000-0000-0000-0000-000000000000}"/>
          </ac:spMkLst>
        </pc:spChg>
        <pc:spChg chg="mod">
          <ac:chgData name="Guizani, Samd" userId="61686792-ea99-4151-9202-c2c75aab3b02" providerId="ADAL" clId="{FE4CA04B-BA64-4373-9204-CBA5C54ABB6B}" dt="2020-07-11T21:48:59.233" v="6679" actId="6549"/>
          <ac:spMkLst>
            <pc:docMk/>
            <pc:sldMk cId="866340755" sldId="272"/>
            <ac:spMk id="98" creationId="{00000000-0000-0000-0000-000000000000}"/>
          </ac:spMkLst>
        </pc:spChg>
        <pc:picChg chg="add mod">
          <ac:chgData name="Guizani, Samd" userId="61686792-ea99-4151-9202-c2c75aab3b02" providerId="ADAL" clId="{FE4CA04B-BA64-4373-9204-CBA5C54ABB6B}" dt="2020-07-11T21:44:02.111" v="6398" actId="1076"/>
          <ac:picMkLst>
            <pc:docMk/>
            <pc:sldMk cId="866340755" sldId="272"/>
            <ac:picMk id="2" creationId="{D0016E14-7A1C-40CE-94DE-BF5A44E6414D}"/>
          </ac:picMkLst>
        </pc:picChg>
        <pc:picChg chg="add mod">
          <ac:chgData name="Guizani, Samd" userId="61686792-ea99-4151-9202-c2c75aab3b02" providerId="ADAL" clId="{FE4CA04B-BA64-4373-9204-CBA5C54ABB6B}" dt="2020-07-11T21:43:32.183" v="6396" actId="1076"/>
          <ac:picMkLst>
            <pc:docMk/>
            <pc:sldMk cId="866340755" sldId="272"/>
            <ac:picMk id="4098" creationId="{0C58BCE3-86B5-4BA8-BBC6-953959DAB036}"/>
          </ac:picMkLst>
        </pc:picChg>
      </pc:sldChg>
    </pc:docChg>
  </pc:docChgLst>
  <pc:docChgLst>
    <pc:chgData name="Guizani, Samd" userId="61686792-ea99-4151-9202-c2c75aab3b02" providerId="ADAL" clId="{2BF5F08B-519D-4ACC-9419-04C718C6647C}"/>
    <pc:docChg chg="modSld">
      <pc:chgData name="Guizani, Samd" userId="61686792-ea99-4151-9202-c2c75aab3b02" providerId="ADAL" clId="{2BF5F08B-519D-4ACC-9419-04C718C6647C}" dt="2020-07-12T14:32:46.087" v="551" actId="20577"/>
      <pc:docMkLst>
        <pc:docMk/>
      </pc:docMkLst>
      <pc:sldChg chg="modSp">
        <pc:chgData name="Guizani, Samd" userId="61686792-ea99-4151-9202-c2c75aab3b02" providerId="ADAL" clId="{2BF5F08B-519D-4ACC-9419-04C718C6647C}" dt="2020-07-12T14:22:56.134" v="421" actId="20577"/>
        <pc:sldMkLst>
          <pc:docMk/>
          <pc:sldMk cId="0" sldId="257"/>
        </pc:sldMkLst>
        <pc:spChg chg="mod">
          <ac:chgData name="Guizani, Samd" userId="61686792-ea99-4151-9202-c2c75aab3b02" providerId="ADAL" clId="{2BF5F08B-519D-4ACC-9419-04C718C6647C}" dt="2020-07-12T14:22:56.134" v="421" actId="20577"/>
          <ac:spMkLst>
            <pc:docMk/>
            <pc:sldMk cId="0" sldId="257"/>
            <ac:spMk id="62" creationId="{00000000-0000-0000-0000-000000000000}"/>
          </ac:spMkLst>
        </pc:spChg>
      </pc:sldChg>
      <pc:sldChg chg="addSp modSp">
        <pc:chgData name="Guizani, Samd" userId="61686792-ea99-4151-9202-c2c75aab3b02" providerId="ADAL" clId="{2BF5F08B-519D-4ACC-9419-04C718C6647C}" dt="2020-07-12T14:16:29.122" v="392" actId="20577"/>
        <pc:sldMkLst>
          <pc:docMk/>
          <pc:sldMk cId="0" sldId="258"/>
        </pc:sldMkLst>
        <pc:spChg chg="add mod">
          <ac:chgData name="Guizani, Samd" userId="61686792-ea99-4151-9202-c2c75aab3b02" providerId="ADAL" clId="{2BF5F08B-519D-4ACC-9419-04C718C6647C}" dt="2020-07-12T14:14:43.257" v="377" actId="1076"/>
          <ac:spMkLst>
            <pc:docMk/>
            <pc:sldMk cId="0" sldId="258"/>
            <ac:spMk id="2" creationId="{A97690A0-DB41-48A1-90F4-0D188C6FA33D}"/>
          </ac:spMkLst>
        </pc:spChg>
        <pc:spChg chg="mod">
          <ac:chgData name="Guizani, Samd" userId="61686792-ea99-4151-9202-c2c75aab3b02" providerId="ADAL" clId="{2BF5F08B-519D-4ACC-9419-04C718C6647C}" dt="2020-07-12T14:16:29.122" v="392" actId="20577"/>
          <ac:spMkLst>
            <pc:docMk/>
            <pc:sldMk cId="0" sldId="258"/>
            <ac:spMk id="68" creationId="{00000000-0000-0000-0000-000000000000}"/>
          </ac:spMkLst>
        </pc:spChg>
        <pc:picChg chg="add mod">
          <ac:chgData name="Guizani, Samd" userId="61686792-ea99-4151-9202-c2c75aab3b02" providerId="ADAL" clId="{2BF5F08B-519D-4ACC-9419-04C718C6647C}" dt="2020-07-12T14:14:39.634" v="376" actId="1037"/>
          <ac:picMkLst>
            <pc:docMk/>
            <pc:sldMk cId="0" sldId="258"/>
            <ac:picMk id="1026" creationId="{C93D39F1-764F-4664-8711-E5D3DCE4D13D}"/>
          </ac:picMkLst>
        </pc:picChg>
      </pc:sldChg>
      <pc:sldChg chg="modSp">
        <pc:chgData name="Guizani, Samd" userId="61686792-ea99-4151-9202-c2c75aab3b02" providerId="ADAL" clId="{2BF5F08B-519D-4ACC-9419-04C718C6647C}" dt="2020-07-12T14:16:56.003" v="408" actId="20577"/>
        <pc:sldMkLst>
          <pc:docMk/>
          <pc:sldMk cId="0" sldId="259"/>
        </pc:sldMkLst>
        <pc:spChg chg="mod">
          <ac:chgData name="Guizani, Samd" userId="61686792-ea99-4151-9202-c2c75aab3b02" providerId="ADAL" clId="{2BF5F08B-519D-4ACC-9419-04C718C6647C}" dt="2020-07-12T14:16:56.003" v="408" actId="20577"/>
          <ac:spMkLst>
            <pc:docMk/>
            <pc:sldMk cId="0" sldId="259"/>
            <ac:spMk id="74" creationId="{00000000-0000-0000-0000-000000000000}"/>
          </ac:spMkLst>
        </pc:spChg>
      </pc:sldChg>
      <pc:sldChg chg="modSp">
        <pc:chgData name="Guizani, Samd" userId="61686792-ea99-4151-9202-c2c75aab3b02" providerId="ADAL" clId="{2BF5F08B-519D-4ACC-9419-04C718C6647C}" dt="2020-07-12T14:28:17.335" v="422" actId="113"/>
        <pc:sldMkLst>
          <pc:docMk/>
          <pc:sldMk cId="0" sldId="262"/>
        </pc:sldMkLst>
        <pc:spChg chg="mod">
          <ac:chgData name="Guizani, Samd" userId="61686792-ea99-4151-9202-c2c75aab3b02" providerId="ADAL" clId="{2BF5F08B-519D-4ACC-9419-04C718C6647C}" dt="2020-07-12T14:28:17.335" v="422" actId="113"/>
          <ac:spMkLst>
            <pc:docMk/>
            <pc:sldMk cId="0" sldId="262"/>
            <ac:spMk id="92" creationId="{00000000-0000-0000-0000-000000000000}"/>
          </ac:spMkLst>
        </pc:spChg>
      </pc:sldChg>
      <pc:sldChg chg="modSp">
        <pc:chgData name="Guizani, Samd" userId="61686792-ea99-4151-9202-c2c75aab3b02" providerId="ADAL" clId="{2BF5F08B-519D-4ACC-9419-04C718C6647C}" dt="2020-07-12T14:31:14.260" v="431" actId="6549"/>
        <pc:sldMkLst>
          <pc:docMk/>
          <pc:sldMk cId="0" sldId="265"/>
        </pc:sldMkLst>
        <pc:spChg chg="mod">
          <ac:chgData name="Guizani, Samd" userId="61686792-ea99-4151-9202-c2c75aab3b02" providerId="ADAL" clId="{2BF5F08B-519D-4ACC-9419-04C718C6647C}" dt="2020-07-12T14:31:14.260" v="431" actId="6549"/>
          <ac:spMkLst>
            <pc:docMk/>
            <pc:sldMk cId="0" sldId="265"/>
            <ac:spMk id="110" creationId="{00000000-0000-0000-0000-000000000000}"/>
          </ac:spMkLst>
        </pc:spChg>
      </pc:sldChg>
      <pc:sldChg chg="modSp">
        <pc:chgData name="Guizani, Samd" userId="61686792-ea99-4151-9202-c2c75aab3b02" providerId="ADAL" clId="{2BF5F08B-519D-4ACC-9419-04C718C6647C}" dt="2020-07-12T14:32:46.087" v="551" actId="20577"/>
        <pc:sldMkLst>
          <pc:docMk/>
          <pc:sldMk cId="0" sldId="266"/>
        </pc:sldMkLst>
        <pc:spChg chg="mod">
          <ac:chgData name="Guizani, Samd" userId="61686792-ea99-4151-9202-c2c75aab3b02" providerId="ADAL" clId="{2BF5F08B-519D-4ACC-9419-04C718C6647C}" dt="2020-07-12T14:32:46.087" v="551" actId="20577"/>
          <ac:spMkLst>
            <pc:docMk/>
            <pc:sldMk cId="0" sldId="266"/>
            <ac:spMk id="116" creationId="{00000000-0000-0000-0000-000000000000}"/>
          </ac:spMkLst>
        </pc:spChg>
      </pc:sldChg>
      <pc:sldChg chg="modSp">
        <pc:chgData name="Guizani, Samd" userId="61686792-ea99-4151-9202-c2c75aab3b02" providerId="ADAL" clId="{2BF5F08B-519D-4ACC-9419-04C718C6647C}" dt="2020-07-12T14:29:48.921" v="430" actId="20577"/>
        <pc:sldMkLst>
          <pc:docMk/>
          <pc:sldMk cId="866340755" sldId="272"/>
        </pc:sldMkLst>
        <pc:spChg chg="mod">
          <ac:chgData name="Guizani, Samd" userId="61686792-ea99-4151-9202-c2c75aab3b02" providerId="ADAL" clId="{2BF5F08B-519D-4ACC-9419-04C718C6647C}" dt="2020-07-12T14:29:23.175" v="425" actId="20577"/>
          <ac:spMkLst>
            <pc:docMk/>
            <pc:sldMk cId="866340755" sldId="272"/>
            <ac:spMk id="97" creationId="{00000000-0000-0000-0000-000000000000}"/>
          </ac:spMkLst>
        </pc:spChg>
        <pc:spChg chg="mod">
          <ac:chgData name="Guizani, Samd" userId="61686792-ea99-4151-9202-c2c75aab3b02" providerId="ADAL" clId="{2BF5F08B-519D-4ACC-9419-04C718C6647C}" dt="2020-07-12T14:29:48.921" v="430" actId="20577"/>
          <ac:spMkLst>
            <pc:docMk/>
            <pc:sldMk cId="866340755" sldId="272"/>
            <ac:spMk id="9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3085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0022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1572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e0c2d517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e0c2d517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e0c2d517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e0c2d517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e0c2d517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e0c2d517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e0c2d51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e0c2d51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0c2d51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0c2d51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e0c2d517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e0c2d517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0c2d51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0c2d51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0c2d517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0c2d517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9451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e0c2d517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e0c2d517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0c2d517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0c2d517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e0c2d517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0c2d517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pdf4pro.com/view/2-9-3-dissolution-test-for-solid-dosage-2bd45.html"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https://www.statsmodels.org/stable/index.html" TargetMode="External"/><Relationship Id="rId5" Type="http://schemas.openxmlformats.org/officeDocument/2006/relationships/hyperlink" Target="https://matplotlib.org/index.html" TargetMode="External"/><Relationship Id="rId4" Type="http://schemas.openxmlformats.org/officeDocument/2006/relationships/hyperlink" Target="https://pandas.pydata.or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labhut.com/education-centre/about-dissolution-testing/apparatus-2-paddle-test.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800" dirty="0"/>
              <a:t>A regression model to shorten dissolution test</a:t>
            </a:r>
            <a:endParaRPr sz="4800"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Samd Guizani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(2): </a:t>
            </a:r>
            <a:r>
              <a:rPr lang="en-US" dirty="0"/>
              <a:t>Regression model on train dataset</a:t>
            </a:r>
            <a:endParaRPr dirty="0"/>
          </a:p>
        </p:txBody>
      </p:sp>
      <mc:AlternateContent xmlns:mc="http://schemas.openxmlformats.org/markup-compatibility/2006" xmlns:a14="http://schemas.microsoft.com/office/drawing/2010/main">
        <mc:Choice Requires="a14">
          <p:sp>
            <p:nvSpPr>
              <p:cNvPr id="98" name="Google Shape;98;p20"/>
              <p:cNvSpPr txBox="1">
                <a:spLocks noGrp="1"/>
              </p:cNvSpPr>
              <p:nvPr>
                <p:ph type="body" idx="1"/>
              </p:nvPr>
            </p:nvSpPr>
            <p:spPr>
              <a:xfrm>
                <a:off x="311700" y="3700130"/>
                <a:ext cx="8520600" cy="1081395"/>
              </a:xfrm>
              <a:prstGeom prst="rect">
                <a:avLst/>
              </a:prstGeom>
            </p:spPr>
            <p:txBody>
              <a:bodyPr spcFirstLastPara="1" wrap="square" lIns="91425" tIns="91425" rIns="91425" bIns="91425" anchor="t" anchorCtr="0">
                <a:noAutofit/>
              </a:bodyPr>
              <a:lstStyle/>
              <a:p>
                <a:pPr marL="285750" indent="-285750"/>
                <a:r>
                  <a:rPr lang="en-US" dirty="0"/>
                  <a:t>Several models (linear and quadratic regression) have been tested</a:t>
                </a:r>
              </a:p>
              <a:p>
                <a:pPr marL="285750" indent="-285750"/>
                <a:r>
                  <a:rPr lang="en-US" dirty="0"/>
                  <a:t>Best performance is found with Ordinary Least Square model:</a:t>
                </a:r>
                <a:br>
                  <a:rPr lang="en-US" dirty="0"/>
                </a:br>
                <a14:m>
                  <m:oMath xmlns:m="http://schemas.openxmlformats.org/officeDocument/2006/math">
                    <m:r>
                      <a:rPr lang="en-US" b="0" i="1" smtClean="0">
                        <a:latin typeface="Cambria Math" panose="02040503050406030204" pitchFamily="18" charset="0"/>
                      </a:rPr>
                      <m:t>𝑦</m:t>
                    </m:r>
                    <m:r>
                      <a:rPr lang="en-US" i="1" smtClean="0">
                        <a:latin typeface="Cambria Math" panose="02040503050406030204" pitchFamily="18" charset="0"/>
                      </a:rPr>
                      <m:t>=</m:t>
                    </m:r>
                    <m:r>
                      <a:rPr lang="fr-CH" b="0" i="1" smtClean="0">
                        <a:latin typeface="Cambria Math" panose="02040503050406030204" pitchFamily="18" charset="0"/>
                      </a:rPr>
                      <m:t>𝑎</m:t>
                    </m:r>
                    <m:sSup>
                      <m:sSupPr>
                        <m:ctrlPr>
                          <a:rPr lang="ar-AE" i="1" smtClean="0">
                            <a:latin typeface="Cambria Math" panose="02040503050406030204" pitchFamily="18" charset="0"/>
                          </a:rPr>
                        </m:ctrlPr>
                      </m:sSupPr>
                      <m:e>
                        <m:r>
                          <a:rPr lang="fr-CH" b="0" i="1" smtClean="0">
                            <a:latin typeface="Cambria Math" panose="02040503050406030204" pitchFamily="18" charset="0"/>
                          </a:rPr>
                          <m:t>𝑥</m:t>
                        </m:r>
                      </m:e>
                      <m:sup>
                        <m:r>
                          <a:rPr lang="ar-AE" i="1" smtClean="0">
                            <a:latin typeface="Cambria Math" panose="02040503050406030204" pitchFamily="18" charset="0"/>
                          </a:rPr>
                          <m:t>2</m:t>
                        </m:r>
                      </m:sup>
                    </m:sSup>
                    <m:r>
                      <a:rPr lang="fr-CH" b="0" i="1" smtClean="0">
                        <a:latin typeface="Cambria Math" panose="02040503050406030204" pitchFamily="18" charset="0"/>
                      </a:rPr>
                      <m:t>+</m:t>
                    </m:r>
                    <m:r>
                      <a:rPr lang="fr-CH" b="0" i="1" smtClean="0">
                        <a:latin typeface="Cambria Math" panose="02040503050406030204" pitchFamily="18" charset="0"/>
                      </a:rPr>
                      <m:t>𝑏𝑥</m:t>
                    </m:r>
                    <m:r>
                      <a:rPr lang="fr-CH" b="0" i="1" smtClean="0">
                        <a:latin typeface="Cambria Math" panose="02040503050406030204" pitchFamily="18" charset="0"/>
                      </a:rPr>
                      <m:t>+</m:t>
                    </m:r>
                    <m:r>
                      <a:rPr lang="fr-CH" b="0" i="1" smtClean="0">
                        <a:latin typeface="Cambria Math" panose="02040503050406030204" pitchFamily="18" charset="0"/>
                      </a:rPr>
                      <m:t>𝑖𝑛𝑡𝑒𝑟𝑐𝑒𝑝𝑡</m:t>
                    </m:r>
                  </m:oMath>
                </a14:m>
                <a:endParaRPr lang="fr-CH" b="0" dirty="0"/>
              </a:p>
            </p:txBody>
          </p:sp>
        </mc:Choice>
        <mc:Fallback xmlns="">
          <p:sp>
            <p:nvSpPr>
              <p:cNvPr id="98" name="Google Shape;98;p20"/>
              <p:cNvSpPr txBox="1">
                <a:spLocks noGrp="1" noRot="1" noChangeAspect="1" noMove="1" noResize="1" noEditPoints="1" noAdjustHandles="1" noChangeArrowheads="1" noChangeShapeType="1" noTextEdit="1"/>
              </p:cNvSpPr>
              <p:nvPr>
                <p:ph type="body" idx="1"/>
              </p:nvPr>
            </p:nvSpPr>
            <p:spPr>
              <a:xfrm>
                <a:off x="311700" y="3700130"/>
                <a:ext cx="8520600" cy="1081395"/>
              </a:xfrm>
              <a:prstGeom prst="rect">
                <a:avLst/>
              </a:prstGeom>
              <a:blipFill>
                <a:blip r:embed="rId3"/>
                <a:stretch>
                  <a:fillRect l="-429" b="-3390"/>
                </a:stretch>
              </a:blipFill>
            </p:spPr>
            <p:txBody>
              <a:bodyPr/>
              <a:lstStyle/>
              <a:p>
                <a:r>
                  <a:rPr lang="en-US">
                    <a:noFill/>
                  </a:rPr>
                  <a:t> </a:t>
                </a:r>
              </a:p>
            </p:txBody>
          </p:sp>
        </mc:Fallback>
      </mc:AlternateContent>
      <p:pic>
        <p:nvPicPr>
          <p:cNvPr id="1026" name="Picture 2">
            <a:extLst>
              <a:ext uri="{FF2B5EF4-FFF2-40B4-BE49-F238E27FC236}">
                <a16:creationId xmlns:a16="http://schemas.microsoft.com/office/drawing/2014/main" id="{F8CE7C1F-1E6D-4437-852A-D0A7BF17EE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700" y="1101135"/>
            <a:ext cx="3990975" cy="26860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6355437-A2C9-4C7D-85E4-8791672085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1327" y="1101135"/>
            <a:ext cx="3667125"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380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(3): </a:t>
            </a:r>
            <a:r>
              <a:rPr lang="en-US" dirty="0"/>
              <a:t>Model error on train dataset</a:t>
            </a:r>
            <a:endParaRPr dirty="0"/>
          </a:p>
        </p:txBody>
      </p:sp>
      <p:sp>
        <p:nvSpPr>
          <p:cNvPr id="98" name="Google Shape;98;p20"/>
          <p:cNvSpPr txBox="1">
            <a:spLocks noGrp="1"/>
          </p:cNvSpPr>
          <p:nvPr>
            <p:ph type="body" idx="1"/>
          </p:nvPr>
        </p:nvSpPr>
        <p:spPr>
          <a:xfrm>
            <a:off x="311700" y="3785191"/>
            <a:ext cx="8520600" cy="783684"/>
          </a:xfrm>
          <a:prstGeom prst="rect">
            <a:avLst/>
          </a:prstGeom>
        </p:spPr>
        <p:txBody>
          <a:bodyPr spcFirstLastPara="1" wrap="square" lIns="91425" tIns="91425" rIns="91425" bIns="91425" anchor="t" anchorCtr="0">
            <a:noAutofit/>
          </a:bodyPr>
          <a:lstStyle/>
          <a:p>
            <a:pPr marL="285750" indent="-285750"/>
            <a:r>
              <a:rPr lang="en-US" dirty="0"/>
              <a:t>Response residual errors (</a:t>
            </a:r>
            <a:r>
              <a:rPr lang="en-US" i="1" dirty="0"/>
              <a:t>observed – fitted</a:t>
            </a:r>
            <a:r>
              <a:rPr lang="en-US" dirty="0"/>
              <a:t>) are close to normally distributed and centered on 0. This is a desirable property of the model!!</a:t>
            </a:r>
          </a:p>
          <a:p>
            <a:pPr marL="285750" indent="-285750"/>
            <a:r>
              <a:rPr lang="en-US" dirty="0"/>
              <a:t>As expected, outliers are not predicted well (large error)</a:t>
            </a:r>
          </a:p>
        </p:txBody>
      </p:sp>
      <p:pic>
        <p:nvPicPr>
          <p:cNvPr id="3074" name="Picture 2">
            <a:extLst>
              <a:ext uri="{FF2B5EF4-FFF2-40B4-BE49-F238E27FC236}">
                <a16:creationId xmlns:a16="http://schemas.microsoft.com/office/drawing/2014/main" id="{C91BCB74-2276-490A-9CA4-B8D217A7FC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6062" y="1144158"/>
            <a:ext cx="3571875"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015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(4): </a:t>
            </a:r>
            <a:r>
              <a:rPr lang="en-US" dirty="0"/>
              <a:t>Model performance</a:t>
            </a:r>
            <a:endParaRPr dirty="0"/>
          </a:p>
        </p:txBody>
      </p:sp>
      <p:sp>
        <p:nvSpPr>
          <p:cNvPr id="98" name="Google Shape;98;p20"/>
          <p:cNvSpPr txBox="1">
            <a:spLocks noGrp="1"/>
          </p:cNvSpPr>
          <p:nvPr>
            <p:ph type="body" idx="1"/>
          </p:nvPr>
        </p:nvSpPr>
        <p:spPr>
          <a:xfrm>
            <a:off x="311700" y="3625703"/>
            <a:ext cx="8520600" cy="943172"/>
          </a:xfrm>
          <a:prstGeom prst="rect">
            <a:avLst/>
          </a:prstGeom>
        </p:spPr>
        <p:txBody>
          <a:bodyPr spcFirstLastPara="1" wrap="square" lIns="91425" tIns="91425" rIns="91425" bIns="91425" anchor="t" anchorCtr="0">
            <a:noAutofit/>
          </a:bodyPr>
          <a:lstStyle/>
          <a:p>
            <a:pPr marL="285750" indent="-285750"/>
            <a:r>
              <a:rPr lang="en-GB" dirty="0"/>
              <a:t>On test dataset, predicted and observed results are in very good agreement</a:t>
            </a:r>
          </a:p>
          <a:p>
            <a:pPr marL="285750" indent="-285750"/>
            <a:r>
              <a:rPr lang="en-GB" dirty="0"/>
              <a:t>Model error on train and test dataset are close to each other </a:t>
            </a:r>
          </a:p>
          <a:p>
            <a:pPr marL="285750" indent="-285750"/>
            <a:r>
              <a:rPr lang="en-GB" dirty="0"/>
              <a:t>Prediction error is in same magnitude as measurement method precision</a:t>
            </a:r>
          </a:p>
        </p:txBody>
      </p:sp>
      <p:pic>
        <p:nvPicPr>
          <p:cNvPr id="4098" name="Picture 2">
            <a:extLst>
              <a:ext uri="{FF2B5EF4-FFF2-40B4-BE49-F238E27FC236}">
                <a16:creationId xmlns:a16="http://schemas.microsoft.com/office/drawing/2014/main" id="{0C58BCE3-86B5-4BA8-BBC6-953959DAB0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47800"/>
            <a:ext cx="3667125" cy="268605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D0016E14-7A1C-40CE-94DE-BF5A44E6414D}"/>
              </a:ext>
            </a:extLst>
          </p:cNvPr>
          <p:cNvPicPr>
            <a:picLocks noChangeAspect="1"/>
          </p:cNvPicPr>
          <p:nvPr/>
        </p:nvPicPr>
        <p:blipFill>
          <a:blip r:embed="rId4"/>
          <a:stretch>
            <a:fillRect/>
          </a:stretch>
        </p:blipFill>
        <p:spPr>
          <a:xfrm>
            <a:off x="4002451" y="2238328"/>
            <a:ext cx="4829849" cy="333422"/>
          </a:xfrm>
          <a:prstGeom prst="rect">
            <a:avLst/>
          </a:prstGeom>
        </p:spPr>
      </p:pic>
    </p:spTree>
    <p:extLst>
      <p:ext uri="{BB962C8B-B14F-4D97-AF65-F5344CB8AC3E}">
        <p14:creationId xmlns:p14="http://schemas.microsoft.com/office/powerpoint/2010/main" val="866340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Limitations</a:t>
            </a:r>
            <a:endParaRPr/>
          </a:p>
        </p:txBody>
      </p:sp>
      <p:sp>
        <p:nvSpPr>
          <p:cNvPr id="104" name="Google Shape;104;p21"/>
          <p:cNvSpPr txBox="1">
            <a:spLocks noGrp="1"/>
          </p:cNvSpPr>
          <p:nvPr>
            <p:ph type="body" idx="1"/>
          </p:nvPr>
        </p:nvSpPr>
        <p:spPr>
          <a:xfrm>
            <a:off x="311700" y="1014246"/>
            <a:ext cx="8520600" cy="3416400"/>
          </a:xfrm>
          <a:prstGeom prst="rect">
            <a:avLst/>
          </a:prstGeom>
        </p:spPr>
        <p:txBody>
          <a:bodyPr spcFirstLastPara="1" wrap="square" lIns="91425" tIns="91425" rIns="91425" bIns="91425" anchor="t" anchorCtr="0">
            <a:noAutofit/>
          </a:bodyPr>
          <a:lstStyle/>
          <a:p>
            <a:pPr marL="285750" indent="-285750"/>
            <a:r>
              <a:rPr lang="en-GB" dirty="0"/>
              <a:t>This modelling approach may be specific to the studied product and generalization to other product can possibly be unsuccessful</a:t>
            </a:r>
          </a:p>
          <a:p>
            <a:pPr marL="285750" indent="-285750"/>
            <a:endParaRPr lang="en-GB" dirty="0"/>
          </a:p>
          <a:p>
            <a:pPr marL="285750" indent="-285750"/>
            <a:r>
              <a:rPr lang="en-US" dirty="0"/>
              <a:t>Using only the predicted value to estimate the product dissolution at later time point may be insufficient</a:t>
            </a:r>
          </a:p>
          <a:p>
            <a:pPr marL="285750" indent="-285750"/>
            <a:endParaRPr lang="en-US" dirty="0"/>
          </a:p>
          <a:p>
            <a:pPr marL="285750" indent="-285750"/>
            <a:r>
              <a:rPr lang="en-US" dirty="0"/>
              <a:t>A further development could be to use the model to estimate a </a:t>
            </a:r>
            <a:r>
              <a:rPr lang="en-US" i="1" dirty="0"/>
              <a:t>prediction interval </a:t>
            </a:r>
            <a:r>
              <a:rPr lang="en-US" dirty="0"/>
              <a:t>instead. The limits of this interval would be compared to the product specifications to have more confidence in the product dissolution profile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US" dirty="0"/>
              <a:t>A </a:t>
            </a:r>
            <a:r>
              <a:rPr lang="en-US" b="1" dirty="0"/>
              <a:t>quadratic regression model </a:t>
            </a:r>
            <a:r>
              <a:rPr lang="en-US" dirty="0"/>
              <a:t>can be established to predict dissolution at 90 min based on the recorded results at 15 min</a:t>
            </a:r>
          </a:p>
          <a:p>
            <a:pPr marL="285750" indent="-285750">
              <a:spcAft>
                <a:spcPts val="1600"/>
              </a:spcAft>
            </a:pPr>
            <a:r>
              <a:rPr lang="en-US" dirty="0"/>
              <a:t>Such model could be used to shorten the test duration when the early results allow to project future results to be within the acceptance criteria of the product.</a:t>
            </a:r>
            <a:br>
              <a:rPr lang="en-US" dirty="0"/>
            </a:br>
            <a:r>
              <a:rPr lang="en-US" dirty="0"/>
              <a:t>However, such change in the laboratory practices needs to be officially approved.</a:t>
            </a:r>
          </a:p>
          <a:p>
            <a:pPr marL="285750" indent="-285750">
              <a:spcAft>
                <a:spcPts val="1600"/>
              </a:spcAft>
            </a:pPr>
            <a:r>
              <a:rPr lang="en-US" dirty="0"/>
              <a:t>The </a:t>
            </a:r>
            <a:r>
              <a:rPr lang="en-US" b="1" dirty="0"/>
              <a:t>prediction error was found to be similar to the measurement error</a:t>
            </a:r>
            <a:r>
              <a:rPr lang="en-US" dirty="0"/>
              <a:t>. Hence, the model is expected to marginally contribute to the results uncertainty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Acknowledgements</a:t>
            </a:r>
            <a:endParaRPr/>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I’d like to thank the Quality Control lab personnel for providing the dataset and helping to assess the model performance compared to dissolution measurement </a:t>
            </a:r>
            <a:r>
              <a:rPr lang="en-US"/>
              <a:t>method precision.</a:t>
            </a:r>
            <a:endParaRPr lang="en-US" dirty="0"/>
          </a:p>
          <a:p>
            <a:pPr marL="0" lvl="0" indent="0" algn="l" rtl="0">
              <a:spcBef>
                <a:spcPts val="0"/>
              </a:spcBef>
              <a:spcAft>
                <a:spcPts val="1600"/>
              </a:spcAft>
              <a:buNone/>
            </a:pPr>
            <a:endParaRPr lang="en-US" dirty="0"/>
          </a:p>
          <a:p>
            <a:pPr marL="0" lvl="0" indent="0" algn="l" rtl="0">
              <a:spcBef>
                <a:spcPts val="0"/>
              </a:spcBef>
              <a:spcAft>
                <a:spcPts val="1600"/>
              </a:spcAft>
              <a:buNone/>
            </a:pPr>
            <a:endParaRPr lang="en-US" b="1" u="sng" dirty="0"/>
          </a:p>
          <a:p>
            <a:pPr marL="0" lvl="0" indent="0" algn="l" rtl="0">
              <a:spcBef>
                <a:spcPts val="0"/>
              </a:spcBef>
              <a:spcAft>
                <a:spcPts val="1600"/>
              </a:spcAft>
              <a:buNone/>
            </a:pPr>
            <a:endParaRPr lang="en-US" b="1" u="sng" dirty="0"/>
          </a:p>
          <a:p>
            <a:pPr marL="0" lvl="0" indent="0" algn="l" rtl="0">
              <a:spcBef>
                <a:spcPts val="0"/>
              </a:spcBef>
              <a:spcAft>
                <a:spcPts val="1600"/>
              </a:spcAft>
              <a:buNone/>
            </a:pPr>
            <a:r>
              <a:rPr lang="en-US" b="1" u="sng" dirty="0"/>
              <a:t>Note to reader</a:t>
            </a:r>
            <a:r>
              <a:rPr lang="en-US" dirty="0"/>
              <a:t>: the dataset and the </a:t>
            </a:r>
            <a:r>
              <a:rPr lang="en-US" dirty="0" err="1"/>
              <a:t>Jupyter</a:t>
            </a:r>
            <a:r>
              <a:rPr lang="en-US" dirty="0"/>
              <a:t> Notebook printouts cannot be shared for confidentiality reasons.</a:t>
            </a:r>
            <a:endParaRPr lang="e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References</a:t>
            </a:r>
            <a:endParaRPr/>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US" dirty="0"/>
              <a:t>European Pharmacopeia Dissolution test</a:t>
            </a:r>
            <a:br>
              <a:rPr lang="en-US" dirty="0"/>
            </a:br>
            <a:r>
              <a:rPr lang="en-US" dirty="0">
                <a:hlinkClick r:id="rId3"/>
              </a:rPr>
              <a:t>https://pdf4pro.com/view/2-9-3-dissolution-test-for-solid-dosage-2bd45.html</a:t>
            </a:r>
            <a:endParaRPr lang="en-US" dirty="0"/>
          </a:p>
          <a:p>
            <a:pPr marL="285750" indent="-285750">
              <a:spcAft>
                <a:spcPts val="1600"/>
              </a:spcAft>
            </a:pPr>
            <a:r>
              <a:rPr lang="en-US" dirty="0"/>
              <a:t>Python library Pandas 1.0.5 online documentation</a:t>
            </a:r>
            <a:br>
              <a:rPr lang="en-US" dirty="0"/>
            </a:br>
            <a:r>
              <a:rPr lang="en-US" dirty="0">
                <a:hlinkClick r:id="rId4"/>
              </a:rPr>
              <a:t>https://pandas.pydata.org/</a:t>
            </a:r>
            <a:endParaRPr lang="en-US" dirty="0"/>
          </a:p>
          <a:p>
            <a:pPr marL="285750" indent="-285750">
              <a:spcAft>
                <a:spcPts val="1600"/>
              </a:spcAft>
            </a:pPr>
            <a:r>
              <a:rPr lang="en-US" dirty="0"/>
              <a:t>Python library Matplotlib 3.2.2 online documentation</a:t>
            </a:r>
            <a:br>
              <a:rPr lang="en-US" dirty="0"/>
            </a:br>
            <a:r>
              <a:rPr lang="en-US" dirty="0">
                <a:hlinkClick r:id="rId5"/>
              </a:rPr>
              <a:t>https://matplotlib.org/index.html</a:t>
            </a:r>
            <a:endParaRPr lang="en-US" dirty="0"/>
          </a:p>
          <a:p>
            <a:pPr marL="285750" indent="-285750">
              <a:spcAft>
                <a:spcPts val="1600"/>
              </a:spcAft>
            </a:pPr>
            <a:r>
              <a:rPr lang="en-US" dirty="0"/>
              <a:t>Python library </a:t>
            </a:r>
            <a:r>
              <a:rPr lang="en-US" dirty="0" err="1"/>
              <a:t>Statsmodels</a:t>
            </a:r>
            <a:r>
              <a:rPr lang="en-US" dirty="0"/>
              <a:t> 0.11.1 online documentation</a:t>
            </a:r>
            <a:br>
              <a:rPr lang="en-US" dirty="0"/>
            </a:br>
            <a:r>
              <a:rPr lang="en-US" dirty="0">
                <a:hlinkClick r:id="rId6"/>
              </a:rPr>
              <a:t>https://www.statsmodels.org/stable/index.html</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Abstract</a:t>
            </a:r>
            <a:endParaRPr/>
          </a:p>
        </p:txBody>
      </p:sp>
      <p:sp>
        <p:nvSpPr>
          <p:cNvPr id="62" name="Google Shape;62;p14"/>
          <p:cNvSpPr txBox="1">
            <a:spLocks noGrp="1"/>
          </p:cNvSpPr>
          <p:nvPr>
            <p:ph type="body" idx="1"/>
          </p:nvPr>
        </p:nvSpPr>
        <p:spPr>
          <a:xfrm>
            <a:off x="311700" y="918561"/>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US" sz="1200" dirty="0"/>
              <a:t>Among many tests, pharmaceutical oral drug products must be tested for their capability to release their active ingredient (API). </a:t>
            </a:r>
          </a:p>
          <a:p>
            <a:pPr marL="285750" indent="-285750">
              <a:spcAft>
                <a:spcPts val="1600"/>
              </a:spcAft>
            </a:pPr>
            <a:r>
              <a:rPr lang="en-US" sz="1200" dirty="0"/>
              <a:t>To do so, the product is placed in an agitated vessel, containing a specific aqueous medium, and the dissolved API amount is recorded over the testing time. A product would be declared “</a:t>
            </a:r>
            <a:r>
              <a:rPr lang="en-US" sz="1200" b="1" i="1" dirty="0"/>
              <a:t>good</a:t>
            </a:r>
            <a:r>
              <a:rPr lang="en-US" sz="1200" dirty="0"/>
              <a:t>” if the released API amount reaches pre-defined levels at given time points. </a:t>
            </a:r>
            <a:r>
              <a:rPr lang="en-US" sz="1200" b="1" u="sng" dirty="0"/>
              <a:t>The dissolution test is often time-consuming</a:t>
            </a:r>
            <a:r>
              <a:rPr lang="en-US" sz="1200" dirty="0"/>
              <a:t>!!! (API release is followed over several hours)</a:t>
            </a:r>
          </a:p>
          <a:p>
            <a:pPr marL="285750" indent="-285750">
              <a:spcAft>
                <a:spcPts val="1600"/>
              </a:spcAft>
            </a:pPr>
            <a:r>
              <a:rPr lang="en-US" sz="1200" dirty="0"/>
              <a:t>The studied question is to evaluate if the early measurements of API release can be used to reliably predict the future dissolution profile. </a:t>
            </a:r>
            <a:r>
              <a:rPr lang="en-US" sz="1200" b="1" u="sng" dirty="0"/>
              <a:t>If so, the dissolution test can be shortened</a:t>
            </a:r>
            <a:r>
              <a:rPr lang="en-US" sz="1200" dirty="0"/>
              <a:t>!!!</a:t>
            </a:r>
          </a:p>
          <a:p>
            <a:pPr marL="285750" indent="-285750">
              <a:spcAft>
                <a:spcPts val="1600"/>
              </a:spcAft>
            </a:pPr>
            <a:r>
              <a:rPr lang="en-US" sz="1200" dirty="0"/>
              <a:t>The dataset used in the study is an extract of dissolution test results performed on a specific pharmaceutical product between Jan-2019 and Apr-2020.</a:t>
            </a:r>
          </a:p>
          <a:p>
            <a:pPr marL="285750" indent="-285750">
              <a:spcAft>
                <a:spcPts val="1600"/>
              </a:spcAft>
            </a:pPr>
            <a:r>
              <a:rPr lang="en-US" sz="1200" dirty="0"/>
              <a:t>The method used relies on </a:t>
            </a:r>
            <a:r>
              <a:rPr lang="en-US" sz="1200" b="1" u="sng" dirty="0"/>
              <a:t>regressions</a:t>
            </a:r>
            <a:r>
              <a:rPr lang="en-US" sz="1200" dirty="0"/>
              <a:t> to develop a model allowing to predict the future dissolution results, based on the onset of API release during the test.</a:t>
            </a:r>
          </a:p>
          <a:p>
            <a:pPr marL="285750" indent="-285750">
              <a:spcAft>
                <a:spcPts val="1600"/>
              </a:spcAft>
            </a:pPr>
            <a:r>
              <a:rPr lang="en-US" sz="1200" dirty="0"/>
              <a:t>It was found that </a:t>
            </a:r>
            <a:r>
              <a:rPr lang="en-US" sz="1200" b="1" u="sng" dirty="0"/>
              <a:t>dissolution results recorded within the first 15 min can be used to forecast the dissolution results at 90 min</a:t>
            </a:r>
            <a:r>
              <a:rPr lang="en-US" sz="1200" dirty="0"/>
              <a:t>.</a:t>
            </a:r>
            <a:endParaRPr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Motivation</a:t>
            </a:r>
            <a:endParaRPr dirty="0"/>
          </a:p>
        </p:txBody>
      </p:sp>
      <p:sp>
        <p:nvSpPr>
          <p:cNvPr id="68" name="Google Shape;68;p15"/>
          <p:cNvSpPr txBox="1">
            <a:spLocks noGrp="1"/>
          </p:cNvSpPr>
          <p:nvPr>
            <p:ph type="body" idx="1"/>
          </p:nvPr>
        </p:nvSpPr>
        <p:spPr>
          <a:xfrm>
            <a:off x="311700" y="1152475"/>
            <a:ext cx="6322706" cy="3416400"/>
          </a:xfrm>
          <a:prstGeom prst="rect">
            <a:avLst/>
          </a:prstGeom>
        </p:spPr>
        <p:txBody>
          <a:bodyPr spcFirstLastPara="1" wrap="square" lIns="91425" tIns="91425" rIns="91425" bIns="91425" anchor="t" anchorCtr="0">
            <a:noAutofit/>
          </a:bodyPr>
          <a:lstStyle/>
          <a:p>
            <a:pPr marL="285750" indent="-285750">
              <a:spcAft>
                <a:spcPts val="1600"/>
              </a:spcAft>
            </a:pPr>
            <a:r>
              <a:rPr lang="en-US" sz="1200" dirty="0"/>
              <a:t>Oral drug product active ingredient (API) release must be tested before any batch is released on the market.</a:t>
            </a:r>
            <a:br>
              <a:rPr lang="en-US" sz="1200" dirty="0"/>
            </a:br>
            <a:r>
              <a:rPr lang="en-US" sz="1200" dirty="0"/>
              <a:t>The manufacturer is responsible for meeting pre-defined approved acceptance criteria.</a:t>
            </a:r>
          </a:p>
          <a:p>
            <a:pPr marL="285750" indent="-285750">
              <a:spcAft>
                <a:spcPts val="1600"/>
              </a:spcAft>
            </a:pPr>
            <a:r>
              <a:rPr lang="en-US" sz="1200" dirty="0"/>
              <a:t>API release is evaluated using a Dissolution Test (refer to US or European Pharmacopeia). The testing equipment is presented on the picture on the right. For some products the test can be very long because the product is designed to slowly release the API: the dissolved API amount has to be recorded during several hours. </a:t>
            </a:r>
          </a:p>
          <a:p>
            <a:pPr marL="285750" indent="-285750">
              <a:spcAft>
                <a:spcPts val="1600"/>
              </a:spcAft>
            </a:pPr>
            <a:r>
              <a:rPr lang="en-US" sz="1200" dirty="0"/>
              <a:t>A predictive model, using the onset of the API dissolution to reliably predict the future dissolution behavior can help shorten the dissolution test.</a:t>
            </a:r>
          </a:p>
          <a:p>
            <a:pPr marL="285750" indent="-285750">
              <a:spcAft>
                <a:spcPts val="1600"/>
              </a:spcAft>
            </a:pPr>
            <a:r>
              <a:rPr lang="en-US" sz="1200" dirty="0"/>
              <a:t>Such model could be useful to Quality Control lab to optimize the use of their resources (equipment, employees, material…) by stopping tests when the early dissolution test results predict with confidence that the rest of the dissolution profile will match the target.</a:t>
            </a:r>
            <a:endParaRPr sz="1200" dirty="0"/>
          </a:p>
        </p:txBody>
      </p:sp>
      <p:pic>
        <p:nvPicPr>
          <p:cNvPr id="1026" name="Picture 2" descr="Apparatus 1 ">
            <a:extLst>
              <a:ext uri="{FF2B5EF4-FFF2-40B4-BE49-F238E27FC236}">
                <a16:creationId xmlns:a16="http://schemas.microsoft.com/office/drawing/2014/main" id="{C93D39F1-764F-4664-8711-E5D3DCE4D1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7799" y="820261"/>
            <a:ext cx="2271313" cy="294021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97690A0-DB41-48A1-90F4-0D188C6FA33D}"/>
              </a:ext>
            </a:extLst>
          </p:cNvPr>
          <p:cNvSpPr txBox="1"/>
          <p:nvPr/>
        </p:nvSpPr>
        <p:spPr>
          <a:xfrm>
            <a:off x="6881357" y="3781765"/>
            <a:ext cx="1884195" cy="707886"/>
          </a:xfrm>
          <a:prstGeom prst="rect">
            <a:avLst/>
          </a:prstGeom>
          <a:noFill/>
        </p:spPr>
        <p:txBody>
          <a:bodyPr wrap="square" rtlCol="0">
            <a:spAutoFit/>
          </a:bodyPr>
          <a:lstStyle/>
          <a:p>
            <a:pPr algn="ctr"/>
            <a:r>
              <a:rPr lang="en-US" sz="1000" dirty="0">
                <a:hlinkClick r:id="rId4"/>
              </a:rPr>
              <a:t>https://www.labhut.com/education-centre/about-dissolution-testing/apparatus-2-paddle-test.html</a:t>
            </a:r>
            <a:endParaRPr lang="en-US" sz="1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US" dirty="0"/>
              <a:t>The dataset is an extract of dissolution test results on a specific product, recorded between Jan-2019 and Apr-2020. It’s a private company dataset.</a:t>
            </a:r>
          </a:p>
          <a:p>
            <a:pPr marL="285750" indent="-285750">
              <a:spcAft>
                <a:spcPts val="1600"/>
              </a:spcAft>
            </a:pPr>
            <a:r>
              <a:rPr lang="en-US" dirty="0"/>
              <a:t>It contains 26818 rows and 14 columns. A large amount of data is provided in the dataset (e.g.: dissolution results, technician name, batch numbers, equipment used…)</a:t>
            </a:r>
          </a:p>
          <a:p>
            <a:pPr marL="285750" indent="-285750">
              <a:spcAft>
                <a:spcPts val="1600"/>
              </a:spcAft>
            </a:pPr>
            <a:r>
              <a:rPr lang="en-US" dirty="0"/>
              <a:t>Not all the data are relevant for the study. We’re interested in:</a:t>
            </a:r>
          </a:p>
          <a:p>
            <a:pPr marL="342900">
              <a:spcAft>
                <a:spcPts val="1600"/>
              </a:spcAft>
              <a:buFont typeface="+mj-lt"/>
              <a:buAutoNum type="arabicPeriod"/>
            </a:pPr>
            <a:r>
              <a:rPr lang="en-US" dirty="0"/>
              <a:t>Dissolution results at 15 min (to be used as predictor)</a:t>
            </a:r>
          </a:p>
          <a:p>
            <a:pPr marL="342900">
              <a:spcAft>
                <a:spcPts val="1600"/>
              </a:spcAft>
              <a:buFont typeface="+mj-lt"/>
              <a:buAutoNum type="arabicPeriod"/>
            </a:pPr>
            <a:r>
              <a:rPr lang="en-US" dirty="0"/>
              <a:t>Dissolution results at 90 min (to be used as predicted response)</a:t>
            </a:r>
            <a:endParaRPr lang="e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Preparation and Cleaning</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US" dirty="0"/>
              <a:t>Data preparation included:</a:t>
            </a:r>
          </a:p>
          <a:p>
            <a:pPr marL="742950" lvl="1" indent="-285750">
              <a:spcAft>
                <a:spcPts val="1600"/>
              </a:spcAft>
            </a:pPr>
            <a:r>
              <a:rPr lang="en-US" dirty="0"/>
              <a:t>Filtering of the variables of interest (dissolution results 15 and 90 min)</a:t>
            </a:r>
          </a:p>
          <a:p>
            <a:pPr marL="742950" lvl="1" indent="-285750">
              <a:spcAft>
                <a:spcPts val="1600"/>
              </a:spcAft>
            </a:pPr>
            <a:r>
              <a:rPr lang="en-US" dirty="0"/>
              <a:t>Removal of missing data rows and outliers (erroneous entries, non plausible results…)</a:t>
            </a:r>
          </a:p>
          <a:p>
            <a:pPr marL="285750" indent="-285750">
              <a:spcAft>
                <a:spcPts val="1600"/>
              </a:spcAft>
            </a:pPr>
            <a:r>
              <a:rPr lang="en-US" dirty="0"/>
              <a:t>Some challenges were encountered:</a:t>
            </a:r>
          </a:p>
          <a:p>
            <a:pPr marL="742950" lvl="1" indent="-285750">
              <a:spcAft>
                <a:spcPts val="1600"/>
              </a:spcAft>
            </a:pPr>
            <a:r>
              <a:rPr lang="en-US" dirty="0"/>
              <a:t>Data format conversion (e.g. dealing with dates)</a:t>
            </a:r>
          </a:p>
          <a:p>
            <a:pPr marL="742950" lvl="1" indent="-285750">
              <a:spcAft>
                <a:spcPts val="1600"/>
              </a:spcAft>
            </a:pPr>
            <a:r>
              <a:rPr lang="en-US" dirty="0"/>
              <a:t>Keeping track of the sample ID’s and test replicates </a:t>
            </a:r>
            <a:r>
              <a:rPr lang="en-US" dirty="0">
                <a:sym typeface="Wingdings" panose="05000000000000000000" pitchFamily="2" charset="2"/>
              </a:rPr>
              <a:t> a solution was found using </a:t>
            </a:r>
            <a:r>
              <a:rPr lang="en-US" i="1" dirty="0" err="1">
                <a:sym typeface="Wingdings" panose="05000000000000000000" pitchFamily="2" charset="2"/>
              </a:rPr>
              <a:t>pandas.pivot_table</a:t>
            </a:r>
            <a:r>
              <a:rPr lang="en-US" dirty="0">
                <a:sym typeface="Wingdings" panose="05000000000000000000" pitchFamily="2" charset="2"/>
              </a:rPr>
              <a:t> method</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Preparation and Cleaning</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US" dirty="0"/>
              <a:t>Example of outlier removal</a:t>
            </a:r>
          </a:p>
        </p:txBody>
      </p:sp>
      <p:pic>
        <p:nvPicPr>
          <p:cNvPr id="2" name="Picture 1">
            <a:extLst>
              <a:ext uri="{FF2B5EF4-FFF2-40B4-BE49-F238E27FC236}">
                <a16:creationId xmlns:a16="http://schemas.microsoft.com/office/drawing/2014/main" id="{E2683616-1627-46C7-9050-86FE0C4EB249}"/>
              </a:ext>
            </a:extLst>
          </p:cNvPr>
          <p:cNvPicPr>
            <a:picLocks noChangeAspect="1"/>
          </p:cNvPicPr>
          <p:nvPr/>
        </p:nvPicPr>
        <p:blipFill>
          <a:blip r:embed="rId3"/>
          <a:stretch>
            <a:fillRect/>
          </a:stretch>
        </p:blipFill>
        <p:spPr>
          <a:xfrm>
            <a:off x="428658" y="2262784"/>
            <a:ext cx="3629532" cy="2553056"/>
          </a:xfrm>
          <a:prstGeom prst="rect">
            <a:avLst/>
          </a:prstGeom>
        </p:spPr>
      </p:pic>
      <p:pic>
        <p:nvPicPr>
          <p:cNvPr id="3" name="Picture 2">
            <a:extLst>
              <a:ext uri="{FF2B5EF4-FFF2-40B4-BE49-F238E27FC236}">
                <a16:creationId xmlns:a16="http://schemas.microsoft.com/office/drawing/2014/main" id="{337EE3C5-59E8-42A1-A805-B1817AF846D7}"/>
              </a:ext>
            </a:extLst>
          </p:cNvPr>
          <p:cNvPicPr>
            <a:picLocks noChangeAspect="1"/>
          </p:cNvPicPr>
          <p:nvPr/>
        </p:nvPicPr>
        <p:blipFill>
          <a:blip r:embed="rId4"/>
          <a:stretch>
            <a:fillRect/>
          </a:stretch>
        </p:blipFill>
        <p:spPr>
          <a:xfrm>
            <a:off x="4800559" y="2200863"/>
            <a:ext cx="3753374" cy="2676899"/>
          </a:xfrm>
          <a:prstGeom prst="rect">
            <a:avLst/>
          </a:prstGeom>
        </p:spPr>
      </p:pic>
      <p:sp>
        <p:nvSpPr>
          <p:cNvPr id="4" name="Oval 3">
            <a:extLst>
              <a:ext uri="{FF2B5EF4-FFF2-40B4-BE49-F238E27FC236}">
                <a16:creationId xmlns:a16="http://schemas.microsoft.com/office/drawing/2014/main" id="{2FE6FA9D-01EB-4987-9403-FC0D3F1099E4}"/>
              </a:ext>
            </a:extLst>
          </p:cNvPr>
          <p:cNvSpPr/>
          <p:nvPr/>
        </p:nvSpPr>
        <p:spPr>
          <a:xfrm>
            <a:off x="2987749" y="3446791"/>
            <a:ext cx="457200" cy="11220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12E2349-6065-4F8C-9F10-D843F9A99C81}"/>
              </a:ext>
            </a:extLst>
          </p:cNvPr>
          <p:cNvSpPr/>
          <p:nvPr/>
        </p:nvSpPr>
        <p:spPr>
          <a:xfrm>
            <a:off x="1396410" y="4316720"/>
            <a:ext cx="457200" cy="25215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7254990-056C-40D7-A71F-D12B8AB8BA82}"/>
              </a:ext>
            </a:extLst>
          </p:cNvPr>
          <p:cNvSpPr txBox="1"/>
          <p:nvPr/>
        </p:nvSpPr>
        <p:spPr>
          <a:xfrm>
            <a:off x="1896904" y="3894543"/>
            <a:ext cx="861133" cy="30777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b="1" dirty="0">
                <a:highlight>
                  <a:srgbClr val="FF0000"/>
                </a:highlight>
              </a:rPr>
              <a:t>Outliers</a:t>
            </a:r>
          </a:p>
        </p:txBody>
      </p:sp>
      <p:cxnSp>
        <p:nvCxnSpPr>
          <p:cNvPr id="8" name="Straight Arrow Connector 7">
            <a:extLst>
              <a:ext uri="{FF2B5EF4-FFF2-40B4-BE49-F238E27FC236}">
                <a16:creationId xmlns:a16="http://schemas.microsoft.com/office/drawing/2014/main" id="{6EB7A94B-7106-4B95-B443-F7AB90C6DA93}"/>
              </a:ext>
            </a:extLst>
          </p:cNvPr>
          <p:cNvCxnSpPr>
            <a:cxnSpLocks/>
            <a:stCxn id="5" idx="1"/>
          </p:cNvCxnSpPr>
          <p:nvPr/>
        </p:nvCxnSpPr>
        <p:spPr>
          <a:xfrm flipH="1">
            <a:off x="1765006" y="4048432"/>
            <a:ext cx="131898" cy="268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1906A29-7150-45E1-BEB5-D5C18F652BE4}"/>
              </a:ext>
            </a:extLst>
          </p:cNvPr>
          <p:cNvCxnSpPr>
            <a:cxnSpLocks/>
            <a:stCxn id="5" idx="3"/>
          </p:cNvCxnSpPr>
          <p:nvPr/>
        </p:nvCxnSpPr>
        <p:spPr>
          <a:xfrm>
            <a:off x="2758037" y="4048432"/>
            <a:ext cx="256328" cy="190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A9CD1A4-06FF-49E4-8C27-7FB39DDE2894}"/>
              </a:ext>
            </a:extLst>
          </p:cNvPr>
          <p:cNvSpPr txBox="1"/>
          <p:nvPr/>
        </p:nvSpPr>
        <p:spPr>
          <a:xfrm>
            <a:off x="729918" y="1878062"/>
            <a:ext cx="3195105" cy="307777"/>
          </a:xfrm>
          <a:prstGeom prst="rect">
            <a:avLst/>
          </a:prstGeom>
          <a:noFill/>
        </p:spPr>
        <p:txBody>
          <a:bodyPr wrap="none" rtlCol="0">
            <a:spAutoFit/>
          </a:bodyPr>
          <a:lstStyle/>
          <a:p>
            <a:pPr algn="ctr"/>
            <a:r>
              <a:rPr lang="en-US" b="1" dirty="0">
                <a:solidFill>
                  <a:srgbClr val="FF0000"/>
                </a:solidFill>
              </a:rPr>
              <a:t>Before cleaning: 3555 observations</a:t>
            </a:r>
          </a:p>
        </p:txBody>
      </p:sp>
      <p:sp>
        <p:nvSpPr>
          <p:cNvPr id="19" name="TextBox 18">
            <a:extLst>
              <a:ext uri="{FF2B5EF4-FFF2-40B4-BE49-F238E27FC236}">
                <a16:creationId xmlns:a16="http://schemas.microsoft.com/office/drawing/2014/main" id="{923F26B0-7E7E-4CEC-B872-735BD8EB85BE}"/>
              </a:ext>
            </a:extLst>
          </p:cNvPr>
          <p:cNvSpPr txBox="1"/>
          <p:nvPr/>
        </p:nvSpPr>
        <p:spPr>
          <a:xfrm>
            <a:off x="5367855" y="1878062"/>
            <a:ext cx="3046027" cy="307777"/>
          </a:xfrm>
          <a:prstGeom prst="rect">
            <a:avLst/>
          </a:prstGeom>
          <a:noFill/>
        </p:spPr>
        <p:txBody>
          <a:bodyPr wrap="none" rtlCol="0">
            <a:spAutoFit/>
          </a:bodyPr>
          <a:lstStyle/>
          <a:p>
            <a:pPr algn="ctr"/>
            <a:r>
              <a:rPr lang="en-US" b="1" dirty="0">
                <a:solidFill>
                  <a:srgbClr val="FF0000"/>
                </a:solidFill>
              </a:rPr>
              <a:t>After cleaning: 3548 observations</a:t>
            </a:r>
          </a:p>
        </p:txBody>
      </p:sp>
    </p:spTree>
    <p:extLst>
      <p:ext uri="{BB962C8B-B14F-4D97-AF65-F5344CB8AC3E}">
        <p14:creationId xmlns:p14="http://schemas.microsoft.com/office/powerpoint/2010/main" val="1427713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Research Question(s)</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US" dirty="0"/>
              <a:t>2 questions have been studied:</a:t>
            </a:r>
          </a:p>
          <a:p>
            <a:pPr marL="342900">
              <a:spcAft>
                <a:spcPts val="1600"/>
              </a:spcAft>
              <a:buFont typeface="+mj-lt"/>
              <a:buAutoNum type="arabicPeriod"/>
            </a:pPr>
            <a:r>
              <a:rPr lang="en-US" dirty="0"/>
              <a:t>Can a predictive model be developed to forecast the dissolution result at 90 min based on the recorded dissolution result at 15 min?</a:t>
            </a:r>
          </a:p>
          <a:p>
            <a:pPr marL="342900">
              <a:spcAft>
                <a:spcPts val="1600"/>
              </a:spcAft>
              <a:buFont typeface="+mj-lt"/>
              <a:buAutoNum type="arabicPeriod"/>
            </a:pPr>
            <a:r>
              <a:rPr lang="en-US" dirty="0"/>
              <a:t>How does the predicted uncertainty compares to the measurement method precision?</a:t>
            </a:r>
            <a:endParaRPr lang="e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Methods</a:t>
            </a:r>
            <a:endParaRPr/>
          </a:p>
        </p:txBody>
      </p:sp>
      <p:sp>
        <p:nvSpPr>
          <p:cNvPr id="92" name="Google Shape;9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Aft>
                <a:spcPts val="1600"/>
              </a:spcAft>
            </a:pPr>
            <a:r>
              <a:rPr lang="en-US" dirty="0"/>
              <a:t>Explore visually the relationship between dissolution results at 15 and 90 min </a:t>
            </a:r>
          </a:p>
          <a:p>
            <a:pPr marL="285750" indent="-285750">
              <a:spcAft>
                <a:spcPts val="1600"/>
              </a:spcAft>
            </a:pPr>
            <a:r>
              <a:rPr lang="en-US" dirty="0"/>
              <a:t>Split the dataset in training and testing data set: data from 2019 are use to train the model, data from 2020 are used to assess the model performance</a:t>
            </a:r>
          </a:p>
          <a:p>
            <a:pPr marL="285750" indent="-285750">
              <a:spcAft>
                <a:spcPts val="1600"/>
              </a:spcAft>
            </a:pPr>
            <a:r>
              <a:rPr lang="en-US" dirty="0"/>
              <a:t>Apply regression methods on the training dataset with 1 predictor </a:t>
            </a:r>
            <a:r>
              <a:rPr lang="en-US" b="1" i="1" dirty="0"/>
              <a:t>x</a:t>
            </a:r>
            <a:r>
              <a:rPr lang="en-US" b="1" dirty="0"/>
              <a:t> </a:t>
            </a:r>
            <a:r>
              <a:rPr lang="en-US" dirty="0"/>
              <a:t>(dissolution 15 min) and 1 response </a:t>
            </a:r>
            <a:r>
              <a:rPr lang="en-US" b="1" i="1" dirty="0"/>
              <a:t>y</a:t>
            </a:r>
            <a:r>
              <a:rPr lang="en-US" dirty="0"/>
              <a:t> (dissolution 90 min)</a:t>
            </a:r>
          </a:p>
          <a:p>
            <a:pPr marL="285750" indent="-285750">
              <a:spcAft>
                <a:spcPts val="1600"/>
              </a:spcAft>
            </a:pPr>
            <a:r>
              <a:rPr lang="en-US" b="1" i="1" dirty="0" err="1"/>
              <a:t>Statsmodels</a:t>
            </a:r>
            <a:r>
              <a:rPr lang="en-US" dirty="0"/>
              <a:t> Python library was used to fit the regression models and evaluate their statistical properties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Findings (1): </a:t>
            </a:r>
            <a:r>
              <a:rPr lang="en-US" dirty="0"/>
              <a:t>Visual exploration</a:t>
            </a:r>
            <a:endParaRPr dirty="0"/>
          </a:p>
        </p:txBody>
      </p:sp>
      <p:sp>
        <p:nvSpPr>
          <p:cNvPr id="98" name="Google Shape;98;p20"/>
          <p:cNvSpPr txBox="1">
            <a:spLocks noGrp="1"/>
          </p:cNvSpPr>
          <p:nvPr>
            <p:ph type="body" idx="1"/>
          </p:nvPr>
        </p:nvSpPr>
        <p:spPr>
          <a:xfrm>
            <a:off x="311700" y="3903279"/>
            <a:ext cx="8520600" cy="931409"/>
          </a:xfrm>
          <a:prstGeom prst="rect">
            <a:avLst/>
          </a:prstGeom>
        </p:spPr>
        <p:txBody>
          <a:bodyPr spcFirstLastPara="1" wrap="square" lIns="91425" tIns="91425" rIns="91425" bIns="91425" anchor="t" anchorCtr="0">
            <a:noAutofit/>
          </a:bodyPr>
          <a:lstStyle/>
          <a:p>
            <a:pPr marL="285750" indent="-285750"/>
            <a:r>
              <a:rPr lang="en-US" sz="1600" dirty="0"/>
              <a:t>Visual exploration (scatter plot) of relationship between dissolution 15 min and 90 min </a:t>
            </a:r>
          </a:p>
          <a:p>
            <a:pPr marL="285750" indent="-285750"/>
            <a:r>
              <a:rPr lang="en-US" sz="1600" dirty="0"/>
              <a:t>A </a:t>
            </a:r>
            <a:r>
              <a:rPr lang="en-US" sz="1600" b="1" u="sng" dirty="0"/>
              <a:t>strong correlation </a:t>
            </a:r>
            <a:r>
              <a:rPr lang="en-US" sz="1600" dirty="0"/>
              <a:t>can be seen between the 2 variables</a:t>
            </a:r>
          </a:p>
          <a:p>
            <a:pPr marL="285750" indent="-285750"/>
            <a:r>
              <a:rPr lang="en-US" sz="1600" dirty="0"/>
              <a:t>A “</a:t>
            </a:r>
            <a:r>
              <a:rPr lang="en-US" sz="1600" b="1" u="sng" dirty="0"/>
              <a:t>curvature</a:t>
            </a:r>
            <a:r>
              <a:rPr lang="en-US" sz="1600" dirty="0"/>
              <a:t>” is observed </a:t>
            </a:r>
            <a:r>
              <a:rPr lang="en-US" sz="1600" dirty="0">
                <a:sym typeface="Wingdings" panose="05000000000000000000" pitchFamily="2" charset="2"/>
              </a:rPr>
              <a:t> quadratic model maybe of interest to evaluate</a:t>
            </a:r>
          </a:p>
          <a:p>
            <a:pPr marL="285750" indent="-285750"/>
            <a:r>
              <a:rPr lang="en-US" sz="1600" dirty="0">
                <a:sym typeface="Wingdings" panose="05000000000000000000" pitchFamily="2" charset="2"/>
              </a:rPr>
              <a:t>Some outliers may still exist in the dataset (they are kept in the next analysis)</a:t>
            </a:r>
            <a:endParaRPr lang="en-US" sz="1600" dirty="0"/>
          </a:p>
        </p:txBody>
      </p:sp>
      <p:pic>
        <p:nvPicPr>
          <p:cNvPr id="2050" name="Picture 2">
            <a:extLst>
              <a:ext uri="{FF2B5EF4-FFF2-40B4-BE49-F238E27FC236}">
                <a16:creationId xmlns:a16="http://schemas.microsoft.com/office/drawing/2014/main" id="{E45E535B-1863-47BB-BE4D-C3946D8BCD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8437" y="1117477"/>
            <a:ext cx="3667125" cy="2686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0704FC258D1484494964B2C4E07CFBA" ma:contentTypeVersion="14" ma:contentTypeDescription="Create a new document." ma:contentTypeScope="" ma:versionID="06cc8a7322f9b19056f275d22bd825a4">
  <xsd:schema xmlns:xsd="http://www.w3.org/2001/XMLSchema" xmlns:xs="http://www.w3.org/2001/XMLSchema" xmlns:p="http://schemas.microsoft.com/office/2006/metadata/properties" xmlns:ns1="http://schemas.microsoft.com/sharepoint/v3" xmlns:ns3="08eb0f94-3146-4ba8-9154-91b3b75cba29" xmlns:ns4="97123803-51d8-4a48-b343-e1632bd0ae0f" targetNamespace="http://schemas.microsoft.com/office/2006/metadata/properties" ma:root="true" ma:fieldsID="7f74c2f6d696cea4773f81941067c1f0" ns1:_="" ns3:_="" ns4:_="">
    <xsd:import namespace="http://schemas.microsoft.com/sharepoint/v3"/>
    <xsd:import namespace="08eb0f94-3146-4ba8-9154-91b3b75cba29"/>
    <xsd:import namespace="97123803-51d8-4a48-b343-e1632bd0ae0f"/>
    <xsd:element name="properties">
      <xsd:complexType>
        <xsd:sequence>
          <xsd:element name="documentManagement">
            <xsd:complexType>
              <xsd:all>
                <xsd:element ref="ns1:_ip_UnifiedCompliancePolicyProperties" minOccurs="0"/>
                <xsd:element ref="ns1:_ip_UnifiedCompliancePolicyUIAction" minOccurs="0"/>
                <xsd:element ref="ns3:MediaServiceMetadata" minOccurs="0"/>
                <xsd:element ref="ns3:MediaServiceFastMetadata" minOccurs="0"/>
                <xsd:element ref="ns3:MediaServiceDateTaken" minOccurs="0"/>
                <xsd:element ref="ns3:MediaServiceAutoTags" minOccurs="0"/>
                <xsd:element ref="ns3:MediaServiceOCR"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hidden="true" ma:internalName="_ip_UnifiedCompliancePolicyProperties">
      <xsd:simpleType>
        <xsd:restriction base="dms:Note"/>
      </xsd:simpleType>
    </xsd:element>
    <xsd:element name="_ip_UnifiedCompliancePolicyUIAction" ma:index="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8eb0f94-3146-4ba8-9154-91b3b75cba29"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7123803-51d8-4a48-b343-e1632bd0ae0f"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387157BD-A757-43CE-88FD-31D9A14BEE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8eb0f94-3146-4ba8-9154-91b3b75cba29"/>
    <ds:schemaRef ds:uri="97123803-51d8-4a48-b343-e1632bd0ae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6414C-037B-4122-9AEA-95707309D03A}">
  <ds:schemaRefs>
    <ds:schemaRef ds:uri="http://schemas.microsoft.com/sharepoint/v3/contenttype/forms"/>
  </ds:schemaRefs>
</ds:datastoreItem>
</file>

<file path=customXml/itemProps3.xml><?xml version="1.0" encoding="utf-8"?>
<ds:datastoreItem xmlns:ds="http://schemas.openxmlformats.org/officeDocument/2006/customXml" ds:itemID="{6F51FF6F-5FF1-4137-AC22-42DBF6213C19}">
  <ds:schemaRefs>
    <ds:schemaRef ds:uri="http://purl.org/dc/terms/"/>
    <ds:schemaRef ds:uri="http://schemas.microsoft.com/sharepoint/v3"/>
    <ds:schemaRef ds:uri="http://schemas.openxmlformats.org/package/2006/metadata/core-properties"/>
    <ds:schemaRef ds:uri="http://schemas.microsoft.com/office/infopath/2007/PartnerControls"/>
    <ds:schemaRef ds:uri="http://purl.org/dc/elements/1.1/"/>
    <ds:schemaRef ds:uri="http://purl.org/dc/dcmitype/"/>
    <ds:schemaRef ds:uri="http://schemas.microsoft.com/office/2006/metadata/properties"/>
    <ds:schemaRef ds:uri="http://schemas.microsoft.com/office/2006/documentManagement/types"/>
    <ds:schemaRef ds:uri="97123803-51d8-4a48-b343-e1632bd0ae0f"/>
    <ds:schemaRef ds:uri="08eb0f94-3146-4ba8-9154-91b3b75cba29"/>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933</Words>
  <Application>Microsoft Office PowerPoint</Application>
  <PresentationFormat>On-screen Show (16:9)</PresentationFormat>
  <Paragraphs>78</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Cambria Math</vt:lpstr>
      <vt:lpstr>Wingdings</vt:lpstr>
      <vt:lpstr>Simple Light</vt:lpstr>
      <vt:lpstr>A regression model to shorten dissolution test</vt:lpstr>
      <vt:lpstr>Abstract</vt:lpstr>
      <vt:lpstr>Motivation</vt:lpstr>
      <vt:lpstr>Dataset(s)</vt:lpstr>
      <vt:lpstr>Data Preparation and Cleaning</vt:lpstr>
      <vt:lpstr>Data Preparation and Cleaning</vt:lpstr>
      <vt:lpstr>Research Question(s)</vt:lpstr>
      <vt:lpstr>Methods</vt:lpstr>
      <vt:lpstr>Findings (1): Visual exploration</vt:lpstr>
      <vt:lpstr>Findings (2): Regression model on train dataset</vt:lpstr>
      <vt:lpstr>Findings (3): Model error on train dataset</vt:lpstr>
      <vt:lpstr>Findings (4): Model performance</vt:lpstr>
      <vt:lpstr>Limitations</vt:lpstr>
      <vt:lpstr>Conclusions</vt:lpstr>
      <vt:lpstr>Acknowledgements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&lt;Your Project Title&gt;</dc:title>
  <cp:lastModifiedBy>Guizani, Samd</cp:lastModifiedBy>
  <cp:revision>1</cp:revision>
  <dcterms:modified xsi:type="dcterms:W3CDTF">2020-07-12T14:32:46Z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0x01010050704FC258D1484494964B2C4E07CFBA</vt:lpwstr>
  </property>
</Properties>
</file>