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5"/>
  </p:notesMasterIdLst>
  <p:sldIdLst>
    <p:sldId id="1336" r:id="rId5"/>
    <p:sldId id="1341" r:id="rId6"/>
    <p:sldId id="1338" r:id="rId7"/>
    <p:sldId id="1339" r:id="rId8"/>
    <p:sldId id="1340" r:id="rId9"/>
    <p:sldId id="1348" r:id="rId10"/>
    <p:sldId id="1345" r:id="rId11"/>
    <p:sldId id="1346" r:id="rId12"/>
    <p:sldId id="1347" r:id="rId13"/>
    <p:sldId id="1343" r:id="rId14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정현" initials="최" lastIdx="1" clrIdx="0">
    <p:extLst>
      <p:ext uri="{19B8F6BF-5375-455C-9EA6-DF929625EA0E}">
        <p15:presenceInfo xmlns:p15="http://schemas.microsoft.com/office/powerpoint/2012/main" userId="c322779225ac549d" providerId="Windows Live"/>
      </p:ext>
    </p:extLst>
  </p:cmAuthor>
  <p:cmAuthor id="2" name="서민규" initials="서" lastIdx="39" clrIdx="1">
    <p:extLst>
      <p:ext uri="{19B8F6BF-5375-455C-9EA6-DF929625EA0E}">
        <p15:presenceInfo xmlns:p15="http://schemas.microsoft.com/office/powerpoint/2012/main" userId="서민규" providerId="None"/>
      </p:ext>
    </p:extLst>
  </p:cmAuthor>
  <p:cmAuthor id="3" name="daisuke kodaira" initials="dk" lastIdx="1" clrIdx="2">
    <p:extLst>
      <p:ext uri="{19B8F6BF-5375-455C-9EA6-DF929625EA0E}">
        <p15:presenceInfo xmlns:p15="http://schemas.microsoft.com/office/powerpoint/2012/main" userId="c57bba58e0c0071e" providerId="Windows Live"/>
      </p:ext>
    </p:extLst>
  </p:cmAuthor>
  <p:cmAuthor id="4" name="Lab" initials="L" lastIdx="1" clrIdx="3">
    <p:extLst>
      <p:ext uri="{19B8F6BF-5375-455C-9EA6-DF929625EA0E}">
        <p15:presenceInfo xmlns:p15="http://schemas.microsoft.com/office/powerpoint/2012/main" userId="16d2ff19445b42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CC00"/>
    <a:srgbClr val="0000FF"/>
    <a:srgbClr val="3333FF"/>
    <a:srgbClr val="953735"/>
    <a:srgbClr val="8EB4E3"/>
    <a:srgbClr val="77933C"/>
    <a:srgbClr val="F2DDDC"/>
    <a:srgbClr val="F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89412" autoAdjust="0"/>
  </p:normalViewPr>
  <p:slideViewPr>
    <p:cSldViewPr snapToGrid="0">
      <p:cViewPr varScale="1">
        <p:scale>
          <a:sx n="110" d="100"/>
          <a:sy n="110" d="100"/>
        </p:scale>
        <p:origin x="139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r">
              <a:defRPr sz="1100"/>
            </a:lvl1pPr>
          </a:lstStyle>
          <a:p>
            <a:fld id="{931E169F-D196-41ED-9D8E-52E80928BD85}" type="datetimeFigureOut">
              <a:rPr lang="ko-KR" altLang="en-US" smtClean="0"/>
              <a:t>2022-06-14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1235075"/>
            <a:ext cx="4433887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4" rIns="91430" bIns="4571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5"/>
            <a:ext cx="5388610" cy="3884861"/>
          </a:xfrm>
          <a:prstGeom prst="rect">
            <a:avLst/>
          </a:prstGeom>
        </p:spPr>
        <p:txBody>
          <a:bodyPr vert="horz" lIns="91430" tIns="45714" rIns="91430" bIns="45714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r">
              <a:defRPr sz="1100"/>
            </a:lvl1pPr>
          </a:lstStyle>
          <a:p>
            <a:fld id="{B212E8EC-07D1-4DDF-831C-450B428C4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226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수소타운의 계통운전</a:t>
            </a:r>
            <a:r>
              <a:rPr lang="en-US" altLang="ko-KR" dirty="0"/>
              <a:t>, </a:t>
            </a:r>
            <a:r>
              <a:rPr lang="ko-KR" altLang="en-US" dirty="0"/>
              <a:t>독립운전에 대한 </a:t>
            </a:r>
            <a:r>
              <a:rPr lang="en-US" altLang="ko-KR" dirty="0"/>
              <a:t>TOC/EMS/PMS</a:t>
            </a:r>
            <a:r>
              <a:rPr lang="ko-KR" altLang="en-US" dirty="0"/>
              <a:t>의 운영 지시에 의해 운영되어야 하기 때문에 </a:t>
            </a:r>
            <a:r>
              <a:rPr lang="en-US" altLang="ko-KR" dirty="0"/>
              <a:t>TOC/EMS/PMS </a:t>
            </a:r>
            <a:r>
              <a:rPr lang="ko-KR" altLang="en-US" dirty="0"/>
              <a:t>구축업체와 면밀한 협조가 필요함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사업의 이해 없이 조달 발주가 독립적으로 진행될 경우</a:t>
            </a:r>
            <a:r>
              <a:rPr lang="en-US" altLang="ko-KR" dirty="0"/>
              <a:t>, </a:t>
            </a:r>
            <a:r>
              <a:rPr lang="ko-KR" altLang="en-US" dirty="0"/>
              <a:t>수소타운의 전체 운영에 문제 발생될 소지가 많음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29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수소타운의 계통운전</a:t>
            </a:r>
            <a:r>
              <a:rPr lang="en-US" altLang="ko-KR" dirty="0"/>
              <a:t>, </a:t>
            </a:r>
            <a:r>
              <a:rPr lang="ko-KR" altLang="en-US" dirty="0"/>
              <a:t>독립운전에 대한 </a:t>
            </a:r>
            <a:r>
              <a:rPr lang="en-US" altLang="ko-KR" dirty="0"/>
              <a:t>TOC/EMS/PMS</a:t>
            </a:r>
            <a:r>
              <a:rPr lang="ko-KR" altLang="en-US" dirty="0"/>
              <a:t>의 운영 지시에 의해 운영되어야 하기 때문에 </a:t>
            </a:r>
            <a:r>
              <a:rPr lang="en-US" altLang="ko-KR" dirty="0"/>
              <a:t>TOC/EMS/PMS </a:t>
            </a:r>
            <a:r>
              <a:rPr lang="ko-KR" altLang="en-US" dirty="0"/>
              <a:t>구축업체와 면밀한 협조가 필요함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사업의 이해 없이 조달 발주가 독립적으로 진행될 경우</a:t>
            </a:r>
            <a:r>
              <a:rPr lang="en-US" altLang="ko-KR" dirty="0"/>
              <a:t>, </a:t>
            </a:r>
            <a:r>
              <a:rPr lang="ko-KR" altLang="en-US" dirty="0"/>
              <a:t>수소타운의 전체 운영에 문제 발생될 소지가 많음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465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수소타운의 계통운전</a:t>
            </a:r>
            <a:r>
              <a:rPr lang="en-US" altLang="ko-KR" dirty="0"/>
              <a:t>, </a:t>
            </a:r>
            <a:r>
              <a:rPr lang="ko-KR" altLang="en-US" dirty="0"/>
              <a:t>독립운전에 대한 </a:t>
            </a:r>
            <a:r>
              <a:rPr lang="en-US" altLang="ko-KR" dirty="0"/>
              <a:t>TOC/EMS/PMS</a:t>
            </a:r>
            <a:r>
              <a:rPr lang="ko-KR" altLang="en-US" dirty="0"/>
              <a:t>의 운영 지시에 의해 운영되어야 하기 때문에 </a:t>
            </a:r>
            <a:r>
              <a:rPr lang="en-US" altLang="ko-KR" dirty="0"/>
              <a:t>TOC/EMS/PMS </a:t>
            </a:r>
            <a:r>
              <a:rPr lang="ko-KR" altLang="en-US" dirty="0"/>
              <a:t>구축업체와 면밀한 협조가 필요함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사업의 이해 없이 조달 발주가 독립적으로 진행될 경우</a:t>
            </a:r>
            <a:r>
              <a:rPr lang="en-US" altLang="ko-KR" dirty="0"/>
              <a:t>, </a:t>
            </a:r>
            <a:r>
              <a:rPr lang="ko-KR" altLang="en-US" dirty="0"/>
              <a:t>수소타운의 전체 운영에 문제 발생될 소지가 많음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379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수소타운의 계통운전</a:t>
            </a:r>
            <a:r>
              <a:rPr lang="en-US" altLang="ko-KR" dirty="0"/>
              <a:t>, </a:t>
            </a:r>
            <a:r>
              <a:rPr lang="ko-KR" altLang="en-US" dirty="0"/>
              <a:t>독립운전에 대한 </a:t>
            </a:r>
            <a:r>
              <a:rPr lang="en-US" altLang="ko-KR" dirty="0"/>
              <a:t>TOC/EMS/PMS</a:t>
            </a:r>
            <a:r>
              <a:rPr lang="ko-KR" altLang="en-US" dirty="0"/>
              <a:t>의 운영 지시에 의해 운영되어야 하기 때문에 </a:t>
            </a:r>
            <a:r>
              <a:rPr lang="en-US" altLang="ko-KR" dirty="0"/>
              <a:t>TOC/EMS/PMS </a:t>
            </a:r>
            <a:r>
              <a:rPr lang="ko-KR" altLang="en-US" dirty="0"/>
              <a:t>구축업체와 면밀한 협조가 필요함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사업의 이해 없이 조달 발주가 독립적으로 진행될 경우</a:t>
            </a:r>
            <a:r>
              <a:rPr lang="en-US" altLang="ko-KR" dirty="0"/>
              <a:t>, </a:t>
            </a:r>
            <a:r>
              <a:rPr lang="ko-KR" altLang="en-US" dirty="0"/>
              <a:t>수소타운의 전체 운영에 문제 발생될 소지가 많음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807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수소타운의 계통운전</a:t>
            </a:r>
            <a:r>
              <a:rPr lang="en-US" altLang="ko-KR" dirty="0"/>
              <a:t>, </a:t>
            </a:r>
            <a:r>
              <a:rPr lang="ko-KR" altLang="en-US" dirty="0"/>
              <a:t>독립운전에 대한 </a:t>
            </a:r>
            <a:r>
              <a:rPr lang="en-US" altLang="ko-KR" dirty="0"/>
              <a:t>TOC/EMS/PMS</a:t>
            </a:r>
            <a:r>
              <a:rPr lang="ko-KR" altLang="en-US" dirty="0"/>
              <a:t>의 운영 지시에 의해 운영되어야 하기 때문에 </a:t>
            </a:r>
            <a:r>
              <a:rPr lang="en-US" altLang="ko-KR" dirty="0"/>
              <a:t>TOC/EMS/PMS </a:t>
            </a:r>
            <a:r>
              <a:rPr lang="ko-KR" altLang="en-US" dirty="0"/>
              <a:t>구축업체와 면밀한 협조가 필요함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사업의 이해 없이 조달 발주가 독립적으로 진행될 경우</a:t>
            </a:r>
            <a:r>
              <a:rPr lang="en-US" altLang="ko-KR" dirty="0"/>
              <a:t>, </a:t>
            </a:r>
            <a:r>
              <a:rPr lang="ko-KR" altLang="en-US" dirty="0"/>
              <a:t>수소타운의 전체 운영에 문제 발생될 소지가 많음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057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수소타운의 계통운전</a:t>
            </a:r>
            <a:r>
              <a:rPr lang="en-US" altLang="ko-KR" dirty="0"/>
              <a:t>, </a:t>
            </a:r>
            <a:r>
              <a:rPr lang="ko-KR" altLang="en-US" dirty="0"/>
              <a:t>독립운전에 대한 </a:t>
            </a:r>
            <a:r>
              <a:rPr lang="en-US" altLang="ko-KR" dirty="0"/>
              <a:t>TOC/EMS/PMS</a:t>
            </a:r>
            <a:r>
              <a:rPr lang="ko-KR" altLang="en-US" dirty="0"/>
              <a:t>의 운영 지시에 의해 운영되어야 하기 때문에 </a:t>
            </a:r>
            <a:r>
              <a:rPr lang="en-US" altLang="ko-KR" dirty="0"/>
              <a:t>TOC/EMS/PMS </a:t>
            </a:r>
            <a:r>
              <a:rPr lang="ko-KR" altLang="en-US" dirty="0"/>
              <a:t>구축업체와 면밀한 협조가 필요함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사업의 이해 없이 조달 발주가 독립적으로 진행될 경우</a:t>
            </a:r>
            <a:r>
              <a:rPr lang="en-US" altLang="ko-KR" dirty="0"/>
              <a:t>, </a:t>
            </a:r>
            <a:r>
              <a:rPr lang="ko-KR" altLang="en-US" dirty="0"/>
              <a:t>수소타운의 전체 운영에 문제 발생될 소지가 많음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86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수소타운의 계통운전</a:t>
            </a:r>
            <a:r>
              <a:rPr lang="en-US" altLang="ko-KR" dirty="0"/>
              <a:t>, </a:t>
            </a:r>
            <a:r>
              <a:rPr lang="ko-KR" altLang="en-US" dirty="0"/>
              <a:t>독립운전에 대한 </a:t>
            </a:r>
            <a:r>
              <a:rPr lang="en-US" altLang="ko-KR" dirty="0"/>
              <a:t>TOC/EMS/PMS</a:t>
            </a:r>
            <a:r>
              <a:rPr lang="ko-KR" altLang="en-US" dirty="0"/>
              <a:t>의 운영 지시에 의해 운영되어야 하기 때문에 </a:t>
            </a:r>
            <a:r>
              <a:rPr lang="en-US" altLang="ko-KR" dirty="0"/>
              <a:t>TOC/EMS/PMS </a:t>
            </a:r>
            <a:r>
              <a:rPr lang="ko-KR" altLang="en-US" dirty="0"/>
              <a:t>구축업체와 면밀한 협조가 필요함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사업의 이해 없이 조달 발주가 독립적으로 진행될 경우</a:t>
            </a:r>
            <a:r>
              <a:rPr lang="en-US" altLang="ko-KR" dirty="0"/>
              <a:t>, </a:t>
            </a:r>
            <a:r>
              <a:rPr lang="ko-KR" altLang="en-US" dirty="0"/>
              <a:t>수소타운의 전체 운영에 문제 발생될 소지가 많음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256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수소타운의 계통운전</a:t>
            </a:r>
            <a:r>
              <a:rPr lang="en-US" altLang="ko-KR" dirty="0"/>
              <a:t>, </a:t>
            </a:r>
            <a:r>
              <a:rPr lang="ko-KR" altLang="en-US" dirty="0"/>
              <a:t>독립운전에 대한 </a:t>
            </a:r>
            <a:r>
              <a:rPr lang="en-US" altLang="ko-KR" dirty="0"/>
              <a:t>TOC/EMS/PMS</a:t>
            </a:r>
            <a:r>
              <a:rPr lang="ko-KR" altLang="en-US" dirty="0"/>
              <a:t>의 운영 지시에 의해 운영되어야 하기 때문에 </a:t>
            </a:r>
            <a:r>
              <a:rPr lang="en-US" altLang="ko-KR" dirty="0"/>
              <a:t>TOC/EMS/PMS </a:t>
            </a:r>
            <a:r>
              <a:rPr lang="ko-KR" altLang="en-US" dirty="0"/>
              <a:t>구축업체와 면밀한 협조가 필요함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사업의 이해 없이 조달 발주가 독립적으로 진행될 경우</a:t>
            </a:r>
            <a:r>
              <a:rPr lang="en-US" altLang="ko-KR" dirty="0"/>
              <a:t>, </a:t>
            </a:r>
            <a:r>
              <a:rPr lang="ko-KR" altLang="en-US" dirty="0"/>
              <a:t>수소타운의 전체 운영에 문제 발생될 소지가 많음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237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수소타운의 계통운전</a:t>
            </a:r>
            <a:r>
              <a:rPr lang="en-US" altLang="ko-KR" dirty="0"/>
              <a:t>, </a:t>
            </a:r>
            <a:r>
              <a:rPr lang="ko-KR" altLang="en-US" dirty="0"/>
              <a:t>독립운전에 대한 </a:t>
            </a:r>
            <a:r>
              <a:rPr lang="en-US" altLang="ko-KR" dirty="0"/>
              <a:t>TOC/EMS/PMS</a:t>
            </a:r>
            <a:r>
              <a:rPr lang="ko-KR" altLang="en-US" dirty="0"/>
              <a:t>의 운영 지시에 의해 운영되어야 하기 때문에 </a:t>
            </a:r>
            <a:r>
              <a:rPr lang="en-US" altLang="ko-KR" dirty="0"/>
              <a:t>TOC/EMS/PMS </a:t>
            </a:r>
            <a:r>
              <a:rPr lang="ko-KR" altLang="en-US" dirty="0"/>
              <a:t>구축업체와 면밀한 협조가 필요함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사업의 이해 없이 조달 발주가 독립적으로 진행될 경우</a:t>
            </a:r>
            <a:r>
              <a:rPr lang="en-US" altLang="ko-KR" dirty="0"/>
              <a:t>, </a:t>
            </a:r>
            <a:r>
              <a:rPr lang="ko-KR" altLang="en-US" dirty="0"/>
              <a:t>수소타운의 전체 운영에 문제 발생될 소지가 많음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2E8EC-07D1-4DDF-831C-450B428C474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50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38912"/>
            <a:ext cx="2133600" cy="365125"/>
          </a:xfrm>
          <a:prstGeom prst="rect">
            <a:avLst/>
          </a:prstGeom>
        </p:spPr>
        <p:txBody>
          <a:bodyPr/>
          <a:lstStyle/>
          <a:p>
            <a:fld id="{3BC07297-717A-4F26-87F5-72EAB1066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92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38912"/>
            <a:ext cx="2133600" cy="365125"/>
          </a:xfrm>
          <a:prstGeom prst="rect">
            <a:avLst/>
          </a:prstGeom>
        </p:spPr>
        <p:txBody>
          <a:bodyPr/>
          <a:lstStyle/>
          <a:p>
            <a:fld id="{3BC07297-717A-4F26-87F5-72EAB1066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52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38912"/>
            <a:ext cx="2133600" cy="365125"/>
          </a:xfrm>
          <a:prstGeom prst="rect">
            <a:avLst/>
          </a:prstGeom>
        </p:spPr>
        <p:txBody>
          <a:bodyPr/>
          <a:lstStyle/>
          <a:p>
            <a:fld id="{3BC07297-717A-4F26-87F5-72EAB1066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66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noProof="0"/>
              <a:t>차트를 추가하려면 아이콘을 클릭하십시오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98925" y="6538913"/>
            <a:ext cx="982663" cy="214312"/>
          </a:xfrm>
          <a:prstGeom prst="rect">
            <a:avLst/>
          </a:prstGeom>
        </p:spPr>
        <p:txBody>
          <a:bodyPr/>
          <a:lstStyle>
            <a:lvl1pPr>
              <a:defRPr>
                <a:ea typeface="굴림" pitchFamily="50" charset="-127"/>
              </a:defRPr>
            </a:lvl1pPr>
          </a:lstStyle>
          <a:p>
            <a:fld id="{3BC07297-717A-4F26-87F5-72EAB1066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35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8"/>
            <a:ext cx="8229600" cy="4641379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lt"/>
                <a:ea typeface="+mn-ea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" y="724298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62313" y="218226"/>
            <a:ext cx="8869536" cy="50885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1650" b="1" spc="-113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110000"/>
            </a:pPr>
            <a:endParaRPr lang="ko-KR" altLang="en-US" sz="750" dirty="0">
              <a:solidFill>
                <a:prstClr val="white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6645084"/>
            <a:ext cx="12939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err="1">
                <a:solidFill>
                  <a:prstClr val="white"/>
                </a:solidFill>
              </a:rPr>
              <a:t>Kyungpook</a:t>
            </a:r>
            <a:r>
              <a:rPr lang="en-US" altLang="ko-KR" sz="600" dirty="0">
                <a:solidFill>
                  <a:prstClr val="white"/>
                </a:solidFill>
              </a:rPr>
              <a:t> National University.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277042" y="6647866"/>
            <a:ext cx="1622560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" dirty="0">
                <a:solidFill>
                  <a:prstClr val="white"/>
                </a:solidFill>
              </a:rPr>
              <a:t>Copyright © PSSENL All Rights Reserved</a:t>
            </a: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05199" y="6645084"/>
            <a:ext cx="2133600" cy="212916"/>
          </a:xfrm>
        </p:spPr>
        <p:txBody>
          <a:bodyPr/>
          <a:lstStyle>
            <a:lvl1pPr algn="ctr">
              <a:defRPr sz="600">
                <a:solidFill>
                  <a:schemeClr val="bg1"/>
                </a:solidFill>
              </a:defRPr>
            </a:lvl1pPr>
          </a:lstStyle>
          <a:p>
            <a:fld id="{3BC07297-717A-4F26-87F5-72EAB1066A87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9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724294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262313" y="218226"/>
            <a:ext cx="8869536" cy="50885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2200" b="1" spc="-15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0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1000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6645084"/>
            <a:ext cx="16546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80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36592" y="6647866"/>
            <a:ext cx="21034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05199" y="6645084"/>
            <a:ext cx="2133600" cy="212916"/>
          </a:xfr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BC07297-717A-4F26-87F5-72EAB1066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94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10400" y="6538912"/>
            <a:ext cx="2133600" cy="365125"/>
          </a:xfrm>
          <a:prstGeom prst="rect">
            <a:avLst/>
          </a:prstGeom>
        </p:spPr>
        <p:txBody>
          <a:bodyPr/>
          <a:lstStyle/>
          <a:p>
            <a:fld id="{3BC07297-717A-4F26-87F5-72EAB1066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43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538912"/>
            <a:ext cx="2133600" cy="365125"/>
          </a:xfrm>
          <a:prstGeom prst="rect">
            <a:avLst/>
          </a:prstGeom>
        </p:spPr>
        <p:txBody>
          <a:bodyPr/>
          <a:lstStyle/>
          <a:p>
            <a:fld id="{3BC07297-717A-4F26-87F5-72EAB1066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29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10400" y="6538912"/>
            <a:ext cx="2133600" cy="365125"/>
          </a:xfrm>
          <a:prstGeom prst="rect">
            <a:avLst/>
          </a:prstGeom>
        </p:spPr>
        <p:txBody>
          <a:bodyPr/>
          <a:lstStyle/>
          <a:p>
            <a:fld id="{3BC07297-717A-4F26-87F5-72EAB1066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27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10400" y="6538912"/>
            <a:ext cx="2133600" cy="365125"/>
          </a:xfrm>
          <a:prstGeom prst="rect">
            <a:avLst/>
          </a:prstGeom>
        </p:spPr>
        <p:txBody>
          <a:bodyPr/>
          <a:lstStyle/>
          <a:p>
            <a:fld id="{3BC07297-717A-4F26-87F5-72EAB1066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26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1000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645084"/>
            <a:ext cx="16546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80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36592" y="6647866"/>
            <a:ext cx="21034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BC07297-717A-4F26-87F5-72EAB1066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03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538912"/>
            <a:ext cx="2133600" cy="365125"/>
          </a:xfrm>
          <a:prstGeom prst="rect">
            <a:avLst/>
          </a:prstGeom>
        </p:spPr>
        <p:txBody>
          <a:bodyPr/>
          <a:lstStyle/>
          <a:p>
            <a:fld id="{3BC07297-717A-4F26-87F5-72EAB1066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7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10400" y="6538912"/>
            <a:ext cx="2133600" cy="365125"/>
          </a:xfrm>
          <a:prstGeom prst="rect">
            <a:avLst/>
          </a:prstGeom>
        </p:spPr>
        <p:txBody>
          <a:bodyPr/>
          <a:lstStyle/>
          <a:p>
            <a:fld id="{3BC07297-717A-4F26-87F5-72EAB1066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1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>
          <a:xfrm>
            <a:off x="457200" y="1484784"/>
            <a:ext cx="8229600" cy="464137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HY울릉도M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HY울릉도M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HY울릉도M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" y="204824"/>
            <a:ext cx="9144000" cy="519470"/>
          </a:xfrm>
          <a:prstGeom prst="rect">
            <a:avLst/>
          </a:prstGeom>
          <a:gradFill flip="none" rotWithShape="1">
            <a:gsLst>
              <a:gs pos="0">
                <a:srgbClr val="F8EDEC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724294"/>
            <a:ext cx="9143999" cy="45719"/>
          </a:xfrm>
          <a:prstGeom prst="rect">
            <a:avLst/>
          </a:prstGeom>
          <a:solidFill>
            <a:srgbClr val="DA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제목 1"/>
          <p:cNvSpPr txBox="1">
            <a:spLocks/>
          </p:cNvSpPr>
          <p:nvPr/>
        </p:nvSpPr>
        <p:spPr>
          <a:xfrm>
            <a:off x="262313" y="218226"/>
            <a:ext cx="8869536" cy="50885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200" b="1" kern="1200" spc="-15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0" y="6645084"/>
            <a:ext cx="9143999" cy="2129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SzPct val="110000"/>
            </a:pPr>
            <a:endParaRPr lang="ko-KR" altLang="en-US" sz="1000" spc="0" dirty="0">
              <a:solidFill>
                <a:schemeClr val="bg1"/>
              </a:solidFill>
              <a:latin typeface="Arial" panose="020B0604020202020204" pitchFamily="34" charset="0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6645084"/>
            <a:ext cx="16546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>
                <a:solidFill>
                  <a:schemeClr val="bg1"/>
                </a:solidFill>
                <a:latin typeface="+mn-ea"/>
                <a:ea typeface="+mn-ea"/>
              </a:rPr>
              <a:t>Kyungpook</a:t>
            </a:r>
            <a:r>
              <a:rPr lang="en-US" altLang="ko-KR" sz="800" baseline="0" dirty="0">
                <a:solidFill>
                  <a:schemeClr val="bg1"/>
                </a:solidFill>
                <a:latin typeface="+mn-ea"/>
                <a:ea typeface="+mn-ea"/>
              </a:rPr>
              <a:t> National University.</a:t>
            </a:r>
            <a:endParaRPr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36592" y="6647866"/>
            <a:ext cx="21034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Copyright © PSSENL All Rights Reserved</a:t>
            </a:r>
            <a:endParaRPr lang="ko-KR" altLang="en-US" sz="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505199" y="6645084"/>
            <a:ext cx="2133600" cy="212916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3BC07297-717A-4F26-87F5-72EAB1066A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3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732" r:id="rId1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Y울릉도B" pitchFamily="18" charset="-127"/>
          <a:ea typeface="HY울릉도B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Y울릉도M" pitchFamily="18" charset="-127"/>
          <a:ea typeface="HY울릉도M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C42B13A-8E53-4928-ADE2-F91DDA886F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516" y="4717370"/>
            <a:ext cx="1526967" cy="1528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33E9BF-44BD-4225-900C-A94DC869EC19}"/>
              </a:ext>
            </a:extLst>
          </p:cNvPr>
          <p:cNvSpPr txBox="1"/>
          <p:nvPr/>
        </p:nvSpPr>
        <p:spPr>
          <a:xfrm>
            <a:off x="712364" y="2200215"/>
            <a:ext cx="7900595" cy="6553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확률론적 독립 계통 최적화 전략 및 전압 분석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9FDAC0-1192-44CB-99E5-BBB60FDA410E}"/>
              </a:ext>
            </a:extLst>
          </p:cNvPr>
          <p:cNvSpPr txBox="1"/>
          <p:nvPr/>
        </p:nvSpPr>
        <p:spPr>
          <a:xfrm>
            <a:off x="3034533" y="4145432"/>
            <a:ext cx="325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2022</a:t>
            </a:r>
            <a:r>
              <a:rPr lang="en-US" altLang="ko-KR"/>
              <a:t>. 06. 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656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C8C489-349E-4FCD-88F6-B9FB2E26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13" y="218226"/>
            <a:ext cx="8869536" cy="508850"/>
          </a:xfrm>
        </p:spPr>
        <p:txBody>
          <a:bodyPr/>
          <a:lstStyle/>
          <a:p>
            <a:r>
              <a:rPr lang="ko-KR" altLang="en-US" sz="1800"/>
              <a:t>선행 논문 조사 예정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428229-B84E-4855-A2DC-D40705A0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297-717A-4F26-87F5-72EAB1066A87}" type="slidenum">
              <a:rPr lang="ko-KR" altLang="en-US" smtClean="0">
                <a:solidFill>
                  <a:prstClr val="white"/>
                </a:solidFill>
              </a:rPr>
              <a:pPr/>
              <a:t>10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0E31B-2645-4771-A7FA-4EBA4DE99D81}"/>
              </a:ext>
            </a:extLst>
          </p:cNvPr>
          <p:cNvSpPr txBox="1"/>
          <p:nvPr/>
        </p:nvSpPr>
        <p:spPr>
          <a:xfrm>
            <a:off x="137231" y="896036"/>
            <a:ext cx="8869536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A comprehensive review of heuristic optimization algorithms for optimal combined heat and power dispatch from economic and environmental perspectives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Design of a cost-effective on-grid hybridwindehydrogen based CHP system using amodified heuristic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NexusSerif"/>
              </a:rPr>
              <a:t>Integration of emerging resources in IGDT-based robust scheduling of combined power and natural gas systems considering flexible ramping products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>
                <a:effectLst/>
                <a:latin typeface="NexusSerif"/>
              </a:rPr>
              <a:t>Cost-effective sizing of a hybrid Regenerative Hydrogen Fuel Cell energy storage system forremote&amp;off-grid telecom towers</a:t>
            </a:r>
          </a:p>
        </p:txBody>
      </p:sp>
    </p:spTree>
    <p:extLst>
      <p:ext uri="{BB962C8B-B14F-4D97-AF65-F5344CB8AC3E}">
        <p14:creationId xmlns:p14="http://schemas.microsoft.com/office/powerpoint/2010/main" val="23693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C8C489-349E-4FCD-88F6-B9FB2E26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13" y="218226"/>
            <a:ext cx="8869536" cy="508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확률론적 독립 계통 최적화 전략 및 전압 분석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428229-B84E-4855-A2DC-D40705A0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297-717A-4F26-87F5-72EAB1066A87}" type="slidenum">
              <a:rPr lang="ko-KR" altLang="en-US" smtClean="0">
                <a:solidFill>
                  <a:prstClr val="white"/>
                </a:solidFill>
              </a:rPr>
              <a:pPr/>
              <a:t>2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0E31B-2645-4771-A7FA-4EBA4DE99D81}"/>
              </a:ext>
            </a:extLst>
          </p:cNvPr>
          <p:cNvSpPr txBox="1"/>
          <p:nvPr/>
        </p:nvSpPr>
        <p:spPr>
          <a:xfrm>
            <a:off x="262313" y="715600"/>
            <a:ext cx="886953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- Deterministic</a:t>
            </a:r>
            <a:r>
              <a:rPr lang="ko-KR" altLang="en-US"/>
              <a:t>한 </a:t>
            </a:r>
            <a:r>
              <a:rPr lang="en-US" altLang="ko-KR"/>
              <a:t>optimal control</a:t>
            </a:r>
            <a:r>
              <a:rPr lang="ko-KR" altLang="en-US"/>
              <a:t>은 독립계통 내부 자원 </a:t>
            </a:r>
            <a:r>
              <a:rPr lang="ko-KR" altLang="en-US" b="1"/>
              <a:t>예측</a:t>
            </a:r>
            <a:r>
              <a:rPr lang="ko-KR" altLang="en-US"/>
              <a:t>이 </a:t>
            </a:r>
            <a:r>
              <a:rPr lang="ko-KR" altLang="en-US" b="1"/>
              <a:t>정확</a:t>
            </a:r>
            <a:r>
              <a:rPr lang="ko-KR" altLang="en-US"/>
              <a:t>해야 함</a:t>
            </a:r>
            <a:endParaRPr lang="en-US" altLang="ko-KR"/>
          </a:p>
          <a:p>
            <a:pPr>
              <a:lnSpc>
                <a:spcPct val="150000"/>
              </a:lnSpc>
            </a:pPr>
            <a:r>
              <a:rPr lang="en-US" altLang="ko-KR"/>
              <a:t>- </a:t>
            </a:r>
            <a:r>
              <a:rPr lang="ko-KR" altLang="en-US"/>
              <a:t>하지만</a:t>
            </a:r>
            <a:r>
              <a:rPr lang="en-US" altLang="ko-KR"/>
              <a:t>, </a:t>
            </a:r>
            <a:r>
              <a:rPr lang="ko-KR" altLang="en-US" b="1"/>
              <a:t>외부 요인 변화</a:t>
            </a:r>
            <a:r>
              <a:rPr lang="ko-KR" altLang="en-US"/>
              <a:t>에 의해</a:t>
            </a:r>
            <a:r>
              <a:rPr lang="en-US" altLang="ko-KR"/>
              <a:t> PV </a:t>
            </a:r>
            <a:r>
              <a:rPr lang="ko-KR" altLang="en-US"/>
              <a:t>발전량</a:t>
            </a:r>
            <a:r>
              <a:rPr lang="en-US" altLang="ko-KR"/>
              <a:t> </a:t>
            </a:r>
            <a:r>
              <a:rPr lang="ko-KR" altLang="en-US"/>
              <a:t>및 수요 예측을 정확하게 하기 </a:t>
            </a:r>
            <a:r>
              <a:rPr lang="ko-KR" altLang="en-US" b="1"/>
              <a:t>어려움</a:t>
            </a:r>
            <a:endParaRPr lang="en-US" altLang="ko-KR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97219C-9BF6-4090-BEE6-B7038B228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13" y="1607557"/>
            <a:ext cx="4056536" cy="31908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7C0742-C72D-4DCA-9C42-7717A265D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556" y="1552579"/>
            <a:ext cx="4289980" cy="3245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7CA19F-5618-49D5-B687-C9F7E1289BAE}"/>
              </a:ext>
            </a:extLst>
          </p:cNvPr>
          <p:cNvSpPr txBox="1"/>
          <p:nvPr/>
        </p:nvSpPr>
        <p:spPr>
          <a:xfrm>
            <a:off x="826750" y="5019118"/>
            <a:ext cx="2927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Predict and real power PV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F11C74-B683-48FC-8AA1-CC8A03F75FBA}"/>
              </a:ext>
            </a:extLst>
          </p:cNvPr>
          <p:cNvSpPr txBox="1"/>
          <p:nvPr/>
        </p:nvSpPr>
        <p:spPr>
          <a:xfrm>
            <a:off x="5089423" y="5019118"/>
            <a:ext cx="353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Predict and real power Demand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F45059-871C-4B80-B2FE-AA531D29B936}"/>
              </a:ext>
            </a:extLst>
          </p:cNvPr>
          <p:cNvSpPr txBox="1"/>
          <p:nvPr/>
        </p:nvSpPr>
        <p:spPr>
          <a:xfrm>
            <a:off x="238013" y="5513304"/>
            <a:ext cx="886953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- </a:t>
            </a:r>
            <a:r>
              <a:rPr lang="ko-KR" altLang="en-US"/>
              <a:t>따라서</a:t>
            </a:r>
            <a:r>
              <a:rPr lang="en-US" altLang="ko-KR"/>
              <a:t>, </a:t>
            </a:r>
            <a:r>
              <a:rPr lang="ko-KR" altLang="en-US"/>
              <a:t>독립계통 최적화 전략은 </a:t>
            </a:r>
            <a:r>
              <a:rPr lang="en-US" altLang="ko-KR"/>
              <a:t>Deterministic</a:t>
            </a:r>
            <a:r>
              <a:rPr lang="ko-KR" altLang="en-US"/>
              <a:t>한 최적 제어 전략이 실패할 확률을 계산하고</a:t>
            </a:r>
            <a:r>
              <a:rPr lang="en-US" altLang="ko-KR"/>
              <a:t>, </a:t>
            </a:r>
            <a:r>
              <a:rPr lang="ko-KR" altLang="en-US"/>
              <a:t>이를 줄이기 위한 </a:t>
            </a:r>
            <a:r>
              <a:rPr lang="en-US" altLang="ko-KR" b="1"/>
              <a:t>Stochastic</a:t>
            </a:r>
            <a:r>
              <a:rPr lang="ko-KR" altLang="en-US"/>
              <a:t>한 </a:t>
            </a:r>
            <a:r>
              <a:rPr lang="ko-KR" altLang="en-US" b="1"/>
              <a:t>제어 전략</a:t>
            </a:r>
            <a:r>
              <a:rPr lang="ko-KR" altLang="en-US"/>
              <a:t>이 필요함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864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C8C489-349E-4FCD-88F6-B9FB2E26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13" y="218226"/>
            <a:ext cx="8869536" cy="508850"/>
          </a:xfrm>
        </p:spPr>
        <p:txBody>
          <a:bodyPr/>
          <a:lstStyle/>
          <a:p>
            <a:r>
              <a:rPr lang="ko-KR" altLang="en-US" sz="1800"/>
              <a:t>선행 논문 조사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428229-B84E-4855-A2DC-D40705A0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297-717A-4F26-87F5-72EAB1066A87}" type="slidenum">
              <a:rPr lang="ko-KR" altLang="en-US" smtClean="0">
                <a:solidFill>
                  <a:prstClr val="white"/>
                </a:solidFill>
              </a:rPr>
              <a:pPr/>
              <a:t>3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0E31B-2645-4771-A7FA-4EBA4DE99D81}"/>
              </a:ext>
            </a:extLst>
          </p:cNvPr>
          <p:cNvSpPr txBox="1"/>
          <p:nvPr/>
        </p:nvSpPr>
        <p:spPr>
          <a:xfrm>
            <a:off x="137231" y="896036"/>
            <a:ext cx="886953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Risk-constrained scheduling of a CHP-based microgrid including hydrogen energy storage using robust optimization approach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60DB26-F342-4D98-BFB9-EECA81475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35" y="2204298"/>
            <a:ext cx="4125676" cy="33901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89EC8A-6BB3-4014-A3AE-C241B60A33EF}"/>
              </a:ext>
            </a:extLst>
          </p:cNvPr>
          <p:cNvSpPr txBox="1"/>
          <p:nvPr/>
        </p:nvSpPr>
        <p:spPr>
          <a:xfrm>
            <a:off x="1011988" y="5777298"/>
            <a:ext cx="29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MG hybrid energy system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6A6491-CB38-44A2-A762-0409238B4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692" y="2022915"/>
            <a:ext cx="3556445" cy="34972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872F97-56B2-4B64-953F-2C6291F65CB9}"/>
              </a:ext>
            </a:extLst>
          </p:cNvPr>
          <p:cNvSpPr txBox="1"/>
          <p:nvPr/>
        </p:nvSpPr>
        <p:spPr>
          <a:xfrm>
            <a:off x="5052610" y="5777298"/>
            <a:ext cx="370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Flowchart for robust optimization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2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C8C489-349E-4FCD-88F6-B9FB2E26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13" y="218226"/>
            <a:ext cx="8869536" cy="508850"/>
          </a:xfrm>
        </p:spPr>
        <p:txBody>
          <a:bodyPr/>
          <a:lstStyle/>
          <a:p>
            <a:r>
              <a:rPr lang="ko-KR" altLang="en-US" sz="1800"/>
              <a:t>선행 논문 조사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428229-B84E-4855-A2DC-D40705A0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297-717A-4F26-87F5-72EAB1066A87}" type="slidenum">
              <a:rPr lang="ko-KR" altLang="en-US" smtClean="0">
                <a:solidFill>
                  <a:prstClr val="white"/>
                </a:solidFill>
              </a:rPr>
              <a:pPr/>
              <a:t>4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0E31B-2645-4771-A7FA-4EBA4DE99D81}"/>
              </a:ext>
            </a:extLst>
          </p:cNvPr>
          <p:cNvSpPr txBox="1"/>
          <p:nvPr/>
        </p:nvSpPr>
        <p:spPr>
          <a:xfrm>
            <a:off x="137231" y="896036"/>
            <a:ext cx="886953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Risk-constrained scheduling of a CHP-based microgrid including hydrogen energy storage using robust optimization approach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88FFDA-21C8-4C99-8B3E-C123314D0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31" y="2085314"/>
            <a:ext cx="4318745" cy="32471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411534-AAFC-440A-8E3D-95AAD87F7210}"/>
              </a:ext>
            </a:extLst>
          </p:cNvPr>
          <p:cNvSpPr txBox="1"/>
          <p:nvPr/>
        </p:nvSpPr>
        <p:spPr>
          <a:xfrm>
            <a:off x="987622" y="5534005"/>
            <a:ext cx="261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Forecast PV generation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EC0BCFD-2D68-44E1-949C-DDB513D8C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2256214"/>
            <a:ext cx="4320549" cy="29053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FC8542-A89D-4D37-B1DF-35C613C2C226}"/>
              </a:ext>
            </a:extLst>
          </p:cNvPr>
          <p:cNvSpPr txBox="1"/>
          <p:nvPr/>
        </p:nvSpPr>
        <p:spPr>
          <a:xfrm>
            <a:off x="6011273" y="5592632"/>
            <a:ext cx="2015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Forecast Demand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C8C489-349E-4FCD-88F6-B9FB2E26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13" y="218226"/>
            <a:ext cx="8869536" cy="508850"/>
          </a:xfrm>
        </p:spPr>
        <p:txBody>
          <a:bodyPr/>
          <a:lstStyle/>
          <a:p>
            <a:r>
              <a:rPr lang="ko-KR" altLang="en-US" sz="1800"/>
              <a:t>선행 논문 조사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428229-B84E-4855-A2DC-D40705A0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297-717A-4F26-87F5-72EAB1066A87}" type="slidenum">
              <a:rPr lang="ko-KR" altLang="en-US" smtClean="0">
                <a:solidFill>
                  <a:prstClr val="white"/>
                </a:solidFill>
              </a:rPr>
              <a:pPr/>
              <a:t>5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0E31B-2645-4771-A7FA-4EBA4DE99D81}"/>
              </a:ext>
            </a:extLst>
          </p:cNvPr>
          <p:cNvSpPr txBox="1"/>
          <p:nvPr/>
        </p:nvSpPr>
        <p:spPr>
          <a:xfrm>
            <a:off x="137231" y="896036"/>
            <a:ext cx="886953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Risk-constrained scheduling of a CHP-based microgrid including hydrogen energy storage using robust optimization approach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2B329E-FE0D-447E-8B30-F600EAEE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31" y="2074258"/>
            <a:ext cx="4472649" cy="29002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FFDF5D-B67D-4A21-9CF1-327944AB3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078" y="2074258"/>
            <a:ext cx="3779821" cy="2900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19B1CF-AA21-497C-AED3-94CD3FC2CAFB}"/>
              </a:ext>
            </a:extLst>
          </p:cNvPr>
          <p:cNvSpPr txBox="1"/>
          <p:nvPr/>
        </p:nvSpPr>
        <p:spPr>
          <a:xfrm>
            <a:off x="5332612" y="5237002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Stored power by the ESS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3C100-D40E-41B0-A0D3-9233DDB9CAB9}"/>
              </a:ext>
            </a:extLst>
          </p:cNvPr>
          <p:cNvSpPr txBox="1"/>
          <p:nvPr/>
        </p:nvSpPr>
        <p:spPr>
          <a:xfrm>
            <a:off x="386344" y="5237002"/>
            <a:ext cx="397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Charge/Discharge power by the ESS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10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C8C489-349E-4FCD-88F6-B9FB2E26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13" y="218226"/>
            <a:ext cx="8869536" cy="508850"/>
          </a:xfrm>
        </p:spPr>
        <p:txBody>
          <a:bodyPr/>
          <a:lstStyle/>
          <a:p>
            <a:r>
              <a:rPr lang="ko-KR" altLang="en-US" sz="1800"/>
              <a:t>선행 논문 조사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428229-B84E-4855-A2DC-D40705A0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297-717A-4F26-87F5-72EAB1066A87}" type="slidenum">
              <a:rPr lang="ko-KR" altLang="en-US" smtClean="0">
                <a:solidFill>
                  <a:prstClr val="white"/>
                </a:solidFill>
              </a:rPr>
              <a:pPr/>
              <a:t>6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0E31B-2645-4771-A7FA-4EBA4DE99D81}"/>
              </a:ext>
            </a:extLst>
          </p:cNvPr>
          <p:cNvSpPr txBox="1"/>
          <p:nvPr/>
        </p:nvSpPr>
        <p:spPr>
          <a:xfrm>
            <a:off x="137231" y="896036"/>
            <a:ext cx="8869536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Risk-constrained scheduling of a CHP-based microgrid including hydrogen energy storage using robust optimization approach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2B329E-FE0D-447E-8B30-F600EAEE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31" y="2074258"/>
            <a:ext cx="4472649" cy="29002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FFDF5D-B67D-4A21-9CF1-327944AB3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078" y="2074258"/>
            <a:ext cx="3779821" cy="2900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19B1CF-AA21-497C-AED3-94CD3FC2CAFB}"/>
              </a:ext>
            </a:extLst>
          </p:cNvPr>
          <p:cNvSpPr txBox="1"/>
          <p:nvPr/>
        </p:nvSpPr>
        <p:spPr>
          <a:xfrm>
            <a:off x="5332612" y="5237002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Stored power by the ESS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3C100-D40E-41B0-A0D3-9233DDB9CAB9}"/>
              </a:ext>
            </a:extLst>
          </p:cNvPr>
          <p:cNvSpPr txBox="1"/>
          <p:nvPr/>
        </p:nvSpPr>
        <p:spPr>
          <a:xfrm>
            <a:off x="386344" y="5237002"/>
            <a:ext cx="397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Charge/Discharge power by the ESS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79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C8C489-349E-4FCD-88F6-B9FB2E26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13" y="218226"/>
            <a:ext cx="8869536" cy="508850"/>
          </a:xfrm>
        </p:spPr>
        <p:txBody>
          <a:bodyPr/>
          <a:lstStyle/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확률론적 독립 계통 최적화 전략 및 전압 분석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428229-B84E-4855-A2DC-D40705A0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297-717A-4F26-87F5-72EAB1066A87}" type="slidenum">
              <a:rPr lang="ko-KR" altLang="en-US" smtClean="0">
                <a:solidFill>
                  <a:prstClr val="white"/>
                </a:solidFill>
              </a:rPr>
              <a:pPr/>
              <a:t>7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264095-F562-7DDB-C936-EDE8EE5FEA91}"/>
              </a:ext>
            </a:extLst>
          </p:cNvPr>
          <p:cNvSpPr txBox="1"/>
          <p:nvPr/>
        </p:nvSpPr>
        <p:spPr>
          <a:xfrm>
            <a:off x="232167" y="901101"/>
            <a:ext cx="886953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확률론적 발전 및 수요량 예측 시나리오 수립 방법</a:t>
            </a:r>
            <a:endParaRPr lang="en-US" altLang="ko-KR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74C081C-8DC7-4F23-8ACE-B8FC014C4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538" y="1529417"/>
            <a:ext cx="4156243" cy="31870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96FF11-0B9D-A496-2E7D-EB29D363A48F}"/>
              </a:ext>
            </a:extLst>
          </p:cNvPr>
          <p:cNvSpPr txBox="1"/>
          <p:nvPr/>
        </p:nvSpPr>
        <p:spPr>
          <a:xfrm>
            <a:off x="685407" y="4795685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Stochastic predict PV power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0853D-315D-540E-4A8B-B8EA8E26BDEE}"/>
              </a:ext>
            </a:extLst>
          </p:cNvPr>
          <p:cNvSpPr txBox="1"/>
          <p:nvPr/>
        </p:nvSpPr>
        <p:spPr>
          <a:xfrm>
            <a:off x="4938030" y="4795685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Stochastic predict demand power</a:t>
            </a:r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8AC4896-E790-48A3-6AD0-D761E27AC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13" y="1529418"/>
            <a:ext cx="4068035" cy="31870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54DD5C-66CD-17CC-28C8-2B403B56D93D}"/>
                  </a:ext>
                </a:extLst>
              </p:cNvPr>
              <p:cNvSpPr txBox="1"/>
              <p:nvPr/>
            </p:nvSpPr>
            <p:spPr>
              <a:xfrm>
                <a:off x="391886" y="5516545"/>
                <a:ext cx="7896714" cy="876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각 시간마다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개중에 하나를 고를 경우</a:t>
                </a:r>
                <a:r>
                  <a:rPr lang="en-US" altLang="ko-KR" dirty="0"/>
                  <a:t>, 24</a:t>
                </a:r>
                <a:r>
                  <a:rPr lang="ko-KR" altLang="en-US" dirty="0"/>
                  <a:t>시간 스케줄에서 생성될 수 있는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시나리오 총 개수는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약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천 </a:t>
                </a:r>
                <a:r>
                  <a:rPr lang="en-US" altLang="ko-KR" dirty="0"/>
                  <a:t>8</a:t>
                </a:r>
                <a:r>
                  <a:rPr lang="ko-KR" altLang="en-US" dirty="0" err="1"/>
                  <a:t>백억개</a:t>
                </a:r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54DD5C-66CD-17CC-28C8-2B403B56D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6" y="5516545"/>
                <a:ext cx="7896714" cy="876650"/>
              </a:xfrm>
              <a:prstGeom prst="rect">
                <a:avLst/>
              </a:prstGeom>
              <a:blipFill>
                <a:blip r:embed="rId5"/>
                <a:stretch>
                  <a:fillRect l="-617" b="-97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57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C8C489-349E-4FCD-88F6-B9FB2E26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13" y="218226"/>
            <a:ext cx="8869536" cy="508850"/>
          </a:xfrm>
        </p:spPr>
        <p:txBody>
          <a:bodyPr/>
          <a:lstStyle/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확률론적 독립 계통 최적화 전략 및 전압 분석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428229-B84E-4855-A2DC-D40705A0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297-717A-4F26-87F5-72EAB1066A87}" type="slidenum">
              <a:rPr lang="ko-KR" altLang="en-US" smtClean="0">
                <a:solidFill>
                  <a:prstClr val="white"/>
                </a:solidFill>
              </a:rPr>
              <a:pPr/>
              <a:t>8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56C82E-AE8F-E502-E656-B4AF5DD48B78}"/>
              </a:ext>
            </a:extLst>
          </p:cNvPr>
          <p:cNvSpPr txBox="1"/>
          <p:nvPr/>
        </p:nvSpPr>
        <p:spPr>
          <a:xfrm>
            <a:off x="232167" y="901101"/>
            <a:ext cx="886953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확률론적 발전 및 수요량 예측 시나리오 수립 방법</a:t>
            </a:r>
            <a:endParaRPr lang="en-US" altLang="ko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2ADDFF-7A24-CAEB-C9F0-518C806D73AB}"/>
              </a:ext>
            </a:extLst>
          </p:cNvPr>
          <p:cNvSpPr txBox="1"/>
          <p:nvPr/>
        </p:nvSpPr>
        <p:spPr>
          <a:xfrm>
            <a:off x="2720370" y="4795684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Stochastic predict demand power</a:t>
            </a:r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2B268DB-E915-F9F9-3C41-DD6000B8A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757" y="1455425"/>
            <a:ext cx="5258972" cy="32402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CF6154-7B8B-1D5D-97B9-4767CFE210E0}"/>
                  </a:ext>
                </a:extLst>
              </p:cNvPr>
              <p:cNvSpPr txBox="1"/>
              <p:nvPr/>
            </p:nvSpPr>
            <p:spPr>
              <a:xfrm>
                <a:off x="325842" y="5256958"/>
                <a:ext cx="8682185" cy="1285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/>
                  <a:t>4</a:t>
                </a:r>
                <a:r>
                  <a:rPr lang="ko-KR" altLang="en-US"/>
                  <a:t>시간을 묶어서 시나리오를 생성한다면</a:t>
                </a:r>
                <a:r>
                  <a:rPr lang="en-US" altLang="ko-KR"/>
                  <a:t>, </a:t>
                </a:r>
                <a:r>
                  <a:rPr lang="ko-KR" altLang="en-US"/>
                  <a:t>생성될</a:t>
                </a:r>
                <a:r>
                  <a:rPr lang="en-US" altLang="ko-KR"/>
                  <a:t> </a:t>
                </a:r>
                <a:r>
                  <a:rPr lang="ko-KR" altLang="en-US"/>
                  <a:t>시나리오 총 개수는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/>
                  <a:t>729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/>
                  <a:t>시나리오 생성에 소요되는 시간은 약 </a:t>
                </a:r>
                <a:r>
                  <a:rPr lang="en-US" altLang="ko-KR"/>
                  <a:t>3</a:t>
                </a:r>
                <a:r>
                  <a:rPr lang="ko-KR" altLang="en-US"/>
                  <a:t>초 내외임</a:t>
                </a:r>
                <a:endParaRPr lang="en-US" altLang="ko-KR"/>
              </a:p>
              <a:p>
                <a:pPr>
                  <a:lnSpc>
                    <a:spcPct val="150000"/>
                  </a:lnSpc>
                </a:pPr>
                <a:r>
                  <a:rPr lang="en-US" altLang="ko-KR"/>
                  <a:t>4</a:t>
                </a:r>
                <a:r>
                  <a:rPr lang="ko-KR" altLang="en-US"/>
                  <a:t>시간 연속으로 </a:t>
                </a:r>
                <a:r>
                  <a:rPr lang="en-US" altLang="ko-KR"/>
                  <a:t>CIMax or CIMin </a:t>
                </a:r>
                <a:r>
                  <a:rPr lang="ko-KR" altLang="en-US"/>
                  <a:t>값을 가진다면</a:t>
                </a:r>
                <a:r>
                  <a:rPr lang="en-US" altLang="ko-KR"/>
                  <a:t>, ESS SoC</a:t>
                </a:r>
                <a:r>
                  <a:rPr lang="ko-KR" altLang="en-US"/>
                  <a:t>가 </a:t>
                </a:r>
                <a:r>
                  <a:rPr lang="en-US" altLang="ko-KR"/>
                  <a:t>5%</a:t>
                </a:r>
                <a:r>
                  <a:rPr lang="ko-KR" altLang="en-US"/>
                  <a:t>이상 차이가 발생함</a:t>
                </a:r>
                <a:endParaRPr lang="en-US" altLang="ko-KR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CF6154-7B8B-1D5D-97B9-4767CFE21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42" y="5256958"/>
                <a:ext cx="8682185" cy="1285288"/>
              </a:xfrm>
              <a:prstGeom prst="rect">
                <a:avLst/>
              </a:prstGeom>
              <a:blipFill>
                <a:blip r:embed="rId4"/>
                <a:stretch>
                  <a:fillRect l="-561" b="-6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49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EC8C489-349E-4FCD-88F6-B9FB2E26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13" y="218226"/>
            <a:ext cx="8869536" cy="508850"/>
          </a:xfrm>
        </p:spPr>
        <p:txBody>
          <a:bodyPr/>
          <a:lstStyle/>
          <a:p>
            <a:r>
              <a:rPr lang="ko-KR" altLang="en-US" sz="1800" b="1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확률론적 독립 계통 최적화 전략 및 전압 분석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428229-B84E-4855-A2DC-D40705A0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7297-717A-4F26-87F5-72EAB1066A87}" type="slidenum">
              <a:rPr lang="ko-KR" altLang="en-US" smtClean="0">
                <a:solidFill>
                  <a:prstClr val="white"/>
                </a:solidFill>
              </a:rPr>
              <a:pPr/>
              <a:t>9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56C82E-AE8F-E502-E656-B4AF5DD48B78}"/>
              </a:ext>
            </a:extLst>
          </p:cNvPr>
          <p:cNvSpPr txBox="1"/>
          <p:nvPr/>
        </p:nvSpPr>
        <p:spPr>
          <a:xfrm>
            <a:off x="232167" y="901101"/>
            <a:ext cx="886953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확률론적 </a:t>
            </a:r>
            <a:r>
              <a:rPr lang="ko-KR" altLang="en-US" sz="1800"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독립 계통 최적화 전략 및 전압 분석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F6F8E8-B6C8-BD89-E567-9D96C31C8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103" y="1529418"/>
            <a:ext cx="6953794" cy="37044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000C5B-04B5-40AC-6294-2118A95DA9C5}"/>
              </a:ext>
            </a:extLst>
          </p:cNvPr>
          <p:cNvSpPr txBox="1"/>
          <p:nvPr/>
        </p:nvSpPr>
        <p:spPr>
          <a:xfrm>
            <a:off x="1135849" y="5407876"/>
            <a:ext cx="7122463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확률론적 독립 계통 최적화 방법으로 최적화 시나리오를 수립하고</a:t>
            </a:r>
            <a:r>
              <a:rPr lang="en-US" altLang="ko-KR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/>
              <a:t>시나리오를 바탕으로</a:t>
            </a:r>
            <a:r>
              <a:rPr lang="en-US" altLang="ko-KR"/>
              <a:t> Simulink</a:t>
            </a:r>
            <a:r>
              <a:rPr lang="ko-KR" altLang="en-US"/>
              <a:t>에 적용하여 </a:t>
            </a:r>
            <a:r>
              <a:rPr lang="en-US" altLang="ko-KR"/>
              <a:t>Net Voltage </a:t>
            </a:r>
            <a:r>
              <a:rPr lang="ko-KR" altLang="en-US"/>
              <a:t>분석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577272"/>
      </p:ext>
    </p:extLst>
  </p:cSld>
  <p:clrMapOvr>
    <a:masterClrMapping/>
  </p:clrMapOvr>
</p:sld>
</file>

<file path=ppt/theme/theme1.xml><?xml version="1.0" encoding="utf-8"?>
<a:theme xmlns:a="http://schemas.openxmlformats.org/drawingml/2006/main" name="연구실 ppt 템플릿17_05_2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E4675FD6B92A54693C3B295A00B38C1" ma:contentTypeVersion="11" ma:contentTypeDescription="새 문서를 만듭니다." ma:contentTypeScope="" ma:versionID="9e3bf1c84ad830311614e5f9f8984655">
  <xsd:schema xmlns:xsd="http://www.w3.org/2001/XMLSchema" xmlns:xs="http://www.w3.org/2001/XMLSchema" xmlns:p="http://schemas.microsoft.com/office/2006/metadata/properties" xmlns:ns3="d1606434-a347-4061-b8f7-b6394e312718" targetNamespace="http://schemas.microsoft.com/office/2006/metadata/properties" ma:root="true" ma:fieldsID="ef6d13001e00c6e4796bbce47741a01e" ns3:_="">
    <xsd:import namespace="d1606434-a347-4061-b8f7-b6394e3127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06434-a347-4061-b8f7-b6394e3127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0EA260-985C-4890-97D1-095F4E9BD17D}">
  <ds:schemaRefs>
    <ds:schemaRef ds:uri="http://www.w3.org/XML/1998/namespace"/>
    <ds:schemaRef ds:uri="d1606434-a347-4061-b8f7-b6394e312718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00A804A-EE46-4DA9-AC0C-2B0BCE8F23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606434-a347-4061-b8f7-b6394e3127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8FAFF1-4941-4BE0-A354-509D11289E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20683</TotalTime>
  <Words>811</Words>
  <Application>Microsoft Office PowerPoint</Application>
  <PresentationFormat>화면 슬라이드 쇼(4:3)</PresentationFormat>
  <Paragraphs>81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HY울릉도B</vt:lpstr>
      <vt:lpstr>HY울릉도M</vt:lpstr>
      <vt:lpstr>NexusSerif</vt:lpstr>
      <vt:lpstr>맑은 고딕</vt:lpstr>
      <vt:lpstr>Arial</vt:lpstr>
      <vt:lpstr>Cambria Math</vt:lpstr>
      <vt:lpstr>연구실 ppt 템플릿17_05_24</vt:lpstr>
      <vt:lpstr>PowerPoint 프레젠테이션</vt:lpstr>
      <vt:lpstr>확률론적 독립 계통 최적화 전략 및 전압 분석</vt:lpstr>
      <vt:lpstr>선행 논문 조사</vt:lpstr>
      <vt:lpstr>선행 논문 조사</vt:lpstr>
      <vt:lpstr>선행 논문 조사</vt:lpstr>
      <vt:lpstr>선행 논문 조사</vt:lpstr>
      <vt:lpstr>확률론적 독립 계통 최적화 전략 및 전압 분석</vt:lpstr>
      <vt:lpstr>확률론적 독립 계통 최적화 전략 및 전압 분석</vt:lpstr>
      <vt:lpstr>확률론적 독립 계통 최적화 전략 및 전압 분석</vt:lpstr>
      <vt:lpstr>선행 논문 조사 예정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조현덕</dc:creator>
  <cp:lastModifiedBy>황 영규</cp:lastModifiedBy>
  <cp:revision>1158</cp:revision>
  <cp:lastPrinted>2021-08-25T03:15:43Z</cp:lastPrinted>
  <dcterms:created xsi:type="dcterms:W3CDTF">2017-05-22T21:53:32Z</dcterms:created>
  <dcterms:modified xsi:type="dcterms:W3CDTF">2022-06-14T09:32:55Z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0x0101001E4675FD6B92A54693C3B295A00B38C1</vt:lpwstr>
  </property>
</Properties>
</file>