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6" r:id="rId1"/>
  </p:sldMasterIdLst>
  <p:notesMasterIdLst>
    <p:notesMasterId r:id="rId9"/>
  </p:notesMasterIdLst>
  <p:handoutMasterIdLst>
    <p:handoutMasterId r:id="rId10"/>
  </p:handoutMasterIdLst>
  <p:sldIdLst>
    <p:sldId id="316" r:id="rId2"/>
    <p:sldId id="283" r:id="rId3"/>
    <p:sldId id="317" r:id="rId4"/>
    <p:sldId id="286" r:id="rId5"/>
    <p:sldId id="318" r:id="rId6"/>
    <p:sldId id="319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38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2025-03-12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1"/>
          </p:nvPr>
        </p:nvSpPr>
        <p:spPr>
          <a:xfrm>
            <a:off x="803910" y="150368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defTabSz="914400" rtl="0" eaLnBrk="1" latinLnBrk="1" hangingPunct="1">
              <a:buFontTx/>
              <a:buNone/>
            </a:pP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 정보란 무엇인가?</a:t>
            </a:r>
            <a:br>
              <a:rPr lang="ko-KR" altLang="en-US" sz="4400">
                <a:latin typeface="Calibri" charset="0"/>
                <a:ea typeface="맑은 고딕" charset="0"/>
                <a:cs typeface="+mn-cs"/>
              </a:rPr>
            </a:br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”정보량의 철학을 담다”</a:t>
            </a:r>
          </a:p>
        </p:txBody>
      </p:sp>
      <p:pic>
        <p:nvPicPr>
          <p:cNvPr id="4" name="그림 18" descr="C:/Users/shaun/AppData/Roaming/PolarisOffice/ETemp/30816_19084584/fImage44701212996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55" y="2755265"/>
            <a:ext cx="7139305" cy="2798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85825" y="869950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/>
              <a:t>사람은 Local하게 조절하며 말한다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90575" y="2405380"/>
            <a:ext cx="10517505" cy="469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20000"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"흥부와 놀부가 있었는데,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결론부터 말하자면 흥부는 착해서 부자가 돼.</a:t>
            </a:r>
            <a:r>
              <a:rPr lang="ko-KR" altLang="en-US" sz="1800">
                <a:latin typeface="+mn-lt"/>
                <a:ea typeface="+mn-ea"/>
                <a:cs typeface="+mn-cs"/>
              </a:rPr>
              <a:t> 옛날 옛적에..."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아무도 이렇게 말하지 않는다.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"옛날 옛적에 흥부와 놀부가 살았는데, 둘은 형제야. 그런데 흥부는 착하고, 놀부는 못 됐어. 참고로, 흥부는 동생이고 놀부는 형이야. 다시 돌아와서, 놀부는 모든 재산을 다 가져갔다? ....."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위와 같이, 사람은 전체적으로 어떻게 말하겠다고 미리 생각하지 않는다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</a:t>
            </a:r>
            <a:r>
              <a:rPr lang="ko-KR" altLang="en-US" sz="1800" b="1">
                <a:latin typeface="+mn-lt"/>
                <a:ea typeface="+mn-ea"/>
                <a:cs typeface="+mn-cs"/>
              </a:rPr>
              <a:t>사람은 그때 그때 말하면서  조절한다(Local).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사람은 문장 단위가 아닌 </a:t>
            </a:r>
            <a:r>
              <a:rPr lang="ko-KR" altLang="en-US" sz="18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단어 단위로 Local하게 정보를 조절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shaun/AppData/Roaming/PolarisOffice/ETemp/30816_19084584/fImage56495220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0" y="968375"/>
            <a:ext cx="5403850" cy="3991610"/>
          </a:xfrm>
          <a:prstGeom prst="rect">
            <a:avLst/>
          </a:prstGeom>
          <a:noFill/>
        </p:spPr>
      </p:pic>
      <p:sp>
        <p:nvSpPr>
          <p:cNvPr id="5" name="Rect 0"/>
          <p:cNvSpPr txBox="1">
            <a:spLocks noGrp="1"/>
          </p:cNvSpPr>
          <p:nvPr/>
        </p:nvSpPr>
        <p:spPr>
          <a:xfrm>
            <a:off x="2209165" y="5139055"/>
            <a:ext cx="959548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Top-p nucleus sampling = 특정 집합의 원소 개수에 대해 가장 적은 후보로 확률 합이 t를 넘도록 하라.</a:t>
            </a:r>
          </a:p>
          <a:p>
            <a:pPr marL="228600" indent="-228600">
              <a:buFont typeface="Arial"/>
              <a:buChar char="•"/>
            </a:pPr>
            <a:endParaRPr lang="ko-KR" altLang="en-US" sz="14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즉, </a:t>
            </a:r>
            <a:r>
              <a:rPr lang="ko-KR" altLang="en-US" sz="14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가장 높은 확률순으로 단어를 추가</a:t>
            </a:r>
            <a:r>
              <a:rPr lang="ko-KR" altLang="en-US" sz="1400" b="1">
                <a:latin typeface="+mn-lt"/>
                <a:ea typeface="+mn-ea"/>
                <a:cs typeface="+mn-cs"/>
              </a:rPr>
              <a:t>하라</a:t>
            </a:r>
          </a:p>
        </p:txBody>
      </p:sp>
      <p:pic>
        <p:nvPicPr>
          <p:cNvPr id="6" name="Picture " descr="C:/Users/shaun/AppData/Roaming/PolarisOffice/ETemp/30816_19084584/fImage180358222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455" y="1165860"/>
            <a:ext cx="4919345" cy="3239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77645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sp>
        <p:nvSpPr>
          <p:cNvPr id="5" name="텍스트 상자 23"/>
          <p:cNvSpPr txBox="1">
            <a:spLocks noGrp="1"/>
          </p:cNvSpPr>
          <p:nvPr/>
        </p:nvSpPr>
        <p:spPr>
          <a:xfrm>
            <a:off x="2379345" y="4382135"/>
            <a:ext cx="277685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Top-p nucleus sampling</a:t>
            </a:r>
          </a:p>
        </p:txBody>
      </p:sp>
      <p:pic>
        <p:nvPicPr>
          <p:cNvPr id="6" name="그림 24" descr="C:/Users/shaun/AppData/Roaming/PolarisOffice/ETemp/30816_19084584/fImage180358219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5" y="1179195"/>
            <a:ext cx="4919345" cy="3239770"/>
          </a:xfrm>
          <a:prstGeom prst="rect">
            <a:avLst/>
          </a:prstGeom>
          <a:noFill/>
        </p:spPr>
      </p:pic>
      <p:pic>
        <p:nvPicPr>
          <p:cNvPr id="7" name="그림 25" descr="C:/Users/shaun/AppData/Roaming/PolarisOffice/ETemp/30816_19084584/fImage173929223482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530" y="1180465"/>
            <a:ext cx="4643120" cy="3123565"/>
          </a:xfrm>
          <a:prstGeom prst="rect">
            <a:avLst/>
          </a:prstGeom>
          <a:noFill/>
        </p:spPr>
      </p:pic>
      <p:sp>
        <p:nvSpPr>
          <p:cNvPr id="8" name="텍스트 상자 26"/>
          <p:cNvSpPr txBox="1">
            <a:spLocks noGrp="1"/>
          </p:cNvSpPr>
          <p:nvPr/>
        </p:nvSpPr>
        <p:spPr>
          <a:xfrm>
            <a:off x="7364095" y="4382135"/>
            <a:ext cx="277685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Locally typical sampling</a:t>
            </a:r>
          </a:p>
        </p:txBody>
      </p:sp>
      <p:sp>
        <p:nvSpPr>
          <p:cNvPr id="9" name="텍스트 상자 27"/>
          <p:cNvSpPr txBox="1">
            <a:spLocks noGrp="1"/>
          </p:cNvSpPr>
          <p:nvPr/>
        </p:nvSpPr>
        <p:spPr>
          <a:xfrm>
            <a:off x="1608455" y="5289550"/>
            <a:ext cx="959548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228600" indent="-228600"/>
            <a:r>
              <a:rPr lang="ko-KR" altLang="en-US" sz="1400" b="1">
                <a:latin typeface="+mn-lt"/>
                <a:ea typeface="+mn-ea"/>
                <a:cs typeface="+mn-cs"/>
              </a:rPr>
              <a:t>Locally typical sampling = 확률이 너무 높거나 낮은 후보를 배제하고, 평균 정보량(엔트로피)에 가까운 후보만 남겨라 </a:t>
            </a:r>
          </a:p>
          <a:p>
            <a:pPr marL="228600" indent="-228600">
              <a:buFont typeface="Arial"/>
              <a:buChar char="•"/>
            </a:pPr>
            <a:endParaRPr lang="ko-KR" altLang="en-US" sz="14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즉, </a:t>
            </a:r>
            <a:r>
              <a:rPr lang="ko-KR" altLang="en-US" sz="1400" b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전형적인(평균적인) 토큰만 추가</a:t>
            </a:r>
            <a:r>
              <a:rPr lang="ko-KR" altLang="en-US" sz="1400" b="1">
                <a:latin typeface="+mn-lt"/>
                <a:ea typeface="+mn-ea"/>
                <a:cs typeface="+mn-cs"/>
              </a:rPr>
              <a:t>하라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Why Locally typical sampling?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"흥부와 놀부가 있었는데,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결론부터 말하자면 흥부는 착해서 부자가 돼.</a:t>
            </a:r>
            <a:r>
              <a:rPr lang="ko-KR" altLang="en-US" sz="1800">
                <a:latin typeface="+mn-lt"/>
                <a:ea typeface="+mn-ea"/>
                <a:cs typeface="+mn-cs"/>
              </a:rPr>
              <a:t> 옛날 옛적에..."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기존 Nucleus sampling 등의 방법에서는 위 문장도 충분히 나올 수 있다.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그러나 Locally typical sampling 방법론에 따르면, 위 문장은 모델 분포의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전형적인 선을 넘는 문장</a:t>
            </a:r>
            <a:r>
              <a:rPr lang="ko-KR" altLang="en-US" sz="1800">
                <a:latin typeface="+mn-lt"/>
                <a:ea typeface="+mn-ea"/>
                <a:cs typeface="+mn-cs"/>
              </a:rPr>
              <a:t>이므로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절대 나올 수 없게 된다. </a:t>
            </a:r>
          </a:p>
          <a:p>
            <a:pPr marL="228600" indent="-22860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Locally typical sampling의 효과</a:t>
            </a:r>
          </a:p>
          <a:p>
            <a:pPr marL="228600" indent="-228600">
              <a:buFontTx/>
              <a:buNone/>
            </a:pPr>
            <a:endParaRPr lang="ko-KR" altLang="en-US" sz="1800" b="1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‘불필요하게 너무 뻔하거나 너무 희귀한 토큰을 동시에 제거’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Top-k / Nucleus 샘플링 기법의 한계 보완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870" cy="83312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Calibri" charset="0"/>
                <a:ea typeface="맑은 고딕" charset="0"/>
                <a:cs typeface="+mn-cs"/>
              </a:rPr>
              <a:t>전통적 sampling 기법의 한계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870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맑은 고딕"/>
              <a:buChar char="•"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Top-K sampling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확률이 높은 상위 k개 후보만 남기고, 나머지 0처리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</a:t>
            </a:r>
            <a:r>
              <a:rPr lang="ko-KR" altLang="en-US" sz="1800" b="1">
                <a:latin typeface="+mn-lt"/>
                <a:ea typeface="+mn-ea"/>
                <a:cs typeface="+mn-cs"/>
              </a:rPr>
              <a:t>k가 고정</a:t>
            </a:r>
            <a:r>
              <a:rPr lang="ko-KR" altLang="en-US" sz="1800">
                <a:latin typeface="+mn-lt"/>
                <a:ea typeface="+mn-ea"/>
                <a:cs typeface="+mn-cs"/>
              </a:rPr>
              <a:t>되어 문맥에 따라 확률 분포가 다른 부분에 대처가 어려움 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-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K가 너무 작으면 표현력 감소</a:t>
            </a:r>
            <a:r>
              <a:rPr lang="ko-KR" altLang="en-US" sz="1800">
                <a:latin typeface="+mn-lt"/>
                <a:ea typeface="+mn-ea"/>
                <a:cs typeface="+mn-cs"/>
              </a:rPr>
              <a:t>(뻔한 단어),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k가 너무 크면</a:t>
            </a:r>
            <a:r>
              <a:rPr lang="ko-KR" altLang="en-US" sz="1800">
                <a:latin typeface="+mn-lt"/>
                <a:ea typeface="+mn-ea"/>
                <a:cs typeface="+mn-cs"/>
              </a:rPr>
              <a:t> 희귀 토큰이 자주 섞여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엉뚱한 결과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Nucleus sampling(Top-p)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확률 누적합이 p 이상이 되기 전까지의 후보 선택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&gt; 고확률 토큰이 몰릴 때는 후보 적게, 골고루 분산될 때는 후보 많게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- 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의미상 전혀 안 맞는 단어가 혼입될 여지</a:t>
            </a:r>
            <a:r>
              <a:rPr lang="ko-KR" altLang="en-US" sz="1800">
                <a:latin typeface="+mn-lt"/>
                <a:ea typeface="+mn-ea"/>
                <a:cs typeface="+mn-cs"/>
              </a:rPr>
              <a:t>가 여전히 있음</a:t>
            </a: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둘다 확률값 기준으로 상위 후보를 남기므로 </a:t>
            </a:r>
            <a:r>
              <a:rPr lang="ko-KR" altLang="en-US" sz="1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너무 뻔하거나 말도 안 되는 후보 혼입 가능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8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7505" cy="8337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>
              <a:buFontTx/>
              <a:buNone/>
            </a:pPr>
            <a:r>
              <a:rPr lang="ko-KR" altLang="en-US"/>
              <a:t>Locally typical sampling 의의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1465580" y="2037080"/>
            <a:ext cx="10517505" cy="46939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b="1"/>
              <a:t>정보의 엔트로피적 접근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b="1"/>
              <a:t>균형 잡힌 무작위성</a:t>
            </a:r>
            <a:r>
              <a:rPr lang="ko-KR" b="1"/>
              <a:t>(응답 다양성, 논리적 일관성)</a:t>
            </a:r>
            <a:endParaRPr lang="ko-KR" altLang="en-US" b="1"/>
          </a:p>
          <a:p>
            <a:pPr marL="228600" indent="-228600">
              <a:buFont typeface="Arial"/>
              <a:buChar char="•"/>
            </a:pPr>
            <a:r>
              <a:rPr lang="ko-KR" b="1"/>
              <a:t>Penalized, Temperature 등 다른 디코딩 전략과의 결합</a:t>
            </a:r>
            <a:endParaRPr lang="ko-KR" altLang="en-US" b="1"/>
          </a:p>
          <a:p>
            <a:pPr marL="228600" indent="-228600">
              <a:buFontTx/>
              <a:buNone/>
            </a:pPr>
            <a:endParaRPr lang="ko-KR" altLang="en-US"/>
          </a:p>
        </p:txBody>
      </p:sp>
      <p:pic>
        <p:nvPicPr>
          <p:cNvPr id="4" name="그림 28" descr="C:/Users/shaun/AppData/Roaming/PolarisOffice/ETemp/30816_19084584/fImage149686232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425" y="3750945"/>
            <a:ext cx="5391785" cy="2712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21</Pages>
  <Words>364</Words>
  <Characters>0</Characters>
  <Application>Microsoft Office PowerPoint</Application>
  <DocSecurity>0</DocSecurity>
  <PresentationFormat>와이드스크린</PresentationFormat>
  <Lines>0</Lines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theme pattern square</vt:lpstr>
      <vt:lpstr> 정보란 무엇인가? ”정보량의 철학을 담다”</vt:lpstr>
      <vt:lpstr>사람은 Local하게 조절하며 말한다</vt:lpstr>
      <vt:lpstr>PowerPoint 프레젠테이션</vt:lpstr>
      <vt:lpstr>PowerPoint 프레젠테이션</vt:lpstr>
      <vt:lpstr>Why Locally typical sampling?</vt:lpstr>
      <vt:lpstr>전통적 sampling 기법의 한계</vt:lpstr>
      <vt:lpstr>Locally typical sampling 의의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shaun0927</dc:creator>
  <cp:lastModifiedBy>SEONGBEEN PARK</cp:lastModifiedBy>
  <cp:revision>5</cp:revision>
  <dcterms:modified xsi:type="dcterms:W3CDTF">2025-03-12T07:16:27Z</dcterms:modified>
  <cp:version>10.105.262.54977</cp:version>
</cp:coreProperties>
</file>