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21"/>
  </p:notesMasterIdLst>
  <p:handoutMasterIdLst>
    <p:handoutMasterId r:id="rId22"/>
  </p:handoutMasterIdLst>
  <p:sldIdLst>
    <p:sldId id="259" r:id="rId2"/>
    <p:sldId id="288" r:id="rId3"/>
    <p:sldId id="286" r:id="rId4"/>
    <p:sldId id="290" r:id="rId5"/>
    <p:sldId id="291" r:id="rId6"/>
    <p:sldId id="285" r:id="rId7"/>
    <p:sldId id="284" r:id="rId8"/>
    <p:sldId id="293" r:id="rId9"/>
    <p:sldId id="294" r:id="rId10"/>
    <p:sldId id="295" r:id="rId11"/>
    <p:sldId id="292" r:id="rId12"/>
    <p:sldId id="296" r:id="rId13"/>
    <p:sldId id="298" r:id="rId14"/>
    <p:sldId id="300" r:id="rId15"/>
    <p:sldId id="299" r:id="rId16"/>
    <p:sldId id="302" r:id="rId17"/>
    <p:sldId id="303" r:id="rId18"/>
    <p:sldId id="301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shaun/AppData/Roaming/PolarisOffice/ETemp/9384_21497432/fImage68845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shaun/AppData/Roaming/PolarisOffice/ETemp/9384_21497432/fImage236050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2025-01-04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C:/Users/shaun/AppData/Roaming/PolarisOffice/ETemp/31884_10737536/fImage4756013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" y="1786890"/>
            <a:ext cx="10745470" cy="3614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1884_10737536/fImage153686238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1341755"/>
            <a:ext cx="11606530" cy="4714875"/>
          </a:xfrm>
          <a:prstGeom prst="rect">
            <a:avLst/>
          </a:prstGeom>
          <a:noFill/>
        </p:spPr>
      </p:pic>
      <p:sp>
        <p:nvSpPr>
          <p:cNvPr id="5" name="Rect 0"/>
          <p:cNvSpPr>
            <a:spLocks/>
          </p:cNvSpPr>
          <p:nvPr/>
        </p:nvSpPr>
        <p:spPr>
          <a:xfrm>
            <a:off x="504825" y="4187190"/>
            <a:ext cx="11272520" cy="2223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 lang="ko-KR" altLang="en-US" sz="1125" b="0" i="0">
              <a:solidFill>
                <a:schemeClr val="tx1"/>
              </a:solidFill>
              <a:latin typeface="GowunBatang-Regular" charset="0"/>
              <a:ea typeface="GowunBatang-Regular" charset="0"/>
            </a:endParaRPr>
          </a:p>
          <a:p>
            <a:pPr marL="228600" indent="-228600">
              <a:buFont typeface="맑은 고딕"/>
              <a:buChar char="•"/>
            </a:pPr>
            <a:r>
              <a:rPr lang="ko-KR">
                <a:solidFill>
                  <a:schemeClr val="tx1"/>
                </a:solidFill>
              </a:rPr>
              <a:t>쉽게 말해 ELMo</a:t>
            </a:r>
            <a:r>
              <a:rPr>
                <a:solidFill>
                  <a:schemeClr val="tx1"/>
                </a:solidFill>
              </a:rPr>
              <a:t>는 “임베딩을 뽑는” 역할만 담당, </a:t>
            </a:r>
            <a:r>
              <a:rPr b="1">
                <a:solidFill>
                  <a:schemeClr val="tx1"/>
                </a:solidFill>
              </a:rPr>
              <a:t>최종 분류나 예측을 하는 부분</a:t>
            </a:r>
            <a:r>
              <a:rPr>
                <a:solidFill>
                  <a:schemeClr val="tx1"/>
                </a:solidFill>
              </a:rPr>
              <a:t>은 태스크마다 </a:t>
            </a:r>
            <a:r>
              <a:rPr b="1">
                <a:solidFill>
                  <a:schemeClr val="tx1"/>
                </a:solidFill>
              </a:rPr>
              <a:t>별도로 </a:t>
            </a:r>
            <a:r>
              <a:rPr>
                <a:solidFill>
                  <a:schemeClr val="tx1"/>
                </a:solidFill>
              </a:rPr>
              <a:t>설계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>
                <a:solidFill>
                  <a:schemeClr val="tx1"/>
                </a:solidFill>
              </a:rPr>
              <a:t>다운스트림 태스크마다 </a:t>
            </a:r>
            <a:r>
              <a:rPr b="1">
                <a:solidFill>
                  <a:schemeClr val="tx1"/>
                </a:solidFill>
              </a:rPr>
              <a:t>추가 파라미터</a:t>
            </a:r>
            <a:r>
              <a:rPr>
                <a:solidFill>
                  <a:schemeClr val="tx1"/>
                </a:solidFill>
              </a:rPr>
              <a:t>나 </a:t>
            </a:r>
            <a:r>
              <a:rPr b="1">
                <a:solidFill>
                  <a:schemeClr val="tx1"/>
                </a:solidFill>
              </a:rPr>
              <a:t>레이어 필</a:t>
            </a:r>
            <a:r>
              <a:rPr lang="ko-KR" b="1">
                <a:solidFill>
                  <a:schemeClr val="tx1"/>
                </a:solidFill>
              </a:rPr>
              <a:t>요.  </a:t>
            </a:r>
            <a:r>
              <a:rPr>
                <a:solidFill>
                  <a:schemeClr val="tx1"/>
                </a:solidFill>
              </a:rPr>
              <a:t>말 그대로 </a:t>
            </a:r>
            <a:r>
              <a:rPr b="1">
                <a:solidFill>
                  <a:schemeClr val="tx1"/>
                </a:solidFill>
              </a:rPr>
              <a:t>task에 특화된 구조</a:t>
            </a:r>
            <a:r>
              <a:rPr>
                <a:solidFill>
                  <a:schemeClr val="tx1"/>
                </a:solidFill>
              </a:rPr>
              <a:t>가 많이 들어감.</a:t>
            </a:r>
            <a:endParaRPr lang="ko-KR" altLang="en-US">
              <a:solidFill>
                <a:schemeClr val="tx1"/>
              </a:solidFill>
            </a:endParaRPr>
          </a:p>
          <a:p>
            <a:pPr marL="228600" indent="-228600">
              <a:buFont typeface="맑은 고딕"/>
              <a:buChar char="•"/>
            </a:pPr>
            <a:r>
              <a:rPr lang="ko-KR">
                <a:solidFill>
                  <a:schemeClr val="tx1"/>
                </a:solidFill>
              </a:rPr>
              <a:t>Fine-tuning(GPT, BERT) 방식은 </a:t>
            </a:r>
            <a:r>
              <a:rPr>
                <a:solidFill>
                  <a:schemeClr val="tx1"/>
                </a:solidFill>
              </a:rPr>
              <a:t>사전 학습 후, </a:t>
            </a:r>
            <a:r>
              <a:rPr b="1">
                <a:solidFill>
                  <a:schemeClr val="tx1"/>
                </a:solidFill>
              </a:rPr>
              <a:t>다운스트림 태스크에 맞춰 전부(또는 대부분) 파라미터를 업데이트</a:t>
            </a:r>
            <a:r>
              <a:rPr>
                <a:solidFill>
                  <a:schemeClr val="tx1"/>
                </a:solidFill>
              </a:rPr>
              <a:t>(fine-tune). 이때 </a:t>
            </a:r>
            <a:r>
              <a:rPr lang="ko-KR">
                <a:solidFill>
                  <a:schemeClr val="tx1"/>
                </a:solidFill>
              </a:rPr>
              <a:t>task별로 </a:t>
            </a:r>
            <a:r>
              <a:rPr lang="ko-KR" b="1">
                <a:solidFill>
                  <a:schemeClr val="tx1"/>
                </a:solidFill>
              </a:rPr>
              <a:t>출력 레이어(head)만 추가</a:t>
            </a:r>
            <a:r>
              <a:rPr lang="ko-KR">
                <a:solidFill>
                  <a:schemeClr val="tx1"/>
                </a:solidFill>
              </a:rPr>
              <a:t>됨</a:t>
            </a:r>
            <a:endParaRPr lang="ko-KR" altLang="en-US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ko-KR" altLang="en-US">
              <a:solidFill>
                <a:schemeClr val="tx1"/>
              </a:solidFill>
            </a:endParaRPr>
          </a:p>
          <a:p>
            <a:pPr marL="228600" indent="-228600"/>
            <a:endParaRPr lang="ko-KR" altLang="en-US" sz="1125" b="0" i="0">
              <a:solidFill>
                <a:schemeClr val="tx1"/>
              </a:solidFill>
              <a:latin typeface="GowunBatang-Regular" charset="0"/>
              <a:ea typeface="GowunBatang-Regular" charset="0"/>
            </a:endParaRPr>
          </a:p>
          <a:p>
            <a:pPr marL="228600" indent="-228600">
              <a:buClr>
                <a:srgbClr val="000000"/>
              </a:buClr>
              <a:buFont typeface="GowunBatang-Regular"/>
              <a:buChar char="•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15" descr="C:/Users/shaun/AppData/Roaming/PolarisOffice/ETemp/31884_10737536/fImage9239824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30" y="5700395"/>
            <a:ext cx="4756150" cy="1140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Tx/>
              <a:buNone/>
            </a:pPr>
            <a:r>
              <a:rPr lang="ko-KR" altLang="en-US" sz="2320" b="1">
                <a:latin typeface="Calibri" charset="0"/>
                <a:ea typeface="맑은 고딕" charset="0"/>
                <a:cs typeface="+mn-cs"/>
              </a:rPr>
              <a:t>Q. 어떻게 양방향성을 활용했는가?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그림 11" descr="C:/Users/shaun/AppData/Roaming/PolarisOffice/ETemp/31884_10737536/fImage72635234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004060"/>
            <a:ext cx="10994390" cy="4025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Tx/>
              <a:buNone/>
            </a:pPr>
            <a:r>
              <a:rPr lang="ko-KR" altLang="en-US" sz="2320" b="1">
                <a:latin typeface="Calibri" charset="0"/>
                <a:ea typeface="맑은 고딕" charset="0"/>
                <a:cs typeface="+mn-cs"/>
              </a:rPr>
              <a:t>Q. 어떻게 양방향성을 활용했는가?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1884_10737536/fImage72635245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285750"/>
            <a:ext cx="5756910" cy="2108835"/>
          </a:xfrm>
          <a:prstGeom prst="rect">
            <a:avLst/>
          </a:prstGeom>
          <a:noFill/>
        </p:spPr>
      </p:pic>
      <p:sp>
        <p:nvSpPr>
          <p:cNvPr id="5" name="내용 개체 틀 16"/>
          <p:cNvSpPr txBox="1">
            <a:spLocks noGrp="1"/>
          </p:cNvSpPr>
          <p:nvPr/>
        </p:nvSpPr>
        <p:spPr>
          <a:xfrm>
            <a:off x="842010" y="2379980"/>
            <a:ext cx="9782810" cy="4480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20000"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400" b="1">
                <a:latin typeface="Calibri" charset="0"/>
                <a:ea typeface="맑은 고딕" charset="0"/>
                <a:cs typeface="+mn-cs"/>
              </a:rPr>
              <a:t>BERT 사전학습 단계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b="1"/>
              <a:t>입력 준비</a:t>
            </a:r>
            <a:endParaRPr lang="ko-KR" altLang="en-US" b="1"/>
          </a:p>
          <a:p>
            <a:pPr marL="685800" lvl="1" indent="-228600">
              <a:buFont typeface="courier new"/>
              <a:buChar char="o"/>
            </a:pPr>
            <a:r>
              <a:t>문장(또는 두 문장)을 토큰화 → [CLS], [SEP] 등의 특수 토큰을 붙임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t>예: [CLS] 문장A [SEP] 문장B [SEP]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endParaRPr lang="ko-KR" altLang="en-US"/>
          </a:p>
          <a:p>
            <a:pPr marL="0" indent="0">
              <a:buFontTx/>
              <a:buNone/>
            </a:pPr>
            <a:r>
              <a:rPr b="1"/>
              <a:t>2. MLM(Masked Language Model) 학습</a:t>
            </a:r>
            <a:endParaRPr lang="ko-KR" altLang="en-US" b="1"/>
          </a:p>
          <a:p>
            <a:pPr marL="685800" lvl="1" indent="-228600">
              <a:buFont typeface="courier new"/>
              <a:buChar char="o"/>
            </a:pPr>
            <a:r>
              <a:t>입력 토큰의 15%를 [MASK]로 가려놓고, 원래 단어를 예측하도록 학습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t>예: “I love [MASK] with [MASK] milk” </a:t>
            </a:r>
            <a:r>
              <a:rPr sz="1945">
                <a:solidFill>
                  <a:srgbClr val="FF0000"/>
                </a:solidFill>
              </a:rPr>
              <a:t>(</a:t>
            </a:r>
            <a:r>
              <a:rPr lang="ko-KR" sz="1945">
                <a:solidFill>
                  <a:srgbClr val="FF0000"/>
                </a:solidFill>
              </a:rPr>
              <a:t>기존의 </a:t>
            </a:r>
            <a:r>
              <a:rPr sz="1945">
                <a:solidFill>
                  <a:srgbClr val="FF0000"/>
                </a:solidFill>
              </a:rPr>
              <a:t>좌-우, 우-좌 </a:t>
            </a:r>
            <a:r>
              <a:rPr lang="ko-KR" sz="1945">
                <a:solidFill>
                  <a:srgbClr val="FF0000"/>
                </a:solidFill>
              </a:rPr>
              <a:t>예측 방법과 명확히 다름)</a:t>
            </a:r>
            <a:endParaRPr lang="ko-KR" altLang="en-US"/>
          </a:p>
          <a:p>
            <a:pPr marL="457200" lvl="1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b="1"/>
              <a:t>3. NSP(Next Sentence Prediction) 학습</a:t>
            </a:r>
            <a:r>
              <a:t>(BERT에서만 사용)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t>50% 확률로 실제 후속 문장 B를, 나머지 50%는 랜덤 문장을 붙여,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t>“연속된 문장 맞다(Next)” vs “아니다(Not Next)”를 맞히게 함.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endParaRPr lang="ko-KR" altLang="en-US"/>
          </a:p>
          <a:p>
            <a:pPr marL="0" indent="0"/>
            <a:r>
              <a:t>BERT는 대량의 텍스트 코퍼스(예: 위키백과, 북 코퍼스 등)로 </a:t>
            </a:r>
            <a:r>
              <a:rPr b="1"/>
              <a:t>장기간 학습</a:t>
            </a:r>
            <a:r>
              <a:t>되어,</a:t>
            </a:r>
            <a:br>
              <a:rPr/>
            </a:br>
            <a:r>
              <a:rPr b="1"/>
              <a:t>일반적인 언어 구조</a:t>
            </a:r>
            <a:r>
              <a:t>와 </a:t>
            </a:r>
            <a:r>
              <a:rPr b="1"/>
              <a:t>문맥 관계</a:t>
            </a:r>
            <a:r>
              <a:t>를 폭넓게 익힘.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 typeface="맑은 고딕"/>
              <a:buChar char="•"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Tx/>
              <a:buNone/>
            </a:pPr>
            <a:r>
              <a:rPr lang="ko-KR" altLang="en-US" sz="2320" b="1">
                <a:latin typeface="Calibri" charset="0"/>
                <a:ea typeface="맑은 고딕" charset="0"/>
                <a:cs typeface="+mn-cs"/>
              </a:rPr>
              <a:t>Q. 어떻게 양방향성을 활용했는가?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1884_10737536/fImage72635254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285750"/>
            <a:ext cx="5756910" cy="210883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842010" y="2379980"/>
            <a:ext cx="9782810" cy="4480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20000"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400" b="1">
                <a:latin typeface="Calibri" charset="0"/>
                <a:ea typeface="맑은 고딕" charset="0"/>
                <a:cs typeface="+mn-cs"/>
              </a:rPr>
              <a:t>BERT 사전학습 단계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1800" b="1"/>
              <a:t>1. [CLS] (Classification 토큰)</a:t>
            </a:r>
            <a:endParaRPr lang="ko-KR" altLang="en-US" sz="1800" b="1"/>
          </a:p>
          <a:p>
            <a:pPr marL="228600" indent="-228600">
              <a:buFont typeface="맑은 고딕"/>
              <a:buChar char="•"/>
            </a:pPr>
            <a:r>
              <a:rPr b="1"/>
              <a:t>문장(시퀀스) 전체를 대표</a:t>
            </a:r>
            <a:r>
              <a:t>하는 토큰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BERT에 문장을 입력하면, 여러 토큰 중에서 </a:t>
            </a:r>
            <a:r>
              <a:rPr b="1"/>
              <a:t>[CLS] 위치</a:t>
            </a:r>
            <a:r>
              <a:t>(마지막 레이어의 hidden state)가 </a:t>
            </a:r>
            <a:r>
              <a:rPr b="1"/>
              <a:t>전체 문장의 요약 벡터</a:t>
            </a:r>
            <a:r>
              <a:t>처럼 활용(토큰 시퀀스의 결</a:t>
            </a:r>
            <a:r>
              <a:rPr lang="ko-KR"/>
              <a:t>합된 의미를 가짐)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예를 들어 </a:t>
            </a:r>
            <a:r>
              <a:rPr b="1"/>
              <a:t>분류(Classification)</a:t>
            </a:r>
            <a:r>
              <a:t>같은 태스크에서는, 이 [CLS] 토큰의 최종 벡터를 받아 </a:t>
            </a:r>
            <a:r>
              <a:rPr b="1"/>
              <a:t>클래스 분류 레이어</a:t>
            </a:r>
            <a:r>
              <a:t>로 넘겨 결과를 예측하게 됩니다.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0" indent="0">
              <a:buFontTx/>
              <a:buNone/>
            </a:pPr>
            <a:r>
              <a:rPr sz="1800" b="1"/>
              <a:t>2. [SEP] (Separator 토큰)</a:t>
            </a:r>
            <a:endParaRPr lang="ko-KR" altLang="en-US" sz="1800" b="1"/>
          </a:p>
          <a:p>
            <a:pPr marL="228600" indent="-228600">
              <a:buFont typeface="맑은 고딕"/>
              <a:buChar char="•"/>
            </a:pPr>
            <a:r>
              <a:rPr b="1"/>
              <a:t>두 문장(또는 시퀀스) 사이</a:t>
            </a:r>
            <a:r>
              <a:t>를 구분하기 위한 토큰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예: BERT의 사전학습 단계에서 </a:t>
            </a:r>
            <a:r>
              <a:rPr b="1"/>
              <a:t>‘Next Sentence Prediction(NSP)’</a:t>
            </a:r>
            <a:r>
              <a:t>작업 시,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t>[CLS] 문장 A [SEP] 문장 B [SEP]형태로 입력하여,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t>A 뒤에 B가 실제로 오는 문장인지 아닌지를 예측하게 함.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한 문장만 입력할 때도, 문장 끝에 [SEP]를 붙이는 게 일반적입니다(형식 통일).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0" indent="0">
              <a:buFontTx/>
              <a:buNone/>
            </a:pPr>
            <a:r>
              <a:rPr sz="1945">
                <a:solidFill>
                  <a:srgbClr val="FF0000"/>
                </a:solidFill>
              </a:rPr>
              <a:t>CLS =</a:t>
            </a:r>
            <a:r>
              <a:rPr lang="ko-KR" sz="1945">
                <a:solidFill>
                  <a:srgbClr val="FF0000"/>
                </a:solidFill>
              </a:rPr>
              <a:t> 문장 전체를 위한 대표 토큰 / SEP = 문장 경계, 문장 쌍 입력을 위한 토큰</a:t>
            </a:r>
            <a:endParaRPr lang="ko-KR" altLang="en-US" sz="1945">
              <a:solidFill>
                <a:srgbClr val="FF0000"/>
              </a:solidFill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7" descr="C:/Users/shaun/AppData/Roaming/PolarisOffice/ETemp/31884_10737536/fImage20838626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35" y="1064260"/>
            <a:ext cx="9836785" cy="5029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Tx/>
              <a:buNone/>
            </a:pPr>
            <a:r>
              <a:rPr lang="ko-KR" altLang="en-US" sz="2320" b="1">
                <a:latin typeface="Calibri" charset="0"/>
                <a:ea typeface="맑은 고딕" charset="0"/>
                <a:cs typeface="+mn-cs"/>
              </a:rPr>
              <a:t>Q. 어떻게 양방향성을 활용했는가?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1884_10737536/fImage72635257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285750"/>
            <a:ext cx="5756910" cy="210883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807720" y="2393315"/>
            <a:ext cx="9782810" cy="4480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20000"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400" b="1">
                <a:latin typeface="Calibri" charset="0"/>
                <a:ea typeface="맑은 고딕" charset="0"/>
                <a:cs typeface="+mn-cs"/>
              </a:rPr>
              <a:t>BERT 사전학습 단계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sz="1800" b="1"/>
              <a:t>Token Embedding</a:t>
            </a:r>
            <a:endParaRPr lang="ko-KR" altLang="en-US" sz="1800" b="1"/>
          </a:p>
          <a:p>
            <a:pPr marL="0" indent="0">
              <a:buFontTx/>
              <a:buNone/>
            </a:pPr>
            <a:r>
              <a:rPr lang="ko-KR" sz="1800" b="0"/>
              <a:t>&gt;Word Piece(자주 등장하면서 가장 긴 길이의 sub-word가 하나의 단위)</a:t>
            </a:r>
            <a:endParaRPr lang="ko-KR" altLang="en-US" sz="1800" b="0"/>
          </a:p>
          <a:p>
            <a:pPr marL="0" indent="0">
              <a:buFontTx/>
              <a:buNone/>
            </a:pPr>
            <a:r>
              <a:rPr lang="ko-KR" sz="1800" b="0"/>
              <a:t>&gt;자주 등장하지 않는 단어를 전부 out-of-vocabulary 처리, 모델 성능 향상</a:t>
            </a:r>
            <a:endParaRPr lang="ko-KR" altLang="en-US" sz="1800" b="0"/>
          </a:p>
          <a:p>
            <a:pPr marL="0" indent="0">
              <a:buFontTx/>
              <a:buNone/>
            </a:pPr>
            <a:endParaRPr lang="ko-KR" altLang="en-US" sz="1800" b="1"/>
          </a:p>
          <a:p>
            <a:pPr marL="0" indent="0">
              <a:buFontTx/>
              <a:buNone/>
            </a:pPr>
            <a:r>
              <a:rPr lang="ko-KR" sz="1800" b="1"/>
              <a:t>Segment Embedding</a:t>
            </a:r>
            <a:endParaRPr lang="ko-KR" altLang="en-US" sz="1800" b="1"/>
          </a:p>
          <a:p>
            <a:pPr marL="0" indent="0">
              <a:buFontTx/>
              <a:buNone/>
            </a:pPr>
            <a:r>
              <a:rPr lang="ko-KR" sz="1800" b="0"/>
              <a:t>&gt;토큰으로 나뉜 단어를 다시 하나의 문장으로 만듦. 첫 번째 [SEP] 토큰까지는 0, 이후 토큰은 1값으로 마스크를 만들어 문장 구분.</a:t>
            </a:r>
            <a:endParaRPr lang="ko-KR" altLang="en-US" sz="1800" b="0"/>
          </a:p>
          <a:p>
            <a:pPr marL="0" indent="0">
              <a:buFontTx/>
              <a:buNone/>
            </a:pPr>
            <a:endParaRPr lang="ko-KR" altLang="en-US" sz="1800" b="1"/>
          </a:p>
          <a:p>
            <a:pPr marL="0" indent="0">
              <a:buFontTx/>
              <a:buNone/>
            </a:pPr>
            <a:r>
              <a:rPr lang="ko-KR" sz="1800" b="1"/>
              <a:t>Position Embedding</a:t>
            </a:r>
            <a:endParaRPr lang="ko-KR" altLang="en-US" sz="1800" b="1"/>
          </a:p>
          <a:p>
            <a:pPr marL="0" indent="0">
              <a:buFontTx/>
              <a:buNone/>
            </a:pPr>
            <a:r>
              <a:rPr lang="ko-KR" sz="1800" b="0"/>
              <a:t>&gt; Transformer encoder의 self-attention을 사용하므로 입력 토큰의 위치 정보가 필요</a:t>
            </a:r>
            <a:endParaRPr lang="ko-KR" altLang="en-US" sz="1800" b="0"/>
          </a:p>
          <a:p>
            <a:pPr marL="0" indent="0">
              <a:buFontTx/>
              <a:buNone/>
            </a:pPr>
            <a:r>
              <a:rPr lang="ko-KR" sz="1800" b="0"/>
              <a:t>&gt; 기존 Attention 논문에서는 sigsoid 함수를 이용한 positional encoding과 유사하게, BERT에서는 각 임베딩의 토큰을 더해 입력 벡터로 사용.</a:t>
            </a:r>
            <a:endParaRPr lang="ko-KR" altLang="en-US" sz="1800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Tx/>
              <a:buNone/>
            </a:pPr>
            <a:r>
              <a:rPr lang="ko-KR" altLang="en-US" sz="2320" b="1">
                <a:latin typeface="Calibri" charset="0"/>
                <a:ea typeface="맑은 고딕" charset="0"/>
                <a:cs typeface="+mn-cs"/>
              </a:rPr>
              <a:t>Q. 어떻게 양방향성을 활용했는가?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1884_10737536/fImage72635270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90" y="285750"/>
            <a:ext cx="5756910" cy="2108835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842010" y="2379980"/>
            <a:ext cx="9782810" cy="4480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85000" lnSpcReduction="20000"/>
          </a:bodyPr>
          <a:lstStyle/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400" b="1">
                <a:latin typeface="Calibri" charset="0"/>
                <a:ea typeface="맑은 고딕" charset="0"/>
                <a:cs typeface="+mn-cs"/>
              </a:rPr>
              <a:t>BERT fine-tuning 단계 </a:t>
            </a: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b="1"/>
              <a:t>BERT 모델 불러오기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사전 학습(Pre-training)이 이미 끝난 </a:t>
            </a:r>
            <a:r>
              <a:rPr b="1"/>
              <a:t>BERT</a:t>
            </a:r>
            <a:r>
              <a:t>의 파라미터(가중치·바이어스)를 초기값으로 사용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b="1"/>
              <a:t>작업에 맞는 ‘출력 레이어(헤드)’만 얇게 추가</a:t>
            </a:r>
            <a:endParaRPr lang="ko-KR" altLang="en-US" b="1"/>
          </a:p>
          <a:p>
            <a:pPr marL="0" indent="0">
              <a:buFontTx/>
              <a:buNone/>
            </a:pP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예: 분류 과제라면, 보통 </a:t>
            </a:r>
            <a:r>
              <a:rPr b="1"/>
              <a:t>[CLS]</a:t>
            </a:r>
            <a:r>
              <a:t>토큰의 최종 벡터 위에 </a:t>
            </a:r>
            <a:r>
              <a:rPr b="1"/>
              <a:t>선형(Linear) 레이어 </a:t>
            </a:r>
            <a:r>
              <a:t>한두 개 정도만 붙여 ‘클래스 점수’를 예측하게 합니다.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b="1"/>
              <a:t>BERT 전체 파라미터 + 새로 추가한 레이어를 함께 학습</a:t>
            </a:r>
            <a:endParaRPr lang="ko-KR" altLang="en-US" b="1"/>
          </a:p>
          <a:p>
            <a:pPr marL="0" indent="0">
              <a:buFontTx/>
              <a:buNone/>
            </a:pP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학습 데이터(예: 영화 리뷰 감정 레이블이 달린 데이터)를 가지고,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**오차(손실)**가 최소화되도록 </a:t>
            </a:r>
            <a:r>
              <a:rPr b="1"/>
              <a:t>BERT 내부 가중치까지</a:t>
            </a:r>
            <a:r>
              <a:t>모두 조금씩 업데이트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이렇게 하면, BERT가 가진 </a:t>
            </a:r>
            <a:r>
              <a:rPr b="1"/>
              <a:t>언어적 지식</a:t>
            </a:r>
            <a:r>
              <a:t>은 유지하면서, </a:t>
            </a:r>
            <a:r>
              <a:rPr b="1"/>
              <a:t>새 태스크</a:t>
            </a:r>
            <a:r>
              <a:t>에 필요한 </a:t>
            </a:r>
            <a:r>
              <a:rPr b="1"/>
              <a:t>세부 정보</a:t>
            </a:r>
            <a:r>
              <a:t>를 더 잘 반영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 sz="1945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9" descr="C:/Users/shaun/AppData/Roaming/PolarisOffice/ETemp/31884_10737536/fImage99216276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349250"/>
            <a:ext cx="7767320" cy="61639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sz="1200" b="0" i="0">
                <a:solidFill>
                  <a:srgbClr val="333333"/>
                </a:solidFill>
                <a:latin typeface="Arial" charset="0"/>
                <a:ea typeface="-apple-system" charset="0"/>
              </a:rPr>
              <a:t>BERT는 아키텍처의 규모에 따라서 base와 large 2가지 유형의 모델이 </a:t>
            </a:r>
            <a:r>
              <a:rPr lang="ko-KR" sz="1200" b="0" i="0">
                <a:solidFill>
                  <a:srgbClr val="333333"/>
                </a:solidFill>
                <a:latin typeface="Arial" charset="0"/>
                <a:ea typeface="-apple-system" charset="0"/>
              </a:rPr>
              <a:t>있음</a:t>
            </a: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/>
            <a:r>
              <a:rPr sz="1200" b="1" i="0">
                <a:solidFill>
                  <a:srgbClr val="333333"/>
                </a:solidFill>
                <a:latin typeface="Arial" charset="0"/>
                <a:ea typeface="-apple-system" charset="0"/>
              </a:rPr>
              <a:t>L = 트랜스포머 블록</a:t>
            </a:r>
            <a:endParaRPr lang="ko-KR" altLang="en-US" sz="1200" b="1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/>
            <a:r>
              <a:rPr sz="1200" b="1" i="0">
                <a:solidFill>
                  <a:srgbClr val="333333"/>
                </a:solidFill>
                <a:latin typeface="Arial" charset="0"/>
                <a:ea typeface="-apple-system" charset="0"/>
              </a:rPr>
              <a:t>H =  히든 레이어 차원 수</a:t>
            </a:r>
            <a:endParaRPr lang="ko-KR" altLang="en-US" sz="1200" b="1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/>
            <a:r>
              <a:rPr sz="1200" b="1" i="0">
                <a:solidFill>
                  <a:srgbClr val="333333"/>
                </a:solidFill>
                <a:latin typeface="Arial" charset="0"/>
                <a:ea typeface="-apple-system" charset="0"/>
              </a:rPr>
              <a:t>A = self-attention의 헤드(head) 수</a:t>
            </a:r>
            <a:endParaRPr lang="ko-KR" altLang="en-US" sz="1200" b="1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/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/>
            <a:r>
              <a:rPr sz="1200" b="1" i="0">
                <a:solidFill>
                  <a:srgbClr val="333333"/>
                </a:solidFill>
                <a:latin typeface="Arial" charset="0"/>
                <a:ea typeface="-apple-system" charset="0"/>
              </a:rPr>
              <a:t>BERT-base 모델</a:t>
            </a:r>
            <a:endParaRPr lang="ko-KR" altLang="en-US" sz="1200" b="1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>
              <a:buClr>
                <a:srgbClr val="333333"/>
              </a:buClr>
              <a:buFont typeface="Arial"/>
              <a:buChar char="•"/>
            </a:pPr>
            <a:r>
              <a:rPr sz="1200" b="0" i="0">
                <a:solidFill>
                  <a:srgbClr val="333333"/>
                </a:solidFill>
                <a:latin typeface="Arial" charset="0"/>
                <a:ea typeface="-apple-system" charset="0"/>
              </a:rPr>
              <a:t>L = 12, H = 768, A = 12</a:t>
            </a:r>
            <a:r>
              <a:rPr lang="ko-KR" sz="1200" b="0" i="0">
                <a:solidFill>
                  <a:srgbClr val="333333"/>
                </a:solidFill>
                <a:latin typeface="Arial" charset="0"/>
                <a:ea typeface="-apple-system" charset="0"/>
              </a:rPr>
              <a:t> (110M 파라미터)</a:t>
            </a: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>
              <a:buFontTx/>
              <a:buNone/>
            </a:pP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/>
            <a:r>
              <a:rPr sz="1200" b="0" i="0">
                <a:solidFill>
                  <a:srgbClr val="333333"/>
                </a:solidFill>
                <a:latin typeface="Arial" charset="0"/>
                <a:ea typeface="-apple-system" charset="0"/>
              </a:rPr>
              <a:t>BERT-large 모델은 L</a:t>
            </a: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>
              <a:buClr>
                <a:srgbClr val="333333"/>
              </a:buClr>
              <a:buFont typeface="Arial"/>
              <a:buChar char="•"/>
            </a:pPr>
            <a:r>
              <a:rPr sz="1200" b="0" i="0">
                <a:solidFill>
                  <a:srgbClr val="333333"/>
                </a:solidFill>
                <a:latin typeface="Arial" charset="0"/>
                <a:ea typeface="-apple-system" charset="0"/>
              </a:rPr>
              <a:t>L = 24, H = 1024, A= 16 (340</a:t>
            </a:r>
            <a:r>
              <a:rPr lang="ko-KR" sz="1200" b="0" i="0">
                <a:solidFill>
                  <a:srgbClr val="333333"/>
                </a:solidFill>
                <a:latin typeface="Arial" charset="0"/>
                <a:ea typeface="-apple-system" charset="0"/>
              </a:rPr>
              <a:t>M 파라미터)</a:t>
            </a: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>
              <a:buFontTx/>
              <a:buNone/>
            </a:pP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>
              <a:buFontTx/>
              <a:buNone/>
            </a:pP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>
              <a:buFontTx/>
              <a:buNone/>
            </a:pPr>
            <a:r>
              <a:rPr sz="1200"/>
              <a:t>즉, </a:t>
            </a:r>
            <a:r>
              <a:rPr sz="1200" b="1"/>
              <a:t>BERT는 </a:t>
            </a:r>
            <a:r>
              <a:rPr sz="1200" b="1">
                <a:solidFill>
                  <a:srgbClr val="FF0000"/>
                </a:solidFill>
              </a:rPr>
              <a:t>Transformer(인코더) 블록을 여</a:t>
            </a:r>
            <a:r>
              <a:rPr lang="ko-KR" sz="1200" b="1">
                <a:solidFill>
                  <a:srgbClr val="FF0000"/>
                </a:solidFill>
              </a:rPr>
              <a:t>러 층 쌓아</a:t>
            </a:r>
            <a:r>
              <a:rPr sz="1200" b="1">
                <a:solidFill>
                  <a:srgbClr val="FF0000"/>
                </a:solidFill>
              </a:rPr>
              <a:t> 만든 모델</a:t>
            </a:r>
            <a:r>
              <a:rPr sz="1200"/>
              <a:t>이며,</a:t>
            </a:r>
            <a:endParaRPr lang="ko-KR" altLang="en-US" sz="1200"/>
          </a:p>
          <a:p>
            <a:pPr marL="228600" indent="-228600">
              <a:buFontTx/>
              <a:buNone/>
            </a:pPr>
            <a:r>
              <a:rPr sz="1200"/>
              <a:t>“A</a:t>
            </a:r>
            <a:r>
              <a:rPr lang="ko-KR" sz="1200"/>
              <a:t>ttention is all you need” 논문에서 제안된 Transformer 구조 중 인코더 부분만을 채택해 </a:t>
            </a:r>
            <a:endParaRPr lang="ko-KR" altLang="en-US" sz="1200"/>
          </a:p>
          <a:p>
            <a:pPr marL="228600" indent="-228600">
              <a:buFontTx/>
              <a:buNone/>
            </a:pPr>
            <a:r>
              <a:rPr lang="ko-KR" sz="1200"/>
              <a:t>여러 층(stack) 반복해 깊은 문맥 표현을 학습할 수 있게 만든 모델.</a:t>
            </a:r>
            <a:endParaRPr lang="ko-KR" altLang="en-US" sz="1200" b="0" i="0">
              <a:solidFill>
                <a:srgbClr val="333333"/>
              </a:solidFill>
              <a:latin typeface="Arial" charset="0"/>
              <a:ea typeface="-apple-system" charset="0"/>
            </a:endParaRPr>
          </a:p>
          <a:p>
            <a:pPr marL="228600" indent="-228600"/>
            <a:endParaRPr lang="ko-KR" altLang="en-US" sz="1200"/>
          </a:p>
          <a:p>
            <a:pPr marL="228600" indent="-228600">
              <a:buFont typeface="Arial"/>
              <a:buChar char="•"/>
            </a:pPr>
            <a:endParaRPr lang="ko-KR" altLang="en-US" sz="1200"/>
          </a:p>
          <a:p>
            <a:pPr marL="228600" indent="-228600">
              <a:buFont typeface="Arial"/>
              <a:buChar char="•"/>
            </a:pPr>
            <a:r>
              <a:rPr lang="ko-KR" altLang="en-US" sz="1200"/>
              <a:t>여기서 </a:t>
            </a:r>
            <a:r>
              <a:rPr lang="ko-KR" altLang="en-US" sz="1200" b="1"/>
              <a:t>파라미터</a:t>
            </a:r>
            <a:r>
              <a:rPr lang="ko-KR" altLang="en-US" sz="1200"/>
              <a:t>란 모델이 </a:t>
            </a:r>
            <a:r>
              <a:rPr lang="ko-KR" altLang="en-US" sz="1200" b="1"/>
              <a:t>학습을 통해 결정하는 가중치와 바이어스 숫자 형태의 값</a:t>
            </a:r>
            <a:r>
              <a:rPr lang="ko-KR" altLang="en-US" sz="1200"/>
              <a:t>을 의미.</a:t>
            </a:r>
          </a:p>
          <a:p>
            <a:pPr marL="228600" indent="-228600">
              <a:buFontTx/>
              <a:buNone/>
            </a:pPr>
            <a:r>
              <a:rPr lang="ko-KR" altLang="en-US" sz="1200"/>
              <a:t>임베딩 레이어 가중치, 어텐션(Q, K, V) 가중치와 바이어스, FF 레이어 가중치와 바이어스, 정규화 LayerNorm 등 모든 학습 대상 변수를 통틀어 부르는 말. </a:t>
            </a:r>
          </a:p>
          <a:p>
            <a:pPr marL="228600" indent="-228600">
              <a:buFont typeface="Arial"/>
              <a:buChar char="•"/>
            </a:pPr>
            <a:endParaRPr lang="ko-KR" altLang="en-US" sz="1200"/>
          </a:p>
        </p:txBody>
      </p:sp>
      <p:pic>
        <p:nvPicPr>
          <p:cNvPr id="4" name="그림 18" descr="C:/Users/shaun/AppData/Roaming/PolarisOffice/ETemp/31884_10737536/fImage24752726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1486535"/>
            <a:ext cx="4090670" cy="3192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659255"/>
            <a:ext cx="10516870" cy="50107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2000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580" b="1">
                <a:latin typeface="Calibri" charset="0"/>
                <a:ea typeface="맑은 고딕" charset="0"/>
                <a:cs typeface="+mn-cs"/>
              </a:rPr>
              <a:t>고찰 </a:t>
            </a:r>
            <a:r>
              <a:rPr lang="ko-KR" altLang="en-US" sz="2580">
                <a:latin typeface="Calibri" charset="0"/>
                <a:ea typeface="맑은 고딕" charset="0"/>
                <a:cs typeface="+mn-cs"/>
              </a:rPr>
              <a:t>: BERT 연구 주요 결과 정리</a:t>
            </a:r>
          </a:p>
          <a:p>
            <a:pPr marL="228600" indent="-228600">
              <a:buFontTx/>
              <a:buNone/>
            </a:pPr>
            <a:endParaRPr lang="ko-KR" altLang="en-US" sz="258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580" b="1">
                <a:latin typeface="+mn-lt"/>
                <a:ea typeface="+mn-ea"/>
                <a:cs typeface="+mn-cs"/>
              </a:rPr>
              <a:t> 1.  MLM(</a:t>
            </a:r>
            <a:r>
              <a:rPr sz="2580" b="1">
                <a:latin typeface="+mn-lt"/>
                <a:ea typeface="+mn-ea"/>
                <a:cs typeface="+mn-cs"/>
              </a:rPr>
              <a:t>Masked Language Model)</a:t>
            </a:r>
            <a:r>
              <a:rPr lang="ko-KR" altLang="en-US" sz="2580" b="1">
                <a:latin typeface="+mn-lt"/>
                <a:ea typeface="+mn-ea"/>
                <a:cs typeface="+mn-cs"/>
              </a:rPr>
              <a:t>+NSP(Next Sentence Prediction)의 양방</a:t>
            </a:r>
          </a:p>
          <a:p>
            <a:pPr marL="228600" indent="-228600">
              <a:buFontTx/>
              <a:buNone/>
            </a:pPr>
            <a:r>
              <a:rPr lang="ko-KR" altLang="en-US" sz="2580" b="1">
                <a:latin typeface="+mn-lt"/>
                <a:ea typeface="+mn-ea"/>
                <a:cs typeface="+mn-cs"/>
              </a:rPr>
              <a:t>향 transformer 모델로 ㅡ</a:t>
            </a:r>
            <a:r>
              <a:rPr lang="ko-KR" altLang="en-US" sz="232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현대 NLP 패러다임의 대전환</a:t>
            </a:r>
            <a:r>
              <a:rPr lang="ko-KR" altLang="en-US" sz="2580" b="1">
                <a:latin typeface="+mn-lt"/>
                <a:ea typeface="+mn-ea"/>
                <a:cs typeface="+mn-cs"/>
              </a:rPr>
              <a:t> 주도 </a:t>
            </a:r>
          </a:p>
          <a:p>
            <a:pPr marL="228600" indent="-228600">
              <a:buFontTx/>
              <a:buNone/>
            </a:pPr>
            <a:r>
              <a:rPr lang="ko-KR" altLang="en-US" sz="2580" b="1">
                <a:latin typeface="+mn-lt"/>
                <a:ea typeface="+mn-ea"/>
                <a:cs typeface="+mn-cs"/>
              </a:rPr>
              <a:t>(사전학습 -&gt; 다운스트림 파인튜닝, 다양한 파생모델의 시발점)</a:t>
            </a:r>
          </a:p>
          <a:p>
            <a:pPr marL="228600" indent="-228600">
              <a:buFontTx/>
              <a:buNone/>
            </a:pPr>
            <a:endParaRPr lang="ko-KR" altLang="en-US" sz="258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altLang="en-US" sz="2580" b="1">
                <a:latin typeface="+mn-lt"/>
                <a:ea typeface="+mn-ea"/>
                <a:cs typeface="+mn-cs"/>
              </a:rPr>
              <a:t> 2. </a:t>
            </a:r>
            <a:r>
              <a:rPr sz="2580" b="1"/>
              <a:t>질의응답(QA)</a:t>
            </a:r>
            <a:r>
              <a:rPr sz="2580"/>
              <a:t>과제 </a:t>
            </a:r>
            <a:r>
              <a:rPr sz="2580" b="1"/>
              <a:t>SQuAD 1.1</a:t>
            </a:r>
            <a:r>
              <a:rPr sz="2580"/>
              <a:t>에서 </a:t>
            </a:r>
            <a:r>
              <a:rPr sz="2580" b="1"/>
              <a:t>BERT-Large</a:t>
            </a:r>
            <a:r>
              <a:rPr sz="2580"/>
              <a:t>가 </a:t>
            </a:r>
            <a:r>
              <a:rPr sz="2580" b="1"/>
              <a:t>인간 수준(human-</a:t>
            </a:r>
            <a:endParaRPr lang="ko-KR" altLang="en-US" sz="2580" b="1"/>
          </a:p>
          <a:p>
            <a:pPr marL="0" indent="0">
              <a:buFontTx/>
              <a:buNone/>
            </a:pPr>
            <a:r>
              <a:rPr sz="2580" b="1"/>
              <a:t>level)에 가까운 F1 점수</a:t>
            </a:r>
            <a:r>
              <a:rPr sz="2580"/>
              <a:t> (개발 세트 기준 약 </a:t>
            </a:r>
            <a:r>
              <a:rPr sz="2580" b="1"/>
              <a:t>93.2 F1</a:t>
            </a:r>
            <a:r>
              <a:rPr sz="2580"/>
              <a:t>전후) 달성</a:t>
            </a:r>
            <a:endParaRPr lang="ko-KR" altLang="en-US" sz="2580"/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7560" y="1866900"/>
            <a:ext cx="10290810" cy="45440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ctr">
              <a:buFontTx/>
              <a:buNone/>
            </a:pPr>
            <a:r>
              <a:rPr lang="ko-KR" sz="7000" b="1"/>
              <a:t>2018.10</a:t>
            </a:r>
            <a:endParaRPr lang="ko-KR" altLang="en-US" sz="7000" b="1"/>
          </a:p>
          <a:p>
            <a:pPr marL="228600" indent="-228600" algn="ctr">
              <a:buFontTx/>
              <a:buNone/>
            </a:pPr>
            <a:endParaRPr lang="ko-KR" altLang="en-US" sz="7000" b="1"/>
          </a:p>
          <a:p>
            <a:pPr marL="228600" indent="-228600" algn="ctr">
              <a:buFontTx/>
              <a:buNone/>
            </a:pPr>
            <a:r>
              <a:rPr sz="7000" b="1"/>
              <a:t>BERT</a:t>
            </a:r>
            <a:r>
              <a:rPr sz="7000"/>
              <a:t>(Bidirectional Encoder Representations from Transformers)</a:t>
            </a:r>
            <a:endParaRPr lang="ko-KR" altLang="en-US" sz="7000"/>
          </a:p>
          <a:p>
            <a:pPr marL="228600" indent="-228600" algn="ctr">
              <a:buFontTx/>
              <a:buNone/>
            </a:pPr>
            <a:endParaRPr lang="ko-KR" altLang="en-US" sz="7000"/>
          </a:p>
          <a:p>
            <a:pPr marL="228600" indent="-228600" algn="ctr">
              <a:buFontTx/>
              <a:buNone/>
            </a:pPr>
            <a:r>
              <a:rPr sz="7000" b="1">
                <a:solidFill>
                  <a:schemeClr val="tx1"/>
                </a:solidFill>
              </a:rPr>
              <a:t>“</a:t>
            </a:r>
            <a:r>
              <a:rPr sz="7000" b="1">
                <a:solidFill>
                  <a:srgbClr val="FF0000"/>
                </a:solidFill>
              </a:rPr>
              <a:t>양방향(Bidirectional) 학습</a:t>
            </a:r>
            <a:r>
              <a:rPr sz="7000"/>
              <a:t>이 가능한 Transformer 기반 모델을 </a:t>
            </a:r>
            <a:endParaRPr lang="ko-KR" altLang="en-US" sz="7000"/>
          </a:p>
          <a:p>
            <a:pPr marL="228600" indent="-228600" algn="ctr">
              <a:buFontTx/>
              <a:buNone/>
            </a:pPr>
            <a:endParaRPr lang="ko-KR" altLang="en-US" sz="7000"/>
          </a:p>
          <a:p>
            <a:pPr marL="228600" indent="-228600" algn="ctr">
              <a:buFontTx/>
              <a:buNone/>
            </a:pPr>
            <a:r>
              <a:rPr sz="7000"/>
              <a:t>사</a:t>
            </a:r>
            <a:r>
              <a:rPr lang="ko-KR" sz="7000"/>
              <a:t>전</a:t>
            </a:r>
            <a:r>
              <a:rPr sz="7000"/>
              <a:t>학습(Pre-training) 한 뒤,</a:t>
            </a:r>
            <a:r>
              <a:rPr lang="ko-KR" sz="7000"/>
              <a:t> 다양</a:t>
            </a:r>
            <a:r>
              <a:rPr sz="7000"/>
              <a:t>한 다운스트림(분류, QA 등) 태스크에서 </a:t>
            </a:r>
            <a:endParaRPr lang="ko-KR" altLang="en-US" sz="7000"/>
          </a:p>
          <a:p>
            <a:pPr marL="228600" indent="-228600" algn="ctr">
              <a:buFontTx/>
              <a:buNone/>
            </a:pPr>
            <a:endParaRPr lang="ko-KR" altLang="en-US" sz="7000"/>
          </a:p>
          <a:p>
            <a:pPr marL="228600" indent="-228600" algn="ctr">
              <a:buFontTx/>
              <a:buNone/>
            </a:pPr>
            <a:r>
              <a:rPr sz="7000"/>
              <a:t>미세 조정(Fine-tuning)하는 방법</a:t>
            </a:r>
            <a:r>
              <a:rPr lang="ko-KR" sz="7000"/>
              <a:t>”</a:t>
            </a:r>
            <a:endParaRPr lang="ko-KR" altLang="en-US" sz="7000"/>
          </a:p>
          <a:p>
            <a:pPr marL="228600" indent="-228600">
              <a:buFontTx/>
              <a:buNone/>
            </a:pPr>
            <a:endParaRPr lang="ko-KR" altLang="en-US" sz="7000"/>
          </a:p>
          <a:p>
            <a:pPr marL="228600" indent="-228600">
              <a:buFontTx/>
              <a:buNone/>
            </a:pPr>
            <a:endParaRPr lang="ko-KR" altLang="en-US"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870" cy="45307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20000"/>
          </a:bodyPr>
          <a:lstStyle/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지난 내용 정리 </a:t>
            </a: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115" b="1">
                <a:latin typeface="Calibri" charset="0"/>
                <a:ea typeface="맑은 고딕" charset="0"/>
                <a:cs typeface="+mn-cs"/>
              </a:rPr>
              <a:t>기존 딥러닝에는 순환(RNN), 합성곱(CNN)이 쓰여 왔음</a:t>
            </a:r>
          </a:p>
          <a:p>
            <a:pPr marL="228600" indent="-228600">
              <a:buFontTx/>
              <a:buNone/>
            </a:pPr>
            <a:r>
              <a:rPr lang="ko-KR" altLang="en-US" sz="2115" b="1">
                <a:latin typeface="Calibri" charset="0"/>
                <a:ea typeface="맑은 고딕" charset="0"/>
                <a:cs typeface="+mn-cs"/>
              </a:rPr>
              <a:t>(고정된 크기 입력, 출력 데이터 처리에 우수한 성능)</a:t>
            </a:r>
          </a:p>
          <a:p>
            <a:pPr marL="228600" indent="-228600">
              <a:buFontTx/>
              <a:buNone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115" b="1">
                <a:latin typeface="Calibri" charset="0"/>
                <a:ea typeface="맑은 고딕" charset="0"/>
                <a:cs typeface="+mn-cs"/>
              </a:rPr>
              <a:t>Seq2seq 논문에서 가변 길이 seq에 대응하기 위해 [Encoder-Context Vector-Decoder] 구조가 처음 제안됨(LSTM 기반)</a:t>
            </a:r>
          </a:p>
          <a:p>
            <a:pPr marL="228600" indent="-228600">
              <a:buFontTx/>
              <a:buNone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115" b="1">
                <a:latin typeface="Calibri" charset="0"/>
                <a:ea typeface="맑은 고딕" charset="0"/>
                <a:cs typeface="+mn-cs"/>
              </a:rPr>
              <a:t>이후 attention 논문에서 attention 메커니즘만을 사용해 병렬화가 우수하고 장기 의존성이 높은 </a:t>
            </a:r>
            <a:r>
              <a:rPr lang="ko-KR" altLang="en-US" sz="2115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 모델</a:t>
            </a:r>
            <a:r>
              <a:rPr lang="ko-KR" altLang="en-US" sz="2115" b="1">
                <a:latin typeface="Calibri" charset="0"/>
                <a:ea typeface="맑은 고딕" charset="0"/>
                <a:cs typeface="+mn-cs"/>
              </a:rPr>
              <a:t>이 제안됨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536190" y="960120"/>
            <a:ext cx="7406640" cy="54305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55000" lnSpcReduction="2000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그 이후 BERT 논문 전까지 어떤 일들이 벌어졌나...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sz="3270" b="1"/>
              <a:t>1. RNN 기반</a:t>
            </a:r>
            <a:r>
              <a:t> </a:t>
            </a:r>
            <a:r>
              <a:rPr sz="2880" b="1"/>
              <a:t>Word2Vec(2013), GloVe(2014)</a:t>
            </a:r>
            <a:r>
              <a:t> </a:t>
            </a:r>
            <a:r>
              <a:rPr b="1"/>
              <a:t>정적(Static) 임베딩</a:t>
            </a:r>
            <a:endParaRPr lang="ko-KR" altLang="en-US" b="1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t>한 단어당 </a:t>
            </a:r>
            <a:r>
              <a:rPr b="1"/>
              <a:t>하나의 고정된 벡터(vector) 표현</a:t>
            </a:r>
            <a:r>
              <a:t> 제공</a:t>
            </a:r>
            <a:endParaRPr lang="ko-KR" altLang="en-US"/>
          </a:p>
          <a:p>
            <a:pPr marL="228600" indent="-228600">
              <a:buFontTx/>
              <a:buNone/>
            </a:pPr>
            <a:r>
              <a:t>&gt;한 번 단어 임베딩이 학습되면, 맥락(문맥)에 상관없이 그 단어는 동일한 벡터를 사용</a:t>
            </a:r>
            <a:endParaRPr lang="ko-KR" altLang="en-US"/>
          </a:p>
          <a:p>
            <a:pPr marL="228600" indent="-228600">
              <a:buFontTx/>
              <a:buNone/>
            </a:pPr>
            <a:r>
              <a:t>(</a:t>
            </a:r>
            <a:r>
              <a:rPr lang="ko-KR"/>
              <a:t>예 : </a:t>
            </a:r>
            <a:r>
              <a:t>bank라는</a:t>
            </a:r>
            <a:r>
              <a:rPr lang="ko-KR"/>
              <a:t> 단어가 ‘강둑’ 의미든 ‘은행’ 의미든 상황과 상관없이 똑같은 벡터 사용)</a:t>
            </a:r>
            <a:r>
              <a:t> </a:t>
            </a:r>
            <a:endParaRPr lang="ko-KR" altLang="en-US"/>
          </a:p>
          <a:p>
            <a:pPr marL="228600" indent="-228600">
              <a:buFontTx/>
              <a:buNone/>
            </a:pPr>
            <a:r>
              <a:t>&gt; 단어별 “문맥 의존적 의미”를 잘 포착하지 못한다는 한계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t>2. </a:t>
            </a:r>
            <a:r>
              <a:rPr sz="2880" b="1"/>
              <a:t>ELMo(2018</a:t>
            </a:r>
            <a:r>
              <a:rPr lang="ko-KR" sz="2880" b="1"/>
              <a:t> 초</a:t>
            </a:r>
            <a:r>
              <a:rPr sz="2880" b="1"/>
              <a:t>)</a:t>
            </a:r>
            <a:r>
              <a:t>  </a:t>
            </a:r>
            <a:r>
              <a:rPr sz="2880" b="1">
                <a:solidFill>
                  <a:srgbClr val="FF0000"/>
                </a:solidFill>
              </a:rPr>
              <a:t>문맥 임베딩 </a:t>
            </a:r>
            <a:r>
              <a:rPr lang="ko-KR" sz="2880" b="1">
                <a:solidFill>
                  <a:srgbClr val="FF0000"/>
                </a:solidFill>
              </a:rPr>
              <a:t>&amp; </a:t>
            </a:r>
            <a:r>
              <a:rPr sz="2880" b="1">
                <a:solidFill>
                  <a:srgbClr val="FF0000"/>
                </a:solidFill>
              </a:rPr>
              <a:t>사전학습 </a:t>
            </a:r>
            <a:r>
              <a:t> 등장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b="1"/>
              <a:t>&gt; 문장 내의 위치나 주변 단어(문맥)에 따라 </a:t>
            </a:r>
            <a:r>
              <a:t>동일한 단어라도 서로 다른 벡터를 부여</a:t>
            </a:r>
            <a:endParaRPr lang="ko-KR" altLang="en-US"/>
          </a:p>
          <a:p>
            <a:pPr marL="228600" indent="-228600">
              <a:buFontTx/>
              <a:buNone/>
            </a:pPr>
            <a:r>
              <a:t>&gt;</a:t>
            </a:r>
            <a:r>
              <a:rPr lang="ko-KR"/>
              <a:t>정적 임베딩을 보완했으나, </a:t>
            </a:r>
            <a:r>
              <a:t>RNN 특성상 여전히 </a:t>
            </a:r>
            <a:r>
              <a:rPr b="1"/>
              <a:t>순차적 학습 및 병렬화 어려움</a:t>
            </a: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sz="3270" b="1"/>
              <a:t>3. Transformer 기반 </a:t>
            </a:r>
            <a:r>
              <a:rPr sz="3270" b="1"/>
              <a:t>사</a:t>
            </a:r>
            <a:r>
              <a:rPr lang="ko-KR" sz="3270" b="1"/>
              <a:t>전학습 모델의 등장(</a:t>
            </a:r>
            <a:r>
              <a:rPr sz="3270" b="1"/>
              <a:t>GPT, </a:t>
            </a:r>
            <a:r>
              <a:rPr lang="ko-KR" sz="3270" b="1"/>
              <a:t>2018 6월</a:t>
            </a:r>
            <a:r>
              <a:rPr sz="3270" b="1"/>
              <a:t>)</a:t>
            </a:r>
            <a:endParaRPr lang="ko-KR" altLang="en-US" sz="3270" b="1"/>
          </a:p>
          <a:p>
            <a:pPr marL="228600" indent="-228600">
              <a:buFontTx/>
              <a:buNone/>
            </a:pPr>
            <a:endParaRPr lang="ko-KR" altLang="en-US" sz="3270" b="1"/>
          </a:p>
          <a:p>
            <a:pPr marL="228600" indent="-228600">
              <a:buFontTx/>
              <a:buNone/>
            </a:pPr>
            <a:r>
              <a:t>대규모 텍스트 코퍼스에 대해 </a:t>
            </a:r>
            <a:r>
              <a:rPr b="1"/>
              <a:t>언어모델링</a:t>
            </a:r>
            <a:r>
              <a:t>을 먼저 학습</a:t>
            </a:r>
            <a:endParaRPr lang="ko-KR" altLang="en-US"/>
          </a:p>
          <a:p>
            <a:pPr marL="228600" indent="-228600">
              <a:buFontTx/>
              <a:buNone/>
            </a:pPr>
            <a:r>
              <a:t>이후 필요한 다운스트림 태스크(분류, QA 등)에 </a:t>
            </a:r>
            <a:r>
              <a:rPr b="1"/>
              <a:t>파인튜닝</a:t>
            </a:r>
            <a:r>
              <a:t>하는 방식이 처음 도입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/>
              <a:t>&gt;</a:t>
            </a:r>
            <a:r>
              <a:rPr b="1"/>
              <a:t>단방향 학습</a:t>
            </a:r>
            <a:r>
              <a:t>이라는 구조상, 완전한 양방향 문맥 이해에는 제약</a:t>
            </a: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90575" y="809625"/>
            <a:ext cx="10516870" cy="57378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55000" lnSpcReduction="2000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3270" b="1">
                <a:latin typeface="Calibri" charset="0"/>
                <a:ea typeface="맑은 고딕" charset="0"/>
                <a:cs typeface="+mn-cs"/>
              </a:rPr>
              <a:t>Transformer 기반 </a:t>
            </a:r>
            <a:r>
              <a:rPr altLang="en-US" sz="3270" b="1">
                <a:latin typeface="Calibri" charset="0"/>
                <a:ea typeface="맑은 고딕" charset="0"/>
                <a:cs typeface="+mn-cs"/>
              </a:rPr>
              <a:t>사</a:t>
            </a:r>
            <a:r>
              <a:rPr lang="ko-KR" altLang="en-US" sz="3270" b="1">
                <a:latin typeface="Calibri" charset="0"/>
                <a:ea typeface="맑은 고딕" charset="0"/>
                <a:cs typeface="+mn-cs"/>
              </a:rPr>
              <a:t>전학습 모델의 등장(</a:t>
            </a:r>
            <a:r>
              <a:rPr lang="en-GB" altLang="en-US" sz="3270" b="1">
                <a:latin typeface="Calibri" charset="0"/>
                <a:ea typeface="Calibri" charset="0"/>
                <a:cs typeface="+mn-cs"/>
              </a:rPr>
              <a:t>GPT</a:t>
            </a:r>
            <a:r>
              <a:rPr lang="ko-KR" altLang="en-US" sz="3270" b="1">
                <a:latin typeface="Calibri" charset="0"/>
                <a:ea typeface="Calibri" charset="0"/>
                <a:cs typeface="+mn-cs"/>
              </a:rPr>
              <a:t>, 2018 6월</a:t>
            </a:r>
            <a:r>
              <a:rPr altLang="en-US" sz="3270" b="1">
                <a:latin typeface="Calibri" charset="0"/>
                <a:ea typeface="맑은 고딕" charset="0"/>
                <a:cs typeface="+mn-cs"/>
              </a:rPr>
              <a:t>)</a:t>
            </a:r>
            <a:endParaRPr lang="ko-KR" altLang="en-US" sz="327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327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3270" b="1">
                <a:latin typeface="Calibri" charset="0"/>
                <a:ea typeface="맑은 고딕" charset="0"/>
                <a:cs typeface="+mn-cs"/>
              </a:rPr>
              <a:t>Q. 왜 사전학습을 하는가?</a:t>
            </a:r>
          </a:p>
          <a:p>
            <a:pPr marL="228600" indent="-228600">
              <a:buFontTx/>
              <a:buNone/>
            </a:pPr>
            <a:endParaRPr lang="ko-KR" altLang="en-US" sz="327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b="1"/>
              <a:t>대규모 코퍼스에서 일반적 언어 지식 습득</a:t>
            </a:r>
            <a:endParaRPr lang="ko-KR" altLang="en-US" b="1"/>
          </a:p>
          <a:p>
            <a:pPr marL="0" indent="0">
              <a:buFontTx/>
              <a:buNone/>
            </a:pP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임의의 텍스트에 대해 “다음 단어 예측” 등의 언어모델링으로 </a:t>
            </a:r>
            <a:r>
              <a:rPr b="1"/>
              <a:t>일반적 언어 패턴</a:t>
            </a:r>
            <a:r>
              <a:t>(어휘, 구문, 문맥 등)을 미리 학습.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사람도 책(대량의 텍스트)을 읽으며 언어 능력을 키운 뒤 특정 과제(예: 글쓰기)를 수행하듯, </a:t>
            </a:r>
            <a:r>
              <a:rPr b="1"/>
              <a:t>모델도 방대한 텍스트로 기초 언어 능력</a:t>
            </a:r>
            <a:r>
              <a:t> 확보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b="1"/>
              <a:t>다운스트림 태스크에 대한 효율적 학습</a:t>
            </a:r>
            <a:endParaRPr lang="ko-KR" altLang="en-US" b="1"/>
          </a:p>
          <a:p>
            <a:pPr marL="0" indent="0">
              <a:buFontTx/>
              <a:buNone/>
            </a:pP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사전학습으로 이미 “언어 이해의 기초”를 배운 모델은, 소량의 레이블 데이터만으로도 특정 태스크(문장 분류, 감정 분석, QA 등)에 빠르게 적응 가능(파인튜닝).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b="1"/>
              <a:t>레이블링 비용</a:t>
            </a:r>
            <a:r>
              <a:t>을 크게 줄이고, </a:t>
            </a:r>
            <a:r>
              <a:rPr b="1"/>
              <a:t>모델 일반화 성능</a:t>
            </a:r>
            <a:r>
              <a:t>을 높이는 효과가 있음.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b="1"/>
              <a:t>표현학습(Representation Learning)의 핵심</a:t>
            </a:r>
            <a:endParaRPr lang="ko-KR" altLang="en-US" b="1"/>
          </a:p>
          <a:p>
            <a:pPr marL="0" indent="0">
              <a:buFontTx/>
              <a:buNone/>
            </a:pP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사전학습 과정을 통해 얻은 **임베딩(은닉표현)**이 매우 풍부하고 일반화된 특징을 담고 있어, 거의 모든 자연어 처리(NLP) 작업에 직결해 사용할 수 있다는 점이 </a:t>
            </a:r>
            <a:r>
              <a:rPr b="1"/>
              <a:t>Pre-training 기법의 장점</a:t>
            </a:r>
            <a:r>
              <a:t>으로 자리 잡음.</a:t>
            </a:r>
            <a:endParaRPr lang="ko-KR" altLang="en-US"/>
          </a:p>
          <a:p>
            <a:pPr marL="228600" indent="-228600"/>
            <a:r>
              <a:rPr lang="ko-KR" altLang="en-US" sz="3270" b="1">
                <a:latin typeface="Calibri" charset="0"/>
                <a:ea typeface="맑은 고딕" charset="0"/>
                <a:cs typeface="+mn-cs"/>
              </a:rPr>
              <a:t> </a:t>
            </a: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763270" y="843915"/>
            <a:ext cx="10516870" cy="52666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228600" indent="-228600">
              <a:buFontTx/>
              <a:buNone/>
            </a:pPr>
            <a:r>
              <a:rPr lang="ko-KR" altLang="en-US" sz="3200" b="1">
                <a:latin typeface="+mn-lt"/>
                <a:ea typeface="+mn-ea"/>
                <a:cs typeface="+mn-cs"/>
              </a:rPr>
              <a:t>기존 RNN과 초기 GPT 모델</a:t>
            </a:r>
          </a:p>
          <a:p>
            <a:pPr marL="228600" indent="-228600">
              <a:buFontTx/>
              <a:buNone/>
            </a:pPr>
            <a:endParaRPr lang="ko-KR" altLang="en-US" sz="2115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3270" b="1">
                <a:latin typeface="+mn-lt"/>
                <a:ea typeface="+mn-ea"/>
                <a:cs typeface="+mn-cs"/>
              </a:rPr>
              <a:t>1. 단방향 언어모델(</a:t>
            </a:r>
            <a:r>
              <a:rPr sz="3270" b="1"/>
              <a:t>RNN, LSTM, GRU</a:t>
            </a:r>
            <a:r>
              <a:rPr lang="ko-KR" altLang="en-US" sz="3270" b="1">
                <a:latin typeface="+mn-lt"/>
                <a:ea typeface="+mn-ea"/>
                <a:cs typeface="+mn-cs"/>
              </a:rPr>
              <a:t>)</a:t>
            </a:r>
          </a:p>
          <a:p>
            <a:pPr marL="228600" indent="-228600">
              <a:buFontTx/>
              <a:buNone/>
            </a:pPr>
            <a:r>
              <a:t>- 왼쪽에서 오른쪽(Left-to-Right)” 방향으로 토큰을 순차적으로 처리</a:t>
            </a: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0" indent="0">
              <a:buFontTx/>
              <a:buNone/>
            </a:pPr>
            <a:r>
              <a:t>- 이전 시점(t-1)까지의 정보를 은닉 상태(hidden state)에 누적하여 시점 t의 단어를 처리</a:t>
            </a:r>
            <a:endParaRPr lang="ko-KR" altLang="en-US"/>
          </a:p>
          <a:p>
            <a:pPr marL="0" indent="0">
              <a:buFontTx/>
              <a:buNone/>
            </a:pPr>
            <a:r>
              <a:t>- 결국 “현재 단어”를 예측할 때 </a:t>
            </a:r>
            <a:r>
              <a:rPr b="1"/>
              <a:t>앞쪽(왼쪽)</a:t>
            </a:r>
            <a:r>
              <a:t>단어들 정보만 반영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 sz="2800">
              <a:latin typeface="Calibri" charset="0"/>
              <a:ea typeface="Calibri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altLang="en-US" sz="3270" b="1">
                <a:latin typeface="+mn-lt"/>
                <a:ea typeface="+mn-ea"/>
                <a:cs typeface="+mn-cs"/>
              </a:rPr>
              <a:t>2. GPT 초기 버전(</a:t>
            </a:r>
            <a:r>
              <a:t>Generative Pre-trained Transformer)</a:t>
            </a:r>
            <a:endParaRPr lang="ko-KR" altLang="en-US" sz="3270" b="1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b="1"/>
              <a:t>Auto-Regressive(단방향) 언어모델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왼쪽 단어들을 보고 오른쪽 단어를 예측하도록 학습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“앞에서부터 뒤로”만 정보를 흘려보내므로, </a:t>
            </a:r>
            <a:r>
              <a:rPr b="1"/>
              <a:t>현재 단어를 예측할 때 아직 등장하지 않은 오른쪽 단어들은 볼 수 없음. Prompt 한 방향 생성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특정 프롬프트(“Once upon a time…”)를 주면, 이후 단어들을 순차적으로 예측해 가는 방식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문맥 이해가 아니라 </a:t>
            </a:r>
            <a:r>
              <a:rPr b="1"/>
              <a:t>다음 단어 생성</a:t>
            </a:r>
            <a:r>
              <a:t>에 초점을 맞춘 접근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5580" y="203708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b="1"/>
              <a:t>RNN 및 GPT 초기 모델의 한계</a:t>
            </a:r>
            <a:endParaRPr lang="ko-KR" altLang="en-US" b="1"/>
          </a:p>
          <a:p>
            <a:pPr marL="228600" indent="-228600">
              <a:buFontTx/>
              <a:buNone/>
            </a:pPr>
            <a:r>
              <a:t>-  문장(시퀀스)의 오른쪽(미래 토큰) 정보를 직접 볼 수 없</a:t>
            </a:r>
            <a:r>
              <a:rPr lang="ko-KR"/>
              <a:t>음.</a:t>
            </a:r>
            <a:endParaRPr lang="ko-KR" altLang="en-US"/>
          </a:p>
          <a:p>
            <a:pPr marL="228600" indent="-228600">
              <a:buFontTx/>
              <a:buNone/>
            </a:pPr>
            <a:r>
              <a:t>- 양방향으로 동시에 문맥을 해석”하기 어려움.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Tx/>
              <a:buNone/>
            </a:pPr>
            <a:r>
              <a:t>BERT는 양방향성을 적극적으로 활용함으로써, 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b="1"/>
              <a:t>문맥 이해</a:t>
            </a:r>
            <a:r>
              <a:t>측면에서 크게 진보한 모델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0" descr="C:/Users/shaun/AppData/Roaming/PolarisOffice/ETemp/31884_10737536/fImage15368623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1341755"/>
            <a:ext cx="11606530" cy="4714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1884_10737536/fImage153686236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1341755"/>
            <a:ext cx="11606530" cy="4714875"/>
          </a:xfrm>
          <a:prstGeom prst="rect">
            <a:avLst/>
          </a:prstGeom>
          <a:noFill/>
        </p:spPr>
      </p:pic>
      <p:sp>
        <p:nvSpPr>
          <p:cNvPr id="5" name="도형 12"/>
          <p:cNvSpPr>
            <a:spLocks/>
          </p:cNvSpPr>
          <p:nvPr/>
        </p:nvSpPr>
        <p:spPr>
          <a:xfrm>
            <a:off x="518160" y="4180205"/>
            <a:ext cx="11272520" cy="2223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>
              <a:buClr>
                <a:srgbClr val="000000"/>
              </a:buClr>
              <a:buFont typeface="GowunBatang-Regular"/>
              <a:buChar char="•"/>
            </a:pPr>
            <a:endParaRPr lang="ko-KR" altLang="en-US" sz="1125" b="0" i="0">
              <a:solidFill>
                <a:schemeClr val="tx1"/>
              </a:solidFill>
              <a:latin typeface="GowunBatang-Regular" charset="0"/>
              <a:ea typeface="GowunBatang-Regular" charset="0"/>
            </a:endParaRPr>
          </a:p>
          <a:p>
            <a:pPr marL="228600" indent="-228600">
              <a:buClr>
                <a:srgbClr val="000000"/>
              </a:buClr>
              <a:buFont typeface="GowunBatang-Regular"/>
              <a:buChar char="•"/>
            </a:pPr>
            <a:endParaRPr lang="ko-KR" altLang="en-US" sz="1125" b="0" i="0">
              <a:solidFill>
                <a:schemeClr val="tx1"/>
              </a:solidFill>
              <a:latin typeface="GowunBatang-Regular" charset="0"/>
              <a:ea typeface="GowunBatang-Regular" charset="0"/>
            </a:endParaRPr>
          </a:p>
          <a:p>
            <a:pPr marL="228600" indent="-228600">
              <a:buFont typeface="맑은 고딕"/>
              <a:buChar char="•"/>
            </a:pPr>
            <a:r>
              <a:rPr>
                <a:solidFill>
                  <a:schemeClr val="tx1"/>
                </a:solidFill>
              </a:rPr>
              <a:t>사전</a:t>
            </a:r>
            <a:r>
              <a:rPr lang="ko-KR">
                <a:solidFill>
                  <a:schemeClr val="tx1"/>
                </a:solidFill>
              </a:rPr>
              <a:t>학습 모델을 특정 task에 specific하게 적용</a:t>
            </a:r>
            <a:r>
              <a:rPr>
                <a:solidFill>
                  <a:schemeClr val="tx1"/>
                </a:solidFill>
              </a:rPr>
              <a:t>하는</a:t>
            </a:r>
            <a:r>
              <a:rPr lang="ko-KR">
                <a:solidFill>
                  <a:schemeClr val="tx1"/>
                </a:solidFill>
              </a:rPr>
              <a:t> 방식은 크게 </a:t>
            </a:r>
            <a:r>
              <a:rPr lang="ko-KR" b="1">
                <a:solidFill>
                  <a:schemeClr val="tx1"/>
                </a:solidFill>
              </a:rPr>
              <a:t>feature-based</a:t>
            </a:r>
            <a:r>
              <a:rPr lang="ko-KR">
                <a:solidFill>
                  <a:schemeClr val="tx1"/>
                </a:solidFill>
              </a:rPr>
              <a:t>와 </a:t>
            </a:r>
            <a:r>
              <a:rPr lang="ko-KR" b="1">
                <a:solidFill>
                  <a:schemeClr val="tx1"/>
                </a:solidFill>
              </a:rPr>
              <a:t>fine-tuning</a:t>
            </a:r>
            <a:r>
              <a:rPr lang="ko-KR">
                <a:solidFill>
                  <a:schemeClr val="tx1"/>
                </a:solidFill>
              </a:rPr>
              <a:t>으로 나뉨</a:t>
            </a:r>
            <a:endParaRPr lang="ko-KR" altLang="en-US">
              <a:solidFill>
                <a:schemeClr val="tx1"/>
              </a:solidFill>
            </a:endParaRPr>
          </a:p>
          <a:p>
            <a:pPr marL="228600" indent="-228600">
              <a:buFont typeface="맑은 고딕"/>
              <a:buChar char="•"/>
            </a:pPr>
            <a:r>
              <a:rPr lang="ko-KR" b="1">
                <a:solidFill>
                  <a:schemeClr val="tx1"/>
                </a:solidFill>
              </a:rPr>
              <a:t>Feature-based </a:t>
            </a:r>
            <a:r>
              <a:rPr lang="ko-KR">
                <a:solidFill>
                  <a:schemeClr val="tx1"/>
                </a:solidFill>
              </a:rPr>
              <a:t>: task-specific, 사전학습된 파라미터를 추가 feature로만 사용(ELMo) / </a:t>
            </a:r>
            <a:r>
              <a:rPr lang="ko-KR" b="1">
                <a:solidFill>
                  <a:schemeClr val="tx1"/>
                </a:solidFill>
              </a:rPr>
              <a:t>태스크별 모델 구조 필요</a:t>
            </a:r>
            <a:endParaRPr lang="ko-KR" altLang="en-US">
              <a:solidFill>
                <a:schemeClr val="tx1"/>
              </a:solidFill>
            </a:endParaRPr>
          </a:p>
          <a:p>
            <a:pPr marL="228600" indent="-228600">
              <a:buFont typeface="맑은 고딕"/>
              <a:buChar char="•"/>
            </a:pPr>
            <a:r>
              <a:rPr lang="ko-KR" b="1">
                <a:solidFill>
                  <a:schemeClr val="tx1"/>
                </a:solidFill>
              </a:rPr>
              <a:t>Fine-tuning</a:t>
            </a:r>
            <a:r>
              <a:rPr lang="ko-KR">
                <a:solidFill>
                  <a:schemeClr val="tx1"/>
                </a:solidFill>
              </a:rPr>
              <a:t> : 최소한의 task-specific, 모든 사전학습된 파라미터를 fine-tuning해서 사용(</a:t>
            </a:r>
            <a:r>
              <a:rPr lang="ko-KR" b="1">
                <a:solidFill>
                  <a:schemeClr val="tx1"/>
                </a:solidFill>
              </a:rPr>
              <a:t>태스크별 모델 추가는 거의 없는 대신, 통째로 fine-tuning</a:t>
            </a:r>
            <a:r>
              <a:rPr lang="ko-KR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pPr marL="228600" indent="-228600">
              <a:buFont typeface="맑은 고딕"/>
              <a:buChar char="•"/>
            </a:pPr>
            <a:r>
              <a:rPr lang="ko-KR">
                <a:solidFill>
                  <a:schemeClr val="tx1"/>
                </a:solidFill>
              </a:rPr>
              <a:t>BERT 이전의 단방향 GPT 모델들은 사전학습된 파라미터의 효과가 감쇠됨</a:t>
            </a:r>
            <a:endParaRPr lang="ko-KR" altLang="en-US">
              <a:solidFill>
                <a:schemeClr val="tx1"/>
              </a:solidFill>
            </a:endParaRPr>
          </a:p>
          <a:p>
            <a:pPr marL="228600" indent="-228600"/>
            <a:endParaRPr lang="ko-KR" altLang="en-US" sz="1125" b="0" i="0">
              <a:solidFill>
                <a:schemeClr val="tx1"/>
              </a:solidFill>
              <a:latin typeface="GowunBatang-Regular" charset="0"/>
              <a:ea typeface="GowunBatang-Regular" charset="0"/>
            </a:endParaRPr>
          </a:p>
          <a:p>
            <a:pPr marL="228600" indent="-228600">
              <a:buClr>
                <a:srgbClr val="000000"/>
              </a:buClr>
              <a:buFont typeface="GowunBatang-Regular"/>
              <a:buChar char="•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Pages>21</Pages>
  <Words>1592</Words>
  <Characters>0</Characters>
  <Application>Microsoft Office PowerPoint</Application>
  <DocSecurity>0</DocSecurity>
  <PresentationFormat>와이드스크린</PresentationFormat>
  <Lines>0</Lines>
  <Paragraphs>187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GowunBatang-Regular</vt:lpstr>
      <vt:lpstr>맑은 고딕</vt:lpstr>
      <vt:lpstr>Arial</vt:lpstr>
      <vt:lpstr>Calibri</vt:lpstr>
      <vt:lpstr>courier new</vt:lpstr>
      <vt:lpstr>theme pattern square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shaun0927</dc:creator>
  <cp:lastModifiedBy>SEONGBEEN PARK</cp:lastModifiedBy>
  <cp:revision>5</cp:revision>
  <dcterms:modified xsi:type="dcterms:W3CDTF">2025-01-03T15:33:18Z</dcterms:modified>
  <cp:version>10.105.255.54461</cp:version>
</cp:coreProperties>
</file>