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6" r:id="rId1"/>
  </p:sldMasterIdLst>
  <p:notesMasterIdLst>
    <p:notesMasterId r:id="rId23"/>
  </p:notesMasterIdLst>
  <p:handoutMasterIdLst>
    <p:handoutMasterId r:id="rId24"/>
  </p:handoutMasterIdLst>
  <p:sldIdLst>
    <p:sldId id="259" r:id="rId2"/>
    <p:sldId id="304" r:id="rId3"/>
    <p:sldId id="305" r:id="rId4"/>
    <p:sldId id="306" r:id="rId5"/>
    <p:sldId id="307" r:id="rId6"/>
    <p:sldId id="308" r:id="rId7"/>
    <p:sldId id="309" r:id="rId8"/>
    <p:sldId id="28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283" r:id="rId17"/>
    <p:sldId id="317" r:id="rId18"/>
    <p:sldId id="286" r:id="rId19"/>
    <p:sldId id="318" r:id="rId20"/>
    <p:sldId id="319" r:id="rId21"/>
    <p:sldId id="28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shaun/AppData/Roaming/PolarisOffice/ETemp/9384_21497432/fImage688451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2025-03-11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614235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5000" b="1">
                <a:solidFill>
                  <a:srgbClr val="F05F5C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911225" y="3861435"/>
            <a:ext cx="6145530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>
              <a:buFontTx/>
              <a:buNone/>
              <a:defRPr lang="en-GB" altLang="en-US"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 sz="2000"/>
            </a:lvl2pPr>
            <a:lvl3pPr marL="914400" lvl="2" indent="0" algn="ctr">
              <a:buFontTx/>
              <a:buNone/>
              <a:defRPr lang="en-GB" altLang="en-US" sz="1800"/>
            </a:lvl3pPr>
            <a:lvl4pPr marL="1371600" lvl="3" indent="0" algn="ctr">
              <a:buFontTx/>
              <a:buNone/>
              <a:defRPr lang="en-GB" altLang="en-US" sz="1600"/>
            </a:lvl4pPr>
            <a:lvl5pPr marL="1828800" lvl="4" indent="0" algn="ctr">
              <a:buFontTx/>
              <a:buNone/>
              <a:defRPr lang="en-GB" altLang="en-US" sz="1600"/>
            </a:lvl5pPr>
            <a:lvl6pPr marL="2286000" lvl="5" indent="0" algn="ctr">
              <a:buFontTx/>
              <a:buNone/>
              <a:defRPr lang="en-GB" altLang="en-US" sz="1600"/>
            </a:lvl6pPr>
            <a:lvl7pPr marL="2743200" lvl="6" indent="0" algn="ctr">
              <a:buFontTx/>
              <a:buNone/>
              <a:defRPr lang="en-GB" altLang="en-US" sz="1600"/>
            </a:lvl7pPr>
            <a:lvl8pPr marL="3200400" lvl="7" indent="0" algn="ctr">
              <a:buFontTx/>
              <a:buNone/>
              <a:defRPr lang="en-GB" altLang="en-US" sz="1600"/>
            </a:lvl8pPr>
            <a:lvl9pPr marL="3657600" lvl="8" indent="0" algn="ctr">
              <a:buFontTx/>
              <a:buNone/>
              <a:defRPr lang="en-GB" altLang="en-US" sz="1600"/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2025-03-11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bg>
      <p:bgPr>
        <a:solidFill>
          <a:srgbClr val="60C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>
            <a:lvl1pPr marL="0" indent="0">
              <a:buFontTx/>
              <a:buNone/>
              <a:defRPr lang="en-GB" altLang="en-US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1"/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1"/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1"/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1"/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2025-03-11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2025-03-11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F05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shaun/AppData/Roaming/PolarisOffice/ETemp/9384_21497432/fImage236050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4400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0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2025-03-11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2025-03-11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48463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48463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2025-03-11</a:t>
            </a:fld>
            <a:endParaRPr lang="ko-KR" alt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2025-03-11</a:t>
            </a:fld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2025-03-11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5193665" cy="6858635"/>
          </a:xfrm>
          <a:prstGeom prst="rect">
            <a:avLst/>
          </a:prstGeom>
          <a:solidFill>
            <a:srgbClr val="60C9DE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615940" y="987425"/>
            <a:ext cx="573976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lvl="5" indent="0">
              <a:buFontTx/>
              <a:buNone/>
              <a:defRPr lang="en-GB" altLang="en-US" sz="2000"/>
            </a:lvl6pPr>
            <a:lvl7pPr marL="0" lvl="6" indent="0">
              <a:buFontTx/>
              <a:buNone/>
              <a:defRPr lang="en-GB" altLang="en-US" sz="2000"/>
            </a:lvl7pPr>
            <a:lvl8pPr marL="0" lvl="7" indent="0">
              <a:buFontTx/>
              <a:buNone/>
              <a:defRPr lang="en-GB" altLang="en-US" sz="2000"/>
            </a:lvl8pPr>
            <a:lvl9pPr marL="0" lvl="8" indent="0">
              <a:buFontTx/>
              <a:buNone/>
              <a:defRPr lang="en-GB" altLang="en-US" sz="2000"/>
            </a:lvl9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1400"/>
            </a:lvl2pPr>
            <a:lvl3pPr marL="914400" lvl="2" indent="0">
              <a:buFontTx/>
              <a:buNone/>
              <a:defRPr lang="en-GB" altLang="en-US" sz="1200"/>
            </a:lvl3pPr>
            <a:lvl4pPr marL="1371600" lvl="3" indent="0">
              <a:buFontTx/>
              <a:buNone/>
              <a:defRPr lang="en-GB" altLang="en-US" sz="1000"/>
            </a:lvl4pPr>
            <a:lvl5pPr marL="1828800" lvl="4" indent="0">
              <a:buFontTx/>
              <a:buNone/>
              <a:defRPr lang="en-GB" altLang="en-US" sz="1000"/>
            </a:lvl5pPr>
            <a:lvl6pPr marL="2286000" lvl="5" indent="0">
              <a:buFontTx/>
              <a:buNone/>
              <a:defRPr lang="en-GB" altLang="en-US" sz="1000"/>
            </a:lvl6pPr>
            <a:lvl7pPr marL="2743200" lvl="6" indent="0">
              <a:buFontTx/>
              <a:buNone/>
              <a:defRPr lang="en-GB" altLang="en-US" sz="1000"/>
            </a:lvl7pPr>
            <a:lvl8pPr marL="3200400" lvl="7" indent="0">
              <a:buFontTx/>
              <a:buNone/>
              <a:defRPr lang="en-GB" altLang="en-US" sz="1000"/>
            </a:lvl8pPr>
            <a:lvl9pPr marL="3657600" lvl="8" indent="0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2025-03-11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0" y="0"/>
            <a:ext cx="5193665" cy="6858635"/>
          </a:xfrm>
          <a:prstGeom prst="rect">
            <a:avLst/>
          </a:prstGeom>
          <a:solidFill>
            <a:srgbClr val="F05F5C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615305" y="987425"/>
            <a:ext cx="5740400" cy="4874260"/>
          </a:xfrm>
          <a:prstGeom prst="rect">
            <a:avLst/>
          </a:prstGeom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1400"/>
            </a:lvl2pPr>
            <a:lvl3pPr marL="914400" lvl="2" indent="0">
              <a:buFontTx/>
              <a:buNone/>
              <a:defRPr lang="en-GB" altLang="en-US" sz="1200"/>
            </a:lvl3pPr>
            <a:lvl4pPr marL="1371600" lvl="3" indent="0">
              <a:buFontTx/>
              <a:buNone/>
              <a:defRPr lang="en-GB" altLang="en-US" sz="1000"/>
            </a:lvl4pPr>
            <a:lvl5pPr marL="1828800" lvl="4" indent="0">
              <a:buFontTx/>
              <a:buNone/>
              <a:defRPr lang="en-GB" altLang="en-US" sz="1000"/>
            </a:lvl5pPr>
            <a:lvl6pPr marL="2286000" lvl="5" indent="0">
              <a:buFontTx/>
              <a:buNone/>
              <a:defRPr lang="en-GB" altLang="en-US" sz="1000"/>
            </a:lvl6pPr>
            <a:lvl7pPr marL="2743200" lvl="6" indent="0">
              <a:buFontTx/>
              <a:buNone/>
              <a:defRPr lang="en-GB" altLang="en-US" sz="1000"/>
            </a:lvl7pPr>
            <a:lvl8pPr marL="3200400" lvl="7" indent="0">
              <a:buFontTx/>
              <a:buNone/>
              <a:defRPr lang="en-GB" altLang="en-US" sz="1000"/>
            </a:lvl8pPr>
            <a:lvl9pPr marL="3657600" lvl="8" indent="0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2025-03-11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12192635" cy="36830"/>
          </a:xfrm>
          <a:prstGeom prst="rect">
            <a:avLst/>
          </a:prstGeom>
          <a:solidFill>
            <a:srgbClr val="F05F5C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>
              <a:solidFill>
                <a:srgbClr val="F05F5C"/>
              </a:solidFill>
            </a:endParaRPr>
          </a:p>
        </p:txBody>
      </p:sp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2025-03-11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shaun/AppData/Roaming/PolarisOffice/ETemp/30816_19084584/fImage924729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1998345"/>
            <a:ext cx="6630670" cy="4336415"/>
          </a:xfrm>
          <a:prstGeom prst="rect">
            <a:avLst/>
          </a:prstGeom>
          <a:noFill/>
        </p:spPr>
      </p:pic>
      <p:sp>
        <p:nvSpPr>
          <p:cNvPr id="3" name="Title 2"/>
          <p:cNvSpPr txBox="1">
            <a:spLocks noGrp="1"/>
          </p:cNvSpPr>
          <p:nvPr>
            <p:ph type="title" idx="1"/>
          </p:nvPr>
        </p:nvSpPr>
        <p:spPr>
          <a:xfrm>
            <a:off x="838200" y="848995"/>
            <a:ext cx="1051750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What we learned from GPT-3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2" descr="C:/Users/shaun/AppData/Roaming/PolarisOffice/ETemp/30816_19084584/fImage62288192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95" y="1333500"/>
            <a:ext cx="6515735" cy="41916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8331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2400"/>
              <a:t>Control code는 조건부 확률을 학습한다</a:t>
            </a:r>
          </a:p>
        </p:txBody>
      </p:sp>
      <p:pic>
        <p:nvPicPr>
          <p:cNvPr id="4" name="그림 13" descr="C:/Users/shaun/AppData/Roaming/PolarisOffice/ETemp/30816_19084584/fImage35846197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35" y="1433195"/>
            <a:ext cx="6528435" cy="2178685"/>
          </a:xfrm>
          <a:prstGeom prst="rect">
            <a:avLst/>
          </a:prstGeom>
          <a:noFill/>
        </p:spPr>
      </p:pic>
      <p:pic>
        <p:nvPicPr>
          <p:cNvPr id="6" name="그림 15" descr="C:/Users/shaun/AppData/Roaming/PolarisOffice/ETemp/30816_19084584/fImage24840199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65" y="4152900"/>
            <a:ext cx="6395085" cy="16897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6" descr="C:/Users/shaun/AppData/Roaming/PolarisOffice/ETemp/30816_19084584/fImage3238020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590165"/>
            <a:ext cx="6287135" cy="2483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96925" y="706120"/>
            <a:ext cx="1051750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rtl="0">
              <a:buFontTx/>
              <a:buNone/>
            </a:pPr>
            <a:r>
              <a:rPr lang="ko-KR" altLang="en-US" sz="2000" b="1">
                <a:latin typeface="+mn-lt"/>
                <a:ea typeface="+mn-ea"/>
                <a:cs typeface="+mn-cs"/>
              </a:rPr>
              <a:t>Temperature / Top K sampling</a:t>
            </a:r>
            <a:r>
              <a:rPr lang="ko-KR" altLang="en-US" sz="2000">
                <a:latin typeface="Calibri" charset="0"/>
                <a:ea typeface="맑은 고딕" charset="0"/>
                <a:cs typeface="+mn-cs"/>
              </a:rPr>
              <a:t> vs </a:t>
            </a:r>
            <a:r>
              <a:rPr lang="ko-KR" altLang="en-US" sz="2000" b="1">
                <a:latin typeface="+mn-lt"/>
                <a:ea typeface="+mn-ea"/>
                <a:cs typeface="+mn-cs"/>
              </a:rPr>
              <a:t>Penalized Sampling</a:t>
            </a:r>
            <a:endParaRPr lang="ko-KR" altLang="en-US" sz="2000"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97560" y="2957830"/>
            <a:ext cx="10291445" cy="45446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40000" lnSpcReduction="20000"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>
              <a:buFontTx/>
              <a:buNone/>
            </a:pPr>
            <a:r>
              <a:rPr lang="ko-KR" altLang="en-US" sz="4500" b="1">
                <a:latin typeface="+mn-lt"/>
                <a:ea typeface="+mn-ea"/>
                <a:cs typeface="+mn-cs"/>
              </a:rPr>
              <a:t>Temperature / Top K sampling</a:t>
            </a:r>
          </a:p>
          <a:p>
            <a:pPr marL="228600" indent="-228600" algn="l">
              <a:buFontTx/>
              <a:buNone/>
            </a:pPr>
            <a:r>
              <a:rPr lang="ko-KR" altLang="en-US" sz="4500" b="1">
                <a:latin typeface="+mn-lt"/>
                <a:ea typeface="+mn-ea"/>
                <a:cs typeface="+mn-cs"/>
              </a:rPr>
              <a:t>&gt;Temp는 무작위 정도(확률 분포)</a:t>
            </a:r>
          </a:p>
          <a:p>
            <a:pPr marL="228600" indent="-228600" algn="l">
              <a:buFontTx/>
              <a:buNone/>
            </a:pPr>
            <a:r>
              <a:rPr lang="ko-KR" altLang="en-US" sz="4500" b="1">
                <a:latin typeface="+mn-lt"/>
                <a:ea typeface="+mn-ea"/>
                <a:cs typeface="+mn-cs"/>
              </a:rPr>
              <a:t>&gt;Top K는 K개 이하 샘플 0으로 설정 후 정규화</a:t>
            </a:r>
          </a:p>
          <a:p>
            <a:pPr marL="228600" indent="-228600" algn="l">
              <a:buFontTx/>
              <a:buNone/>
            </a:pPr>
            <a:endParaRPr lang="ko-KR" altLang="en-US" sz="4500" b="1">
              <a:latin typeface="+mn-lt"/>
              <a:ea typeface="+mn-ea"/>
              <a:cs typeface="+mn-cs"/>
            </a:endParaRPr>
          </a:p>
          <a:p>
            <a:pPr marL="228600" indent="-228600" algn="l">
              <a:buFontTx/>
              <a:buNone/>
            </a:pPr>
            <a:r>
              <a:rPr lang="ko-KR" altLang="en-US" sz="4500" b="1">
                <a:latin typeface="+mn-lt"/>
                <a:ea typeface="+mn-ea"/>
                <a:cs typeface="+mn-cs"/>
              </a:rPr>
              <a:t>Penalized Sampling</a:t>
            </a:r>
          </a:p>
          <a:p>
            <a:pPr marL="228600" indent="-228600" algn="l">
              <a:buFontTx/>
              <a:buNone/>
            </a:pPr>
            <a:r>
              <a:rPr lang="ko-KR" altLang="en-US" sz="4500" b="1">
                <a:latin typeface="+mn-lt"/>
                <a:ea typeface="+mn-ea"/>
                <a:cs typeface="+mn-cs"/>
              </a:rPr>
              <a:t>&gt;</a:t>
            </a:r>
            <a:r>
              <a:rPr lang="ko-KR" altLang="en-US" sz="4500" b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여러 번 반복된 토큰</a:t>
            </a:r>
            <a:r>
              <a:rPr lang="ko-KR" altLang="en-US" sz="4500" b="1">
                <a:latin typeface="+mn-lt"/>
                <a:ea typeface="+mn-ea"/>
                <a:cs typeface="+mn-cs"/>
              </a:rPr>
              <a:t>이거나, </a:t>
            </a:r>
            <a:r>
              <a:rPr lang="ko-KR" altLang="en-US" sz="4500" b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컨트롤 목표에 어긋난 토큰</a:t>
            </a:r>
            <a:r>
              <a:rPr lang="ko-KR" altLang="en-US" sz="4500" b="1">
                <a:latin typeface="+mn-lt"/>
                <a:ea typeface="+mn-ea"/>
                <a:cs typeface="+mn-cs"/>
              </a:rPr>
              <a:t>에 패널티 부여</a:t>
            </a:r>
          </a:p>
          <a:p>
            <a:pPr marL="228600" indent="-228600" algn="l">
              <a:buFontTx/>
              <a:buNone/>
            </a:pPr>
            <a:r>
              <a:rPr lang="ko-KR" altLang="en-US" sz="4500" b="1">
                <a:latin typeface="+mn-lt"/>
                <a:ea typeface="+mn-ea"/>
                <a:cs typeface="+mn-cs"/>
              </a:rPr>
              <a:t>&gt;특정 스타일로 텍스트 생성하는데 도움 </a:t>
            </a:r>
          </a:p>
          <a:p>
            <a:pPr marL="228600" indent="-228600" algn="l">
              <a:buFontTx/>
              <a:buNone/>
            </a:pPr>
            <a:endParaRPr lang="ko-KR" altLang="en-US" sz="4500" b="1">
              <a:latin typeface="+mn-lt"/>
              <a:ea typeface="+mn-ea"/>
              <a:cs typeface="+mn-cs"/>
            </a:endParaRPr>
          </a:p>
          <a:p>
            <a:pPr marL="228600" indent="-228600" algn="l">
              <a:buFontTx/>
              <a:buNone/>
            </a:pPr>
            <a:r>
              <a:rPr lang="ko-KR" altLang="en-US" sz="4500" b="1">
                <a:latin typeface="+mn-lt"/>
                <a:ea typeface="+mn-ea"/>
                <a:cs typeface="+mn-cs"/>
              </a:rPr>
              <a:t>“반복 금지” “금지어 등장시 확률 낮추기” “스타일 어긋남 방지” 등</a:t>
            </a:r>
          </a:p>
          <a:p>
            <a:pPr marL="228600" indent="-228600" algn="l">
              <a:buFontTx/>
              <a:buNone/>
            </a:pPr>
            <a:endParaRPr lang="ko-KR" altLang="en-US" sz="4500" b="1">
              <a:latin typeface="+mn-lt"/>
              <a:ea typeface="+mn-ea"/>
              <a:cs typeface="+mn-cs"/>
            </a:endParaRPr>
          </a:p>
          <a:p>
            <a:pPr marL="228600" indent="-228600" algn="l">
              <a:buFontTx/>
              <a:buNone/>
            </a:pPr>
            <a:endParaRPr lang="ko-KR" altLang="en-US" sz="4500" b="1">
              <a:latin typeface="+mn-lt"/>
              <a:ea typeface="+mn-ea"/>
              <a:cs typeface="+mn-cs"/>
            </a:endParaRPr>
          </a:p>
          <a:p>
            <a:pPr marL="228600" indent="-228600" algn="l">
              <a:buFontTx/>
              <a:buNone/>
            </a:pPr>
            <a:endParaRPr lang="ko-KR" altLang="en-US" sz="4500" b="1">
              <a:latin typeface="+mn-lt"/>
              <a:ea typeface="+mn-ea"/>
              <a:cs typeface="+mn-cs"/>
            </a:endParaRPr>
          </a:p>
          <a:p>
            <a:pPr marL="228600" indent="-228600" algn="l">
              <a:buFontTx/>
              <a:buNone/>
            </a:pPr>
            <a:endParaRPr lang="ko-KR" altLang="en-US" sz="70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그림 17" descr="C:/Users/shaun/AppData/Roaming/PolarisOffice/ETemp/30816_19084584/fImage30610207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45" y="1638935"/>
            <a:ext cx="4718685" cy="2229485"/>
          </a:xfrm>
          <a:prstGeom prst="rect">
            <a:avLst/>
          </a:prstGeom>
          <a:noFill/>
        </p:spPr>
      </p:pic>
      <p:pic>
        <p:nvPicPr>
          <p:cNvPr id="5" name="그림 19" descr="C:/Users/shaun/AppData/Roaming/PolarisOffice/ETemp/30816_19084584/fImage56495213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720" y="4050665"/>
            <a:ext cx="2975610" cy="2198370"/>
          </a:xfrm>
          <a:prstGeom prst="rect">
            <a:avLst/>
          </a:prstGeom>
          <a:noFill/>
        </p:spPr>
      </p:pic>
      <p:sp>
        <p:nvSpPr>
          <p:cNvPr id="6" name="Title 21"/>
          <p:cNvSpPr txBox="1">
            <a:spLocks noGrp="1"/>
          </p:cNvSpPr>
          <p:nvPr/>
        </p:nvSpPr>
        <p:spPr>
          <a:xfrm>
            <a:off x="8475345" y="6025515"/>
            <a:ext cx="277685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rtl="0" eaLnBrk="1" latinLnBrk="1" hangingPunct="1">
              <a:buFontTx/>
              <a:buNone/>
            </a:pPr>
            <a:r>
              <a:rPr lang="ko-KR" altLang="en-US" sz="1400">
                <a:latin typeface="+mn-lt"/>
                <a:ea typeface="+mn-ea"/>
                <a:cs typeface="+mn-cs"/>
              </a:rPr>
              <a:t>번외) Top-p nucleus sampling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7565" y="589915"/>
            <a:ext cx="1051750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rtl="0">
              <a:buFontTx/>
              <a:buNone/>
            </a:pPr>
            <a:r>
              <a:rPr lang="ko-KR" altLang="en-US" sz="2000" b="1">
                <a:latin typeface="+mn-lt"/>
                <a:ea typeface="+mn-ea"/>
                <a:cs typeface="+mn-cs"/>
              </a:rPr>
              <a:t>CTRL 논문 의의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97560" y="1737360"/>
            <a:ext cx="10291445" cy="45446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32500" lnSpcReduction="20000"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>
              <a:buFontTx/>
              <a:buNone/>
            </a:pPr>
            <a:r>
              <a:rPr lang="ko-KR" altLang="en-US" sz="6150" b="1">
                <a:latin typeface="+mn-lt"/>
                <a:ea typeface="+mn-ea"/>
                <a:cs typeface="+mn-cs"/>
              </a:rPr>
              <a:t>1. “Control Code” 활용 조건부 텍스트 생성 기법</a:t>
            </a:r>
          </a:p>
          <a:p>
            <a:pPr marL="228600" indent="-228600" algn="l">
              <a:buFontTx/>
              <a:buNone/>
            </a:pPr>
            <a:r>
              <a:rPr lang="ko-KR" altLang="en-US" sz="6150" b="1">
                <a:latin typeface="+mn-lt"/>
                <a:ea typeface="+mn-ea"/>
                <a:cs typeface="+mn-cs"/>
              </a:rPr>
              <a:t>&gt; 동일 모델에서 다양한 스타일, 도메인 제어</a:t>
            </a:r>
          </a:p>
          <a:p>
            <a:pPr marL="228600" indent="-228600" algn="l">
              <a:buFontTx/>
              <a:buNone/>
            </a:pPr>
            <a:endParaRPr lang="ko-KR" altLang="en-US" sz="6150" b="1">
              <a:latin typeface="+mn-lt"/>
              <a:ea typeface="+mn-ea"/>
              <a:cs typeface="+mn-cs"/>
            </a:endParaRPr>
          </a:p>
          <a:p>
            <a:pPr marL="228600" indent="-228600" algn="l">
              <a:buFontTx/>
              <a:buNone/>
            </a:pPr>
            <a:r>
              <a:rPr lang="ko-KR" altLang="en-US" sz="6150" b="1">
                <a:latin typeface="+mn-lt"/>
                <a:ea typeface="+mn-ea"/>
                <a:cs typeface="+mn-cs"/>
              </a:rPr>
              <a:t>2. 대규모 학습 데이터셋의 체계적 분류 </a:t>
            </a:r>
          </a:p>
          <a:p>
            <a:pPr marL="228600" indent="-228600" algn="l">
              <a:buFontTx/>
              <a:buNone/>
            </a:pPr>
            <a:r>
              <a:rPr lang="ko-KR" altLang="en-US" sz="6150" b="1">
                <a:latin typeface="+mn-lt"/>
                <a:ea typeface="+mn-ea"/>
                <a:cs typeface="+mn-cs"/>
              </a:rPr>
              <a:t>&gt; control code를 통한 각 문서의 라벨링-학습</a:t>
            </a:r>
          </a:p>
          <a:p>
            <a:pPr marL="228600" indent="-228600" algn="l">
              <a:buFontTx/>
              <a:buNone/>
            </a:pPr>
            <a:r>
              <a:rPr lang="ko-KR" altLang="en-US" sz="6150" b="1">
                <a:latin typeface="+mn-lt"/>
                <a:ea typeface="+mn-ea"/>
                <a:cs typeface="+mn-cs"/>
              </a:rPr>
              <a:t>&gt;모델이 문맥 분류를 내재화(Instruction Tuning)</a:t>
            </a:r>
          </a:p>
          <a:p>
            <a:pPr marL="228600" indent="-228600" algn="l">
              <a:buFontTx/>
              <a:buNone/>
            </a:pPr>
            <a:endParaRPr lang="ko-KR" altLang="en-US" sz="6150" b="1">
              <a:latin typeface="+mn-lt"/>
              <a:ea typeface="+mn-ea"/>
              <a:cs typeface="+mn-cs"/>
            </a:endParaRPr>
          </a:p>
          <a:p>
            <a:pPr marL="228600" indent="-228600" algn="l">
              <a:buFontTx/>
              <a:buNone/>
            </a:pPr>
            <a:r>
              <a:rPr lang="ko-KR" altLang="en-US" sz="6150" b="1">
                <a:latin typeface="+mn-lt"/>
                <a:ea typeface="+mn-ea"/>
                <a:cs typeface="+mn-cs"/>
              </a:rPr>
              <a:t>3. Penalized Sampling 도입을 통한 생성 품질 개선(동적 확률 조정)</a:t>
            </a:r>
          </a:p>
          <a:p>
            <a:pPr marL="228600" indent="-228600" algn="l">
              <a:buFontTx/>
              <a:buNone/>
            </a:pPr>
            <a:r>
              <a:rPr lang="ko-KR" altLang="en-US" sz="6150" b="1">
                <a:latin typeface="+mn-lt"/>
                <a:ea typeface="+mn-ea"/>
                <a:cs typeface="+mn-cs"/>
              </a:rPr>
              <a:t>&gt; 컨트롤된 도메인을 벗어나거나 문맥에 맞지 않는 반복 방지</a:t>
            </a:r>
          </a:p>
          <a:p>
            <a:pPr marL="228600" indent="-228600" algn="l">
              <a:buFontTx/>
              <a:buNone/>
            </a:pPr>
            <a:endParaRPr lang="ko-KR" altLang="en-US" sz="6150" b="1">
              <a:latin typeface="+mn-lt"/>
              <a:ea typeface="+mn-ea"/>
              <a:cs typeface="+mn-cs"/>
            </a:endParaRPr>
          </a:p>
          <a:p>
            <a:pPr marL="228600" indent="-228600" algn="l">
              <a:buFontTx/>
              <a:buNone/>
            </a:pPr>
            <a:r>
              <a:rPr lang="ko-KR" altLang="en-US" sz="6150" b="1">
                <a:latin typeface="+mn-lt"/>
                <a:ea typeface="+mn-ea"/>
                <a:cs typeface="+mn-cs"/>
              </a:rPr>
              <a:t>4. 조건부 생성의 발전</a:t>
            </a:r>
          </a:p>
          <a:p>
            <a:pPr marL="228600" indent="-228600" algn="l">
              <a:buFontTx/>
              <a:buNone/>
            </a:pPr>
            <a:r>
              <a:rPr lang="ko-KR" altLang="en-US" sz="6150" b="1">
                <a:latin typeface="+mn-lt"/>
                <a:ea typeface="+mn-ea"/>
                <a:cs typeface="+mn-cs"/>
              </a:rPr>
              <a:t>&gt; Prompt로 스타일 지정(시스템 메시지, role-based prompt 등)</a:t>
            </a:r>
          </a:p>
          <a:p>
            <a:pPr marL="228600" indent="-228600" algn="l">
              <a:buFontTx/>
              <a:buNone/>
            </a:pPr>
            <a:r>
              <a:rPr lang="ko-KR" altLang="en-US" sz="6150" b="1">
                <a:latin typeface="+mn-lt"/>
                <a:ea typeface="+mn-ea"/>
                <a:cs typeface="+mn-cs"/>
              </a:rPr>
              <a:t>&gt; 특정 토큰 확률 조정, 유해 콘텐츠 차단</a:t>
            </a:r>
          </a:p>
          <a:p>
            <a:pPr marL="228600" indent="-228600" algn="l">
              <a:buFontTx/>
              <a:buNone/>
            </a:pPr>
            <a:endParaRPr lang="ko-KR" altLang="en-US" sz="70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1"/>
          </p:nvPr>
        </p:nvSpPr>
        <p:spPr>
          <a:xfrm>
            <a:off x="803910" y="1503680"/>
            <a:ext cx="1051750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 정보란 무엇인가?</a:t>
            </a:r>
            <a:br>
              <a:rPr lang="ko-KR" altLang="en-US" sz="4400">
                <a:latin typeface="Calibri" charset="0"/>
                <a:ea typeface="맑은 고딕" charset="0"/>
                <a:cs typeface="+mn-cs"/>
              </a:rPr>
            </a:b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”정보량의 철학을 담다”</a:t>
            </a:r>
          </a:p>
        </p:txBody>
      </p:sp>
      <p:pic>
        <p:nvPicPr>
          <p:cNvPr id="4" name="그림 18" descr="C:/Users/shaun/AppData/Roaming/PolarisOffice/ETemp/30816_19084584/fImage44701212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55" y="2755265"/>
            <a:ext cx="7139305" cy="27984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85825" y="869950"/>
            <a:ext cx="1051750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/>
              <a:t>사람은 Local하게 조절하며 말한다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90575" y="2405380"/>
            <a:ext cx="10517505" cy="469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20000"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맑은 고딕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"흥부와 놀부가 있었는데,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결론부터 말하자면 흥부는 착해서 부자가 돼.</a:t>
            </a:r>
            <a:r>
              <a:rPr lang="ko-KR" altLang="en-US" sz="1800">
                <a:latin typeface="+mn-lt"/>
                <a:ea typeface="+mn-ea"/>
                <a:cs typeface="+mn-cs"/>
              </a:rPr>
              <a:t> 옛날 옛적에..."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&gt; 아무도 이렇게 말하지 않는다.</a:t>
            </a:r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"옛날 옛적에 흥부와 놀부가 살았는데, 둘은 형제야. 그런데 흥부는 착하고, 놀부는 못 됐어. 참고로, 흥부는 동생이고 놀부는 형이야. 다시 돌아와서, 놀부는 모든 재산을 다 가져갔다? ....."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&gt; 위와 같이, 사람은 전체적으로 어떻게 말하겠다고 미리 생각하지 않는다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&gt; </a:t>
            </a:r>
            <a:r>
              <a:rPr lang="ko-KR" altLang="en-US" sz="1800" b="1">
                <a:latin typeface="+mn-lt"/>
                <a:ea typeface="+mn-ea"/>
                <a:cs typeface="+mn-cs"/>
              </a:rPr>
              <a:t>사람은 그때 그때 말하면서  조절한다(Local).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사람은 문장 단위가 아닌 </a:t>
            </a:r>
            <a:r>
              <a:rPr lang="ko-KR" altLang="en-US" sz="1800" b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단어 단위로 Local하게 정보를 조절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endParaRPr lang="ko-KR" altLang="en-US" sz="28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shaun/AppData/Roaming/PolarisOffice/ETemp/30816_19084584/fImage56495220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" y="968375"/>
            <a:ext cx="5403850" cy="3991610"/>
          </a:xfrm>
          <a:prstGeom prst="rect">
            <a:avLst/>
          </a:prstGeom>
          <a:noFill/>
        </p:spPr>
      </p:pic>
      <p:sp>
        <p:nvSpPr>
          <p:cNvPr id="5" name="Rect 0"/>
          <p:cNvSpPr txBox="1">
            <a:spLocks noGrp="1"/>
          </p:cNvSpPr>
          <p:nvPr/>
        </p:nvSpPr>
        <p:spPr>
          <a:xfrm>
            <a:off x="2209165" y="5139055"/>
            <a:ext cx="959548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228600" indent="-228600"/>
            <a:r>
              <a:rPr lang="ko-KR" altLang="en-US" sz="1400" b="1">
                <a:latin typeface="+mn-lt"/>
                <a:ea typeface="+mn-ea"/>
                <a:cs typeface="+mn-cs"/>
              </a:rPr>
              <a:t>Top-p nucleus sampling = 특정 집합의 원소 개수에 대해 가장 적은 후보로 확률 합이 t를 넘도록 하라.</a:t>
            </a:r>
          </a:p>
          <a:p>
            <a:pPr marL="228600" indent="-228600">
              <a:buFont typeface="Arial"/>
              <a:buChar char="•"/>
            </a:pPr>
            <a:endParaRPr lang="ko-KR" altLang="en-US" sz="1400" b="1">
              <a:latin typeface="+mn-lt"/>
              <a:ea typeface="+mn-ea"/>
              <a:cs typeface="+mn-cs"/>
            </a:endParaRPr>
          </a:p>
          <a:p>
            <a:pPr marL="228600" indent="-228600">
              <a:buFont typeface="Arial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즉, </a:t>
            </a:r>
            <a:r>
              <a:rPr lang="ko-KR" altLang="en-US" sz="1400" b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가장 높은 확률순으로 단어를 추가</a:t>
            </a:r>
            <a:r>
              <a:rPr lang="ko-KR" altLang="en-US" sz="1400" b="1">
                <a:latin typeface="+mn-lt"/>
                <a:ea typeface="+mn-ea"/>
                <a:cs typeface="+mn-cs"/>
              </a:rPr>
              <a:t>하라</a:t>
            </a:r>
          </a:p>
        </p:txBody>
      </p:sp>
      <p:pic>
        <p:nvPicPr>
          <p:cNvPr id="6" name="Picture " descr="C:/Users/shaun/AppData/Roaming/PolarisOffice/ETemp/30816_19084584/fImage180358222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55" y="1165860"/>
            <a:ext cx="4919345" cy="32397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77645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  <p:sp>
        <p:nvSpPr>
          <p:cNvPr id="5" name="텍스트 상자 23"/>
          <p:cNvSpPr txBox="1">
            <a:spLocks noGrp="1"/>
          </p:cNvSpPr>
          <p:nvPr/>
        </p:nvSpPr>
        <p:spPr>
          <a:xfrm>
            <a:off x="2379345" y="4382135"/>
            <a:ext cx="277685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228600" indent="-228600"/>
            <a:r>
              <a:rPr lang="ko-KR" altLang="en-US" sz="1400" b="1">
                <a:latin typeface="+mn-lt"/>
                <a:ea typeface="+mn-ea"/>
                <a:cs typeface="+mn-cs"/>
              </a:rPr>
              <a:t>Top-p nucleus sampling</a:t>
            </a:r>
          </a:p>
        </p:txBody>
      </p:sp>
      <p:pic>
        <p:nvPicPr>
          <p:cNvPr id="6" name="그림 24" descr="C:/Users/shaun/AppData/Roaming/PolarisOffice/ETemp/30816_19084584/fImage180358219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" y="1179195"/>
            <a:ext cx="4919345" cy="3239770"/>
          </a:xfrm>
          <a:prstGeom prst="rect">
            <a:avLst/>
          </a:prstGeom>
          <a:noFill/>
        </p:spPr>
      </p:pic>
      <p:pic>
        <p:nvPicPr>
          <p:cNvPr id="7" name="그림 25" descr="C:/Users/shaun/AppData/Roaming/PolarisOffice/ETemp/30816_19084584/fImage173929223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30" y="1180465"/>
            <a:ext cx="4643120" cy="3123565"/>
          </a:xfrm>
          <a:prstGeom prst="rect">
            <a:avLst/>
          </a:prstGeom>
          <a:noFill/>
        </p:spPr>
      </p:pic>
      <p:sp>
        <p:nvSpPr>
          <p:cNvPr id="8" name="텍스트 상자 26"/>
          <p:cNvSpPr txBox="1">
            <a:spLocks noGrp="1"/>
          </p:cNvSpPr>
          <p:nvPr/>
        </p:nvSpPr>
        <p:spPr>
          <a:xfrm>
            <a:off x="7364095" y="4382135"/>
            <a:ext cx="277685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228600" indent="-228600"/>
            <a:r>
              <a:rPr lang="ko-KR" altLang="en-US" sz="1400" b="1">
                <a:latin typeface="+mn-lt"/>
                <a:ea typeface="+mn-ea"/>
                <a:cs typeface="+mn-cs"/>
              </a:rPr>
              <a:t>Locally typical sampling</a:t>
            </a:r>
          </a:p>
        </p:txBody>
      </p:sp>
      <p:sp>
        <p:nvSpPr>
          <p:cNvPr id="9" name="텍스트 상자 27"/>
          <p:cNvSpPr txBox="1">
            <a:spLocks noGrp="1"/>
          </p:cNvSpPr>
          <p:nvPr/>
        </p:nvSpPr>
        <p:spPr>
          <a:xfrm>
            <a:off x="1608455" y="5289550"/>
            <a:ext cx="959548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228600" indent="-228600"/>
            <a:r>
              <a:rPr lang="ko-KR" altLang="en-US" sz="1400" b="1">
                <a:latin typeface="+mn-lt"/>
                <a:ea typeface="+mn-ea"/>
                <a:cs typeface="+mn-cs"/>
              </a:rPr>
              <a:t>Locally typical sampling = 확률이 너무 높거나 낮은 후보를 배제하고, 평균 정보량(엔트로피)에 가까운 후보만 남겨라 </a:t>
            </a:r>
          </a:p>
          <a:p>
            <a:pPr marL="228600" indent="-228600">
              <a:buFont typeface="Arial"/>
              <a:buChar char="•"/>
            </a:pPr>
            <a:endParaRPr lang="ko-KR" altLang="en-US" sz="1400" b="1">
              <a:latin typeface="+mn-lt"/>
              <a:ea typeface="+mn-ea"/>
              <a:cs typeface="+mn-cs"/>
            </a:endParaRPr>
          </a:p>
          <a:p>
            <a:pPr marL="228600" indent="-228600">
              <a:buFont typeface="Arial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즉, </a:t>
            </a:r>
            <a:r>
              <a:rPr lang="ko-KR" altLang="en-US" sz="1400" b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전형적인(평균적인) 토큰만 추가</a:t>
            </a:r>
            <a:r>
              <a:rPr lang="ko-KR" altLang="en-US" sz="1400" b="1">
                <a:latin typeface="+mn-lt"/>
                <a:ea typeface="+mn-ea"/>
                <a:cs typeface="+mn-cs"/>
              </a:rPr>
              <a:t>하라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8331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Why Locally typical sampling?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맑은 고딕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"흥부와 놀부가 있었는데,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결론부터 말하자면 흥부는 착해서 부자가 돼.</a:t>
            </a:r>
            <a:r>
              <a:rPr lang="ko-KR" altLang="en-US" sz="1800">
                <a:latin typeface="+mn-lt"/>
                <a:ea typeface="+mn-ea"/>
                <a:cs typeface="+mn-cs"/>
              </a:rPr>
              <a:t> 옛날 옛적에..."</a:t>
            </a:r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기존 Nucleus sampling 등의 방법에서는 위 문장도 충분히 나올 수 있다.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&gt; 그러나 Locally typical sampling 방법론에 따르면, 위 문장은 모델 분포의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전형적인 선을 넘는 문장</a:t>
            </a:r>
            <a:r>
              <a:rPr lang="ko-KR" altLang="en-US" sz="1800">
                <a:latin typeface="+mn-lt"/>
                <a:ea typeface="+mn-ea"/>
                <a:cs typeface="+mn-cs"/>
              </a:rPr>
              <a:t>이므로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절대 나올 수 없게 된다. </a:t>
            </a: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 b="1">
                <a:latin typeface="+mn-lt"/>
                <a:ea typeface="+mn-ea"/>
                <a:cs typeface="+mn-cs"/>
              </a:rPr>
              <a:t>Locally typical sampling의 효과</a:t>
            </a:r>
          </a:p>
          <a:p>
            <a:pPr marL="228600" indent="-228600">
              <a:buFontTx/>
              <a:buNone/>
            </a:pPr>
            <a:endParaRPr lang="ko-KR" altLang="en-US" sz="1800" b="1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‘불필요하게 너무 뻔하거나 너무 희귀한 토큰을 동시에 제거’</a:t>
            </a:r>
          </a:p>
          <a:p>
            <a:pPr marL="228600" indent="-228600">
              <a:buFont typeface="맑은 고딕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Top-k / Nucleus 샘플링 기법의 한계 보완</a:t>
            </a:r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54405" y="1614805"/>
            <a:ext cx="10291445" cy="45446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25000" lnSpcReduction="20000"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ctr">
              <a:buFontTx/>
              <a:buNone/>
            </a:pPr>
            <a:r>
              <a:rPr lang="ko-KR" altLang="en-US" sz="7000" b="1">
                <a:latin typeface="Calibri" charset="0"/>
                <a:ea typeface="맑은 고딕" charset="0"/>
                <a:cs typeface="+mn-cs"/>
              </a:rPr>
              <a:t>Language Models are few-shot Learners</a:t>
            </a:r>
          </a:p>
          <a:p>
            <a:pPr marL="228600" indent="-228600" algn="ctr">
              <a:buFontTx/>
              <a:buNone/>
            </a:pPr>
            <a:endParaRPr lang="ko-KR" altLang="en-US" sz="7000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ctr">
              <a:buFontTx/>
              <a:buNone/>
            </a:pPr>
            <a:r>
              <a:rPr lang="ko-KR" altLang="en-US" sz="7000" b="1">
                <a:latin typeface="Calibri" charset="0"/>
                <a:ea typeface="맑은 고딕" charset="0"/>
                <a:cs typeface="+mn-cs"/>
              </a:rPr>
              <a:t>“Pretrain - Finetune 패러다임의 탄생”</a:t>
            </a:r>
          </a:p>
          <a:p>
            <a:pPr marL="228600" indent="-228600" algn="ctr">
              <a:buFontTx/>
              <a:buNone/>
            </a:pPr>
            <a:endParaRPr lang="ko-KR" altLang="en-US" sz="7000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ctr">
              <a:buFontTx/>
              <a:buNone/>
            </a:pPr>
            <a:endParaRPr lang="ko-KR" altLang="en-US" sz="7000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ctr">
              <a:buFontTx/>
              <a:buNone/>
            </a:pPr>
            <a:endParaRPr lang="ko-KR" altLang="en-US" sz="7000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ctr">
              <a:buFontTx/>
              <a:buNone/>
            </a:pPr>
            <a:endParaRPr lang="ko-KR" altLang="en-US" sz="700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7000">
                <a:latin typeface="Calibri" charset="0"/>
                <a:ea typeface="맑은 고딕" charset="0"/>
                <a:cs typeface="+mn-cs"/>
              </a:rPr>
              <a:t>- LLM 모델 하나가 다양한 태스크를 해결</a:t>
            </a:r>
          </a:p>
          <a:p>
            <a:pPr marL="228600" indent="-228600">
              <a:buFontTx/>
              <a:buNone/>
            </a:pPr>
            <a:r>
              <a:rPr lang="ko-KR" altLang="en-US" sz="7000">
                <a:latin typeface="Calibri" charset="0"/>
                <a:ea typeface="맑은 고딕" charset="0"/>
                <a:cs typeface="+mn-cs"/>
              </a:rPr>
              <a:t>- 사전학습만 하고, fine-tuning이 없어도 다양한 태스크에서 충분한 성능</a:t>
            </a:r>
          </a:p>
          <a:p>
            <a:pPr marL="228600" indent="-228600">
              <a:buFontTx/>
              <a:buNone/>
            </a:pPr>
            <a:r>
              <a:rPr lang="ko-KR" altLang="en-US" sz="7000">
                <a:latin typeface="Calibri" charset="0"/>
                <a:ea typeface="맑은 고딕" charset="0"/>
                <a:cs typeface="+mn-cs"/>
              </a:rPr>
              <a:t>- Zero shot, One-shot, Few-shot</a:t>
            </a:r>
          </a:p>
          <a:p>
            <a:pPr marL="228600" indent="-228600">
              <a:buFontTx/>
              <a:buNone/>
            </a:pPr>
            <a:endParaRPr lang="ko-KR" altLang="en-US" sz="70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70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70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70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70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70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70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70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70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70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8331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전통적 sampling 기법의 한계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맑은 고딕"/>
              <a:buChar char="•"/>
            </a:pPr>
            <a:r>
              <a:rPr lang="ko-KR" altLang="en-US" sz="1800" b="1">
                <a:latin typeface="+mn-lt"/>
                <a:ea typeface="+mn-ea"/>
                <a:cs typeface="+mn-cs"/>
              </a:rPr>
              <a:t>Top-K sampling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&gt; 확률이 높은 상위 k개 후보만 남기고, 나머지 0처리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&gt; </a:t>
            </a:r>
            <a:r>
              <a:rPr lang="ko-KR" altLang="en-US" sz="1800" b="1">
                <a:latin typeface="+mn-lt"/>
                <a:ea typeface="+mn-ea"/>
                <a:cs typeface="+mn-cs"/>
              </a:rPr>
              <a:t>k가 고정</a:t>
            </a:r>
            <a:r>
              <a:rPr lang="ko-KR" altLang="en-US" sz="1800">
                <a:latin typeface="+mn-lt"/>
                <a:ea typeface="+mn-ea"/>
                <a:cs typeface="+mn-cs"/>
              </a:rPr>
              <a:t>되어 문맥에 따라 확률 분포가 다른 부분에 대처가 어려움 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-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K가 너무 작으면 표현력 감소</a:t>
            </a:r>
            <a:r>
              <a:rPr lang="ko-KR" altLang="en-US" sz="1800">
                <a:latin typeface="+mn-lt"/>
                <a:ea typeface="+mn-ea"/>
                <a:cs typeface="+mn-cs"/>
              </a:rPr>
              <a:t>(뻔한 단어),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k가 너무 크면</a:t>
            </a:r>
            <a:r>
              <a:rPr lang="ko-KR" altLang="en-US" sz="1800">
                <a:latin typeface="+mn-lt"/>
                <a:ea typeface="+mn-ea"/>
                <a:cs typeface="+mn-cs"/>
              </a:rPr>
              <a:t> 희귀 토큰이 자주 섞여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엉뚱한 결과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1800" b="1">
                <a:latin typeface="+mn-lt"/>
                <a:ea typeface="+mn-ea"/>
                <a:cs typeface="+mn-cs"/>
              </a:rPr>
              <a:t>Nucleus sampling(Top-p)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&gt; 확률 누적합이 p 이상이 되기 전까지의 후보 선택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&gt; 고확률 토큰이 몰릴 때는 후보 적게, 골고루 분산될 때는 후보 많게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- 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의미상 전혀 안 맞는 단어가 혼입될 여지</a:t>
            </a:r>
            <a:r>
              <a:rPr lang="ko-KR" altLang="en-US" sz="1800">
                <a:latin typeface="+mn-lt"/>
                <a:ea typeface="+mn-ea"/>
                <a:cs typeface="+mn-cs"/>
              </a:rPr>
              <a:t>가 여전히 있음</a:t>
            </a:r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둘다 확률값 기준으로 상위 후보를 남기므로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너무 뻔하거나 말도 안 되는 후보 혼입 가능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8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/>
              <a:t>Locally typical sampling 의의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5580" y="2037080"/>
            <a:ext cx="10517505" cy="469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b="1"/>
              <a:t>정보의 엔트로피적 접근</a:t>
            </a:r>
            <a:endParaRPr lang="ko-KR" altLang="en-US" b="1"/>
          </a:p>
          <a:p>
            <a:pPr marL="228600" indent="-228600">
              <a:buFont typeface="Arial"/>
              <a:buChar char="•"/>
            </a:pPr>
            <a:r>
              <a:rPr b="1"/>
              <a:t>균형 잡힌 무작위성</a:t>
            </a:r>
            <a:r>
              <a:rPr lang="ko-KR" b="1"/>
              <a:t>(응답 다양성, 논리적 일관성)</a:t>
            </a:r>
            <a:endParaRPr lang="ko-KR" altLang="en-US" b="1"/>
          </a:p>
          <a:p>
            <a:pPr marL="228600" indent="-228600">
              <a:buFont typeface="Arial"/>
              <a:buChar char="•"/>
            </a:pPr>
            <a:r>
              <a:rPr lang="ko-KR" b="1"/>
              <a:t>Penalized, Temperature 등 다른 디코딩 전략과의 결합</a:t>
            </a:r>
            <a:endParaRPr lang="ko-KR" altLang="en-US" b="1"/>
          </a:p>
          <a:p>
            <a:pPr marL="228600" indent="-228600">
              <a:buFontTx/>
              <a:buNone/>
            </a:pPr>
            <a:endParaRPr lang="ko-KR" altLang="en-US"/>
          </a:p>
        </p:txBody>
      </p:sp>
      <p:pic>
        <p:nvPicPr>
          <p:cNvPr id="4" name="그림 28" descr="C:/Users/shaun/AppData/Roaming/PolarisOffice/ETemp/30816_19084584/fImage149686232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3750945"/>
            <a:ext cx="5391785" cy="27120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C:/Users/shaun/AppData/Roaming/PolarisOffice/ETemp/30816_19084584/fImage38378171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75" y="1965325"/>
            <a:ext cx="6445885" cy="29279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C:/Users/shaun/AppData/Roaming/PolarisOffice/ETemp/30816_19084584/fImage33556170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5" y="1718310"/>
            <a:ext cx="6591935" cy="35312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C:/Users/shaun/AppData/Roaming/PolarisOffice/ETemp/30816_19084584/fImage35871173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568450"/>
            <a:ext cx="6604635" cy="37217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C:/Users/shaun/AppData/Roaming/PolarisOffice/ETemp/30816_19084584/fImage90256175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1820545"/>
            <a:ext cx="7728585" cy="4336415"/>
          </a:xfrm>
          <a:prstGeom prst="rect">
            <a:avLst/>
          </a:prstGeom>
          <a:noFill/>
        </p:spPr>
      </p:pic>
      <p:sp>
        <p:nvSpPr>
          <p:cNvPr id="3" name="Title 8"/>
          <p:cNvSpPr txBox="1">
            <a:spLocks noGrp="1"/>
          </p:cNvSpPr>
          <p:nvPr>
            <p:ph type="title" idx="2"/>
          </p:nvPr>
        </p:nvSpPr>
        <p:spPr>
          <a:xfrm>
            <a:off x="885825" y="412750"/>
            <a:ext cx="1051750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Large Model gains in-context learning</a:t>
            </a:r>
          </a:p>
        </p:txBody>
      </p:sp>
      <p:pic>
        <p:nvPicPr>
          <p:cNvPr id="4" name="그림 9" descr="C:/Users/shaun/AppData/Roaming/PolarisOffice/ETemp/30816_19084584/fImage73253177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477645"/>
            <a:ext cx="2800985" cy="51441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1"/>
          </p:nvPr>
        </p:nvSpPr>
        <p:spPr>
          <a:xfrm>
            <a:off x="838200" y="1503680"/>
            <a:ext cx="1051750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사용자가 원하는 텍스트 생성 연구</a:t>
            </a:r>
          </a:p>
        </p:txBody>
      </p:sp>
      <p:pic>
        <p:nvPicPr>
          <p:cNvPr id="4" name="그림 10" descr="C:/Users/shaun/AppData/Roaming/PolarisOffice/ETemp/30816_19084584/fImage43313180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2911475"/>
            <a:ext cx="8286750" cy="2228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96925" y="706120"/>
            <a:ext cx="1051750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rtl="0">
              <a:buFontTx/>
              <a:buNone/>
            </a:pPr>
            <a:r>
              <a:rPr lang="ko-KR" altLang="en-US" sz="2000"/>
              <a:t>어떻게 하면 사용자가 원하는 특정 스타일이나 속성을 반영해 텍스트를 생성할까?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97560" y="2487295"/>
            <a:ext cx="10291445" cy="45446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32500" lnSpcReduction="20000"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>
              <a:buFontTx/>
              <a:buNone/>
            </a:pPr>
            <a:r>
              <a:rPr lang="ko-KR" sz="5535" b="1"/>
              <a:t>기존 모델의 한계</a:t>
            </a:r>
            <a:endParaRPr lang="ko-KR" altLang="en-US" sz="5535" b="1"/>
          </a:p>
          <a:p>
            <a:pPr marL="228600" indent="-228600" algn="l">
              <a:buFontTx/>
              <a:buNone/>
            </a:pPr>
            <a:endParaRPr lang="ko-KR" altLang="en-US" sz="5535" b="1"/>
          </a:p>
          <a:p>
            <a:pPr marL="228600" indent="-228600" algn="l">
              <a:buFontTx/>
              <a:buNone/>
            </a:pPr>
            <a:r>
              <a:rPr lang="ko-KR" sz="5535" b="1"/>
              <a:t>- 주어진 프롬프트에 대해 자연스러운 텍스트 생성은 가능</a:t>
            </a:r>
            <a:endParaRPr lang="ko-KR" altLang="en-US" sz="5535" b="1"/>
          </a:p>
          <a:p>
            <a:pPr marL="228600" indent="-228600" algn="l">
              <a:buFontTx/>
              <a:buNone/>
            </a:pPr>
            <a:r>
              <a:rPr lang="ko-KR" sz="5535" b="1"/>
              <a:t>&gt; 특정 주제, 스타일, 분위기, 길이, 도메인 등의 </a:t>
            </a:r>
            <a:r>
              <a:rPr lang="ko-KR" sz="5535" b="1">
                <a:solidFill>
                  <a:srgbClr val="FF0000"/>
                </a:solidFill>
              </a:rPr>
              <a:t>“명시적 통제”</a:t>
            </a:r>
            <a:r>
              <a:rPr lang="ko-KR" sz="5535" b="1"/>
              <a:t>가 어려움</a:t>
            </a:r>
            <a:endParaRPr lang="ko-KR" altLang="en-US" sz="5535" b="1"/>
          </a:p>
          <a:p>
            <a:pPr marL="228600" indent="-228600" algn="l">
              <a:buFontTx/>
              <a:buNone/>
            </a:pPr>
            <a:endParaRPr lang="ko-KR" altLang="en-US" sz="5535" b="1"/>
          </a:p>
          <a:p>
            <a:pPr marL="228600" indent="-228600" algn="l">
              <a:buFontTx/>
              <a:buNone/>
            </a:pPr>
            <a:endParaRPr lang="ko-KR" altLang="en-US" sz="5535" b="1"/>
          </a:p>
          <a:p>
            <a:pPr marL="228600" indent="-228600" algn="l">
              <a:buFontTx/>
              <a:buNone/>
            </a:pPr>
            <a:r>
              <a:rPr lang="ko-KR" sz="5535" b="1"/>
              <a:t>Controllable Generation</a:t>
            </a:r>
            <a:endParaRPr lang="ko-KR" altLang="en-US" sz="5535" b="1"/>
          </a:p>
          <a:p>
            <a:pPr marL="228600" indent="-228600" algn="l">
              <a:buFontTx/>
              <a:buNone/>
            </a:pPr>
            <a:r>
              <a:rPr lang="ko-KR" sz="5535" b="1"/>
              <a:t>- 모델이 사전 정의된 속성을 따르도록 텍스트를 생성하는 기술</a:t>
            </a:r>
            <a:endParaRPr lang="ko-KR" altLang="en-US" sz="5535" b="1"/>
          </a:p>
          <a:p>
            <a:pPr marL="228600" indent="-228600" algn="l">
              <a:buFontTx/>
              <a:buNone/>
            </a:pPr>
            <a:r>
              <a:rPr lang="ko-KR" sz="5535" b="1"/>
              <a:t>&gt; “뉴스 스타일로 작성하라” “괴담 분위기를 내라”</a:t>
            </a:r>
            <a:endParaRPr lang="ko-KR" altLang="en-US" sz="5535" b="1"/>
          </a:p>
          <a:p>
            <a:pPr marL="228600" indent="-228600" algn="l">
              <a:buFontTx/>
              <a:buNone/>
            </a:pPr>
            <a:endParaRPr lang="ko-KR" altLang="en-US" sz="5535" b="1"/>
          </a:p>
          <a:p>
            <a:pPr marL="228600" indent="-228600" algn="l">
              <a:buFontTx/>
              <a:buNone/>
            </a:pPr>
            <a:endParaRPr lang="ko-KR" altLang="en-US" sz="5535" b="1"/>
          </a:p>
          <a:p>
            <a:pPr marL="228600" indent="-228600" algn="l">
              <a:buFontTx/>
              <a:buNone/>
            </a:pPr>
            <a:endParaRPr lang="ko-KR" altLang="en-US" sz="5535" b="1"/>
          </a:p>
          <a:p>
            <a:pPr marL="228600" indent="-228600" algn="l">
              <a:buFontTx/>
              <a:buNone/>
            </a:pPr>
            <a:endParaRPr lang="ko-KR" altLang="en-US" sz="7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13130" y="706120"/>
            <a:ext cx="1051750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2000">
                <a:latin typeface="Calibri" charset="0"/>
                <a:ea typeface="맑은 고딕" charset="0"/>
                <a:cs typeface="+mn-cs"/>
              </a:rPr>
              <a:t>CTRL은 어떻게 </a:t>
            </a:r>
            <a:r>
              <a:rPr lang="ko-KR" altLang="en-US" sz="2000" b="1">
                <a:latin typeface="+mn-lt"/>
                <a:ea typeface="+mn-ea"/>
                <a:cs typeface="+mn-cs"/>
              </a:rPr>
              <a:t>명시적 제어</a:t>
            </a:r>
            <a:r>
              <a:rPr lang="ko-KR" altLang="en-US" sz="2000">
                <a:latin typeface="Calibri" charset="0"/>
                <a:ea typeface="맑은 고딕" charset="0"/>
                <a:cs typeface="+mn-cs"/>
              </a:rPr>
              <a:t>를 가능하게 했나?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97560" y="1866900"/>
            <a:ext cx="10291445" cy="45446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32500" lnSpcReduction="20000"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 algn="l">
              <a:buFontTx/>
              <a:buNone/>
            </a:pPr>
            <a:r>
              <a:rPr lang="ko-KR" altLang="en-US" sz="5535" b="1">
                <a:latin typeface="Calibri" charset="0"/>
                <a:ea typeface="맑은 고딕" charset="0"/>
                <a:cs typeface="+mn-cs"/>
              </a:rPr>
              <a:t>제어 코드 </a:t>
            </a:r>
          </a:p>
          <a:p>
            <a:pPr marL="228600" indent="-228600" algn="l">
              <a:buFontTx/>
              <a:buNone/>
            </a:pPr>
            <a:r>
              <a:rPr lang="ko-KR" altLang="en-US" sz="5535" b="1">
                <a:latin typeface="Calibri" charset="0"/>
                <a:ea typeface="맑은 고딕" charset="0"/>
                <a:cs typeface="+mn-cs"/>
              </a:rPr>
              <a:t>&gt; 텍스트 앞부분에 control code 삽입</a:t>
            </a:r>
          </a:p>
          <a:p>
            <a:pPr marL="228600" indent="-228600" algn="l">
              <a:buFontTx/>
              <a:buNone/>
            </a:pPr>
            <a:r>
              <a:rPr lang="ko-KR" altLang="en-US" sz="5535" b="1">
                <a:latin typeface="Calibri" charset="0"/>
                <a:ea typeface="맑은 고딕" charset="0"/>
                <a:cs typeface="+mn-cs"/>
              </a:rPr>
              <a:t>&gt; “\x01 News, \xo1 Horror” 등 원하는 스타일을 나타내는 짧은 토큰</a:t>
            </a:r>
          </a:p>
          <a:p>
            <a:pPr marL="228600" indent="-228600" algn="l">
              <a:buFontTx/>
              <a:buNone/>
            </a:pPr>
            <a:endParaRPr lang="ko-KR" altLang="en-US" sz="5535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l">
              <a:buFontTx/>
              <a:buNone/>
            </a:pPr>
            <a:r>
              <a:rPr lang="ko-KR" altLang="en-US" sz="5535" b="1">
                <a:latin typeface="Calibri" charset="0"/>
                <a:ea typeface="맑은 고딕" charset="0"/>
                <a:cs typeface="+mn-cs"/>
              </a:rPr>
              <a:t>Pretrain 과정</a:t>
            </a:r>
          </a:p>
          <a:p>
            <a:pPr marL="228600" indent="-228600" algn="l">
              <a:buFontTx/>
              <a:buNone/>
            </a:pPr>
            <a:r>
              <a:rPr lang="ko-KR" altLang="en-US" sz="5535" b="1">
                <a:latin typeface="Calibri" charset="0"/>
                <a:ea typeface="맑은 고딕" charset="0"/>
                <a:cs typeface="+mn-cs"/>
              </a:rPr>
              <a:t>&gt; 대규모 코퍼스를 여러 도메인으로 분류 후, 해당 control code를 앞단에 붙여 학습 </a:t>
            </a:r>
          </a:p>
          <a:p>
            <a:pPr marL="228600" indent="-228600" algn="l">
              <a:buFontTx/>
              <a:buNone/>
            </a:pPr>
            <a:endParaRPr lang="ko-KR" altLang="en-US" sz="5535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l">
              <a:buFontTx/>
              <a:buNone/>
            </a:pPr>
            <a:endParaRPr lang="ko-KR" altLang="en-US" sz="5535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l">
              <a:buFontTx/>
              <a:buNone/>
            </a:pPr>
            <a:endParaRPr lang="ko-KR" altLang="en-US" sz="5535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l">
              <a:buFontTx/>
              <a:buNone/>
            </a:pPr>
            <a:endParaRPr lang="ko-KR" altLang="en-US" sz="5535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l">
              <a:buFontTx/>
              <a:buNone/>
            </a:pPr>
            <a:endParaRPr lang="ko-KR" altLang="en-US" sz="5535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l">
              <a:buFontTx/>
              <a:buNone/>
            </a:pPr>
            <a:endParaRPr lang="ko-KR" altLang="en-US" sz="5535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l">
              <a:buFontTx/>
              <a:buNone/>
            </a:pPr>
            <a:endParaRPr lang="ko-KR" altLang="en-US" sz="5535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l">
              <a:buFontTx/>
              <a:buNone/>
            </a:pPr>
            <a:endParaRPr lang="ko-KR" altLang="en-US" sz="5535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l">
              <a:buFontTx/>
              <a:buNone/>
            </a:pPr>
            <a:endParaRPr lang="ko-KR" altLang="en-US" sz="70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그림 11" descr="C:/Users/shaun/AppData/Roaming/PolarisOffice/ETemp/30816_19084584/fImage28954183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905" y="4011930"/>
            <a:ext cx="6242685" cy="18357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pattern square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square" id="{B0339716-848F-4588-B127-A5FA481BABD2}" vid="{0C661C3F-A2D7-49AE-9CDB-144D51DFD48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21</Pages>
  <Words>706</Words>
  <Characters>0</Characters>
  <Application>Microsoft Office PowerPoint</Application>
  <DocSecurity>0</DocSecurity>
  <PresentationFormat>와이드스크린</PresentationFormat>
  <Lines>0</Lines>
  <Paragraphs>123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Calibri</vt:lpstr>
      <vt:lpstr>theme pattern square</vt:lpstr>
      <vt:lpstr>What we learned from GPT-3</vt:lpstr>
      <vt:lpstr>PowerPoint 프레젠테이션</vt:lpstr>
      <vt:lpstr>PowerPoint 프레젠테이션</vt:lpstr>
      <vt:lpstr>PowerPoint 프레젠테이션</vt:lpstr>
      <vt:lpstr>PowerPoint 프레젠테이션</vt:lpstr>
      <vt:lpstr>Large Model gains in-context learning</vt:lpstr>
      <vt:lpstr>사용자가 원하는 텍스트 생성 연구</vt:lpstr>
      <vt:lpstr>어떻게 하면 사용자가 원하는 특정 스타일이나 속성을 반영해 텍스트를 생성할까?</vt:lpstr>
      <vt:lpstr>CTRL은 어떻게 명시적 제어를 가능하게 했나?</vt:lpstr>
      <vt:lpstr>PowerPoint 프레젠테이션</vt:lpstr>
      <vt:lpstr>Control code는 조건부 확률을 학습한다</vt:lpstr>
      <vt:lpstr>PowerPoint 프레젠테이션</vt:lpstr>
      <vt:lpstr>Temperature / Top K sampling vs Penalized Sampling</vt:lpstr>
      <vt:lpstr>CTRL 논문 의의</vt:lpstr>
      <vt:lpstr> 정보란 무엇인가? ”정보량의 철학을 담다”</vt:lpstr>
      <vt:lpstr>사람은 Local하게 조절하며 말한다</vt:lpstr>
      <vt:lpstr>PowerPoint 프레젠테이션</vt:lpstr>
      <vt:lpstr>PowerPoint 프레젠테이션</vt:lpstr>
      <vt:lpstr>Why Locally typical sampling?</vt:lpstr>
      <vt:lpstr>전통적 sampling 기법의 한계</vt:lpstr>
      <vt:lpstr>Locally typical sampling 의의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shaun0927</dc:creator>
  <cp:lastModifiedBy>SEONGBEEN PARK</cp:lastModifiedBy>
  <cp:revision>4</cp:revision>
  <dcterms:modified xsi:type="dcterms:W3CDTF">2025-03-10T15:42:36Z</dcterms:modified>
  <cp:version>10.105.262.54977</cp:version>
</cp:coreProperties>
</file>