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5" r:id="rId1"/>
    <p:sldMasterId id="2147483996" r:id="rId2"/>
  </p:sldMasterIdLst>
  <p:sldIdLst>
    <p:sldId id="256" r:id="rId3"/>
    <p:sldId id="258" r:id="rId4"/>
    <p:sldId id="303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28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4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5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6D567-7989-FF74-049F-812E37E04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A0220E-EB96-1775-FBD5-E35EED71C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F5200-5781-4D9A-DE3D-0FA81689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AE56C25E-8A4C-459C-9956-5C94F92F1E7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F2CF07-B5C5-0953-A76B-C647525F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F124CF-D07C-AA60-ACEF-4424D757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85899CA-6262-4DE2-B91D-92DFAE762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12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2EC34-11AD-C108-9F14-11C803F1F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BA6319-1093-D2CD-9028-0595ADE34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536BF2-1E52-E2FD-9DB1-70FCB59D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25E-8A4C-459C-9956-5C94F92F1E7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AAC6A-6D7A-A44C-C9E2-36D48FFF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02AE28-0B80-A5C1-F67C-3BB73D43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99CA-6262-4DE2-B91D-92DFAE762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2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42F35D-19BA-F0BA-3391-85D3C229E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1E6D1F-C766-82CF-6C1F-11A473E6B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9FAA7E-307A-9A66-BA94-38871950D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25E-8A4C-459C-9956-5C94F92F1E7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ED171C-3A9D-3BFB-C937-D1F7B490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30BD2-52E8-5BED-90F3-BFE3CD64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99CA-6262-4DE2-B91D-92DFAE762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190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C:/Users/shaun/AppData/Roaming/PolarisOffice/ETemp/9384_21497432/fImage6884519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2025-01-10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914400" y="1381760"/>
            <a:ext cx="614235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l">
              <a:buFontTx/>
              <a:buNone/>
              <a:defRPr lang="en-GB" altLang="en-US" sz="5000" b="1">
                <a:solidFill>
                  <a:srgbClr val="F05F5C"/>
                </a:solidFill>
              </a:defRPr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911225" y="3861435"/>
            <a:ext cx="6145530" cy="16560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 algn="l">
              <a:buFontTx/>
              <a:buNone/>
              <a:defRPr lang="en-GB" altLang="en-US"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lvl="1" indent="0" algn="ctr">
              <a:buFontTx/>
              <a:buNone/>
              <a:defRPr lang="en-GB" altLang="en-US" sz="2000"/>
            </a:lvl2pPr>
            <a:lvl3pPr marL="914400" lvl="2" indent="0" algn="ctr">
              <a:buFontTx/>
              <a:buNone/>
              <a:defRPr lang="en-GB" altLang="en-US" sz="1800"/>
            </a:lvl3pPr>
            <a:lvl4pPr marL="1371600" lvl="3" indent="0" algn="ctr">
              <a:buFontTx/>
              <a:buNone/>
              <a:defRPr lang="en-GB" altLang="en-US" sz="1600"/>
            </a:lvl4pPr>
            <a:lvl5pPr marL="1828800" lvl="4" indent="0" algn="ctr">
              <a:buFontTx/>
              <a:buNone/>
              <a:defRPr lang="en-GB" altLang="en-US" sz="1600"/>
            </a:lvl5pPr>
            <a:lvl6pPr marL="2286000" lvl="5" indent="0" algn="ctr">
              <a:buFontTx/>
              <a:buNone/>
              <a:defRPr lang="en-GB" altLang="en-US" sz="1600"/>
            </a:lvl6pPr>
            <a:lvl7pPr marL="2743200" lvl="6" indent="0" algn="ctr">
              <a:buFontTx/>
              <a:buNone/>
              <a:defRPr lang="en-GB" altLang="en-US" sz="1600"/>
            </a:lvl7pPr>
            <a:lvl8pPr marL="3200400" lvl="7" indent="0" algn="ctr">
              <a:buFontTx/>
              <a:buNone/>
              <a:defRPr lang="en-GB" altLang="en-US" sz="1600"/>
            </a:lvl8pPr>
            <a:lvl9pPr marL="3657600" lvl="8" indent="0" algn="ctr">
              <a:buFontTx/>
              <a:buNone/>
              <a:defRPr lang="en-GB" altLang="en-US" sz="1600"/>
            </a:lvl9pPr>
          </a:lstStyle>
          <a:p>
            <a:pPr marL="0" indent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</p:spTree>
    <p:extLst>
      <p:ext uri="{BB962C8B-B14F-4D97-AF65-F5344CB8AC3E}">
        <p14:creationId xmlns:p14="http://schemas.microsoft.com/office/powerpoint/2010/main" val="33826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2025-01-10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97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F05F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C:/Users/shaun/AppData/Roaming/PolarisOffice/ETemp/9384_21497432/fImage2360502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  <a:noFill/>
        </p:spPr>
      </p:pic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1850" y="1710055"/>
            <a:ext cx="10516235" cy="285305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4400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1850" y="4589780"/>
            <a:ext cx="10516235" cy="1500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2000">
                <a:solidFill>
                  <a:schemeClr val="bg1"/>
                </a:solidFill>
              </a:defRPr>
            </a:lvl1pPr>
            <a:lvl2pPr marL="457200" lvl="1" indent="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2025-01-10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617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sz="half" idx="1"/>
          </p:nvPr>
        </p:nvSpPr>
        <p:spPr>
          <a:xfrm>
            <a:off x="838200" y="1484630"/>
            <a:ext cx="5182235" cy="469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6172200" y="1484630"/>
            <a:ext cx="5182235" cy="46932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2025-01-10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493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40105" y="1484630"/>
            <a:ext cx="5158105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000" b="1">
                <a:solidFill>
                  <a:schemeClr val="bg2">
                    <a:lumMod val="25000"/>
                  </a:schemeClr>
                </a:solidFill>
              </a:defRPr>
            </a:lvl1pPr>
            <a:lvl2pPr marL="457200" lvl="1" indent="0">
              <a:buFontTx/>
              <a:buNone/>
              <a:defRPr lang="en-GB" altLang="en-US" sz="2000" b="1"/>
            </a:lvl2pPr>
            <a:lvl3pPr marL="914400" lvl="2" indent="0">
              <a:buFontTx/>
              <a:buNone/>
              <a:defRPr lang="en-GB" altLang="en-US" sz="1800" b="1"/>
            </a:lvl3pPr>
            <a:lvl4pPr marL="1371600" lvl="3" indent="0">
              <a:buFontTx/>
              <a:buNone/>
              <a:defRPr lang="en-GB" altLang="en-US" sz="1600" b="1"/>
            </a:lvl4pPr>
            <a:lvl5pPr marL="1828800" lvl="4" indent="0">
              <a:buFontTx/>
              <a:buNone/>
              <a:defRPr lang="en-GB" altLang="en-US" sz="1600" b="1"/>
            </a:lvl5pPr>
            <a:lvl6pPr marL="2286000" lvl="5" indent="0">
              <a:buFontTx/>
              <a:buNone/>
              <a:defRPr lang="en-GB" altLang="en-US" sz="1600" b="1"/>
            </a:lvl6pPr>
            <a:lvl7pPr marL="2743200" lvl="6" indent="0">
              <a:buFontTx/>
              <a:buNone/>
              <a:defRPr lang="en-GB" altLang="en-US" sz="1600" b="1"/>
            </a:lvl7pPr>
            <a:lvl8pPr marL="3200400" lvl="7" indent="0">
              <a:buFontTx/>
              <a:buNone/>
              <a:defRPr lang="en-GB" altLang="en-US" sz="1600" b="1"/>
            </a:lvl8pPr>
            <a:lvl9pPr marL="3657600" lvl="8" indent="0">
              <a:buFontTx/>
              <a:buNone/>
              <a:defRPr lang="en-GB" altLang="en-US" sz="1600" b="1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840105" y="2505075"/>
            <a:ext cx="5158105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>
            <a:off x="6172200" y="1484630"/>
            <a:ext cx="5184140" cy="8242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000" b="1">
                <a:solidFill>
                  <a:schemeClr val="bg2">
                    <a:lumMod val="25000"/>
                  </a:schemeClr>
                </a:solidFill>
              </a:defRPr>
            </a:lvl1pPr>
            <a:lvl2pPr marL="457200" lvl="1" indent="0">
              <a:buFontTx/>
              <a:buNone/>
              <a:defRPr lang="en-GB" altLang="en-US" sz="2000" b="1"/>
            </a:lvl2pPr>
            <a:lvl3pPr marL="914400" lvl="2" indent="0">
              <a:buFontTx/>
              <a:buNone/>
              <a:defRPr lang="en-GB" altLang="en-US" sz="1800" b="1"/>
            </a:lvl3pPr>
            <a:lvl4pPr marL="1371600" lvl="3" indent="0">
              <a:buFontTx/>
              <a:buNone/>
              <a:defRPr lang="en-GB" altLang="en-US" sz="1600" b="1"/>
            </a:lvl4pPr>
            <a:lvl5pPr marL="1828800" lvl="4" indent="0">
              <a:buFontTx/>
              <a:buNone/>
              <a:defRPr lang="en-GB" altLang="en-US" sz="1600" b="1"/>
            </a:lvl5pPr>
            <a:lvl6pPr marL="2286000" lvl="5" indent="0">
              <a:buFontTx/>
              <a:buNone/>
              <a:defRPr lang="en-GB" altLang="en-US" sz="1600" b="1"/>
            </a:lvl6pPr>
            <a:lvl7pPr marL="2743200" lvl="6" indent="0">
              <a:buFontTx/>
              <a:buNone/>
              <a:defRPr lang="en-GB" altLang="en-US" sz="1600" b="1"/>
            </a:lvl7pPr>
            <a:lvl8pPr marL="3200400" lvl="7" indent="0">
              <a:buFontTx/>
              <a:buNone/>
              <a:defRPr lang="en-GB" altLang="en-US" sz="1600" b="1"/>
            </a:lvl8pPr>
            <a:lvl9pPr marL="3657600" lvl="8" indent="0">
              <a:buFontTx/>
              <a:buNone/>
              <a:defRPr lang="en-GB" altLang="en-US" sz="1600" b="1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sz="quarter" idx="4"/>
          </p:nvPr>
        </p:nvSpPr>
        <p:spPr>
          <a:xfrm>
            <a:off x="6172200" y="2505075"/>
            <a:ext cx="5184140" cy="3685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2025-01-10</a:t>
            </a:fld>
            <a:endParaRPr lang="ko-KR" alt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  <p:sp>
        <p:nvSpPr>
          <p:cNvPr id="10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</p:spTree>
    <p:extLst>
      <p:ext uri="{BB962C8B-B14F-4D97-AF65-F5344CB8AC3E}">
        <p14:creationId xmlns:p14="http://schemas.microsoft.com/office/powerpoint/2010/main" val="3691565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2025-01-10</a:t>
            </a:fld>
            <a:endParaRPr lang="ko-KR" alt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255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2025-01-10</a:t>
            </a:fld>
            <a:endParaRPr lang="ko-KR" alt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617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캡션 있는 콘텐츠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>
            <a:off x="0" y="0"/>
            <a:ext cx="5193665" cy="6858635"/>
          </a:xfrm>
          <a:prstGeom prst="rect">
            <a:avLst/>
          </a:prstGeom>
          <a:solidFill>
            <a:srgbClr val="60C9DE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/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800" b="1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615940" y="987425"/>
            <a:ext cx="5739765" cy="48742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lvl="1" indent="0">
              <a:buFontTx/>
              <a:buNone/>
              <a:defRPr lang="en-GB" altLang="en-US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lvl="2" indent="0">
              <a:buFontTx/>
              <a:buNone/>
              <a:defRPr lang="en-GB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lvl="3" indent="0">
              <a:buFontTx/>
              <a:buNone/>
              <a:defRPr lang="en-GB" alt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lvl="4" indent="0">
              <a:buFontTx/>
              <a:buNone/>
              <a:defRPr lang="en-GB" alt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lvl="5" indent="0">
              <a:buFontTx/>
              <a:buNone/>
              <a:defRPr lang="en-GB" altLang="en-US" sz="2000"/>
            </a:lvl6pPr>
            <a:lvl7pPr marL="0" lvl="6" indent="0">
              <a:buFontTx/>
              <a:buNone/>
              <a:defRPr lang="en-GB" altLang="en-US" sz="2000"/>
            </a:lvl7pPr>
            <a:lvl8pPr marL="0" lvl="7" indent="0">
              <a:buFontTx/>
              <a:buNone/>
              <a:defRPr lang="en-GB" altLang="en-US" sz="2000"/>
            </a:lvl8pPr>
            <a:lvl9pPr marL="0" lvl="8" indent="0">
              <a:buFontTx/>
              <a:buNone/>
              <a:defRPr lang="en-GB" altLang="en-US" sz="2000"/>
            </a:lvl9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1600">
                <a:solidFill>
                  <a:schemeClr val="bg1"/>
                </a:solidFill>
              </a:defRPr>
            </a:lvl1pPr>
            <a:lvl2pPr marL="457200" lvl="1" indent="0">
              <a:buFontTx/>
              <a:buNone/>
              <a:defRPr lang="en-GB" altLang="en-US" sz="1400"/>
            </a:lvl2pPr>
            <a:lvl3pPr marL="914400" lvl="2" indent="0">
              <a:buFontTx/>
              <a:buNone/>
              <a:defRPr lang="en-GB" altLang="en-US" sz="1200"/>
            </a:lvl3pPr>
            <a:lvl4pPr marL="1371600" lvl="3" indent="0">
              <a:buFontTx/>
              <a:buNone/>
              <a:defRPr lang="en-GB" altLang="en-US" sz="1000"/>
            </a:lvl4pPr>
            <a:lvl5pPr marL="1828800" lvl="4" indent="0">
              <a:buFontTx/>
              <a:buNone/>
              <a:defRPr lang="en-GB" altLang="en-US" sz="1000"/>
            </a:lvl5pPr>
            <a:lvl6pPr marL="2286000" lvl="5" indent="0">
              <a:buFontTx/>
              <a:buNone/>
              <a:defRPr lang="en-GB" altLang="en-US" sz="1000"/>
            </a:lvl6pPr>
            <a:lvl7pPr marL="2743200" lvl="6" indent="0">
              <a:buFontTx/>
              <a:buNone/>
              <a:defRPr lang="en-GB" altLang="en-US" sz="1000"/>
            </a:lvl7pPr>
            <a:lvl8pPr marL="3200400" lvl="7" indent="0">
              <a:buFontTx/>
              <a:buNone/>
              <a:defRPr lang="en-GB" altLang="en-US" sz="1000"/>
            </a:lvl8pPr>
            <a:lvl9pPr marL="3657600" lvl="8" indent="0">
              <a:buFontTx/>
              <a:buNone/>
              <a:defRPr lang="en-GB" altLang="en-US" sz="1000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2025-01-10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84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C4E4A-55D8-779F-1D2D-C1E8FB20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90D98-0F20-15B3-B01E-8971BC830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DB9E9D-E654-C91E-DE1C-FFDCA896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25E-8A4C-459C-9956-5C94F92F1E7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E562F-C418-A945-061E-05870A92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DA2B2-2575-2328-2BE1-55B09013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99CA-6262-4DE2-B91D-92DFAE762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273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>
            <a:spLocks/>
          </p:cNvSpPr>
          <p:nvPr/>
        </p:nvSpPr>
        <p:spPr>
          <a:xfrm>
            <a:off x="0" y="0"/>
            <a:ext cx="5193665" cy="6858635"/>
          </a:xfrm>
          <a:prstGeom prst="rect">
            <a:avLst/>
          </a:prstGeom>
          <a:solidFill>
            <a:srgbClr val="F05F5C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/>
          </a:p>
        </p:txBody>
      </p:sp>
      <p:sp>
        <p:nvSpPr>
          <p:cNvPr id="3" name="Picture Placeholder 2"/>
          <p:cNvSpPr txBox="1">
            <a:spLocks noGrp="1" noChangeAspect="1"/>
          </p:cNvSpPr>
          <p:nvPr>
            <p:ph type="pic" idx="1"/>
          </p:nvPr>
        </p:nvSpPr>
        <p:spPr>
          <a:xfrm>
            <a:off x="5615305" y="987425"/>
            <a:ext cx="5740400" cy="4874260"/>
          </a:xfrm>
          <a:prstGeom prst="rect">
            <a:avLst/>
          </a:prstGeom>
        </p:spPr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40105" y="457200"/>
            <a:ext cx="3932555" cy="16008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>
              <a:buFontTx/>
              <a:buNone/>
              <a:defRPr lang="en-GB" altLang="en-US" sz="2800" b="1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>
            <a:off x="840105" y="2057400"/>
            <a:ext cx="3932555" cy="38125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 sz="1600">
                <a:solidFill>
                  <a:schemeClr val="bg1"/>
                </a:solidFill>
              </a:defRPr>
            </a:lvl1pPr>
            <a:lvl2pPr marL="457200" lvl="1" indent="0">
              <a:buFontTx/>
              <a:buNone/>
              <a:defRPr lang="en-GB" altLang="en-US" sz="1400"/>
            </a:lvl2pPr>
            <a:lvl3pPr marL="914400" lvl="2" indent="0">
              <a:buFontTx/>
              <a:buNone/>
              <a:defRPr lang="en-GB" altLang="en-US" sz="1200"/>
            </a:lvl3pPr>
            <a:lvl4pPr marL="1371600" lvl="3" indent="0">
              <a:buFontTx/>
              <a:buNone/>
              <a:defRPr lang="en-GB" altLang="en-US" sz="1000"/>
            </a:lvl4pPr>
            <a:lvl5pPr marL="1828800" lvl="4" indent="0">
              <a:buFontTx/>
              <a:buNone/>
              <a:defRPr lang="en-GB" altLang="en-US" sz="1000"/>
            </a:lvl5pPr>
            <a:lvl6pPr marL="2286000" lvl="5" indent="0">
              <a:buFontTx/>
              <a:buNone/>
              <a:defRPr lang="en-GB" altLang="en-US" sz="1000"/>
            </a:lvl6pPr>
            <a:lvl7pPr marL="2743200" lvl="6" indent="0">
              <a:buFontTx/>
              <a:buNone/>
              <a:defRPr lang="en-GB" altLang="en-US" sz="1000"/>
            </a:lvl7pPr>
            <a:lvl8pPr marL="3200400" lvl="7" indent="0">
              <a:buFontTx/>
              <a:buNone/>
              <a:defRPr lang="en-GB" altLang="en-US" sz="1000"/>
            </a:lvl8pPr>
            <a:lvl9pPr marL="3657600" lvl="8" indent="0">
              <a:buFontTx/>
              <a:buNone/>
              <a:defRPr lang="en-GB" altLang="en-US" sz="1000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2025-01-10</a:t>
            </a:fld>
            <a:endParaRPr lang="ko-KR" alt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842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2025-01-10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8315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세로 제목 및 텍스트">
    <p:bg>
      <p:bgPr>
        <a:solidFill>
          <a:srgbClr val="60C9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8724900" y="365125"/>
            <a:ext cx="2629535" cy="5812790"/>
          </a:xfrm>
          <a:prstGeom prst="rect">
            <a:avLst/>
          </a:prstGeom>
        </p:spPr>
        <p:txBody>
          <a:bodyPr vert="eaVert" wrap="square" lIns="91440" tIns="45720" rIns="91440" bIns="45720" numCol="1" anchor="ctr">
            <a:normAutofit/>
          </a:bodyPr>
          <a:lstStyle>
            <a:lvl1pPr marL="0" indent="0">
              <a:buFontTx/>
              <a:buNone/>
              <a:defRPr lang="en-GB" altLang="en-US" b="1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838200" y="365125"/>
            <a:ext cx="7734935" cy="5812790"/>
          </a:xfrm>
          <a:prstGeom prst="rect">
            <a:avLst/>
          </a:prstGeom>
        </p:spPr>
        <p:txBody>
          <a:bodyPr vert="eaVert" wrap="square" lIns="91440" tIns="45720" rIns="91440" bIns="45720" numCol="1" anchor="t">
            <a:norm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  <a:lvl2pPr marL="0" lvl="1" indent="0">
              <a:buFontTx/>
              <a:buNone/>
              <a:defRPr lang="en-GB" altLang="en-US">
                <a:solidFill>
                  <a:schemeClr val="bg1"/>
                </a:solidFill>
              </a:defRPr>
            </a:lvl2pPr>
            <a:lvl3pPr marL="0" lvl="2" indent="0">
              <a:buFontTx/>
              <a:buNone/>
              <a:defRPr lang="en-GB" altLang="en-US">
                <a:solidFill>
                  <a:schemeClr val="bg1"/>
                </a:solidFill>
              </a:defRPr>
            </a:lvl3pPr>
            <a:lvl4pPr marL="0" lvl="3" indent="0">
              <a:buFontTx/>
              <a:buNone/>
              <a:defRPr lang="en-GB" altLang="en-US">
                <a:solidFill>
                  <a:schemeClr val="bg1"/>
                </a:solidFill>
              </a:defRPr>
            </a:lvl4pPr>
            <a:lvl5pPr marL="0" lvl="4" indent="0">
              <a:buFontTx/>
              <a:buNone/>
              <a:defRPr lang="en-GB" altLang="en-US">
                <a:solidFill>
                  <a:schemeClr val="bg1"/>
                </a:solidFill>
              </a:defRPr>
            </a:lvl5pPr>
          </a:lstStyle>
          <a:p>
            <a:pPr marL="228600" indent="-228600"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2025-01-10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>
              <a:buFontTx/>
              <a:buNone/>
              <a:defRPr lang="en-GB" altLang="en-US">
                <a:solidFill>
                  <a:schemeClr val="bg1"/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34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2894B-FFD0-14F3-AB38-A641CCD1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A8D348-B8C1-DE4E-128E-9FDDFDA7E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71D24-4200-D826-6989-D0387D89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25E-8A4C-459C-9956-5C94F92F1E7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1FFC8-BF58-2690-E40E-4120F01F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FCB488-2A39-789C-55A4-9CAA6B145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99CA-6262-4DE2-B91D-92DFAE762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00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A3A62-0025-9016-B187-DAFBE457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D7BA7-5011-444B-AFE7-CF08653AA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A6934D-F315-2F04-9AF8-7F44C842C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E0086A-81E3-DB50-558C-25444B4E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25E-8A4C-459C-9956-5C94F92F1E7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442BFB-1A76-FEAA-2EA2-F71E3639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BFFA9B-4797-1681-EB40-2EC807D8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99CA-6262-4DE2-B91D-92DFAE762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47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12361-57CE-9D10-0999-E4890E7B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AB45DB-E4EE-290B-D9E8-534B012D2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64F626-FB6F-A370-AF21-0225AC184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DC6DF4-7C29-8BCE-9ED7-F822A28C1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3E663F-6038-BB1A-F2D7-656BD0173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E88713-45C4-9769-A697-F9836E2B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25E-8A4C-459C-9956-5C94F92F1E7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72EF98-C3DC-A6A6-58B3-D911A77B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CE8A1F-8CE1-68C1-0731-D893B42F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99CA-6262-4DE2-B91D-92DFAE762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54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F2EBD-372E-66CC-EC2C-35E1AD13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FA8594-BCA6-4F34-8FA3-C31BB018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25E-8A4C-459C-9956-5C94F92F1E7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671A78-5681-AE4D-D6B1-C63DCC98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80C563-4F4A-767E-3F39-38E021E3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99CA-6262-4DE2-B91D-92DFAE762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36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0A3F7F-F0A8-A342-0BE9-44121597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25E-8A4C-459C-9956-5C94F92F1E7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28092A-5FF3-DFF2-0FC6-4A8BAE8BA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F3A8AA-6D3A-B6C3-8383-66430BE7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99CA-6262-4DE2-B91D-92DFAE762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05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8C1B4-FD67-5CA3-8142-524F970BB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65B20-E4FA-0C3F-8B06-8A4DE929A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EAD490-CCF8-6782-6FD4-7129E8A4F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45C2C-C9C2-5A89-4E84-6AEAEAE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25E-8A4C-459C-9956-5C94F92F1E7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24E5D5-0552-685E-EBF6-BB2A409F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C1C2AF-A209-096A-1FC4-FD123B6C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99CA-6262-4DE2-B91D-92DFAE762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65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C90A7-C296-7E90-CBC4-4525C1BF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508FBD-AF5B-AA8B-917B-0F565546F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4AB5E4-D54E-B990-A91A-AF4CF8657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45421F-D2A1-DFFF-6772-87910DD6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C25E-8A4C-459C-9956-5C94F92F1E7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B7885D-131D-CBF1-D542-3F8DB9A9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FE8FDD-8609-FF83-7ADA-6D90882E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899CA-6262-4DE2-B91D-92DFAE762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5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DE9E2C-A9E1-2924-462A-BF5E40914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EE3331-83B8-529B-9AC7-31C4E6D59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BC8FD-B857-C5F8-4073-85CE9C060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6C25E-8A4C-459C-9956-5C94F92F1E7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983DA8-59BC-45CE-52D3-DDA85291C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6FF16-1959-9390-40B5-68D786F46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899CA-6262-4DE2-B91D-92DFAE762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02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>
            <a:off x="0" y="0"/>
            <a:ext cx="12192635" cy="36830"/>
          </a:xfrm>
          <a:prstGeom prst="rect">
            <a:avLst/>
          </a:prstGeom>
          <a:solidFill>
            <a:srgbClr val="F05F5C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 sz="1800">
              <a:solidFill>
                <a:srgbClr val="F05F5C"/>
              </a:solidFill>
            </a:endParaRPr>
          </a:p>
        </p:txBody>
      </p:sp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8324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38200" y="1484630"/>
            <a:ext cx="10516235" cy="46926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685800" lvl="1" indent="-228600"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lvl="2" indent="-228600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lvl="3" indent="-228600"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lvl="4" indent="-228600"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>
              <a:buFontTx/>
              <a:buNone/>
              <a:defRPr lang="en-GB" altLang="en-U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2025-01-10</a:t>
            </a:fld>
            <a:endParaRPr lang="ko-KR" alt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4038600" y="6356350"/>
            <a:ext cx="41154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ctr">
              <a:buFontTx/>
              <a:buNone/>
              <a:defRPr lang="en-GB" altLang="en-U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endParaRPr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r">
              <a:buFontTx/>
              <a:buNone/>
              <a:defRPr lang="en-GB" altLang="en-US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428750" y="-7747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>
            <a:lvl1pPr marL="0" indent="0" algn="ctr">
              <a:buFontTx/>
              <a:buNone/>
              <a:defRPr lang="en-GB" altLang="en-US" sz="6000"/>
            </a:lvl1pPr>
          </a:lstStyle>
          <a:p>
            <a:pPr marL="0" indent="0">
              <a:buFontTx/>
              <a:buNone/>
            </a:pPr>
            <a:r>
              <a:rPr lang="ko-KR" altLang="en-US"/>
              <a:t>GPT-2</a:t>
            </a:r>
          </a:p>
        </p:txBody>
      </p:sp>
      <p:pic>
        <p:nvPicPr>
          <p:cNvPr id="3" name="그림 1" descr="C:/Users/shaun/AppData/Roaming/PolarisOffice/ETemp/17888_20317880/fImage2318997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5" y="2694940"/>
            <a:ext cx="11416030" cy="24199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772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OPENAI GPT의 Decoder 구조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 sz="2000">
                <a:latin typeface="+mn-lt"/>
                <a:ea typeface="+mn-ea"/>
                <a:cs typeface="+mn-cs"/>
              </a:rPr>
              <a:t>Decoder only-block</a:t>
            </a:r>
          </a:p>
          <a:p>
            <a:pPr marL="228600" indent="-228600">
              <a:buFont typeface="Arial"/>
              <a:buChar char="•"/>
            </a:pPr>
            <a:r>
              <a:rPr lang="ko-KR" altLang="en-US" sz="2000">
                <a:latin typeface="+mn-lt"/>
                <a:ea typeface="+mn-ea"/>
                <a:cs typeface="+mn-cs"/>
              </a:rPr>
              <a:t>Encoder-decoder(cross-attention) block이 빠짐</a:t>
            </a:r>
          </a:p>
          <a:p>
            <a:pPr marL="228600" indent="-228600">
              <a:buFont typeface="Arial"/>
              <a:buChar char="•"/>
            </a:pPr>
            <a:r>
              <a:rPr lang="ko-KR" altLang="en-US" sz="2000" b="1">
                <a:latin typeface="+mn-lt"/>
                <a:ea typeface="+mn-ea"/>
                <a:cs typeface="+mn-cs"/>
              </a:rPr>
              <a:t>자신의 과거 시점 정보만 활용</a:t>
            </a:r>
            <a:r>
              <a:rPr lang="ko-KR" altLang="en-US" sz="2000">
                <a:latin typeface="+mn-lt"/>
                <a:ea typeface="+mn-ea"/>
                <a:cs typeface="+mn-cs"/>
              </a:rPr>
              <a:t>하기 때문에 encoder 정보 참조할 필요 없음!</a:t>
            </a:r>
          </a:p>
        </p:txBody>
      </p:sp>
      <p:pic>
        <p:nvPicPr>
          <p:cNvPr id="4" name="그림 10" descr="C:/Users/shaun/AppData/Roaming/PolarisOffice/ETemp/17888_20317880/fImage70192193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825" y="3510915"/>
            <a:ext cx="6356985" cy="29089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모델 작동과정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92500"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입력 Encoding</a:t>
            </a:r>
          </a:p>
          <a:p>
            <a:pPr marL="228600" indent="-228600">
              <a:buFont typeface="Arial"/>
              <a:buChar char="•"/>
            </a:pPr>
            <a:endParaRPr lang="ko-KR" altLang="en-US"/>
          </a:p>
          <a:p>
            <a:pPr marL="228600" indent="-228600">
              <a:buFont typeface="Arial"/>
              <a:buChar char="•"/>
            </a:pPr>
            <a:r>
              <a:rPr lang="ko-KR" altLang="en-US"/>
              <a:t>Embedding matrix에서</a:t>
            </a:r>
          </a:p>
          <a:p>
            <a:pPr marL="228600" indent="-228600">
              <a:buFontTx/>
              <a:buNone/>
            </a:pPr>
            <a:r>
              <a:rPr lang="ko-KR" altLang="en-US"/>
              <a:t>입력 단어 embedding 조회</a:t>
            </a:r>
          </a:p>
          <a:p>
            <a:pPr marL="228600" indent="-228600">
              <a:buFontTx/>
              <a:buNone/>
            </a:pPr>
            <a:r>
              <a:rPr lang="ko-KR" altLang="en-US"/>
              <a:t>각 행이 단어 embedding</a:t>
            </a:r>
          </a:p>
          <a:p>
            <a:pPr marL="228600" indent="-228600">
              <a:buFontTx/>
              <a:buNone/>
            </a:pPr>
            <a:endParaRPr lang="ko-KR" altLang="en-US"/>
          </a:p>
          <a:p>
            <a:pPr marL="228600" indent="-228600">
              <a:buFont typeface="Arial"/>
              <a:buChar char="•"/>
            </a:pPr>
            <a:r>
              <a:rPr lang="ko-KR" altLang="en-US"/>
              <a:t>처음은 시작 토큰 &lt;s&gt; 조회</a:t>
            </a:r>
          </a:p>
          <a:p>
            <a:pPr marL="228600" indent="-228600">
              <a:buFont typeface="Arial"/>
              <a:buChar char="•"/>
            </a:pPr>
            <a:endParaRPr lang="ko-KR" altLang="en-US"/>
          </a:p>
          <a:p>
            <a:pPr marL="228600" indent="-228600">
              <a:buFont typeface="Arial"/>
              <a:buChar char="•"/>
            </a:pPr>
            <a:endParaRPr lang="ko-KR" altLang="en-US"/>
          </a:p>
        </p:txBody>
      </p:sp>
      <p:pic>
        <p:nvPicPr>
          <p:cNvPr id="4" name="그림 11" descr="C:/Users/shaun/AppData/Roaming/PolarisOffice/ETemp/17888_20317880/fImage62717198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380" y="1916430"/>
            <a:ext cx="6026785" cy="35439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모델 작동과정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>
              <a:buFont typeface="Arial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첫번째 block 전달 전</a:t>
            </a:r>
          </a:p>
          <a:p>
            <a:pPr marL="228600" indent="-22860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Positional encoding 통합</a:t>
            </a:r>
          </a:p>
          <a:p>
            <a:pPr marL="228600" indent="-228600"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1024개 위치에 대한 </a:t>
            </a:r>
          </a:p>
          <a:p>
            <a:pPr marL="228600" indent="-228600"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Positional encoding vector</a:t>
            </a:r>
          </a:p>
          <a:p>
            <a:pPr marL="228600" indent="-228600">
              <a:buFontTx/>
              <a:buNone/>
            </a:pP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그림 12" descr="C:/Users/shaun/AppData/Roaming/PolarisOffice/ETemp/17888_20317880/fImage55430202328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220" y="1827530"/>
            <a:ext cx="6052185" cy="34359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72490" y="378460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모델 작동과정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4890770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Tx/>
              <a:buNone/>
            </a:pPr>
            <a:r>
              <a:rPr lang="ko-KR" altLang="en-US" sz="2000">
                <a:latin typeface="+mn-lt"/>
                <a:ea typeface="+mn-ea"/>
                <a:cs typeface="+mn-cs"/>
              </a:rPr>
              <a:t>입력 단어는 embedding 조회(&lt;s&gt;토큰)-&gt;</a:t>
            </a:r>
          </a:p>
          <a:p>
            <a:pPr marL="228600" indent="-228600">
              <a:buFontTx/>
              <a:buNone/>
            </a:pPr>
            <a:r>
              <a:rPr lang="ko-KR" altLang="en-US" sz="2000">
                <a:latin typeface="+mn-lt"/>
                <a:ea typeface="+mn-ea"/>
                <a:cs typeface="+mn-cs"/>
              </a:rPr>
              <a:t>-&gt; Positional encoding 통합 -&gt; </a:t>
            </a:r>
          </a:p>
          <a:p>
            <a:pPr marL="228600" indent="-228600">
              <a:buFontTx/>
              <a:buNone/>
            </a:pPr>
            <a:r>
              <a:rPr lang="ko-KR" altLang="en-US" sz="2000">
                <a:latin typeface="+mn-lt"/>
                <a:ea typeface="+mn-ea"/>
                <a:cs typeface="+mn-cs"/>
              </a:rPr>
              <a:t>첫번째 block 전달 </a:t>
            </a:r>
          </a:p>
          <a:p>
            <a:pPr marL="228600" indent="-228600">
              <a:buFontTx/>
              <a:buNone/>
            </a:pPr>
            <a:endParaRPr lang="ko-KR" altLang="en-US" sz="20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r>
              <a:rPr lang="ko-KR" altLang="en-US" sz="2000">
                <a:latin typeface="+mn-lt"/>
                <a:ea typeface="+mn-ea"/>
                <a:cs typeface="+mn-cs"/>
              </a:rPr>
              <a:t>GPT-2를 구성하는 두 개의 weight matrix</a:t>
            </a:r>
          </a:p>
          <a:p>
            <a:pPr marL="228600" indent="-228600">
              <a:buFontTx/>
              <a:buNone/>
            </a:pPr>
            <a:r>
              <a:rPr lang="ko-KR" altLang="en-US" sz="2000">
                <a:latin typeface="+mn-lt"/>
                <a:ea typeface="+mn-ea"/>
                <a:cs typeface="+mn-cs"/>
              </a:rPr>
              <a:t>(가중치 행렬)</a:t>
            </a:r>
          </a:p>
          <a:p>
            <a:pPr marL="228600" indent="-228600">
              <a:buFontTx/>
              <a:buNone/>
            </a:pPr>
            <a:r>
              <a:rPr lang="ko-KR" altLang="en-US" sz="2000">
                <a:latin typeface="+mn-lt"/>
                <a:ea typeface="+mn-ea"/>
                <a:cs typeface="+mn-cs"/>
              </a:rPr>
              <a:t>-Model vocabulary size</a:t>
            </a:r>
          </a:p>
          <a:p>
            <a:pPr marL="228600" indent="-228600">
              <a:buFontTx/>
              <a:buNone/>
            </a:pPr>
            <a:r>
              <a:rPr lang="ko-KR" altLang="en-US" sz="2000">
                <a:latin typeface="+mn-lt"/>
                <a:ea typeface="+mn-ea"/>
                <a:cs typeface="+mn-cs"/>
              </a:rPr>
              <a:t>-Context size</a:t>
            </a:r>
          </a:p>
          <a:p>
            <a:pPr marL="228600" indent="-228600">
              <a:buFontTx/>
              <a:buNone/>
            </a:pPr>
            <a:endParaRPr lang="ko-KR" altLang="en-US" sz="200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" descr="C:/Users/shaun/AppData/Roaming/PolarisOffice/ETemp/17888_20317880/fImage554302056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580" y="3648075"/>
            <a:ext cx="5072380" cy="2876550"/>
          </a:xfrm>
          <a:prstGeom prst="rect">
            <a:avLst/>
          </a:prstGeom>
          <a:noFill/>
        </p:spPr>
      </p:pic>
      <p:pic>
        <p:nvPicPr>
          <p:cNvPr id="5" name="그림 13" descr="C:/Users/shaun/AppData/Roaming/PolarisOffice/ETemp/17888_20317880/fImage62717206996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770" y="375285"/>
            <a:ext cx="5244465" cy="30803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72490" y="378460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모델 작동과정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03910" y="2998470"/>
            <a:ext cx="501332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Tx/>
              <a:buNone/>
            </a:pPr>
            <a:r>
              <a:rPr lang="ko-KR" altLang="en-US" sz="1800" b="1">
                <a:latin typeface="+mn-lt"/>
                <a:ea typeface="+mn-ea"/>
                <a:cs typeface="+mn-cs"/>
              </a:rPr>
              <a:t>단어를 transformer block 첫번째에 전달</a:t>
            </a:r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= 그 단어의 embedding +#1 positional vector</a:t>
            </a:r>
          </a:p>
          <a:p>
            <a:pPr marL="228600" indent="-228600">
              <a:buFontTx/>
              <a:buNone/>
            </a:pPr>
            <a:endParaRPr lang="ko-KR" altLang="en-US" sz="20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0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000">
              <a:latin typeface="+mn-lt"/>
              <a:ea typeface="+mn-ea"/>
              <a:cs typeface="+mn-cs"/>
            </a:endParaRPr>
          </a:p>
        </p:txBody>
      </p:sp>
      <p:pic>
        <p:nvPicPr>
          <p:cNvPr id="4" name="그림 15" descr="C:/Users/shaun/AppData/Roaming/PolarisOffice/ETemp/17888_20317880/fImage410222834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60" y="2189480"/>
            <a:ext cx="5551805" cy="2486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72490" y="378460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모델 작동과정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03910" y="2998470"/>
            <a:ext cx="501332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Tx/>
              <a:buNone/>
            </a:pPr>
            <a:r>
              <a:rPr lang="ko-KR" altLang="en-US" sz="1800" b="1">
                <a:latin typeface="+mn-lt"/>
                <a:ea typeface="+mn-ea"/>
                <a:cs typeface="+mn-cs"/>
              </a:rPr>
              <a:t>단어를 transformer block 첫번째에 전달</a:t>
            </a:r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= 그 단어의 embedding +#1 positional vector</a:t>
            </a:r>
          </a:p>
          <a:p>
            <a:pPr marL="228600" indent="-228600">
              <a:buFontTx/>
              <a:buNone/>
            </a:pPr>
            <a:endParaRPr lang="ko-KR" altLang="en-US" sz="20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000"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000">
              <a:latin typeface="+mn-lt"/>
              <a:ea typeface="+mn-ea"/>
              <a:cs typeface="+mn-cs"/>
            </a:endParaRPr>
          </a:p>
        </p:txBody>
      </p:sp>
      <p:pic>
        <p:nvPicPr>
          <p:cNvPr id="4" name="그림 16" descr="C:/Users/shaun/AppData/Roaming/PolarisOffice/ETemp/17888_20317880/fImage55655287299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505" y="2080260"/>
            <a:ext cx="6242685" cy="30930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Self-attention 작동 과정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 typeface="맑은 고딕"/>
              <a:buChar char="•"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A robot must obey the orders given </a:t>
            </a:r>
            <a:r>
              <a:rPr lang="ko-KR" altLang="en-US" sz="2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it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by human beings except where </a:t>
            </a:r>
            <a:r>
              <a:rPr lang="ko-KR" altLang="en-US" sz="28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such orders</a:t>
            </a: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 would conflict with the First Law.</a:t>
            </a:r>
          </a:p>
          <a:p>
            <a:pPr marL="228600" indent="-228600"/>
            <a:r>
              <a:rPr lang="ko-KR" altLang="en-US" sz="1800">
                <a:latin typeface="+mn-lt"/>
                <a:ea typeface="+mn-ea"/>
                <a:cs typeface="+mn-cs"/>
              </a:rPr>
              <a:t>(로보틱스 제2원칙: 로봇은 인간이 그것에 내리는 명령들에 복종해야만 하며, 단 이러한 명령들이 제1원칙에 위배될 때는 예외로 한다.)</a:t>
            </a:r>
          </a:p>
          <a:p>
            <a:pPr marL="228600" indent="-228600"/>
            <a:endParaRPr lang="ko-KR" altLang="en-US"/>
          </a:p>
        </p:txBody>
      </p:sp>
      <p:pic>
        <p:nvPicPr>
          <p:cNvPr id="4" name="그림 18" descr="C:/Users/shaun/AppData/Roaming/PolarisOffice/ETemp/17888_20317880/fImage71418293194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720" y="3277870"/>
            <a:ext cx="6115685" cy="33661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1142365" y="857250"/>
            <a:ext cx="10472420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rtl="0"/>
            <a:r>
              <a:rPr lang="ko-KR" altLang="en-US" sz="2000">
                <a:latin typeface="+mj-lt"/>
                <a:ea typeface="+mj-ea"/>
                <a:cs typeface="+mj-cs"/>
              </a:rPr>
              <a:t>Query = 찾고자 하는 주제가 적힌 메모지</a:t>
            </a:r>
            <a:br>
              <a:rPr lang="ko-KR" altLang="en-US" sz="2000">
                <a:latin typeface="+mj-lt"/>
                <a:ea typeface="+mj-ea"/>
                <a:cs typeface="+mj-cs"/>
              </a:rPr>
            </a:br>
            <a:r>
              <a:rPr lang="ko-KR" altLang="en-US" sz="2000">
                <a:latin typeface="+mj-lt"/>
                <a:ea typeface="+mj-ea"/>
                <a:cs typeface="+mj-cs"/>
              </a:rPr>
              <a:t>Key = 서류 캐비넷에 달린 제목</a:t>
            </a:r>
            <a:br>
              <a:rPr lang="ko-KR" altLang="en-US" sz="2000">
                <a:latin typeface="+mj-lt"/>
                <a:ea typeface="+mj-ea"/>
                <a:cs typeface="+mj-cs"/>
              </a:rPr>
            </a:br>
            <a:br>
              <a:rPr lang="ko-KR" altLang="en-US" sz="2000">
                <a:latin typeface="+mj-lt"/>
                <a:ea typeface="+mj-ea"/>
                <a:cs typeface="+mj-cs"/>
              </a:rPr>
            </a:br>
            <a:r>
              <a:rPr lang="ko-KR" altLang="en-US" sz="2000">
                <a:latin typeface="+mj-lt"/>
                <a:ea typeface="+mj-ea"/>
                <a:cs typeface="+mj-cs"/>
              </a:rPr>
              <a:t>메모지와 캐비넷을 매칭하면, 그 안에서 꺼낸 내용물이 </a:t>
            </a:r>
            <a:r>
              <a:rPr lang="ko-KR" altLang="en-US" sz="2000" b="1">
                <a:latin typeface="+mj-lt"/>
                <a:ea typeface="+mj-ea"/>
                <a:cs typeface="+mj-cs"/>
              </a:rPr>
              <a:t>“value vector”</a:t>
            </a:r>
            <a:br>
              <a:rPr lang="ko-KR" altLang="en-US" sz="2000" b="1">
                <a:latin typeface="+mj-lt"/>
                <a:ea typeface="+mj-ea"/>
                <a:cs typeface="+mj-cs"/>
              </a:rPr>
            </a:br>
            <a:br>
              <a:rPr lang="ko-KR" altLang="en-US" sz="2000">
                <a:latin typeface="+mj-lt"/>
                <a:ea typeface="+mj-ea"/>
                <a:cs typeface="+mj-cs"/>
              </a:rPr>
            </a:br>
            <a:endParaRPr lang="ko-KR" altLang="en-US" sz="2000"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 typeface="맑은 고딕"/>
              <a:buChar char="•"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/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그림 19" descr="C:/Users/shaun/AppData/Roaming/PolarisOffice/ETemp/17888_20317880/fImage112755297482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735" y="2113280"/>
            <a:ext cx="8044815" cy="43554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1196975" y="1205865"/>
            <a:ext cx="10472420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rtl="0"/>
            <a:r>
              <a:rPr lang="ko-KR" altLang="en-US" sz="2000">
                <a:latin typeface="+mj-lt"/>
                <a:ea typeface="+mj-ea"/>
                <a:cs typeface="+mj-cs"/>
              </a:rPr>
              <a:t>Query vector와 Key vector를 내적하면 그게 곧 각 캐비넷의 </a:t>
            </a:r>
            <a:r>
              <a:rPr lang="ko-KR" altLang="en-US" sz="2000" b="1">
                <a:latin typeface="+mj-lt"/>
                <a:ea typeface="+mj-ea"/>
                <a:cs typeface="+mj-cs"/>
              </a:rPr>
              <a:t>score</a:t>
            </a:r>
            <a:br>
              <a:rPr lang="ko-KR" altLang="en-US" sz="2000">
                <a:latin typeface="+mj-lt"/>
                <a:ea typeface="+mj-ea"/>
                <a:cs typeface="+mj-cs"/>
              </a:rPr>
            </a:br>
            <a:br>
              <a:rPr lang="ko-KR" altLang="en-US" sz="2000">
                <a:latin typeface="+mj-lt"/>
                <a:ea typeface="+mj-ea"/>
                <a:cs typeface="+mj-cs"/>
              </a:rPr>
            </a:br>
            <a:r>
              <a:rPr lang="ko-KR" altLang="en-US" sz="2000">
                <a:latin typeface="+mj-lt"/>
                <a:ea typeface="+mj-ea"/>
                <a:cs typeface="+mj-cs"/>
              </a:rPr>
              <a:t>이후 value vector를 score와 곱해 합산하면 </a:t>
            </a:r>
            <a:r>
              <a:rPr lang="ko-KR" altLang="en-US" sz="2000" b="1">
                <a:latin typeface="+mj-lt"/>
                <a:ea typeface="+mj-ea"/>
                <a:cs typeface="+mj-cs"/>
              </a:rPr>
              <a:t>self-attention</a:t>
            </a:r>
            <a:r>
              <a:rPr lang="ko-KR" altLang="en-US" sz="2000">
                <a:latin typeface="+mj-lt"/>
                <a:ea typeface="+mj-ea"/>
                <a:cs typeface="+mj-cs"/>
              </a:rPr>
              <a:t>이 된다.</a:t>
            </a:r>
            <a:br>
              <a:rPr lang="ko-KR" altLang="en-US" sz="2000">
                <a:latin typeface="+mj-lt"/>
                <a:ea typeface="+mj-ea"/>
                <a:cs typeface="+mj-cs"/>
              </a:rPr>
            </a:br>
            <a:br>
              <a:rPr lang="ko-KR" altLang="en-US" sz="2000">
                <a:latin typeface="+mj-lt"/>
                <a:ea typeface="+mj-ea"/>
                <a:cs typeface="+mj-cs"/>
              </a:rPr>
            </a:br>
            <a:br>
              <a:rPr lang="ko-KR" altLang="en-US" sz="2000" b="1">
                <a:latin typeface="+mj-lt"/>
                <a:ea typeface="+mj-ea"/>
                <a:cs typeface="+mj-cs"/>
              </a:rPr>
            </a:br>
            <a:br>
              <a:rPr lang="ko-KR" altLang="en-US" sz="2000">
                <a:latin typeface="+mj-lt"/>
                <a:ea typeface="+mj-ea"/>
                <a:cs typeface="+mj-cs"/>
              </a:rPr>
            </a:br>
            <a:endParaRPr lang="ko-KR" altLang="en-US" sz="2000"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 typeface="맑은 고딕"/>
              <a:buChar char="•"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/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5" name="Picture " descr="C:/Users/shaun/AppData/Roaming/PolarisOffice/ETemp/17888_20317880/fImage111679304543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65" y="2242820"/>
            <a:ext cx="5993130" cy="3171190"/>
          </a:xfrm>
          <a:prstGeom prst="rect">
            <a:avLst/>
          </a:prstGeom>
          <a:noFill/>
        </p:spPr>
      </p:pic>
      <p:pic>
        <p:nvPicPr>
          <p:cNvPr id="6" name="그림 23" descr="C:/Users/shaun/AppData/Roaming/PolarisOffice/ETemp/17888_20317880/fImage56006305239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015" y="2639695"/>
            <a:ext cx="4508500" cy="26250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1196975" y="1205865"/>
            <a:ext cx="10472420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rtl="0"/>
            <a:r>
              <a:rPr lang="ko-KR" altLang="en-US" sz="2000" u="sng">
                <a:latin typeface="+mj-lt"/>
                <a:ea typeface="+mj-ea"/>
                <a:cs typeface="+mj-cs"/>
              </a:rPr>
              <a:t>“Query vector와 Key vector를 내적하면 그게 곧 각 캐비넷의 </a:t>
            </a:r>
            <a:r>
              <a:rPr lang="ko-KR" altLang="en-US" sz="2000" b="1" u="sng">
                <a:latin typeface="+mj-lt"/>
                <a:ea typeface="+mj-ea"/>
                <a:cs typeface="+mj-cs"/>
              </a:rPr>
              <a:t>score”</a:t>
            </a:r>
            <a:br>
              <a:rPr lang="ko-KR" altLang="en-US" sz="2000">
                <a:latin typeface="+mj-lt"/>
                <a:ea typeface="+mj-ea"/>
                <a:cs typeface="+mj-cs"/>
              </a:rPr>
            </a:br>
            <a:br>
              <a:rPr lang="ko-KR" altLang="en-US" sz="2000">
                <a:latin typeface="+mj-lt"/>
                <a:ea typeface="+mj-ea"/>
                <a:cs typeface="+mj-cs"/>
              </a:rPr>
            </a:br>
            <a:r>
              <a:rPr lang="ko-KR" altLang="en-US" sz="2000">
                <a:latin typeface="+mj-lt"/>
                <a:ea typeface="+mj-ea"/>
                <a:cs typeface="+mj-cs"/>
              </a:rPr>
              <a:t>embedding matrix 각 행은 모델 어휘에 대한 embedding</a:t>
            </a:r>
            <a:br>
              <a:rPr lang="ko-KR" altLang="en-US" sz="2000">
                <a:latin typeface="+mj-lt"/>
                <a:ea typeface="+mj-ea"/>
                <a:cs typeface="+mj-cs"/>
              </a:rPr>
            </a:br>
            <a:br>
              <a:rPr lang="ko-KR" altLang="en-US" sz="2000">
                <a:latin typeface="+mj-lt"/>
                <a:ea typeface="+mj-ea"/>
                <a:cs typeface="+mj-cs"/>
              </a:rPr>
            </a:br>
            <a:r>
              <a:rPr lang="ko-KR" altLang="en-US" sz="2000">
                <a:latin typeface="+mj-lt"/>
                <a:ea typeface="+mj-ea"/>
                <a:cs typeface="+mj-cs"/>
              </a:rPr>
              <a:t>- 즉, Decoder 스택의 최상단 </a:t>
            </a:r>
            <a:r>
              <a:rPr lang="ko-KR" altLang="en-US" sz="2000" b="1">
                <a:latin typeface="+mj-lt"/>
                <a:ea typeface="+mj-ea"/>
                <a:cs typeface="+mj-cs"/>
              </a:rPr>
              <a:t>output vector(Query vector)</a:t>
            </a:r>
            <a:r>
              <a:rPr lang="ko-KR" altLang="en-US" sz="2000">
                <a:latin typeface="+mj-lt"/>
                <a:ea typeface="+mj-ea"/>
                <a:cs typeface="+mj-cs"/>
              </a:rPr>
              <a:t> 와 </a:t>
            </a:r>
            <a:r>
              <a:rPr lang="ko-KR" altLang="en-US" sz="2000" b="1">
                <a:latin typeface="+mj-lt"/>
                <a:ea typeface="+mj-ea"/>
                <a:cs typeface="+mj-cs"/>
              </a:rPr>
              <a:t>embedding matrix(Key vector) </a:t>
            </a:r>
            <a:br>
              <a:rPr lang="ko-KR" altLang="en-US" sz="2000">
                <a:latin typeface="+mj-lt"/>
                <a:ea typeface="+mj-ea"/>
                <a:cs typeface="+mj-cs"/>
              </a:rPr>
            </a:br>
            <a:r>
              <a:rPr lang="ko-KR" altLang="en-US" sz="2000">
                <a:latin typeface="+mj-lt"/>
                <a:ea typeface="+mj-ea"/>
                <a:cs typeface="+mj-cs"/>
              </a:rPr>
              <a:t>  곱하면 </a:t>
            </a:r>
            <a:r>
              <a:rPr lang="ko-KR" altLang="en-US" sz="2000" b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각 단어에 대한 score</a:t>
            </a:r>
            <a:r>
              <a:rPr lang="ko-KR" altLang="en-US" sz="2000">
                <a:latin typeface="+mj-lt"/>
                <a:ea typeface="+mj-ea"/>
                <a:cs typeface="+mj-cs"/>
              </a:rPr>
              <a:t>다!!</a:t>
            </a:r>
            <a:br>
              <a:rPr lang="ko-KR" altLang="en-US" sz="2000">
                <a:latin typeface="+mj-lt"/>
                <a:ea typeface="+mj-ea"/>
                <a:cs typeface="+mj-cs"/>
              </a:rPr>
            </a:br>
            <a:br>
              <a:rPr lang="ko-KR" altLang="en-US" sz="2000">
                <a:latin typeface="+mj-lt"/>
                <a:ea typeface="+mj-ea"/>
                <a:cs typeface="+mj-cs"/>
              </a:rPr>
            </a:br>
            <a:br>
              <a:rPr lang="ko-KR" altLang="en-US" sz="2000" b="1">
                <a:latin typeface="+mj-lt"/>
                <a:ea typeface="+mj-ea"/>
                <a:cs typeface="+mj-cs"/>
              </a:rPr>
            </a:br>
            <a:br>
              <a:rPr lang="ko-KR" altLang="en-US" sz="2000">
                <a:latin typeface="+mj-lt"/>
                <a:ea typeface="+mj-ea"/>
                <a:cs typeface="+mj-cs"/>
              </a:rPr>
            </a:br>
            <a:endParaRPr lang="ko-KR" altLang="en-US" sz="2000">
              <a:latin typeface="+mj-lt"/>
              <a:ea typeface="+mj-ea"/>
              <a:cs typeface="+mj-cs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 typeface="맑은 고딕"/>
              <a:buChar char="•"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/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그림 24" descr="C:/Users/shaun/AppData/Roaming/PolarisOffice/ETemp/17888_20317880/fImage35070310460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45" y="2318385"/>
            <a:ext cx="7412990" cy="3825240"/>
          </a:xfrm>
          <a:prstGeom prst="rect">
            <a:avLst/>
          </a:prstGeom>
          <a:noFill/>
        </p:spPr>
      </p:pic>
      <p:sp>
        <p:nvSpPr>
          <p:cNvPr id="5" name="제목 28"/>
          <p:cNvSpPr txBox="1">
            <a:spLocks noGrp="1"/>
          </p:cNvSpPr>
          <p:nvPr/>
        </p:nvSpPr>
        <p:spPr>
          <a:xfrm>
            <a:off x="6542405" y="2986405"/>
            <a:ext cx="10472420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82500"/>
          </a:bodyPr>
          <a:lstStyle/>
          <a:p>
            <a: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845">
                <a:solidFill>
                  <a:schemeClr val="tx1"/>
                </a:solidFill>
                <a:latin typeface="+mj-lt"/>
                <a:ea typeface="+mj-ea"/>
                <a:cs typeface="+mj-cs"/>
              </a:rPr>
              <a:t>=  score</a:t>
            </a:r>
            <a:br>
              <a:rPr lang="ko-KR" altLang="en-US" sz="2000">
                <a:latin typeface="+mj-lt"/>
                <a:ea typeface="+mj-ea"/>
                <a:cs typeface="+mj-cs"/>
              </a:rPr>
            </a:br>
            <a:br>
              <a:rPr lang="ko-KR" altLang="en-US" sz="2000">
                <a:latin typeface="+mj-lt"/>
                <a:ea typeface="+mj-ea"/>
                <a:cs typeface="+mj-cs"/>
              </a:rPr>
            </a:br>
            <a:br>
              <a:rPr lang="ko-KR" altLang="en-US" sz="2000" b="1">
                <a:latin typeface="+mj-lt"/>
                <a:ea typeface="+mj-ea"/>
                <a:cs typeface="+mj-cs"/>
              </a:rPr>
            </a:br>
            <a:br>
              <a:rPr lang="ko-KR" altLang="en-US" sz="2000">
                <a:latin typeface="+mj-lt"/>
                <a:ea typeface="+mj-ea"/>
                <a:cs typeface="+mj-cs"/>
              </a:rPr>
            </a:br>
            <a:endParaRPr lang="ko-KR" altLang="en-US" sz="2000">
              <a:latin typeface="+mj-lt"/>
              <a:ea typeface="+mj-ea"/>
              <a:cs typeface="+mj-cs"/>
            </a:endParaRPr>
          </a:p>
        </p:txBody>
      </p:sp>
      <p:sp>
        <p:nvSpPr>
          <p:cNvPr id="6" name="도형 29"/>
          <p:cNvSpPr>
            <a:spLocks/>
          </p:cNvSpPr>
          <p:nvPr/>
        </p:nvSpPr>
        <p:spPr>
          <a:xfrm>
            <a:off x="1778000" y="2270760"/>
            <a:ext cx="7461885" cy="1566545"/>
          </a:xfrm>
          <a:prstGeom prst="rect">
            <a:avLst/>
          </a:prstGeom>
          <a:noFill/>
          <a:ln w="1905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90247B-5161-D99A-4FCC-ED2261E94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050"/>
            <a:ext cx="10649585" cy="4911090"/>
          </a:xfrm>
        </p:spPr>
        <p:txBody>
          <a:bodyPr vert="horz" wrap="square" lIns="91440" tIns="45720" rIns="91440" bIns="45720" numCol="1" anchor="t">
            <a:normAutofit fontScale="77500" lnSpcReduction="20000"/>
          </a:bodyPr>
          <a:lstStyle/>
          <a:p>
            <a:pPr marL="0" indent="0" algn="ctr">
              <a:buFontTx/>
              <a:buNone/>
            </a:pPr>
            <a:r>
              <a:rPr lang="ko-KR" altLang="ko-KR" dirty="0"/>
              <a:t>2019년 2월</a:t>
            </a:r>
            <a:endParaRPr lang="ko-KR" altLang="en-US" dirty="0"/>
          </a:p>
          <a:p>
            <a:pPr marL="0" indent="0" algn="ctr">
              <a:buFontTx/>
              <a:buNone/>
            </a:pPr>
            <a:endParaRPr lang="ko-KR" altLang="en-US" dirty="0"/>
          </a:p>
          <a:p>
            <a:pPr marL="0" indent="0" algn="ctr">
              <a:buFontTx/>
              <a:buNone/>
            </a:pPr>
            <a:r>
              <a:rPr lang="ko-KR" altLang="ko-KR" sz="2320" b="1" dirty="0"/>
              <a:t>&lt;</a:t>
            </a:r>
            <a:r>
              <a:rPr lang="ko-KR" altLang="ko-KR" sz="2320" b="1" dirty="0" err="1"/>
              <a:t>Language</a:t>
            </a:r>
            <a:r>
              <a:rPr lang="ko-KR" altLang="ko-KR" sz="2320" b="1" dirty="0"/>
              <a:t> </a:t>
            </a:r>
            <a:r>
              <a:rPr lang="ko-KR" altLang="ko-KR" sz="2320" b="1" dirty="0" err="1"/>
              <a:t>Models</a:t>
            </a:r>
            <a:r>
              <a:rPr lang="ko-KR" altLang="ko-KR" sz="2320" b="1" dirty="0"/>
              <a:t> </a:t>
            </a:r>
            <a:r>
              <a:rPr lang="ko-KR" altLang="ko-KR" sz="2320" b="1" dirty="0" err="1"/>
              <a:t>are</a:t>
            </a:r>
            <a:r>
              <a:rPr lang="ko-KR" altLang="ko-KR" sz="2320" b="1" dirty="0"/>
              <a:t> </a:t>
            </a:r>
            <a:r>
              <a:rPr lang="ko-KR" altLang="ko-KR" sz="2320" b="1" dirty="0" err="1"/>
              <a:t>Unsupervised</a:t>
            </a:r>
            <a:r>
              <a:rPr lang="ko-KR" altLang="ko-KR" sz="2320" b="1" dirty="0"/>
              <a:t> </a:t>
            </a:r>
            <a:r>
              <a:rPr lang="ko-KR" altLang="ko-KR" sz="2320" b="1" dirty="0" err="1"/>
              <a:t>Multitask</a:t>
            </a:r>
            <a:r>
              <a:rPr lang="ko-KR" altLang="ko-KR" sz="2320" b="1" dirty="0"/>
              <a:t> </a:t>
            </a:r>
            <a:r>
              <a:rPr lang="ko-KR" altLang="ko-KR" sz="2320" b="1" dirty="0" err="1"/>
              <a:t>Learners</a:t>
            </a:r>
            <a:r>
              <a:rPr lang="ko-KR" altLang="ko-KR" sz="2320" b="1" dirty="0"/>
              <a:t>&gt;</a:t>
            </a:r>
            <a:endParaRPr lang="ko-KR" altLang="en-US" sz="2320" b="1" dirty="0"/>
          </a:p>
          <a:p>
            <a:pPr marL="0" indent="0" algn="ctr">
              <a:buFontTx/>
              <a:buNone/>
            </a:pPr>
            <a:endParaRPr lang="ko-KR" altLang="en-US" dirty="0"/>
          </a:p>
          <a:p>
            <a:pPr marL="228600" indent="-228600">
              <a:buFont typeface="맑은 고딕"/>
              <a:buChar char="-"/>
            </a:pPr>
            <a:r>
              <a:rPr dirty="0" err="1"/>
              <a:t>대형</a:t>
            </a:r>
            <a:r>
              <a:rPr dirty="0"/>
              <a:t> </a:t>
            </a:r>
            <a:r>
              <a:rPr dirty="0" err="1"/>
              <a:t>언어</a:t>
            </a:r>
            <a:r>
              <a:rPr dirty="0"/>
              <a:t> </a:t>
            </a:r>
            <a:r>
              <a:rPr dirty="0" err="1"/>
              <a:t>모델이</a:t>
            </a:r>
            <a:r>
              <a:rPr dirty="0"/>
              <a:t> </a:t>
            </a:r>
            <a:r>
              <a:rPr b="1" dirty="0" err="1"/>
              <a:t>지도학습</a:t>
            </a:r>
            <a:r>
              <a:rPr b="1" dirty="0"/>
              <a:t> </a:t>
            </a:r>
            <a:r>
              <a:rPr b="1" dirty="0" err="1"/>
              <a:t>데이터</a:t>
            </a:r>
            <a:r>
              <a:rPr b="1" dirty="0"/>
              <a:t> </a:t>
            </a:r>
            <a:r>
              <a:rPr b="1" dirty="0" err="1"/>
              <a:t>없이도</a:t>
            </a:r>
            <a:r>
              <a:rPr b="1" dirty="0"/>
              <a:t> </a:t>
            </a:r>
            <a:r>
              <a:rPr dirty="0" err="1"/>
              <a:t>다중</a:t>
            </a:r>
            <a:r>
              <a:rPr dirty="0"/>
              <a:t> </a:t>
            </a:r>
            <a:r>
              <a:rPr dirty="0" err="1"/>
              <a:t>작업</a:t>
            </a:r>
            <a:r>
              <a:rPr dirty="0"/>
              <a:t>(multitask) </a:t>
            </a:r>
            <a:r>
              <a:rPr dirty="0" err="1"/>
              <a:t>수행</a:t>
            </a:r>
            <a:r>
              <a:rPr lang="ko-KR" dirty="0"/>
              <a:t> 가능</a:t>
            </a:r>
            <a:endParaRPr lang="ko-KR" altLang="en-US" dirty="0"/>
          </a:p>
          <a:p>
            <a:pPr marL="228600" indent="-228600">
              <a:buFont typeface="맑은 고딕"/>
              <a:buChar char="-"/>
            </a:pPr>
            <a:endParaRPr lang="ko-KR" altLang="en-US" dirty="0"/>
          </a:p>
          <a:p>
            <a:pPr marL="228600" indent="-228600">
              <a:buFont typeface="맑은 고딕"/>
              <a:buChar char="-"/>
            </a:pPr>
            <a:r>
              <a:rPr dirty="0"/>
              <a:t>“</a:t>
            </a:r>
            <a:r>
              <a:rPr dirty="0" err="1"/>
              <a:t>언어</a:t>
            </a:r>
            <a:r>
              <a:rPr dirty="0"/>
              <a:t> </a:t>
            </a:r>
            <a:r>
              <a:rPr dirty="0" err="1"/>
              <a:t>모델이</a:t>
            </a:r>
            <a:r>
              <a:rPr dirty="0"/>
              <a:t> 곧 </a:t>
            </a:r>
            <a:r>
              <a:rPr dirty="0" err="1"/>
              <a:t>멀티태스크</a:t>
            </a:r>
            <a:r>
              <a:rPr dirty="0"/>
              <a:t> </a:t>
            </a:r>
            <a:r>
              <a:rPr dirty="0" err="1"/>
              <a:t>학습자</a:t>
            </a:r>
            <a:r>
              <a:rPr dirty="0"/>
              <a:t>”</a:t>
            </a:r>
            <a:r>
              <a:rPr lang="ko-KR" dirty="0"/>
              <a:t>(</a:t>
            </a:r>
            <a:r>
              <a:rPr lang="ko-KR" dirty="0" err="1"/>
              <a:t>Unsupervised</a:t>
            </a:r>
            <a:r>
              <a:rPr lang="ko-KR" dirty="0"/>
              <a:t> </a:t>
            </a:r>
            <a:r>
              <a:rPr lang="ko-KR" dirty="0" err="1"/>
              <a:t>Multitask</a:t>
            </a:r>
            <a:r>
              <a:rPr lang="ko-KR" dirty="0"/>
              <a:t> </a:t>
            </a:r>
            <a:r>
              <a:rPr lang="ko-KR" dirty="0" err="1"/>
              <a:t>Learners</a:t>
            </a:r>
            <a:r>
              <a:rPr lang="ko-KR" dirty="0"/>
              <a:t>)</a:t>
            </a:r>
            <a:endParaRPr lang="ko-KR" altLang="en-US" b="0" i="0" dirty="0">
              <a:latin typeface="__fkGroteskNeue_598ab8" charset="0"/>
            </a:endParaRPr>
          </a:p>
          <a:p>
            <a:pPr marL="228600" indent="-228600">
              <a:buFont typeface="맑은 고딕"/>
              <a:buChar char="-"/>
            </a:pPr>
            <a:endParaRPr lang="ko-KR" altLang="en-US" b="0" i="0" dirty="0">
              <a:latin typeface="__fkGroteskNeue_598ab8" charset="0"/>
            </a:endParaRPr>
          </a:p>
          <a:p>
            <a:pPr marL="228600" indent="-228600">
              <a:buFont typeface="맑은 고딕"/>
              <a:buChar char="-"/>
            </a:pP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양의</a:t>
            </a:r>
            <a:r>
              <a:rPr dirty="0"/>
              <a:t> </a:t>
            </a:r>
            <a:r>
              <a:rPr dirty="0" err="1"/>
              <a:t>텍스트에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b="1" dirty="0" err="1"/>
              <a:t>자기지도</a:t>
            </a:r>
            <a:r>
              <a:rPr b="1" dirty="0"/>
              <a:t>(self-supervised) </a:t>
            </a:r>
            <a:r>
              <a:rPr b="1" dirty="0" err="1"/>
              <a:t>학습</a:t>
            </a:r>
            <a:r>
              <a:rPr dirty="0" err="1"/>
              <a:t>만으로도</a:t>
            </a:r>
            <a:r>
              <a:rPr dirty="0"/>
              <a:t> </a:t>
            </a:r>
            <a:r>
              <a:rPr lang="ko-KR" dirty="0"/>
              <a:t>가능</a:t>
            </a:r>
            <a:endParaRPr lang="ko-KR" altLang="en-US" dirty="0"/>
          </a:p>
          <a:p>
            <a:pPr marL="228600" indent="-228600">
              <a:buFont typeface="맑은 고딕"/>
              <a:buChar char="-"/>
            </a:pPr>
            <a:endParaRPr lang="ko-KR" altLang="en-US" dirty="0"/>
          </a:p>
          <a:p>
            <a:pPr marL="228600" indent="-228600">
              <a:buFont typeface="맑은 고딕"/>
              <a:buChar char="-"/>
            </a:pPr>
            <a:r>
              <a:rPr dirty="0"/>
              <a:t>“</a:t>
            </a:r>
            <a:r>
              <a:rPr dirty="0" err="1"/>
              <a:t>프롬프트만</a:t>
            </a:r>
            <a:r>
              <a:rPr dirty="0"/>
              <a:t> 잘 </a:t>
            </a:r>
            <a:r>
              <a:rPr dirty="0" err="1"/>
              <a:t>주면</a:t>
            </a:r>
            <a:r>
              <a:rPr dirty="0"/>
              <a:t> </a:t>
            </a:r>
            <a:r>
              <a:rPr dirty="0" err="1"/>
              <a:t>모델이</a:t>
            </a:r>
            <a:r>
              <a:rPr dirty="0"/>
              <a:t> </a:t>
            </a:r>
            <a:r>
              <a:rPr dirty="0" err="1"/>
              <a:t>다양한</a:t>
            </a:r>
            <a:r>
              <a:rPr dirty="0"/>
              <a:t> </a:t>
            </a:r>
            <a:r>
              <a:rPr dirty="0" err="1"/>
              <a:t>작업</a:t>
            </a:r>
            <a:r>
              <a:rPr dirty="0"/>
              <a:t> </a:t>
            </a:r>
            <a:r>
              <a:rPr dirty="0" err="1"/>
              <a:t>수행</a:t>
            </a:r>
            <a:r>
              <a:rPr dirty="0"/>
              <a:t>”(</a:t>
            </a:r>
            <a:r>
              <a:rPr sz="2320" b="1" dirty="0" err="1"/>
              <a:t>프롬프트</a:t>
            </a:r>
            <a:r>
              <a:rPr sz="2320" b="1" dirty="0"/>
              <a:t> </a:t>
            </a:r>
            <a:r>
              <a:rPr sz="2320" b="1" dirty="0" err="1"/>
              <a:t>엔지니어링</a:t>
            </a:r>
            <a:r>
              <a:rPr lang="ko-KR" dirty="0"/>
              <a:t> 확산</a:t>
            </a:r>
            <a:r>
              <a:rPr dirty="0"/>
              <a:t>)</a:t>
            </a:r>
            <a:endParaRPr lang="ko-KR" altLang="en-US" dirty="0">
              <a:latin typeface="__fkGroteskNeue_598ab8" charset="0"/>
            </a:endParaRPr>
          </a:p>
          <a:p>
            <a:pPr marL="0" indent="0" algn="ctr">
              <a:buFontTx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794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어떤 token을 선택할 것인가?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 typeface="맑은 고딕"/>
              <a:buChar char="•"/>
            </a:pPr>
            <a:r>
              <a:rPr lang="ko-KR" altLang="en-US" sz="1800">
                <a:latin typeface="+mn-lt"/>
                <a:ea typeface="+mn-ea"/>
                <a:cs typeface="+mn-cs"/>
              </a:rPr>
              <a:t>가장 높은 score 갖는 token? (이 경우 다른 word 고려 못함)</a:t>
            </a:r>
          </a:p>
          <a:p>
            <a:pPr marL="228600" indent="-228600">
              <a:buFont typeface="맑은 고딕"/>
              <a:buChar char="•"/>
            </a:pPr>
            <a:r>
              <a:rPr lang="ko-KR" altLang="en-US" sz="1800">
                <a:latin typeface="+mn-lt"/>
                <a:ea typeface="+mn-ea"/>
                <a:cs typeface="+mn-cs"/>
              </a:rPr>
              <a:t>전체 리스트에서 score를 어떤 word를 고르기 위한 확률값으로 사용</a:t>
            </a:r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   (output token probabilities)</a:t>
            </a:r>
          </a:p>
          <a:p>
            <a:pPr marL="228600" indent="-22860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이후 확률에 따라 모델이 하나의 단어를 출력하면서 iteration 종료</a:t>
            </a:r>
          </a:p>
          <a:p>
            <a:pPr marL="228600" indent="-228600"/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4" name="그림 33" descr="C:/Users/shaun/AppData/Roaming/PolarisOffice/ETemp/17888_20317880/fImage55187321390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390" y="3611245"/>
            <a:ext cx="6172835" cy="26041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GPT-2의 전체 workflow</a:t>
            </a:r>
          </a:p>
        </p:txBody>
      </p:sp>
      <p:pic>
        <p:nvPicPr>
          <p:cNvPr id="4" name="그림 34" descr="C:/Users/shaun/AppData/Roaming/PolarisOffice/ETemp/17888_20317880/fImage5929732615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15" y="1901190"/>
            <a:ext cx="8605520" cy="47510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334770"/>
            <a:ext cx="10517505" cy="45313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 fontScale="85000" lnSpcReduction="20000"/>
          </a:bodyPr>
          <a:lstStyle/>
          <a:p>
            <a:pPr marL="228600" indent="-228600">
              <a:buFontTx/>
              <a:buNone/>
            </a:pPr>
            <a:r>
              <a:rPr lang="ko-KR" altLang="en-US" sz="2115" b="1">
                <a:latin typeface="Calibri" charset="0"/>
                <a:ea typeface="맑은 고딕" charset="0"/>
                <a:cs typeface="+mn-cs"/>
              </a:rPr>
              <a:t>GPT-2 결론</a:t>
            </a:r>
          </a:p>
          <a:p>
            <a:pPr marL="228600" indent="-228600">
              <a:buFontTx/>
              <a:buNone/>
            </a:pPr>
            <a:endParaRPr lang="ko-KR" altLang="en-US" sz="2350" b="1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rPr sz="2350" b="1"/>
              <a:t>대규모 언어 모델의 가능성 제시</a:t>
            </a:r>
            <a:endParaRPr lang="ko-KR" altLang="en-US" sz="2350" b="1"/>
          </a:p>
          <a:p>
            <a:pPr marL="228600" indent="-228600">
              <a:buFontTx/>
              <a:buNone/>
            </a:pPr>
            <a:r>
              <a:rPr lang="ko-KR" sz="2350"/>
              <a:t>“LLM을 </a:t>
            </a:r>
            <a:r>
              <a:rPr sz="2350"/>
              <a:t>비지도(self-supervised)로 학습하면, 광범위한 언어적 지식·패턴을 스스로 습득한다”는 사실 입증</a:t>
            </a:r>
            <a:endParaRPr lang="ko-KR" altLang="en-US" sz="2350" b="1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350" b="1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rPr sz="2350" b="1"/>
              <a:t>Zero-Shot(무학습) 멀티태스크 성능 시연</a:t>
            </a:r>
            <a:endParaRPr lang="ko-KR" altLang="en-US" sz="2350" b="1"/>
          </a:p>
          <a:p>
            <a:pPr marL="228600" indent="-228600">
              <a:buFontTx/>
              <a:buNone/>
            </a:pPr>
            <a:r>
              <a:rPr sz="2350"/>
              <a:t>웹 텍스트로만 학습했음에도, 문장 추론, 번역, 질의응답, 요약 등 의미 있는 결과</a:t>
            </a:r>
            <a:endParaRPr lang="ko-KR" altLang="en-US" sz="2350" b="1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350" b="1">
              <a:latin typeface="Calibri" charset="0"/>
              <a:ea typeface="맑은 고딕" charset="0"/>
              <a:cs typeface="+mn-cs"/>
            </a:endParaRPr>
          </a:p>
          <a:p>
            <a:pPr marL="228600" indent="-228600">
              <a:buFont typeface="맑은 고딕"/>
              <a:buChar char="•"/>
            </a:pPr>
            <a:r>
              <a:rPr sz="2350" b="1"/>
              <a:t>오토레그레시브(Autoregressive) 텍스트 생성 능력 강화</a:t>
            </a:r>
            <a:endParaRPr lang="ko-KR" altLang="en-US" sz="2350" b="1"/>
          </a:p>
          <a:p>
            <a:pPr marL="228600" indent="-228600">
              <a:buFont typeface="맑은 고딕"/>
              <a:buChar char="•"/>
            </a:pPr>
            <a:endParaRPr lang="ko-KR" altLang="en-US" sz="2350"/>
          </a:p>
          <a:p>
            <a:pPr marL="228600" indent="-228600">
              <a:buFont typeface="맑은 고딕"/>
              <a:buChar char="•"/>
            </a:pPr>
            <a:r>
              <a:rPr sz="2350" b="1"/>
              <a:t>멀티태스크(universal) 언어 모델의 서막</a:t>
            </a:r>
            <a:endParaRPr lang="ko-KR" altLang="en-US" sz="2350" b="1">
              <a:latin typeface="Calibri" charset="0"/>
              <a:ea typeface="맑은 고딕" charset="0"/>
              <a:cs typeface="+mn-cs"/>
            </a:endParaRPr>
          </a:p>
          <a:p>
            <a:pPr marL="0" indent="0">
              <a:buFontTx/>
              <a:buNone/>
            </a:pPr>
            <a:r>
              <a:rPr lang="ko-KR" sz="2350"/>
              <a:t>“</a:t>
            </a:r>
            <a:r>
              <a:rPr sz="2350"/>
              <a:t>하나의 거대 모델”이 다양한 태스크 수행 / </a:t>
            </a:r>
            <a:r>
              <a:rPr sz="2350" b="1"/>
              <a:t>모델 파인튜닝 없이(혹은 최소한으로)</a:t>
            </a:r>
            <a:r>
              <a:rPr sz="2350"/>
              <a:t>여러 문제를 해결한다는 </a:t>
            </a:r>
            <a:r>
              <a:rPr sz="2350" b="1"/>
              <a:t>프롬프트 엔지니어링 </a:t>
            </a:r>
            <a:r>
              <a:rPr sz="2350"/>
              <a:t>패러다임의 등장</a:t>
            </a:r>
            <a:endParaRPr lang="ko-KR" altLang="en-US" sz="2350">
              <a:latin typeface="Calibri" charset="0"/>
              <a:ea typeface="Calibri" charset="0"/>
              <a:cs typeface="+mn-cs"/>
            </a:endParaRPr>
          </a:p>
          <a:p>
            <a:pPr marL="228600" indent="-228600">
              <a:buFontTx/>
              <a:buNone/>
            </a:pPr>
            <a:endParaRPr lang="ko-KR" altLang="en-US" sz="2400">
              <a:latin typeface="Calibri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FE3EC-3BDD-F9B0-9559-CB381B66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buFontTx/>
              <a:buNone/>
            </a:pPr>
            <a:r>
              <a:rPr lang="ko-KR" altLang="ko-KR" sz="3200"/>
              <a:t>Introduction</a:t>
            </a:r>
            <a:endParaRPr lang="ko-KR" altLang="en-US" sz="32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A6FAC-6C09-EC7A-08FD-C0CB67F8E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005"/>
            <a:ext cx="11354435" cy="5196205"/>
          </a:xfrm>
        </p:spPr>
        <p:txBody>
          <a:bodyPr vert="horz" wrap="square" lIns="91440" tIns="45720" rIns="91440" bIns="45720" numCol="1" anchor="t">
            <a:normAutofit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ko-KR"/>
              <a:t>전통적 NLP</a:t>
            </a:r>
            <a:endParaRPr lang="ko-KR" altLang="en-US"/>
          </a:p>
          <a:p>
            <a:pPr marL="514350" indent="-514350">
              <a:buFontTx/>
              <a:buNone/>
            </a:pPr>
            <a:r>
              <a:rPr lang="ko-KR" altLang="ko-KR"/>
              <a:t>- 특정 태스크에 대한 지도학습(labeled data) 필요</a:t>
            </a:r>
            <a:endParaRPr lang="ko-KR" altLang="en-US"/>
          </a:p>
          <a:p>
            <a:pPr marL="0" indent="0">
              <a:buFontTx/>
              <a:buNone/>
            </a:pPr>
            <a:r>
              <a:rPr lang="ko-KR" altLang="ko-KR" sz="1600"/>
              <a:t>&gt; “충분히 거대한 언어 모델이면 별도 지도 없이도 높은 성능을 내지 않을까?”</a:t>
            </a:r>
            <a:endParaRPr lang="ko-KR" altLang="en-US" sz="1600"/>
          </a:p>
          <a:p>
            <a:pPr marL="0" indent="0">
              <a:buFontTx/>
              <a:buNone/>
            </a:pPr>
            <a:endParaRPr lang="ko-KR" altLang="en-US" sz="2000"/>
          </a:p>
          <a:p>
            <a:pPr marL="0" indent="0">
              <a:buFontTx/>
              <a:buNone/>
            </a:pPr>
            <a:r>
              <a:rPr lang="en-US" altLang="ko-KR"/>
              <a:t>2. </a:t>
            </a:r>
            <a:r>
              <a:rPr lang="ko-KR" altLang="ko-KR"/>
              <a:t>훨씬 큰 규모의 파라미터(15억개 이상)</a:t>
            </a:r>
            <a:endParaRPr lang="ko-KR" altLang="en-US"/>
          </a:p>
          <a:p>
            <a:pPr marL="0" indent="0">
              <a:buFontTx/>
              <a:buNone/>
            </a:pPr>
            <a:r>
              <a:rPr lang="ko-KR" altLang="en-US" sz="2000"/>
              <a:t>&gt; 대규모 비지도 언어 모델이 “멀티태스크 능력”이 있을까?</a:t>
            </a:r>
            <a:endParaRPr lang="ko-KR" altLang="en-US" sz="1400"/>
          </a:p>
        </p:txBody>
      </p:sp>
      <p:pic>
        <p:nvPicPr>
          <p:cNvPr id="4" name="그림 2" descr="C:/Users/shaun/AppData/Roaming/PolarisOffice/ETemp/17888_20317880/fImage204460157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10" y="4019550"/>
            <a:ext cx="6477635" cy="25152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809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기존 Transformer 구조</a:t>
            </a:r>
          </a:p>
        </p:txBody>
      </p:sp>
      <p:pic>
        <p:nvPicPr>
          <p:cNvPr id="4" name="Picture " descr="C:/Users/shaun/AppData/Roaming/PolarisOffice/ETemp/17888_20317880/fImage120219164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55" y="2180590"/>
            <a:ext cx="4940935" cy="33439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이후 모델의 Transformer 구조</a:t>
            </a:r>
          </a:p>
        </p:txBody>
      </p:sp>
      <p:pic>
        <p:nvPicPr>
          <p:cNvPr id="4" name="Picture " descr="C:/Users/shaun/AppData/Roaming/PolarisOffice/ETemp/17888_20317880/fImage120219167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55" y="2180590"/>
            <a:ext cx="4940935" cy="3343910"/>
          </a:xfrm>
          <a:prstGeom prst="rect">
            <a:avLst/>
          </a:prstGeom>
          <a:noFill/>
        </p:spPr>
      </p:pic>
      <p:pic>
        <p:nvPicPr>
          <p:cNvPr id="5" name="Picture " descr="C:/Users/shaun/AppData/Roaming/PolarisOffice/ETemp/17888_20317880/fImage59747168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015" y="2235200"/>
            <a:ext cx="6797675" cy="2811145"/>
          </a:xfrm>
          <a:prstGeom prst="rect">
            <a:avLst/>
          </a:prstGeom>
          <a:noFill/>
        </p:spPr>
      </p:pic>
      <p:sp>
        <p:nvSpPr>
          <p:cNvPr id="6" name="도형 25"/>
          <p:cNvSpPr>
            <a:spLocks/>
          </p:cNvSpPr>
          <p:nvPr/>
        </p:nvSpPr>
        <p:spPr>
          <a:xfrm>
            <a:off x="9697720" y="1374140"/>
            <a:ext cx="2373630" cy="4398010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얼마나 높이 쌓을 수 있는가?</a:t>
            </a:r>
          </a:p>
        </p:txBody>
      </p:sp>
      <p:pic>
        <p:nvPicPr>
          <p:cNvPr id="4" name="그림 5" descr="C:/Users/shaun/AppData/Roaming/PolarisOffice/ETemp/17888_20317880/fImage95941173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605" y="1889125"/>
            <a:ext cx="8518525" cy="4084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기존 Encoder 구조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Attention is all you need</a:t>
            </a:r>
          </a:p>
          <a:p>
            <a:pPr marL="228600" indent="-228600">
              <a:buFontTx/>
              <a:buNone/>
            </a:pPr>
            <a:r>
              <a:rPr lang="ko-KR" altLang="en-US"/>
              <a:t>입력 최대 512토큰</a:t>
            </a:r>
          </a:p>
          <a:p>
            <a:pPr marL="228600" indent="-228600">
              <a:buFontTx/>
              <a:buNone/>
            </a:pPr>
            <a:r>
              <a:rPr lang="ko-KR" altLang="en-US" sz="2000"/>
              <a:t>(시퀀스가 짧으면 나머지 패딩)</a:t>
            </a:r>
          </a:p>
        </p:txBody>
      </p:sp>
      <p:pic>
        <p:nvPicPr>
          <p:cNvPr id="4" name="그림 6" descr="C:/Users/shaun/AppData/Roaming/PolarisOffice/ETemp/17888_20317880/fImage60661178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645" y="1825625"/>
            <a:ext cx="5937885" cy="33026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/>
              <a:t>기존 Decoder 구조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/>
              <a:t>앞으로 나올 토큰 masking</a:t>
            </a:r>
          </a:p>
          <a:p>
            <a:pPr marL="228600" indent="-228600">
              <a:buFontTx/>
              <a:buNone/>
            </a:pPr>
            <a:r>
              <a:rPr lang="ko-KR" altLang="en-US"/>
              <a:t>오른쪽 정보 차단</a:t>
            </a:r>
          </a:p>
        </p:txBody>
      </p:sp>
      <p:pic>
        <p:nvPicPr>
          <p:cNvPr id="4" name="그림 7" descr="C:/Users/shaun/AppData/Roaming/PolarisOffice/ETemp/17888_20317880/fImage69655183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630" y="1985010"/>
            <a:ext cx="5931535" cy="33661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기존 Decoder 구조</a:t>
            </a: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>
              <a:buFont typeface="Arial"/>
              <a:buChar char="•"/>
            </a:pPr>
            <a:r>
              <a:rPr lang="ko-KR" altLang="en-US" sz="2000">
                <a:latin typeface="+mn-lt"/>
                <a:ea typeface="+mn-ea"/>
                <a:cs typeface="+mn-cs"/>
              </a:rPr>
              <a:t>현재와 이전 토큰들만 attention</a:t>
            </a:r>
          </a:p>
        </p:txBody>
      </p:sp>
      <p:pic>
        <p:nvPicPr>
          <p:cNvPr id="4" name="그림 8" descr="C:/Users/shaun/AppData/Roaming/PolarisOffice/ETemp/17888_20317880/fImage68931187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80" y="2560320"/>
            <a:ext cx="6071235" cy="3620135"/>
          </a:xfrm>
          <a:prstGeom prst="rect">
            <a:avLst/>
          </a:prstGeom>
          <a:noFill/>
        </p:spPr>
      </p:pic>
      <p:pic>
        <p:nvPicPr>
          <p:cNvPr id="5" name="그림 9" descr="C:/Users/shaun/AppData/Roaming/PolarisOffice/ETemp/17888_20317880/fImage3986518844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915" y="3481070"/>
            <a:ext cx="4803140" cy="17703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 pattern square">
  <a:themeElements>
    <a:clrScheme name="움직이는 텍스트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square" id="{B0339716-848F-4588-B127-A5FA481BABD2}" vid="{0C661C3F-A2D7-49AE-9CDB-144D51DFD4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Pages>33</Pages>
  <Words>604</Words>
  <Characters>0</Characters>
  <Application>Microsoft Office PowerPoint</Application>
  <DocSecurity>0</DocSecurity>
  <PresentationFormat>와이드스크린</PresentationFormat>
  <Lines>0</Lines>
  <Paragraphs>92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__fkGroteskNeue_598ab8</vt:lpstr>
      <vt:lpstr>맑은 고딕</vt:lpstr>
      <vt:lpstr>Arial</vt:lpstr>
      <vt:lpstr>Calibri</vt:lpstr>
      <vt:lpstr>Office 테마</vt:lpstr>
      <vt:lpstr>theme pattern square</vt:lpstr>
      <vt:lpstr>GPT-2</vt:lpstr>
      <vt:lpstr>PowerPoint 프레젠테이션</vt:lpstr>
      <vt:lpstr>Introduction</vt:lpstr>
      <vt:lpstr>기존 Transformer 구조</vt:lpstr>
      <vt:lpstr>이후 모델의 Transformer 구조</vt:lpstr>
      <vt:lpstr>얼마나 높이 쌓을 수 있는가?</vt:lpstr>
      <vt:lpstr>기존 Encoder 구조</vt:lpstr>
      <vt:lpstr>기존 Decoder 구조</vt:lpstr>
      <vt:lpstr>기존 Decoder 구조</vt:lpstr>
      <vt:lpstr>OPENAI GPT의 Decoder 구조</vt:lpstr>
      <vt:lpstr>모델 작동과정</vt:lpstr>
      <vt:lpstr>모델 작동과정</vt:lpstr>
      <vt:lpstr>모델 작동과정</vt:lpstr>
      <vt:lpstr>모델 작동과정</vt:lpstr>
      <vt:lpstr>모델 작동과정</vt:lpstr>
      <vt:lpstr>Self-attention 작동 과정</vt:lpstr>
      <vt:lpstr>Query = 찾고자 하는 주제가 적힌 메모지 Key = 서류 캐비넷에 달린 제목  메모지와 캐비넷을 매칭하면, 그 안에서 꺼낸 내용물이 “value vector”  </vt:lpstr>
      <vt:lpstr>Query vector와 Key vector를 내적하면 그게 곧 각 캐비넷의 score  이후 value vector를 score와 곱해 합산하면 self-attention이 된다.    </vt:lpstr>
      <vt:lpstr>“Query vector와 Key vector를 내적하면 그게 곧 각 캐비넷의 score”  embedding matrix 각 행은 모델 어휘에 대한 embedding  - 즉, Decoder 스택의 최상단 output vector(Query vector) 와 embedding matrix(Key vector)    곱하면 각 단어에 대한 score다!!    </vt:lpstr>
      <vt:lpstr>어떤 token을 선택할 것인가?</vt:lpstr>
      <vt:lpstr>GPT-2의 전체 workflow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SEONGBEEN PARK</dc:creator>
  <cp:lastModifiedBy>SEONGBEEN PARK</cp:lastModifiedBy>
  <cp:revision>5</cp:revision>
  <dcterms:modified xsi:type="dcterms:W3CDTF">2025-01-10T05:16:55Z</dcterms:modified>
  <cp:version>10.105.255.54461</cp:version>
</cp:coreProperties>
</file>