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5" r:id="rId2"/>
    <p:sldId id="326" r:id="rId3"/>
    <p:sldId id="327" r:id="rId4"/>
    <p:sldId id="328" r:id="rId5"/>
    <p:sldId id="330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49" r:id="rId15"/>
    <p:sldId id="338" r:id="rId16"/>
    <p:sldId id="339" r:id="rId17"/>
    <p:sldId id="351" r:id="rId18"/>
    <p:sldId id="340" r:id="rId19"/>
    <p:sldId id="341" r:id="rId20"/>
    <p:sldId id="342" r:id="rId21"/>
    <p:sldId id="343" r:id="rId22"/>
    <p:sldId id="344" r:id="rId23"/>
    <p:sldId id="346" r:id="rId24"/>
    <p:sldId id="348" r:id="rId25"/>
    <p:sldId id="35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5" autoAdjust="0"/>
    <p:restoredTop sz="88902" autoAdjust="0"/>
  </p:normalViewPr>
  <p:slideViewPr>
    <p:cSldViewPr snapToGrid="0">
      <p:cViewPr varScale="1">
        <p:scale>
          <a:sx n="97" d="100"/>
          <a:sy n="9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D5A4-95F5-46E6-BBE1-ED05D4EA7E25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2C6F2-981C-4426-AFAF-087149C90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0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Alternating Dense + Sparse Attention</a:t>
            </a:r>
            <a:r>
              <a:rPr lang="ko-KR" altLang="en-US" dirty="0"/>
              <a:t>은 </a:t>
            </a:r>
            <a:r>
              <a:rPr lang="en-US" altLang="ko-KR" dirty="0"/>
              <a:t>Dense(</a:t>
            </a:r>
            <a:r>
              <a:rPr lang="ko-KR" altLang="en-US" dirty="0"/>
              <a:t>모든 토큰 간 </a:t>
            </a:r>
            <a:r>
              <a:rPr lang="en-US" altLang="ko-KR" dirty="0"/>
              <a:t>Attention)</a:t>
            </a:r>
            <a:r>
              <a:rPr lang="ko-KR" altLang="en-US" dirty="0"/>
              <a:t>와 </a:t>
            </a:r>
            <a:r>
              <a:rPr lang="en-US" altLang="ko-KR" dirty="0"/>
              <a:t>Sparse(</a:t>
            </a:r>
            <a:r>
              <a:rPr lang="ko-KR" altLang="en-US" dirty="0"/>
              <a:t>제한된 패턴 내 </a:t>
            </a:r>
            <a:r>
              <a:rPr lang="en-US" altLang="ko-KR" dirty="0"/>
              <a:t>Attention) </a:t>
            </a:r>
            <a:r>
              <a:rPr lang="ko-KR" altLang="en-US" dirty="0"/>
              <a:t>레이어를 번갈아 배치함으로써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모델 전체 </a:t>
            </a:r>
            <a:r>
              <a:rPr lang="ko-KR" altLang="en-US" dirty="0" err="1"/>
              <a:t>연산량을</a:t>
            </a:r>
            <a:r>
              <a:rPr lang="ko-KR" altLang="en-US" dirty="0"/>
              <a:t> 감소시키고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긴 시퀀스에 대한 전역</a:t>
            </a:r>
            <a:r>
              <a:rPr lang="en-US" altLang="ko-KR" dirty="0"/>
              <a:t>/</a:t>
            </a:r>
            <a:r>
              <a:rPr lang="ko-KR" altLang="en-US" dirty="0"/>
              <a:t>국소 정보를 효율적으로 학습하게 하는 기법입니다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이 방식은 </a:t>
            </a:r>
            <a:r>
              <a:rPr lang="ko-KR" altLang="en-US" b="1" dirty="0"/>
              <a:t>대규모 언어 모델</a:t>
            </a:r>
            <a:r>
              <a:rPr lang="ko-KR" altLang="en-US" dirty="0"/>
              <a:t>이 긴 맥락을 더 빠르게</a:t>
            </a:r>
            <a:r>
              <a:rPr lang="en-US" altLang="ko-KR" dirty="0"/>
              <a:t>(</a:t>
            </a:r>
            <a:r>
              <a:rPr lang="ko-KR" altLang="en-US" dirty="0"/>
              <a:t>또는 더 적은 메모리로</a:t>
            </a:r>
            <a:r>
              <a:rPr lang="en-US" altLang="ko-KR" dirty="0"/>
              <a:t>) </a:t>
            </a:r>
            <a:r>
              <a:rPr lang="ko-KR" altLang="en-US" dirty="0"/>
              <a:t>처리하도록 돕는 핵심 아이디어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Dense Attention </a:t>
            </a:r>
            <a:r>
              <a:rPr lang="ko-KR" altLang="en-US" b="1" dirty="0"/>
              <a:t>레이어</a:t>
            </a:r>
            <a:r>
              <a:rPr lang="en-US" altLang="ko-KR" dirty="0"/>
              <a:t>: </a:t>
            </a:r>
            <a:r>
              <a:rPr lang="ko-KR" altLang="en-US" dirty="0"/>
              <a:t>기존처럼 모든 토큰이 서로에게 완전히 연결된</a:t>
            </a:r>
            <a:r>
              <a:rPr lang="en-US" altLang="ko-KR" dirty="0"/>
              <a:t>(Full) Attention</a:t>
            </a:r>
            <a:r>
              <a:rPr lang="ko-KR" altLang="en-US" dirty="0"/>
              <a:t>을 계산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Sparse Attention </a:t>
            </a:r>
            <a:r>
              <a:rPr lang="ko-KR" altLang="en-US" b="1" dirty="0"/>
              <a:t>레이어</a:t>
            </a:r>
            <a:r>
              <a:rPr lang="en-US" altLang="ko-KR" dirty="0"/>
              <a:t>: </a:t>
            </a:r>
            <a:r>
              <a:rPr lang="ko-KR" altLang="en-US" dirty="0"/>
              <a:t>전체 시퀀스 중 일부 영역 또는 특정 패턴에만 집중하는 </a:t>
            </a:r>
            <a:r>
              <a:rPr lang="en-US" altLang="ko-KR" dirty="0"/>
              <a:t>(Local Banded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제한된 </a:t>
            </a:r>
            <a:r>
              <a:rPr lang="en-US" altLang="ko-KR" dirty="0"/>
              <a:t>Attention</a:t>
            </a:r>
            <a:r>
              <a:rPr lang="ko-KR" altLang="en-US" dirty="0"/>
              <a:t>을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C6F2-981C-4426-AFAF-087149C90D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9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ko-KR" altLang="en-US" b="1" dirty="0"/>
              <a:t>추론 시점</a:t>
            </a:r>
            <a:r>
              <a:rPr lang="en-US" altLang="ko-KR" b="1" dirty="0"/>
              <a:t>(inference time)</a:t>
            </a:r>
            <a:r>
              <a:rPr lang="ko-KR" altLang="en-US" dirty="0"/>
              <a:t>” 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모델을 </a:t>
            </a:r>
            <a:r>
              <a:rPr lang="ko-KR" altLang="en-US" b="1" dirty="0"/>
              <a:t>학습</a:t>
            </a:r>
            <a:r>
              <a:rPr lang="en-US" altLang="ko-KR" b="1" dirty="0"/>
              <a:t>(training) </a:t>
            </a:r>
            <a:r>
              <a:rPr lang="ko-KR" altLang="en-US" b="1" dirty="0"/>
              <a:t>또는 미세 조정</a:t>
            </a:r>
            <a:r>
              <a:rPr lang="en-US" altLang="ko-KR" b="1" dirty="0"/>
              <a:t>(fine-tuning)</a:t>
            </a:r>
            <a:r>
              <a:rPr lang="ko-KR" altLang="en-US" dirty="0"/>
              <a:t> 없이</a:t>
            </a:r>
            <a:r>
              <a:rPr lang="en-US" altLang="ko-KR" dirty="0"/>
              <a:t>, </a:t>
            </a:r>
            <a:r>
              <a:rPr lang="ko-KR" altLang="en-US" dirty="0"/>
              <a:t>이미 학습된</a:t>
            </a:r>
            <a:r>
              <a:rPr lang="en-US" altLang="ko-KR" dirty="0"/>
              <a:t>(</a:t>
            </a:r>
            <a:r>
              <a:rPr lang="ko-KR" altLang="en-US" dirty="0"/>
              <a:t>고정된</a:t>
            </a:r>
            <a:r>
              <a:rPr lang="en-US" altLang="ko-KR" dirty="0"/>
              <a:t>) </a:t>
            </a:r>
            <a:r>
              <a:rPr lang="ko-KR" altLang="en-US" dirty="0"/>
              <a:t>파라미터 상태에서 </a:t>
            </a:r>
            <a:r>
              <a:rPr lang="ko-KR" altLang="en-US" b="1" dirty="0"/>
              <a:t>실제 입력</a:t>
            </a:r>
            <a:r>
              <a:rPr lang="ko-KR" altLang="en-US" dirty="0"/>
              <a:t>을 넣고 </a:t>
            </a:r>
            <a:r>
              <a:rPr lang="ko-KR" altLang="en-US" b="1" dirty="0"/>
              <a:t>출력을 얻는 순간</a:t>
            </a:r>
            <a:r>
              <a:rPr lang="ko-KR" altLang="en-US" dirty="0"/>
              <a:t>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모델 파라미터가 더 이상 업데이트되지 않는</a:t>
            </a:r>
            <a:r>
              <a:rPr lang="ko-KR" altLang="en-US" dirty="0"/>
              <a:t> 상태에서</a:t>
            </a:r>
            <a:r>
              <a:rPr lang="en-US" altLang="ko-KR" dirty="0"/>
              <a:t>, </a:t>
            </a:r>
            <a:r>
              <a:rPr lang="ko-KR" altLang="en-US" dirty="0"/>
              <a:t>사용자가 질의</a:t>
            </a:r>
            <a:r>
              <a:rPr lang="en-US" altLang="ko-KR" dirty="0"/>
              <a:t>(prompt)</a:t>
            </a:r>
            <a:r>
              <a:rPr lang="ko-KR" altLang="en-US" dirty="0"/>
              <a:t>나 예시</a:t>
            </a:r>
            <a:r>
              <a:rPr lang="en-US" altLang="ko-KR" dirty="0"/>
              <a:t>(few-shot/one-shot)</a:t>
            </a:r>
            <a:r>
              <a:rPr lang="ko-KR" altLang="en-US" dirty="0"/>
              <a:t>를 제공하면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모델이 이를 바탕으로 곧바로 응답</a:t>
            </a:r>
            <a:r>
              <a:rPr lang="en-US" altLang="ko-KR" dirty="0"/>
              <a:t>(</a:t>
            </a:r>
            <a:r>
              <a:rPr lang="ko-KR" altLang="en-US" dirty="0"/>
              <a:t>추론 결과</a:t>
            </a:r>
            <a:r>
              <a:rPr lang="en-US" altLang="ko-KR" dirty="0"/>
              <a:t>)</a:t>
            </a:r>
            <a:r>
              <a:rPr lang="ko-KR" altLang="en-US" dirty="0"/>
              <a:t>을 생성하는 단계입니다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 과정이 모두 끝난 뒤</a:t>
            </a:r>
            <a:r>
              <a:rPr lang="en-US" altLang="ko-KR" dirty="0"/>
              <a:t>, **“</a:t>
            </a:r>
            <a:r>
              <a:rPr lang="ko-KR" altLang="en-US" dirty="0"/>
              <a:t>모델이 실제로 사용되는 단계”**라고 이해하시면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C6F2-981C-4426-AFAF-087149C90D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오염이 의심되는 예시를 제거한 </a:t>
            </a:r>
            <a:r>
              <a:rPr lang="en-US" altLang="ko-KR" dirty="0"/>
              <a:t>clean subset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C6F2-981C-4426-AFAF-087149C90D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3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텍스트 생성 </a:t>
            </a:r>
            <a:r>
              <a:rPr lang="en-US" altLang="ko-KR" dirty="0"/>
              <a:t>/ </a:t>
            </a:r>
            <a:r>
              <a:rPr lang="ko-KR" altLang="en-US" dirty="0"/>
              <a:t>태스크 수행의 한계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긴 문단에서 자기반복</a:t>
            </a:r>
            <a:r>
              <a:rPr lang="en-US" altLang="ko-KR" dirty="0"/>
              <a:t>, </a:t>
            </a:r>
            <a:r>
              <a:rPr lang="ko-KR" altLang="en-US" dirty="0"/>
              <a:t>문맥 이탈</a:t>
            </a:r>
            <a:r>
              <a:rPr lang="en-US" altLang="ko-KR" dirty="0"/>
              <a:t>, </a:t>
            </a:r>
            <a:r>
              <a:rPr lang="ko-KR" altLang="en-US" dirty="0"/>
              <a:t>모순</a:t>
            </a:r>
            <a:r>
              <a:rPr lang="en-US" altLang="ko-KR" dirty="0"/>
              <a:t>, </a:t>
            </a:r>
            <a:r>
              <a:rPr lang="ko-KR" altLang="en-US" dirty="0"/>
              <a:t>뜬금없는 문장</a:t>
            </a:r>
            <a:r>
              <a:rPr lang="en-US" altLang="ko-KR" dirty="0"/>
              <a:t>, </a:t>
            </a:r>
            <a:r>
              <a:rPr lang="ko-KR" altLang="en-US" dirty="0"/>
              <a:t>문서 전반부</a:t>
            </a:r>
            <a:r>
              <a:rPr lang="en-US" altLang="ko-KR" dirty="0"/>
              <a:t>/</a:t>
            </a:r>
            <a:r>
              <a:rPr lang="ko-KR" altLang="en-US" dirty="0"/>
              <a:t>후반부 간 일관성</a:t>
            </a:r>
            <a:r>
              <a:rPr lang="en-US" altLang="ko-KR" dirty="0"/>
              <a:t>(coherence)</a:t>
            </a:r>
            <a:r>
              <a:rPr lang="ko-KR" altLang="en-US" dirty="0"/>
              <a:t>이 깨짐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상식 물리 부족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특정 비교</a:t>
            </a:r>
            <a:r>
              <a:rPr lang="en-US" altLang="ko-KR" dirty="0"/>
              <a:t>, </a:t>
            </a:r>
            <a:r>
              <a:rPr lang="ko-KR" altLang="en-US" dirty="0"/>
              <a:t>추론 태스크</a:t>
            </a:r>
            <a:r>
              <a:rPr lang="en-US" altLang="ko-KR" dirty="0"/>
              <a:t>(ANLI,WIC,</a:t>
            </a:r>
            <a:r>
              <a:rPr lang="ko-KR" altLang="en-US" dirty="0"/>
              <a:t>일부 독해</a:t>
            </a:r>
            <a:r>
              <a:rPr lang="en-US" altLang="ko-KR" dirty="0"/>
              <a:t>)</a:t>
            </a:r>
            <a:r>
              <a:rPr lang="ko-KR" altLang="en-US" dirty="0"/>
              <a:t>에서 성능이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모델 구조적</a:t>
            </a:r>
            <a:r>
              <a:rPr lang="en-US" altLang="ko-KR" dirty="0"/>
              <a:t>·</a:t>
            </a:r>
            <a:r>
              <a:rPr lang="ko-KR" altLang="en-US" dirty="0"/>
              <a:t>알고리즘적 제약</a:t>
            </a:r>
            <a:br>
              <a:rPr lang="en-US" altLang="ko-KR" dirty="0"/>
            </a:br>
            <a:r>
              <a:rPr lang="en-US" altLang="ko-KR" dirty="0"/>
              <a:t>- GPT-3</a:t>
            </a:r>
            <a:r>
              <a:rPr lang="ko-KR" altLang="en-US" dirty="0"/>
              <a:t>는 </a:t>
            </a:r>
            <a:r>
              <a:rPr lang="ko-KR" altLang="en-US" dirty="0" err="1"/>
              <a:t>오토리그레시브</a:t>
            </a:r>
            <a:r>
              <a:rPr lang="en-US" altLang="ko-KR" dirty="0"/>
              <a:t>(</a:t>
            </a:r>
            <a:r>
              <a:rPr lang="ko-KR" altLang="en-US" dirty="0"/>
              <a:t>단방향</a:t>
            </a:r>
            <a:r>
              <a:rPr lang="en-US" altLang="ko-KR" dirty="0"/>
              <a:t>) </a:t>
            </a:r>
            <a:r>
              <a:rPr lang="ko-KR" altLang="en-US" dirty="0"/>
              <a:t>모델로</a:t>
            </a:r>
            <a:r>
              <a:rPr lang="en-US" altLang="ko-KR" dirty="0"/>
              <a:t>, </a:t>
            </a:r>
            <a:r>
              <a:rPr lang="ko-KR" altLang="en-US" dirty="0"/>
              <a:t>양방향 정보를 활용하는 태스크</a:t>
            </a:r>
            <a:r>
              <a:rPr lang="en-US" altLang="ko-KR" dirty="0"/>
              <a:t>(WIC, ANLI, </a:t>
            </a:r>
            <a:r>
              <a:rPr lang="ko-KR" altLang="en-US" dirty="0"/>
              <a:t>일부 </a:t>
            </a:r>
            <a:r>
              <a:rPr lang="en-US" altLang="ko-KR" dirty="0"/>
              <a:t>RC </a:t>
            </a:r>
            <a:r>
              <a:rPr lang="ko-KR" altLang="en-US" dirty="0"/>
              <a:t>태스크</a:t>
            </a:r>
            <a:r>
              <a:rPr lang="en-US" altLang="ko-KR" dirty="0"/>
              <a:t>(</a:t>
            </a:r>
            <a:r>
              <a:rPr lang="en-US" altLang="ko-KR" dirty="0" err="1"/>
              <a:t>QuAC</a:t>
            </a:r>
            <a:r>
              <a:rPr lang="en-US" altLang="ko-KR" dirty="0"/>
              <a:t>, RACE)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두드러진 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GPT-3 </a:t>
            </a:r>
            <a:r>
              <a:rPr lang="ko-KR" altLang="en-US" dirty="0"/>
              <a:t>수준</a:t>
            </a:r>
            <a:r>
              <a:rPr lang="en-US" altLang="ko-KR" dirty="0"/>
              <a:t>(</a:t>
            </a:r>
            <a:r>
              <a:rPr lang="ko-KR" altLang="en-US" dirty="0"/>
              <a:t>수백억</a:t>
            </a:r>
            <a:r>
              <a:rPr lang="en-US" altLang="ko-KR" dirty="0"/>
              <a:t>~</a:t>
            </a:r>
            <a:r>
              <a:rPr lang="ko-KR" altLang="en-US" dirty="0"/>
              <a:t>수천억 파라미터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b="1" dirty="0"/>
              <a:t>양방향 모델</a:t>
            </a:r>
            <a:r>
              <a:rPr lang="ko-KR" altLang="en-US" dirty="0"/>
              <a:t>을 만들면 </a:t>
            </a:r>
            <a:r>
              <a:rPr lang="ko-KR" altLang="en-US" dirty="0" err="1"/>
              <a:t>파인튜닝</a:t>
            </a:r>
            <a:r>
              <a:rPr lang="ko-KR" altLang="en-US" dirty="0"/>
              <a:t> 시 더 유리할 가능성</a:t>
            </a:r>
            <a:r>
              <a:rPr lang="en-US" altLang="ko-KR" dirty="0"/>
              <a:t>.(</a:t>
            </a:r>
            <a:r>
              <a:rPr lang="ko-KR" altLang="en-US" dirty="0"/>
              <a:t>미래연구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언어 모델링</a:t>
            </a:r>
            <a:r>
              <a:rPr lang="en-US" altLang="ko-KR" dirty="0"/>
              <a:t>(LM)</a:t>
            </a:r>
            <a:r>
              <a:rPr lang="ko-KR" altLang="en-US" dirty="0"/>
              <a:t> 자체의 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토큰 예측</a:t>
            </a:r>
            <a:r>
              <a:rPr lang="en-US" altLang="ko-KR" dirty="0"/>
              <a:t>(</a:t>
            </a:r>
            <a:r>
              <a:rPr lang="ko-KR" altLang="en-US" dirty="0"/>
              <a:t>자기회귀</a:t>
            </a:r>
            <a:r>
              <a:rPr lang="en-US" altLang="ko-KR" dirty="0"/>
              <a:t>·</a:t>
            </a:r>
            <a:r>
              <a:rPr lang="ko-KR" altLang="en-US" dirty="0"/>
              <a:t>자기지도</a:t>
            </a:r>
            <a:r>
              <a:rPr lang="en-US" altLang="ko-KR" dirty="0"/>
              <a:t>)</a:t>
            </a:r>
            <a:r>
              <a:rPr lang="ko-KR" altLang="en-US" dirty="0"/>
              <a:t>에만 집중하는 </a:t>
            </a:r>
            <a:r>
              <a:rPr lang="en-US" altLang="ko-KR" dirty="0"/>
              <a:t>LM </a:t>
            </a:r>
            <a:r>
              <a:rPr lang="ko-KR" altLang="en-US" dirty="0"/>
              <a:t>목적 함수로는 어떤 단어가 더 중요한지를 구분 못함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언어 외 정보 부족으로 </a:t>
            </a:r>
            <a:r>
              <a:rPr lang="ko-KR" altLang="en-US" b="1" dirty="0"/>
              <a:t>현실 세계 맥락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·</a:t>
            </a:r>
            <a:r>
              <a:rPr lang="ko-KR" altLang="en-US" dirty="0"/>
              <a:t>시각 등</a:t>
            </a:r>
            <a:r>
              <a:rPr lang="en-US" altLang="ko-KR" dirty="0"/>
              <a:t>)</a:t>
            </a:r>
            <a:r>
              <a:rPr lang="ko-KR" altLang="en-US" dirty="0"/>
              <a:t>에 대한 이해가 제한됨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순수 예측 모델만으로는 현실 정보 부족해 향후 </a:t>
            </a:r>
            <a:r>
              <a:rPr lang="ko-KR" altLang="en-US" dirty="0" err="1"/>
              <a:t>멀티모달</a:t>
            </a:r>
            <a:r>
              <a:rPr lang="en-US" altLang="ko-KR" dirty="0"/>
              <a:t>, </a:t>
            </a:r>
            <a:r>
              <a:rPr lang="ko-KR" altLang="en-US" dirty="0"/>
              <a:t>강화학습</a:t>
            </a:r>
            <a:r>
              <a:rPr lang="en-US" altLang="ko-KR" dirty="0"/>
              <a:t> </a:t>
            </a:r>
            <a:r>
              <a:rPr lang="ko-KR" altLang="en-US" dirty="0"/>
              <a:t>등으로 보완 필요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Pre-training </a:t>
            </a:r>
            <a:r>
              <a:rPr lang="ko-KR" altLang="en-US" dirty="0"/>
              <a:t>샘플 효율성과 </a:t>
            </a:r>
            <a:r>
              <a:rPr lang="en-US" altLang="ko-KR" dirty="0"/>
              <a:t>Few-shot </a:t>
            </a:r>
            <a:r>
              <a:rPr lang="ko-KR" altLang="en-US" dirty="0"/>
              <a:t>해석</a:t>
            </a:r>
            <a:endParaRPr lang="en-US" altLang="ko-KR" dirty="0"/>
          </a:p>
          <a:p>
            <a:r>
              <a:rPr lang="en-US" altLang="ko-KR" dirty="0"/>
              <a:t>- GPT-3</a:t>
            </a:r>
            <a:r>
              <a:rPr lang="ko-KR" altLang="en-US" dirty="0"/>
              <a:t>는 인간보다 훨씬 많은 텍스트를 필요로 하며</a:t>
            </a:r>
            <a:r>
              <a:rPr lang="en-US" altLang="ko-KR" dirty="0"/>
              <a:t>, </a:t>
            </a:r>
            <a:r>
              <a:rPr lang="ko-KR" altLang="en-US" dirty="0"/>
              <a:t>샘플 효율이 낮음</a:t>
            </a:r>
            <a:r>
              <a:rPr lang="en-US" altLang="ko-KR" dirty="0"/>
              <a:t>. =&gt; </a:t>
            </a:r>
            <a:r>
              <a:rPr lang="ko-KR" altLang="en-US" dirty="0"/>
              <a:t>데이터 효율이 낮다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Few-shot</a:t>
            </a:r>
            <a:r>
              <a:rPr lang="ko-KR" altLang="en-US" dirty="0"/>
              <a:t>이 정말 “새로운” 태스크를 학습하는지</a:t>
            </a:r>
            <a:r>
              <a:rPr lang="en-US" altLang="ko-KR" dirty="0"/>
              <a:t>, </a:t>
            </a:r>
            <a:r>
              <a:rPr lang="ko-KR" altLang="en-US" dirty="0"/>
              <a:t>아니면 사전 학습한 태스크를 재인식</a:t>
            </a:r>
            <a:r>
              <a:rPr lang="en-US" altLang="ko-KR" dirty="0"/>
              <a:t>(recall)</a:t>
            </a:r>
            <a:r>
              <a:rPr lang="ko-KR" altLang="en-US" dirty="0"/>
              <a:t>하는지 </a:t>
            </a:r>
            <a:r>
              <a:rPr lang="en-US" altLang="ko-KR" dirty="0"/>
              <a:t>2</a:t>
            </a:r>
            <a:r>
              <a:rPr lang="ko-KR" altLang="en-US" dirty="0"/>
              <a:t>가지 시나리오가 있음</a:t>
            </a:r>
            <a:r>
              <a:rPr lang="en-US" altLang="ko-KR" dirty="0"/>
              <a:t>. =&gt; </a:t>
            </a:r>
            <a:r>
              <a:rPr lang="ko-KR" altLang="en-US" dirty="0"/>
              <a:t>현실적으로 실제 태스크에 따라 두가지가 스펙트럼 형태로 </a:t>
            </a:r>
            <a:r>
              <a:rPr lang="ko-KR" altLang="en-US" dirty="0" err="1"/>
              <a:t>뒤섞여있음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대규모 모델 실용성 및 편향성 이슈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추론 비용이 매우 커서 배포</a:t>
            </a:r>
            <a:r>
              <a:rPr lang="en-US" altLang="ko-KR" dirty="0"/>
              <a:t>·</a:t>
            </a:r>
            <a:r>
              <a:rPr lang="ko-KR" altLang="en-US" dirty="0"/>
              <a:t>서비스 적용에 부담</a:t>
            </a:r>
            <a:r>
              <a:rPr lang="en-US" altLang="ko-KR" dirty="0"/>
              <a:t>. </a:t>
            </a:r>
            <a:r>
              <a:rPr lang="en-US" altLang="ko-KR" b="1" dirty="0"/>
              <a:t>Distillation(</a:t>
            </a:r>
            <a:r>
              <a:rPr lang="ko-KR" altLang="en-US" b="1" dirty="0"/>
              <a:t>지식 증류</a:t>
            </a:r>
            <a:r>
              <a:rPr lang="en-US" altLang="ko-KR" b="1" dirty="0"/>
              <a:t>)</a:t>
            </a:r>
            <a:r>
              <a:rPr lang="ko-KR" altLang="en-US" dirty="0"/>
              <a:t>으로 해결 가능성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Distillation(</a:t>
            </a:r>
            <a:r>
              <a:rPr lang="ko-KR" altLang="en-US" b="1" dirty="0"/>
              <a:t>지식 증류</a:t>
            </a:r>
            <a:r>
              <a:rPr lang="en-US" altLang="ko-KR" b="1" dirty="0"/>
              <a:t>) = </a:t>
            </a:r>
            <a:r>
              <a:rPr lang="ko-KR" altLang="en-US" dirty="0"/>
              <a:t>거대한 모델을 소규모 모델로 압축해</a:t>
            </a:r>
            <a:r>
              <a:rPr lang="en-US" altLang="ko-KR" dirty="0"/>
              <a:t>, </a:t>
            </a:r>
            <a:r>
              <a:rPr lang="ko-KR" altLang="en-US" b="1" dirty="0"/>
              <a:t>특정 태스크</a:t>
            </a:r>
            <a:r>
              <a:rPr lang="ko-KR" altLang="en-US" dirty="0"/>
              <a:t>에 필요한 부분만 추출</a:t>
            </a:r>
            <a:r>
              <a:rPr lang="en-US" altLang="ko-KR" dirty="0"/>
              <a:t>·</a:t>
            </a:r>
            <a:r>
              <a:rPr lang="ko-KR" altLang="en-US" dirty="0"/>
              <a:t>학습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공통적으로 </a:t>
            </a:r>
            <a:r>
              <a:rPr lang="ko-KR" altLang="en-US" dirty="0" err="1"/>
              <a:t>해석력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편향 문제를 안고 있음 → 사회적 파급에 주의 필요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해석 불가능성</a:t>
            </a:r>
            <a:r>
              <a:rPr lang="en-US" altLang="ko-KR" dirty="0"/>
              <a:t>: </a:t>
            </a:r>
            <a:r>
              <a:rPr lang="ko-KR" altLang="en-US" dirty="0"/>
              <a:t>모델 내부 결정 과정을 인간이 직관적으로 이해하거나 추적하기 어려움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캘리브레이션 문제</a:t>
            </a:r>
            <a:r>
              <a:rPr lang="en-US" altLang="ko-KR" dirty="0"/>
              <a:t>: </a:t>
            </a:r>
            <a:r>
              <a:rPr lang="ko-KR" altLang="en-US" dirty="0"/>
              <a:t>모델이 </a:t>
            </a:r>
            <a:r>
              <a:rPr lang="ko-KR" altLang="en-US" b="1" dirty="0"/>
              <a:t>자신의 불확실성</a:t>
            </a:r>
            <a:r>
              <a:rPr lang="ko-KR" altLang="en-US" dirty="0"/>
              <a:t>을 제대로 표현</a:t>
            </a:r>
            <a:r>
              <a:rPr lang="en-US" altLang="ko-KR" dirty="0"/>
              <a:t>·</a:t>
            </a:r>
            <a:r>
              <a:rPr lang="ko-KR" altLang="en-US" dirty="0"/>
              <a:t>추정하지 못하는 경향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데이터 편향</a:t>
            </a:r>
            <a:r>
              <a:rPr lang="en-US" altLang="ko-KR" dirty="0"/>
              <a:t>: </a:t>
            </a:r>
            <a:r>
              <a:rPr lang="ko-KR" altLang="en-US" dirty="0"/>
              <a:t>훈련 데이터 자체가 지니는 </a:t>
            </a:r>
            <a:r>
              <a:rPr lang="ko-KR" altLang="en-US" b="1" dirty="0"/>
              <a:t>문화적</a:t>
            </a:r>
            <a:r>
              <a:rPr lang="en-US" altLang="ko-KR" b="1" dirty="0"/>
              <a:t>·</a:t>
            </a:r>
            <a:r>
              <a:rPr lang="ko-KR" altLang="en-US" b="1" dirty="0"/>
              <a:t>사회적 편향</a:t>
            </a:r>
            <a:r>
              <a:rPr lang="ko-KR" altLang="en-US" dirty="0"/>
              <a:t>이 모델 출력에도 반영될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C6F2-981C-4426-AFAF-087149C90D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QA </a:t>
            </a:r>
            <a:r>
              <a:rPr lang="ko-KR" altLang="en-US" b="1" dirty="0"/>
              <a:t>연구</a:t>
            </a:r>
            <a:r>
              <a:rPr lang="en-US" altLang="ko-KR" dirty="0"/>
              <a:t>: </a:t>
            </a:r>
            <a:r>
              <a:rPr lang="ko-KR" altLang="en-US" dirty="0"/>
              <a:t>대규모 언어 모델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T5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b="1" dirty="0" err="1"/>
              <a:t>파인튜닝</a:t>
            </a:r>
            <a:r>
              <a:rPr lang="ko-KR" altLang="en-US" dirty="0" err="1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검색 기반</a:t>
            </a:r>
            <a:r>
              <a:rPr lang="en-US" altLang="ko-KR" dirty="0"/>
              <a:t>(open-book) </a:t>
            </a:r>
            <a:r>
              <a:rPr lang="ko-KR" altLang="en-US" dirty="0"/>
              <a:t>접근과 결합하여 고성능 달성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본 논문 </a:t>
            </a:r>
            <a:r>
              <a:rPr lang="ko-KR" altLang="en-US" b="1" dirty="0" err="1"/>
              <a:t>차별점</a:t>
            </a:r>
            <a:r>
              <a:rPr lang="en-US" altLang="ko-KR" dirty="0"/>
              <a:t>: </a:t>
            </a:r>
            <a:r>
              <a:rPr lang="en-US" altLang="ko-KR" b="1" dirty="0"/>
              <a:t>In-context learning</a:t>
            </a:r>
            <a:r>
              <a:rPr lang="en-US" altLang="ko-KR" dirty="0"/>
              <a:t>(Few-shot, One-shot, Zero-shot) </a:t>
            </a:r>
            <a:r>
              <a:rPr lang="ko-KR" altLang="en-US" dirty="0"/>
              <a:t>방식으로</a:t>
            </a:r>
            <a:r>
              <a:rPr lang="en-US" altLang="ko-KR" dirty="0"/>
              <a:t>, </a:t>
            </a:r>
            <a:r>
              <a:rPr lang="ko-KR" altLang="en-US" b="1" dirty="0"/>
              <a:t>파라미터 업데이트 없이</a:t>
            </a:r>
            <a:r>
              <a:rPr lang="ko-KR" altLang="en-US" dirty="0"/>
              <a:t> 답변하는 접근을 주력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메타러닝과 </a:t>
            </a:r>
            <a:r>
              <a:rPr lang="en-US" altLang="ko-KR" dirty="0"/>
              <a:t>In-Context Learning</a:t>
            </a:r>
          </a:p>
          <a:p>
            <a:r>
              <a:rPr lang="ko-KR" altLang="en-US" b="1" dirty="0"/>
              <a:t>메타러닝</a:t>
            </a:r>
            <a:r>
              <a:rPr lang="en-US" altLang="ko-KR" dirty="0"/>
              <a:t>: </a:t>
            </a:r>
            <a:r>
              <a:rPr lang="ko-KR" altLang="en-US" dirty="0"/>
              <a:t>일반적으로 “외부 루프</a:t>
            </a:r>
            <a:r>
              <a:rPr lang="en-US" altLang="ko-KR" dirty="0"/>
              <a:t>(outer loop)</a:t>
            </a:r>
            <a:r>
              <a:rPr lang="ko-KR" altLang="en-US" dirty="0"/>
              <a:t>에서 모델을 </a:t>
            </a:r>
            <a:r>
              <a:rPr lang="ko-KR" altLang="en-US" dirty="0" err="1"/>
              <a:t>학습”하고</a:t>
            </a:r>
            <a:r>
              <a:rPr lang="en-US" altLang="ko-KR" dirty="0"/>
              <a:t>, “</a:t>
            </a:r>
            <a:r>
              <a:rPr lang="ko-KR" altLang="en-US" dirty="0"/>
              <a:t>내부 루프</a:t>
            </a:r>
            <a:r>
              <a:rPr lang="en-US" altLang="ko-KR" dirty="0"/>
              <a:t>(inner loop)</a:t>
            </a:r>
            <a:r>
              <a:rPr lang="ko-KR" altLang="en-US" dirty="0"/>
              <a:t>에서 새로운 태스크 </a:t>
            </a:r>
            <a:r>
              <a:rPr lang="ko-KR" altLang="en-US" dirty="0" err="1"/>
              <a:t>적응”을</a:t>
            </a:r>
            <a:r>
              <a:rPr lang="ko-KR" altLang="en-US" dirty="0"/>
              <a:t> 시도</a:t>
            </a:r>
            <a:r>
              <a:rPr lang="en-US" altLang="ko-KR" dirty="0"/>
              <a:t>. =&gt; GPT-2</a:t>
            </a:r>
            <a:r>
              <a:rPr lang="ko-KR" altLang="en-US" dirty="0"/>
              <a:t>에서도 부분적 시도했으나</a:t>
            </a:r>
            <a:r>
              <a:rPr lang="en-US" altLang="ko-KR" dirty="0"/>
              <a:t>, </a:t>
            </a:r>
            <a:r>
              <a:rPr lang="ko-KR" altLang="en-US" dirty="0"/>
              <a:t>제한적 결과</a:t>
            </a:r>
            <a:endParaRPr lang="en-US" altLang="ko-KR" dirty="0"/>
          </a:p>
          <a:p>
            <a:r>
              <a:rPr lang="en-US" altLang="ko-KR" dirty="0"/>
              <a:t>In-context learning = </a:t>
            </a:r>
            <a:r>
              <a:rPr lang="ko-KR" altLang="en-US" b="1" dirty="0"/>
              <a:t>컨텍스트 창</a:t>
            </a:r>
            <a:r>
              <a:rPr lang="ko-KR" altLang="en-US" dirty="0"/>
              <a:t>에 예시 여러 개를 “집어넣어서” 모델이 내부적 추론만으로 새로운 태스크를 수행하도록 함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가중치 업데이트 없이</a:t>
            </a:r>
            <a:r>
              <a:rPr lang="en-US" altLang="ko-KR" dirty="0"/>
              <a:t>, </a:t>
            </a:r>
            <a:r>
              <a:rPr lang="ko-KR" altLang="en-US" dirty="0" err="1"/>
              <a:t>시계열적인</a:t>
            </a:r>
            <a:r>
              <a:rPr lang="ko-KR" altLang="en-US" dirty="0"/>
              <a:t> 활성화</a:t>
            </a:r>
            <a:r>
              <a:rPr lang="en-US" altLang="ko-KR" dirty="0"/>
              <a:t>(activations)</a:t>
            </a:r>
            <a:r>
              <a:rPr lang="ko-KR" altLang="en-US" dirty="0"/>
              <a:t>만으로 학습을 수행한다는 점에서 </a:t>
            </a:r>
            <a:r>
              <a:rPr lang="en-US" altLang="ko-KR" dirty="0"/>
              <a:t>RL^2</a:t>
            </a:r>
            <a:r>
              <a:rPr lang="ko-KR" altLang="en-US" dirty="0"/>
              <a:t>와 유사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멀티태스크</a:t>
            </a:r>
            <a:r>
              <a:rPr lang="ko-KR" altLang="en-US" dirty="0"/>
              <a:t> 학습 </a:t>
            </a:r>
            <a:r>
              <a:rPr lang="en-US" altLang="ko-KR" dirty="0"/>
              <a:t>vs. </a:t>
            </a:r>
            <a:r>
              <a:rPr lang="ko-KR" altLang="en-US" dirty="0"/>
              <a:t>대규모 사전학습</a:t>
            </a:r>
            <a:endParaRPr lang="en-US" altLang="ko-KR" dirty="0"/>
          </a:p>
          <a:p>
            <a:r>
              <a:rPr lang="ko-KR" altLang="en-US" dirty="0" err="1"/>
              <a:t>멀티태스크는</a:t>
            </a:r>
            <a:r>
              <a:rPr lang="ko-KR" altLang="en-US" dirty="0"/>
              <a:t> 태스크별 데이터셋 준비가 필요하지만</a:t>
            </a:r>
            <a:r>
              <a:rPr lang="en-US" altLang="ko-KR" dirty="0"/>
              <a:t>, </a:t>
            </a:r>
            <a:r>
              <a:rPr lang="ko-KR" altLang="en-US" b="1" dirty="0"/>
              <a:t>대규모 사전학습</a:t>
            </a:r>
            <a:r>
              <a:rPr lang="ko-KR" altLang="en-US" dirty="0"/>
              <a:t>은 텍스트 자체에 다양한 태스크가 암묵적으로 포함되어 있을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알고리즘적 발전</a:t>
            </a:r>
            <a:endParaRPr lang="ko-KR" altLang="en-US" dirty="0"/>
          </a:p>
          <a:p>
            <a:r>
              <a:rPr lang="ko-KR" altLang="en-US" dirty="0" err="1"/>
              <a:t>마스킹</a:t>
            </a:r>
            <a:r>
              <a:rPr lang="en-US" altLang="ko-KR" dirty="0"/>
              <a:t>(denoising) </a:t>
            </a:r>
            <a:r>
              <a:rPr lang="ko-KR" altLang="en-US" dirty="0"/>
              <a:t>기반 양방향 모델</a:t>
            </a:r>
            <a:r>
              <a:rPr lang="en-US" altLang="ko-KR" dirty="0"/>
              <a:t>(BERT</a:t>
            </a:r>
            <a:r>
              <a:rPr lang="ko-KR" altLang="en-US" dirty="0"/>
              <a:t>류</a:t>
            </a:r>
            <a:r>
              <a:rPr lang="en-US" altLang="ko-KR" dirty="0"/>
              <a:t>), </a:t>
            </a:r>
            <a:r>
              <a:rPr lang="en-US" altLang="ko-KR" dirty="0" err="1"/>
              <a:t>prefixLM</a:t>
            </a:r>
            <a:r>
              <a:rPr lang="en-US" altLang="ko-KR" dirty="0"/>
              <a:t>, Encoder-Decoder </a:t>
            </a:r>
            <a:r>
              <a:rPr lang="ko-KR" altLang="en-US" dirty="0"/>
              <a:t>모델</a:t>
            </a:r>
            <a:r>
              <a:rPr lang="en-US" altLang="ko-KR" dirty="0"/>
              <a:t>, random permutation, </a:t>
            </a:r>
            <a:r>
              <a:rPr lang="ko-KR" altLang="en-US" dirty="0"/>
              <a:t>효율적 샘플링 개선</a:t>
            </a:r>
            <a:r>
              <a:rPr lang="en-US" altLang="ko-KR" dirty="0"/>
              <a:t>, embedding </a:t>
            </a:r>
            <a:r>
              <a:rPr lang="ko-KR" altLang="en-US" dirty="0"/>
              <a:t>효율 개선 등 다양한 연구가 존재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미래엔</a:t>
            </a:r>
            <a:r>
              <a:rPr lang="ko-KR" altLang="en-US" dirty="0"/>
              <a:t> 이런 알고리즘 개선과 </a:t>
            </a:r>
            <a:r>
              <a:rPr lang="en-US" altLang="ko-KR" dirty="0"/>
              <a:t>GPT-3 </a:t>
            </a:r>
            <a:r>
              <a:rPr lang="ko-KR" altLang="en-US" dirty="0"/>
              <a:t>수준 스케일을 결합하여</a:t>
            </a:r>
            <a:r>
              <a:rPr lang="en-US" altLang="ko-KR" dirty="0"/>
              <a:t>, </a:t>
            </a:r>
            <a:r>
              <a:rPr lang="ko-KR" altLang="en-US" dirty="0"/>
              <a:t>더 높은 성능과 효율을 달성할 가능성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C6F2-981C-4426-AFAF-087149C90D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128AD-910A-64C4-4805-FA78BCADD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624F6-FFA9-997A-E5E7-23F5BA38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4BEA-A689-0027-C47D-5E841AC5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582A3-1381-9391-CDB8-336BF6C5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EA13D-19F8-0975-F50C-DCB8957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F3601-1C4C-D0BA-1050-769AFA5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C9DC6-2296-61EF-D972-41300AB3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80C7-F28A-3683-526C-A36FA26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B01DB-36BC-1910-B84C-DE2978CE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D1479-40B9-439F-D9B1-A6E3552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787CC-DECD-3394-C911-998CCC94F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54810-2615-EA33-5DE1-A426A77FC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443C2-C62B-654D-D3FC-A6C52326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ECD8E-93C1-D4BA-54CF-2145347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0884-7B1E-D384-5B86-1148F52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26EC-875A-3E87-5A47-844EF601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5C923-2B8B-FCDD-16FA-DED0B970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E5E18-3386-AA2B-7A80-FC7012BC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7969-E4D2-A410-E946-CBF38D31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9590B-C618-B094-09B3-75C25C8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4803-3577-1817-3998-5C5FC7B7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59541-EFAC-95A6-5BA8-15ED06D8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D00CC-7060-4B20-A4A2-23B78DF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DD810-33FB-D1C6-B110-2F00751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C62E-62A2-7815-B714-30A7EC4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3FB45-C33C-20F6-D543-CAC2668F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54E90-3339-9B02-BB57-B3E3FC4AC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97BB4-F69B-3B98-71B4-DDC209DF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6B313-8365-146F-5E7D-A32D9EE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960A5-8C2E-036B-B317-4E49EA58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3028D-6D6D-55C9-00AD-4D6B9D2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8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0B1D-B359-3EE7-F9A4-98EEA80D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CBC86-A8BE-DEA7-42B8-AAC3ED88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A2E7A-83CE-8784-5329-03627B5A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8C68C-EFCE-7741-8AE7-885AB85C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8A7B6-45EE-9125-094C-837CB80F8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F0B871-0E53-FFA2-B1D0-09BFCDE1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9DFF3-0A7B-B4F7-3A22-9528187A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6E8AC-F7F6-6E47-3189-BAFD3CF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5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B260-D4E3-DE01-15D8-55C728D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EF0-35A3-F07B-176B-2FED5713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C6220F-23E0-1DD5-CC12-C3D953B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EFF1A-4ABD-776D-A096-035A4A3D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68115-2766-1E40-1E14-51A4F6A0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3990A-B2FD-4073-4E8C-24155734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8190E-E6BC-89C1-6E34-8490D734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3608-093A-B236-D507-43A5BFF4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8D5E3-C6B2-14A2-F1C6-F962E3B9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266AF-17D3-F081-E163-D875C8A8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A3C55-5F01-373B-9EE7-7EFB690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6C2C8-BF1F-BCE4-43D6-95599EB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48C3C-8E6E-B543-2E28-82D941D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7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1C5F-01EF-B891-CD69-A90CF40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38CC7-0994-C9FC-F359-C74286B9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A0D4F-361B-89BC-7F69-65B3ADC2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3AE79-4D85-B1CD-EDE9-61BD36BA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A62F-3304-9014-85B3-6831A240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6E1FE-E554-7520-1268-6C47BD79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36902-EC6A-A9D4-BBB8-60A9C572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6FB56-8BF4-1D1A-C2F7-2C53B59F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62BC9-4A5F-F366-AACF-557C29E56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85DE-BE55-4BA5-8243-B35D1EDCC85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90488-3C30-5498-59D4-380F1CB9F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DDEE-A30D-B70A-7299-E209A3A6F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B430-B841-43BF-8247-154198092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-soohyun.tistory.com/274" TargetMode="External"/><Relationship Id="rId2" Type="http://schemas.openxmlformats.org/officeDocument/2006/relationships/hyperlink" Target="https://arxiv.org/abs/2005.141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442720" y="-9391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GPT-3</a:t>
            </a:r>
          </a:p>
        </p:txBody>
      </p:sp>
      <p:pic>
        <p:nvPicPr>
          <p:cNvPr id="3" name="그림 35" descr="C:/Users/shaun/AppData/Roaming/PolarisOffice/ETemp/17888_20317880/fImage92846329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1943100"/>
            <a:ext cx="6204585" cy="4121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22350" y="3351530"/>
            <a:ext cx="427101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sz="1600" b="1"/>
              <a:t>최초 입력</a:t>
            </a:r>
            <a:r>
              <a:rPr sz="1600"/>
              <a:t>: “(토큰 임베딩 + 포지션 임베딩)”을 합한 벡터를 </a:t>
            </a:r>
            <a:r>
              <a:rPr sz="1600" b="1"/>
              <a:t>Layer Norm</a:t>
            </a:r>
            <a:r>
              <a:rPr sz="1600"/>
              <a:t>(pre-LN) 후에 1번 블록으로 투입.</a:t>
            </a:r>
            <a:endParaRPr lang="ko-KR" altLang="en-US" sz="1600"/>
          </a:p>
        </p:txBody>
      </p:sp>
      <p:pic>
        <p:nvPicPr>
          <p:cNvPr id="4" name="그림 46" descr="C:/Users/shaun/AppData/Roaming/PolarisOffice/ETemp/17888_20317880/fImage4631036647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15" y="1195705"/>
            <a:ext cx="4994275" cy="5137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7505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228600" indent="-228600">
              <a:buFontTx/>
              <a:buNone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GPT-3 결론</a:t>
            </a: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t>별도 파인튜닝 없이도 </a:t>
            </a:r>
            <a:r>
              <a:rPr b="1"/>
              <a:t>Zero-Shot / Few-Shot</a:t>
            </a:r>
            <a:r>
              <a:t>으로 번역, QA, 요약, 산수, 코딩 등 폭넓은 NLP 과제에 유의미한 성능</a:t>
            </a: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t>“</a:t>
            </a:r>
            <a:r>
              <a:rPr b="1"/>
              <a:t>Scaling = (거의) 곧 성능 향상</a:t>
            </a:r>
            <a:r>
              <a:t>”이라는 스케일링 법칙 다시금 확인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2115" b="0">
                <a:latin typeface="Calibri" charset="0"/>
                <a:ea typeface="맑은 고딕" charset="0"/>
                <a:cs typeface="+mn-cs"/>
              </a:rPr>
              <a:t>&gt; 모델 크기가 커지면 라벨 없이도 높은 성능</a:t>
            </a:r>
          </a:p>
          <a:p>
            <a:pPr marL="0" indent="0">
              <a:buFontTx/>
              <a:buNone/>
            </a:pP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t>Prompt</a:t>
            </a:r>
            <a:r>
              <a:rPr lang="ko-KR"/>
              <a:t>ing</a:t>
            </a:r>
            <a:r>
              <a:t>이 곧 프로그래밍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sz="2000"/>
              <a:t>&gt;후속 연구(Instruction Tuning, ChatGPT 등)에 직접적인 영향</a:t>
            </a:r>
            <a:endParaRPr lang="ko-KR" altLang="en-US" sz="2000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&gt;</a:t>
            </a:r>
            <a:r>
              <a:rPr b="1"/>
              <a:t>환각(hallucination)</a:t>
            </a:r>
            <a:r>
              <a:t>, </a:t>
            </a:r>
            <a:r>
              <a:rPr b="1"/>
              <a:t>지식 편향</a:t>
            </a:r>
            <a:r>
              <a:t>, </a:t>
            </a:r>
            <a:r>
              <a:rPr b="1"/>
              <a:t>윤리·안전 문제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등 대두됨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B8D-E6DA-CE18-E5B7-6613A7D8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0DC00-1B39-1C0E-5691-DC67E8E5BDFC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Abstract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9EAC1-A07C-1973-C95F-869DD007B468}"/>
              </a:ext>
            </a:extLst>
          </p:cNvPr>
          <p:cNvSpPr txBox="1"/>
          <p:nvPr/>
        </p:nvSpPr>
        <p:spPr>
          <a:xfrm>
            <a:off x="709684" y="920621"/>
            <a:ext cx="107726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/>
              <a:t>NLP : </a:t>
            </a:r>
            <a:r>
              <a:rPr lang="ko-KR" altLang="en-US" sz="2000" dirty="0"/>
              <a:t>수천</a:t>
            </a:r>
            <a:r>
              <a:rPr lang="en-US" altLang="ko-KR" sz="2000" dirty="0"/>
              <a:t>~</a:t>
            </a:r>
            <a:r>
              <a:rPr lang="ko-KR" altLang="en-US" sz="2000" dirty="0"/>
              <a:t>수만개의 예시가 필요한 한계점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중요 실험 </a:t>
            </a:r>
            <a:r>
              <a:rPr lang="en-US" altLang="ko-KR" sz="2000" dirty="0"/>
              <a:t>: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1750</a:t>
            </a:r>
            <a:r>
              <a:rPr lang="ko-KR" altLang="en-US" sz="2000" dirty="0" err="1"/>
              <a:t>억개의</a:t>
            </a:r>
            <a:r>
              <a:rPr lang="ko-KR" altLang="en-US" sz="2000" dirty="0"/>
              <a:t>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10</a:t>
            </a:r>
            <a:r>
              <a:rPr lang="ko-KR" altLang="en-US" sz="2000" dirty="0"/>
              <a:t>배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가진 </a:t>
            </a:r>
            <a:r>
              <a:rPr lang="ko-KR" altLang="en-US" sz="2000" dirty="0" err="1"/>
              <a:t>오토리그레시브</a:t>
            </a:r>
            <a:r>
              <a:rPr lang="ko-KR" altLang="en-US" sz="2000" dirty="0"/>
              <a:t> 언어 모델을 학습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미세조정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파인튜닝</a:t>
            </a:r>
            <a:r>
              <a:rPr lang="en-US" altLang="ko-KR" sz="2000" dirty="0"/>
              <a:t>) </a:t>
            </a:r>
            <a:r>
              <a:rPr lang="ko-KR" altLang="en-US" sz="2000" dirty="0"/>
              <a:t>없이도 </a:t>
            </a:r>
            <a:r>
              <a:rPr lang="en-US" altLang="ko-KR" sz="2000" dirty="0"/>
              <a:t>Few-shot </a:t>
            </a:r>
            <a:r>
              <a:rPr lang="ko-KR" altLang="en-US" sz="2000" dirty="0"/>
              <a:t>예시만으로 모델의 성능을 평가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결과 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다양한 </a:t>
            </a:r>
            <a:r>
              <a:rPr lang="en-US" altLang="ko-KR" sz="2000" dirty="0"/>
              <a:t>NLP</a:t>
            </a:r>
            <a:r>
              <a:rPr lang="ko-KR" altLang="en-US" sz="2000" dirty="0"/>
              <a:t>과제에서 기존 </a:t>
            </a:r>
            <a:r>
              <a:rPr lang="ko-KR" altLang="en-US" sz="2000" dirty="0" err="1"/>
              <a:t>파인튜닝</a:t>
            </a:r>
            <a:r>
              <a:rPr lang="ko-KR" altLang="en-US" sz="2000" dirty="0"/>
              <a:t> 방식과 비슷한 수준의 성능 달성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편향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중복</a:t>
            </a:r>
            <a:r>
              <a:rPr lang="en-US" altLang="ko-KR" sz="2000" dirty="0"/>
              <a:t>, </a:t>
            </a:r>
            <a:r>
              <a:rPr lang="ko-KR" altLang="en-US" sz="2000" dirty="0"/>
              <a:t>특정 패턴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등의 문제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잠재적인 사회적 영향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936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2C90-40FD-72C5-40D0-D0046B2F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921EF-7765-0402-AD26-699ABEA36309}"/>
              </a:ext>
            </a:extLst>
          </p:cNvPr>
          <p:cNvSpPr txBox="1"/>
          <p:nvPr/>
        </p:nvSpPr>
        <p:spPr>
          <a:xfrm>
            <a:off x="542535" y="442452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B7719-7D03-21E4-D339-7E3E12AE76FF}"/>
              </a:ext>
            </a:extLst>
          </p:cNvPr>
          <p:cNvSpPr txBox="1"/>
          <p:nvPr/>
        </p:nvSpPr>
        <p:spPr>
          <a:xfrm>
            <a:off x="542535" y="1690062"/>
            <a:ext cx="114823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배경 </a:t>
            </a:r>
            <a:r>
              <a:rPr lang="en-US" altLang="ko-KR" sz="2000" dirty="0"/>
              <a:t>: </a:t>
            </a:r>
            <a:r>
              <a:rPr lang="ko-KR" altLang="en-US" sz="2000" b="1" dirty="0"/>
              <a:t>각 태스크마다 대규모 라벨 데이터가 필요한 한계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한계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수집 비효율성 </a:t>
            </a:r>
            <a:r>
              <a:rPr lang="en-US" altLang="ko-KR" sz="2000" dirty="0"/>
              <a:t>/ </a:t>
            </a:r>
            <a:r>
              <a:rPr lang="ko-KR" altLang="en-US" sz="2000" dirty="0"/>
              <a:t>데이터 편향</a:t>
            </a:r>
            <a:r>
              <a:rPr lang="en-US" altLang="ko-KR" sz="2000" dirty="0"/>
              <a:t> / </a:t>
            </a:r>
            <a:r>
              <a:rPr lang="ko-KR" altLang="en-US" sz="2000" dirty="0"/>
              <a:t>유연한 태스크 수행 필요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핵심 제안 </a:t>
            </a:r>
            <a:r>
              <a:rPr lang="en-US" altLang="ko-KR" sz="2000" dirty="0"/>
              <a:t>:</a:t>
            </a:r>
          </a:p>
          <a:p>
            <a:r>
              <a:rPr lang="ko-KR" altLang="en-US" sz="2000" b="1" dirty="0">
                <a:solidFill>
                  <a:srgbClr val="FF0000"/>
                </a:solidFill>
              </a:rPr>
              <a:t>메타러닝 </a:t>
            </a:r>
            <a:r>
              <a:rPr lang="en-US" altLang="ko-KR" sz="2000" b="1" dirty="0">
                <a:solidFill>
                  <a:srgbClr val="FF0000"/>
                </a:solidFill>
              </a:rPr>
              <a:t>= ‘in-context learning’</a:t>
            </a:r>
            <a:r>
              <a:rPr lang="ko-KR" altLang="en-US" sz="2000" b="1" dirty="0">
                <a:solidFill>
                  <a:srgbClr val="FF0000"/>
                </a:solidFill>
              </a:rPr>
              <a:t>으로 </a:t>
            </a:r>
            <a:r>
              <a:rPr lang="ko-KR" altLang="en-US" sz="2000" b="1" dirty="0"/>
              <a:t>추론 시점에서 사용자가 입력하는 간단한 </a:t>
            </a:r>
            <a:r>
              <a:rPr lang="ko-KR" altLang="en-US" sz="2000" b="1" dirty="0" err="1"/>
              <a:t>지시문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예시만으로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원하는 작업을 해결</a:t>
            </a:r>
            <a:r>
              <a:rPr lang="ko-KR" altLang="en-US" sz="2000" dirty="0"/>
              <a:t>하는 접근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=&gt; </a:t>
            </a:r>
            <a:r>
              <a:rPr lang="ko-KR" altLang="en-US" sz="2000" dirty="0"/>
              <a:t>로그 손실</a:t>
            </a:r>
            <a:r>
              <a:rPr lang="en-US" altLang="ko-KR" sz="2000" dirty="0"/>
              <a:t>(log loss) </a:t>
            </a:r>
            <a:r>
              <a:rPr lang="ko-KR" altLang="en-US" sz="2000" dirty="0"/>
              <a:t>개선 추세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파라미터수</a:t>
            </a:r>
            <a:r>
              <a:rPr lang="ko-KR" altLang="en-US" sz="2000" dirty="0"/>
              <a:t> 급증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1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D88555-D834-8731-9DB0-56BB9346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7" y="-1"/>
            <a:ext cx="10415805" cy="510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436990-0327-0D6B-A7EA-C8CA63CA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73" y="5500046"/>
            <a:ext cx="9789783" cy="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7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7825-D4AD-0605-2FE0-824AB1A66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B8124-87BA-332F-8509-1A380CF45FF3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CB5AC-0020-4263-D7D5-A8646708E524}"/>
              </a:ext>
            </a:extLst>
          </p:cNvPr>
          <p:cNvSpPr txBox="1"/>
          <p:nvPr/>
        </p:nvSpPr>
        <p:spPr>
          <a:xfrm>
            <a:off x="709684" y="880533"/>
            <a:ext cx="114823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In-context Learning </a:t>
            </a:r>
            <a:r>
              <a:rPr lang="ko-KR" altLang="en-US" sz="2000" dirty="0"/>
              <a:t>실험 </a:t>
            </a:r>
            <a:r>
              <a:rPr lang="en-US" altLang="ko-KR" sz="2000" dirty="0"/>
              <a:t>: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/>
              <a:t>Few-shot</a:t>
            </a:r>
            <a:r>
              <a:rPr lang="ko-KR" altLang="en-US" sz="2000" dirty="0"/>
              <a:t>에서 </a:t>
            </a:r>
            <a:r>
              <a:rPr lang="ko-KR" altLang="en-US" sz="2000" b="1" dirty="0"/>
              <a:t>최신 </a:t>
            </a:r>
            <a:r>
              <a:rPr lang="ko-KR" altLang="en-US" sz="2000" b="1" dirty="0" err="1"/>
              <a:t>파인튜닝</a:t>
            </a:r>
            <a:r>
              <a:rPr lang="ko-KR" altLang="en-US" sz="2000" b="1" dirty="0"/>
              <a:t> 모델 수준 성능</a:t>
            </a:r>
            <a:endParaRPr lang="en-US" altLang="ko-KR" sz="2000" dirty="0"/>
          </a:p>
          <a:p>
            <a:r>
              <a:rPr lang="en-US" altLang="ko-KR" sz="2000" dirty="0"/>
              <a:t>(One-shot, Zero-shot</a:t>
            </a:r>
            <a:r>
              <a:rPr lang="ko-KR" altLang="en-US" sz="2000" dirty="0"/>
              <a:t>도 좋은 성능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성능 한계 </a:t>
            </a:r>
            <a:r>
              <a:rPr lang="en-US" altLang="ko-KR" sz="2000" dirty="0"/>
              <a:t>:</a:t>
            </a:r>
          </a:p>
          <a:p>
            <a:r>
              <a:rPr lang="ko-KR" altLang="en-US" sz="2000" b="1" dirty="0">
                <a:solidFill>
                  <a:srgbClr val="FF0000"/>
                </a:solidFill>
              </a:rPr>
              <a:t>데이터 오염</a:t>
            </a:r>
            <a:r>
              <a:rPr lang="en-US" altLang="ko-KR" sz="2000" b="1" dirty="0">
                <a:solidFill>
                  <a:srgbClr val="FF0000"/>
                </a:solidFill>
              </a:rPr>
              <a:t>(data contamination)</a:t>
            </a:r>
            <a:r>
              <a:rPr lang="ko-KR" altLang="en-US" sz="2000" b="1" dirty="0">
                <a:solidFill>
                  <a:srgbClr val="FF0000"/>
                </a:solidFill>
              </a:rPr>
              <a:t> 문제 </a:t>
            </a:r>
            <a:r>
              <a:rPr lang="en-US" altLang="ko-KR" sz="2000" dirty="0"/>
              <a:t>: </a:t>
            </a:r>
            <a:r>
              <a:rPr lang="ko-KR" altLang="en-US" sz="2000" dirty="0"/>
              <a:t>거대 웹 코퍼스로 학습으로 성능이 </a:t>
            </a:r>
            <a:r>
              <a:rPr lang="ko-KR" altLang="en-US" sz="2000" dirty="0" err="1"/>
              <a:t>과대추정되는</a:t>
            </a:r>
            <a:r>
              <a:rPr lang="ko-KR" altLang="en-US" sz="2000" dirty="0"/>
              <a:t> 문제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결과 </a:t>
            </a:r>
            <a:r>
              <a:rPr lang="en-US" altLang="ko-KR" sz="2000" dirty="0"/>
              <a:t>: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모델 규모가 커질수록 </a:t>
            </a:r>
            <a:r>
              <a:rPr lang="en-US" altLang="ko-KR" sz="2000" dirty="0"/>
              <a:t>shot</a:t>
            </a:r>
            <a:r>
              <a:rPr lang="ko-KR" altLang="en-US" sz="2000" dirty="0"/>
              <a:t> 설정 간 성능 격차</a:t>
            </a:r>
            <a:r>
              <a:rPr lang="en-US" altLang="ko-KR" sz="2000" dirty="0"/>
              <a:t> + </a:t>
            </a:r>
            <a:r>
              <a:rPr lang="en-US" altLang="ko-KR" sz="2000" b="1" dirty="0"/>
              <a:t>in-context learning</a:t>
            </a:r>
            <a:r>
              <a:rPr lang="ko-KR" altLang="en-US" sz="2000" dirty="0"/>
              <a:t>에 더 유리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사회적 영향과 윤리적</a:t>
            </a:r>
            <a:r>
              <a:rPr lang="en-US" altLang="ko-KR" sz="2000" dirty="0"/>
              <a:t>,</a:t>
            </a:r>
            <a:r>
              <a:rPr lang="ko-KR" altLang="en-US" sz="2000" dirty="0"/>
              <a:t>편향성 이슈에 대한 고려가 필요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0455D-5B25-9273-1B6A-78593E4B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6" y="26835"/>
            <a:ext cx="4312610" cy="26075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322563-8B6E-5F66-C859-C9FFDE43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4313627"/>
            <a:ext cx="3172097" cy="25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0C35-83B9-54CC-7F30-5215FC3B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5116B-633A-3FD0-FC25-BD3995125377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Approach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9B14C-ABAE-D4E2-154C-033094955BB6}"/>
              </a:ext>
            </a:extLst>
          </p:cNvPr>
          <p:cNvSpPr txBox="1"/>
          <p:nvPr/>
        </p:nvSpPr>
        <p:spPr>
          <a:xfrm>
            <a:off x="457200" y="880533"/>
            <a:ext cx="1173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Fine-Tuning vs. Few-Shot / One-Shot / Zero-Shot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1. Fine-Tuning (FT) :</a:t>
            </a:r>
          </a:p>
          <a:p>
            <a:r>
              <a:rPr lang="ko-KR" altLang="en-US" sz="2000" dirty="0"/>
              <a:t>전 학습된 언어 모델을</a:t>
            </a:r>
            <a:r>
              <a:rPr lang="en-US" altLang="ko-KR" sz="2000" dirty="0"/>
              <a:t>, </a:t>
            </a:r>
            <a:r>
              <a:rPr lang="ko-KR" altLang="en-US" sz="2000" dirty="0"/>
              <a:t>각 태스크에 맞춰 </a:t>
            </a:r>
            <a:r>
              <a:rPr lang="ko-KR" altLang="en-US" sz="2000" b="1" dirty="0"/>
              <a:t>가중치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파라미터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실제로 업데이트</a:t>
            </a:r>
            <a:r>
              <a:rPr lang="ko-KR" altLang="en-US" sz="2000" dirty="0"/>
              <a:t>하는 전통적 접근</a:t>
            </a:r>
            <a:endParaRPr lang="en-US" altLang="ko-KR" sz="2000" dirty="0"/>
          </a:p>
          <a:p>
            <a:r>
              <a:rPr lang="en-US" altLang="ko-KR" sz="2000" b="1" dirty="0"/>
              <a:t>=&gt; </a:t>
            </a:r>
            <a:r>
              <a:rPr lang="ko-KR" altLang="en-US" sz="2000" b="1" dirty="0"/>
              <a:t>대규모 라벨 데이터 </a:t>
            </a:r>
            <a:r>
              <a:rPr lang="ko-KR" altLang="en-US" sz="2000" dirty="0"/>
              <a:t>필요</a:t>
            </a:r>
            <a:r>
              <a:rPr lang="en-US" altLang="ko-KR" sz="2000" dirty="0"/>
              <a:t>, </a:t>
            </a:r>
            <a:r>
              <a:rPr lang="ko-KR" altLang="en-US" sz="2000" b="1" dirty="0"/>
              <a:t>태스크 비의존적</a:t>
            </a:r>
            <a:r>
              <a:rPr lang="en-US" altLang="ko-KR" sz="2000" b="1" dirty="0"/>
              <a:t>(task-agnostic)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Few-Shot (FS) : </a:t>
            </a:r>
            <a:r>
              <a:rPr lang="ko-KR" altLang="en-US" sz="2000" dirty="0"/>
              <a:t>가중치 업데이트 </a:t>
            </a:r>
            <a:r>
              <a:rPr lang="en-US" altLang="ko-KR" sz="2000" dirty="0"/>
              <a:t>X, </a:t>
            </a:r>
            <a:r>
              <a:rPr lang="ko-KR" altLang="en-US" sz="2000" dirty="0"/>
              <a:t>프롬프트로 </a:t>
            </a:r>
            <a:r>
              <a:rPr lang="ko-KR" altLang="en-US" sz="2000" b="1" dirty="0"/>
              <a:t>여러 개</a:t>
            </a:r>
            <a:r>
              <a:rPr lang="en-US" altLang="ko-KR" sz="2000" b="1" dirty="0"/>
              <a:t>(10~100</a:t>
            </a:r>
            <a:r>
              <a:rPr lang="ko-KR" altLang="en-US" sz="2000" b="1" dirty="0"/>
              <a:t>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예시</a:t>
            </a:r>
            <a:endParaRPr lang="en-US" altLang="ko-KR" sz="2000" dirty="0"/>
          </a:p>
          <a:p>
            <a:r>
              <a:rPr lang="en-US" altLang="ko-KR" sz="2000" dirty="0"/>
              <a:t>=&gt; </a:t>
            </a:r>
            <a:r>
              <a:rPr lang="ko-KR" altLang="en-US" sz="2000" dirty="0"/>
              <a:t>대규모 라벨 데이터 필요</a:t>
            </a:r>
            <a:r>
              <a:rPr lang="en-US" altLang="ko-KR" sz="2000" dirty="0"/>
              <a:t>X, </a:t>
            </a:r>
            <a:r>
              <a:rPr lang="ko-KR" altLang="en-US" sz="2000" dirty="0"/>
              <a:t>편향</a:t>
            </a:r>
            <a:r>
              <a:rPr lang="en-US" altLang="ko-KR" sz="2000" dirty="0"/>
              <a:t> </a:t>
            </a:r>
            <a:r>
              <a:rPr lang="ko-KR" altLang="en-US" sz="2000" dirty="0"/>
              <a:t>회피가능</a:t>
            </a:r>
            <a:r>
              <a:rPr lang="en-US" altLang="ko-KR" sz="2000" dirty="0"/>
              <a:t>. / </a:t>
            </a:r>
            <a:r>
              <a:rPr lang="ko-KR" altLang="en-US" sz="2000" dirty="0"/>
              <a:t>여전히 예시 데이터 조금 필요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One-Shot (1S) :</a:t>
            </a:r>
          </a:p>
          <a:p>
            <a:r>
              <a:rPr lang="ko-KR" altLang="en-US" sz="2000" b="1" dirty="0"/>
              <a:t>딱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개의 예시</a:t>
            </a:r>
            <a:r>
              <a:rPr lang="ko-KR" altLang="en-US" sz="2000" dirty="0"/>
              <a:t>와 자연어 설명을 모델에 입력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실제 사람이 예시 </a:t>
            </a:r>
            <a:r>
              <a:rPr lang="en-US" altLang="ko-KR" sz="2000" dirty="0"/>
              <a:t>1</a:t>
            </a:r>
            <a:r>
              <a:rPr lang="ko-KR" altLang="en-US" sz="2000" dirty="0"/>
              <a:t>개만으로도 개념을 파악하는 상황과 </a:t>
            </a:r>
            <a:r>
              <a:rPr lang="ko-KR" altLang="en-US" sz="2000" dirty="0" err="1"/>
              <a:t>비슷</a:t>
            </a: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r>
              <a:rPr lang="en-US" altLang="ko-KR" sz="2000" dirty="0"/>
              <a:t>4. Zero-Shot (0S) :</a:t>
            </a:r>
          </a:p>
          <a:p>
            <a:r>
              <a:rPr lang="ko-KR" altLang="en-US" sz="2000" dirty="0"/>
              <a:t>예시 없이 </a:t>
            </a:r>
            <a:r>
              <a:rPr lang="ko-KR" altLang="en-US" sz="2000" b="1" dirty="0"/>
              <a:t>자연어 설명만</a:t>
            </a: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가장 편리함</a:t>
            </a:r>
            <a:r>
              <a:rPr lang="en-US" altLang="ko-KR" sz="2000" dirty="0"/>
              <a:t>, </a:t>
            </a:r>
            <a:r>
              <a:rPr lang="ko-KR" altLang="en-US" sz="2000" b="1" dirty="0"/>
              <a:t>아주 넓은 범위의 </a:t>
            </a:r>
            <a:r>
              <a:rPr lang="ko-KR" altLang="en-US" sz="2000" dirty="0"/>
              <a:t>지식 동원 가능 </a:t>
            </a:r>
            <a:r>
              <a:rPr lang="en-US" altLang="ko-KR" sz="2000" dirty="0"/>
              <a:t>/ 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예시가 없으므로 모호한 가능성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016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B40C3E-E0AB-707F-1B4B-C8DB65D6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22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A9BF-CD32-0627-AC47-31C21F33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491B7A-C8E0-5180-6E84-0BDC453D2749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Approach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71084-ADD8-D72F-88C8-DD94E486211B}"/>
              </a:ext>
            </a:extLst>
          </p:cNvPr>
          <p:cNvSpPr txBox="1"/>
          <p:nvPr/>
        </p:nvSpPr>
        <p:spPr>
          <a:xfrm>
            <a:off x="614517" y="1617953"/>
            <a:ext cx="1173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GPT-3</a:t>
            </a:r>
            <a:r>
              <a:rPr lang="ko-KR" altLang="en-US" sz="2000" dirty="0"/>
              <a:t> 모델 구성</a:t>
            </a:r>
            <a:r>
              <a:rPr lang="en-US" altLang="ko-KR" sz="2000" dirty="0"/>
              <a:t> : </a:t>
            </a:r>
            <a:r>
              <a:rPr lang="en-US" altLang="ko-KR" sz="2000" b="1" dirty="0"/>
              <a:t>Alternating Dense + Sparse Attention</a:t>
            </a:r>
            <a:r>
              <a:rPr lang="en-US" altLang="ko-KR" sz="2000" dirty="0"/>
              <a:t>(GPT2 </a:t>
            </a:r>
            <a:r>
              <a:rPr lang="ko-KR" altLang="en-US" sz="2000" dirty="0"/>
              <a:t>계승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8</a:t>
            </a:r>
            <a:r>
              <a:rPr lang="ko-KR" altLang="en-US" sz="2000" dirty="0"/>
              <a:t>가지 모델</a:t>
            </a:r>
            <a:r>
              <a:rPr lang="en-US" altLang="ko-KR" sz="2000" dirty="0"/>
              <a:t>(1.25</a:t>
            </a:r>
            <a:r>
              <a:rPr lang="ko-KR" altLang="en-US" sz="2000" dirty="0"/>
              <a:t>억 </a:t>
            </a:r>
            <a:r>
              <a:rPr lang="en-US" altLang="ko-KR" sz="2000" dirty="0"/>
              <a:t>~ 1750</a:t>
            </a:r>
            <a:r>
              <a:rPr lang="ko-KR" altLang="en-US" sz="2000" dirty="0"/>
              <a:t>억</a:t>
            </a:r>
            <a:r>
              <a:rPr lang="en-US" altLang="ko-KR" sz="2000" dirty="0"/>
              <a:t>)</a:t>
            </a:r>
            <a:r>
              <a:rPr lang="ko-KR" altLang="en-US" sz="2000" dirty="0"/>
              <a:t>을 학습</a:t>
            </a:r>
            <a:r>
              <a:rPr lang="en-US" altLang="ko-KR" sz="2000" dirty="0"/>
              <a:t>, 175B = ‘GPT-3’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훈련 데이터셋 </a:t>
            </a:r>
            <a:r>
              <a:rPr lang="en-US" altLang="ko-KR" sz="2000" dirty="0"/>
              <a:t>: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Common Crawl(</a:t>
            </a:r>
            <a:r>
              <a:rPr lang="ko-KR" altLang="en-US" sz="2000" dirty="0"/>
              <a:t>대규모 웹 텍스트</a:t>
            </a:r>
            <a:r>
              <a:rPr lang="en-US" altLang="ko-KR" sz="2000" dirty="0"/>
              <a:t>) + WebText2 + Books + Wikipedia </a:t>
            </a:r>
            <a:r>
              <a:rPr lang="ko-KR" altLang="en-US" sz="2000" dirty="0"/>
              <a:t>등을 혼합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각종 </a:t>
            </a:r>
            <a:r>
              <a:rPr lang="ko-KR" altLang="en-US" sz="2000" dirty="0" err="1"/>
              <a:t>전처리</a:t>
            </a:r>
            <a:r>
              <a:rPr lang="en-US" altLang="ko-KR" sz="2000" dirty="0"/>
              <a:t>(</a:t>
            </a:r>
            <a:r>
              <a:rPr lang="ko-KR" altLang="en-US" sz="2000" dirty="0"/>
              <a:t>고품질 데이터 많이 노출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이슈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 오염</a:t>
            </a:r>
            <a:r>
              <a:rPr lang="en-US" altLang="ko-KR" sz="2000" dirty="0"/>
              <a:t> =&gt; </a:t>
            </a:r>
            <a:r>
              <a:rPr lang="ko-KR" altLang="en-US" sz="2000" dirty="0"/>
              <a:t>실제 성능이 부풀려질 위험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898FB-FAC6-26E5-0EF5-0144E3D0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616" y="0"/>
            <a:ext cx="2934109" cy="2943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C02322-D976-6A7D-CE4E-6EC39A32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411" y="-1"/>
            <a:ext cx="3910364" cy="1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ED71F-DB8A-B5AF-6438-B934DAA9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587E65-C990-5309-3268-3B186F0ACC92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Approach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72B36-67BD-2274-E033-E86B510FDE4A}"/>
              </a:ext>
            </a:extLst>
          </p:cNvPr>
          <p:cNvSpPr txBox="1"/>
          <p:nvPr/>
        </p:nvSpPr>
        <p:spPr>
          <a:xfrm>
            <a:off x="457200" y="880533"/>
            <a:ext cx="11734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학습 과정</a:t>
            </a:r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배치 사이즈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학습률을</a:t>
            </a:r>
            <a:r>
              <a:rPr lang="ko-KR" altLang="en-US" sz="2000" dirty="0"/>
              <a:t> 모델 크기에 맞춰 조정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모든 모델을 </a:t>
            </a:r>
            <a:r>
              <a:rPr lang="ko-KR" altLang="en-US" sz="2000" b="1" dirty="0"/>
              <a:t>총 </a:t>
            </a:r>
            <a:r>
              <a:rPr lang="en-US" altLang="ko-KR" sz="2000" b="1" dirty="0"/>
              <a:t>3,000</a:t>
            </a:r>
            <a:r>
              <a:rPr lang="ko-KR" altLang="en-US" sz="2000" b="1" dirty="0"/>
              <a:t>억</a:t>
            </a:r>
            <a:r>
              <a:rPr lang="en-US" altLang="ko-KR" sz="2000" b="1" dirty="0"/>
              <a:t>(300B) </a:t>
            </a:r>
            <a:r>
              <a:rPr lang="ko-KR" altLang="en-US" sz="2000" b="1" dirty="0"/>
              <a:t>토큰</a:t>
            </a:r>
            <a:r>
              <a:rPr lang="ko-KR" altLang="en-US" sz="2000" dirty="0"/>
              <a:t>에 대해 학습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다양한 병렬화 기법으로 학습 안정화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평가</a:t>
            </a:r>
            <a:endParaRPr lang="en-US" altLang="ko-KR" sz="2000" dirty="0"/>
          </a:p>
          <a:p>
            <a:r>
              <a:rPr lang="en-US" altLang="ko-KR" sz="2000" dirty="0"/>
              <a:t>Few-shot, One-shot, Zero-shot </a:t>
            </a:r>
            <a:r>
              <a:rPr lang="ko-KR" altLang="en-US" sz="2000" dirty="0"/>
              <a:t>설정별로 다양한 </a:t>
            </a:r>
            <a:r>
              <a:rPr lang="en-US" altLang="ko-KR" sz="2000" dirty="0"/>
              <a:t>NLP </a:t>
            </a:r>
            <a:r>
              <a:rPr lang="ko-KR" altLang="en-US" sz="2000" dirty="0"/>
              <a:t>태스크에서 성능 측정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b="1" dirty="0"/>
              <a:t>Few-Shot</a:t>
            </a:r>
          </a:p>
          <a:p>
            <a:r>
              <a:rPr lang="ko-KR" altLang="en-US" sz="2000" dirty="0"/>
              <a:t>평가 시</a:t>
            </a:r>
            <a:r>
              <a:rPr lang="en-US" altLang="ko-KR" sz="2000" dirty="0"/>
              <a:t>, </a:t>
            </a:r>
            <a:r>
              <a:rPr lang="en-US" altLang="ko-KR" sz="2000" b="1" dirty="0"/>
              <a:t>K</a:t>
            </a:r>
            <a:r>
              <a:rPr lang="ko-KR" altLang="en-US" sz="2000" b="1" dirty="0"/>
              <a:t>개의 예시</a:t>
            </a:r>
            <a:r>
              <a:rPr lang="en-US" altLang="ko-KR" sz="2000" dirty="0"/>
              <a:t>(</a:t>
            </a:r>
            <a:r>
              <a:rPr lang="ko-KR" altLang="en-US" sz="2000" dirty="0"/>
              <a:t>맥락 </a:t>
            </a:r>
            <a:r>
              <a:rPr lang="en-US" altLang="ko-KR" sz="2000" dirty="0"/>
              <a:t>+ </a:t>
            </a:r>
            <a:r>
              <a:rPr lang="ko-KR" altLang="en-US" sz="2000" dirty="0"/>
              <a:t>정답</a:t>
            </a:r>
            <a:r>
              <a:rPr lang="en-US" altLang="ko-KR" sz="2000" dirty="0"/>
              <a:t>)</a:t>
            </a:r>
            <a:r>
              <a:rPr lang="ko-KR" altLang="en-US" sz="2000" dirty="0"/>
              <a:t> → 모델이 정답을 예측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One-Shot</a:t>
            </a:r>
          </a:p>
          <a:p>
            <a:r>
              <a:rPr lang="ko-KR" altLang="en-US" sz="2000" dirty="0"/>
              <a:t>예시 </a:t>
            </a:r>
            <a:r>
              <a:rPr lang="en-US" altLang="ko-KR" sz="2000" dirty="0"/>
              <a:t>1</a:t>
            </a:r>
            <a:r>
              <a:rPr lang="ko-KR" altLang="en-US" sz="2000" dirty="0"/>
              <a:t>개 </a:t>
            </a:r>
            <a:r>
              <a:rPr lang="en-US" altLang="ko-KR" sz="2000" dirty="0"/>
              <a:t>+ </a:t>
            </a:r>
            <a:r>
              <a:rPr lang="ko-KR" altLang="en-US" sz="2000" b="1" dirty="0"/>
              <a:t>태스크 설명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3. Zero-Shot</a:t>
            </a:r>
          </a:p>
          <a:p>
            <a:r>
              <a:rPr lang="ko-KR" altLang="en-US" sz="2000" dirty="0"/>
              <a:t>예시 없이 </a:t>
            </a:r>
            <a:r>
              <a:rPr lang="ko-KR" altLang="en-US" sz="2000" b="1" dirty="0"/>
              <a:t>태스크 설명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dirty="0"/>
              <a:t>평가지표 </a:t>
            </a:r>
            <a:r>
              <a:rPr lang="en-US" altLang="ko-KR" sz="2000" dirty="0"/>
              <a:t>: F1·BLEU·per-token Likelihood </a:t>
            </a:r>
            <a:r>
              <a:rPr lang="ko-KR" altLang="en-US" sz="2000" dirty="0"/>
              <a:t>비교 등 태스크별 표준 지표 사용</a:t>
            </a:r>
            <a:r>
              <a:rPr lang="en-US" altLang="ko-KR" sz="2000" dirty="0"/>
              <a:t>.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24F05-0EBB-8939-1856-A7CE659A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537318"/>
            <a:ext cx="5811520" cy="18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6" descr="C:/Users/shaun/AppData/Roaming/PolarisOffice/ETemp/17888_20317880/fImage464299334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05" y="273050"/>
            <a:ext cx="6322060" cy="6228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061C-EF79-F60D-3A49-7DB665EA5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5FCC-E9A7-5499-9582-E1A6D57E7160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FA70A-1E1B-B410-BCC0-A4EB2C05D699}"/>
              </a:ext>
            </a:extLst>
          </p:cNvPr>
          <p:cNvSpPr txBox="1"/>
          <p:nvPr/>
        </p:nvSpPr>
        <p:spPr>
          <a:xfrm>
            <a:off x="477520" y="658435"/>
            <a:ext cx="11392747" cy="50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스케일링 법칙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모델 규모 확장에 따라 크로스 엔트로피가 </a:t>
            </a:r>
            <a:r>
              <a:rPr lang="ko-KR" altLang="en-US" b="1" dirty="0"/>
              <a:t>파워로</a:t>
            </a:r>
            <a:r>
              <a:rPr lang="ko-KR" altLang="en-US" dirty="0"/>
              <a:t> 양상을 보이며 계속 감소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태스크 평가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GPT-3(175B) </a:t>
            </a:r>
            <a:r>
              <a:rPr lang="ko-KR" altLang="en-US" dirty="0"/>
              <a:t>포함 </a:t>
            </a:r>
            <a:r>
              <a:rPr lang="en-US" altLang="ko-KR" dirty="0"/>
              <a:t>8</a:t>
            </a:r>
            <a:r>
              <a:rPr lang="ko-KR" altLang="en-US" dirty="0"/>
              <a:t>개 모델을</a:t>
            </a:r>
            <a:r>
              <a:rPr lang="en-US" altLang="ko-KR" dirty="0"/>
              <a:t>, </a:t>
            </a:r>
            <a:r>
              <a:rPr lang="en-US" altLang="ko-KR" b="1" dirty="0"/>
              <a:t>9</a:t>
            </a:r>
            <a:r>
              <a:rPr lang="ko-KR" altLang="en-US" b="1" dirty="0"/>
              <a:t>가지 부류</a:t>
            </a:r>
            <a:r>
              <a:rPr lang="ko-KR" altLang="en-US" dirty="0"/>
              <a:t>의 </a:t>
            </a:r>
            <a:r>
              <a:rPr lang="en-US" altLang="ko-KR" dirty="0"/>
              <a:t>NLP </a:t>
            </a:r>
            <a:r>
              <a:rPr lang="ko-KR" altLang="en-US" dirty="0"/>
              <a:t>태스크에 걸쳐 성능을 측정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(=&gt; </a:t>
            </a:r>
            <a:r>
              <a:rPr lang="ko-KR" altLang="en-US" dirty="0"/>
              <a:t>일반화를 위한 다양한과제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전통적 언어 모델링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클로즈</a:t>
            </a:r>
            <a:r>
              <a:rPr lang="en-US" altLang="ko-KR" sz="1000" dirty="0"/>
              <a:t>(cloze) : </a:t>
            </a:r>
            <a:r>
              <a:rPr lang="ko-KR" altLang="en-US" sz="1000" dirty="0"/>
              <a:t>빈칸 채우기</a:t>
            </a:r>
            <a:r>
              <a:rPr lang="en-US" altLang="ko-KR" sz="1000" dirty="0"/>
              <a:t>, </a:t>
            </a:r>
            <a:r>
              <a:rPr lang="ko-KR" altLang="en-US" sz="1000" dirty="0"/>
              <a:t>문장</a:t>
            </a:r>
            <a:r>
              <a:rPr lang="en-US" altLang="ko-KR" sz="1000" dirty="0"/>
              <a:t>/</a:t>
            </a:r>
            <a:r>
              <a:rPr lang="ko-KR" altLang="en-US" sz="1000" dirty="0"/>
              <a:t>단락 완성</a:t>
            </a:r>
          </a:p>
          <a:p>
            <a:r>
              <a:rPr lang="en-US" altLang="ko-KR" sz="1000" dirty="0"/>
              <a:t>2. “closed book” QA : </a:t>
            </a:r>
            <a:r>
              <a:rPr lang="ko-KR" altLang="en-US" sz="1000" dirty="0"/>
              <a:t>추가 검색 안하고</a:t>
            </a:r>
            <a:r>
              <a:rPr lang="en-US" altLang="ko-KR" sz="1000" dirty="0"/>
              <a:t>(</a:t>
            </a:r>
            <a:r>
              <a:rPr lang="ko-KR" altLang="en-US" sz="1000" dirty="0"/>
              <a:t>내부 파라미터만으로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답변하는거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번역</a:t>
            </a:r>
          </a:p>
          <a:p>
            <a:r>
              <a:rPr lang="en-US" altLang="ko-KR" sz="1000" dirty="0"/>
              <a:t>4. Winograd Schema : </a:t>
            </a:r>
            <a:r>
              <a:rPr lang="ko-KR" altLang="en-US" sz="1000" b="1" dirty="0"/>
              <a:t>맥락적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상식적 추론</a:t>
            </a:r>
            <a:r>
              <a:rPr lang="ko-KR" altLang="en-US" sz="1000" dirty="0"/>
              <a:t>이 필요한 것</a:t>
            </a:r>
            <a:r>
              <a:rPr lang="en-US" altLang="ko-KR" sz="1000" dirty="0"/>
              <a:t>, they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가르키는거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상식</a:t>
            </a:r>
            <a:r>
              <a:rPr lang="en-US" altLang="ko-KR" sz="1000" dirty="0"/>
              <a:t>(common sense) QA : </a:t>
            </a:r>
            <a:r>
              <a:rPr lang="ko-KR" altLang="en-US" sz="1000" b="1" dirty="0"/>
              <a:t>일상적 경험</a:t>
            </a:r>
            <a:r>
              <a:rPr lang="ko-KR" altLang="en-US" sz="1000" dirty="0"/>
              <a:t>이나 </a:t>
            </a:r>
            <a:r>
              <a:rPr lang="ko-KR" altLang="en-US" sz="1000" b="1" dirty="0"/>
              <a:t>인지적 상식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독해</a:t>
            </a:r>
            <a:r>
              <a:rPr lang="en-US" altLang="ko-KR" sz="1000" dirty="0"/>
              <a:t>(reading comprehension) : </a:t>
            </a:r>
            <a:r>
              <a:rPr lang="ko-KR" altLang="en-US" sz="1000" b="1" dirty="0"/>
              <a:t>주어진 지문</a:t>
            </a:r>
            <a:r>
              <a:rPr lang="en-US" altLang="ko-KR" sz="1000" dirty="0"/>
              <a:t>(</a:t>
            </a:r>
            <a:r>
              <a:rPr lang="ko-KR" altLang="en-US" sz="1000" dirty="0"/>
              <a:t>텍스트</a:t>
            </a:r>
            <a:r>
              <a:rPr lang="en-US" altLang="ko-KR" sz="1000" dirty="0"/>
              <a:t>)</a:t>
            </a:r>
            <a:r>
              <a:rPr lang="ko-KR" altLang="en-US" sz="1000" dirty="0"/>
              <a:t>을 읽고</a:t>
            </a:r>
            <a:r>
              <a:rPr lang="en-US" altLang="ko-KR" sz="1000" dirty="0"/>
              <a:t>, </a:t>
            </a:r>
            <a:r>
              <a:rPr lang="ko-KR" altLang="en-US" sz="1000" dirty="0"/>
              <a:t>그 내용을 바탕으로 </a:t>
            </a:r>
            <a:r>
              <a:rPr lang="ko-KR" altLang="en-US" sz="1000" b="1" dirty="0"/>
              <a:t>질문에 답</a:t>
            </a:r>
            <a:r>
              <a:rPr lang="ko-KR" altLang="en-US" sz="1000" dirty="0"/>
              <a:t>하거나 요약하는 과제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7. </a:t>
            </a:r>
            <a:r>
              <a:rPr lang="en-US" altLang="ko-KR" sz="1000" dirty="0" err="1"/>
              <a:t>SuperGLUE</a:t>
            </a:r>
            <a:r>
              <a:rPr lang="en-US" altLang="ko-KR" sz="1000" dirty="0"/>
              <a:t> </a:t>
            </a:r>
            <a:r>
              <a:rPr lang="ko-KR" altLang="en-US" sz="1000" dirty="0"/>
              <a:t>벤치마크 </a:t>
            </a:r>
            <a:r>
              <a:rPr lang="en-US" altLang="ko-KR" sz="1000" dirty="0"/>
              <a:t>: </a:t>
            </a:r>
            <a:r>
              <a:rPr lang="ko-KR" altLang="en-US" sz="1000" dirty="0"/>
              <a:t>여러 </a:t>
            </a:r>
            <a:r>
              <a:rPr lang="en-US" altLang="ko-KR" sz="1000" dirty="0"/>
              <a:t>NLP </a:t>
            </a:r>
            <a:r>
              <a:rPr lang="ko-KR" altLang="en-US" sz="1000" dirty="0"/>
              <a:t>과제를 모아놓은 종합 벤치마크</a:t>
            </a:r>
          </a:p>
          <a:p>
            <a:r>
              <a:rPr lang="en-US" altLang="ko-KR" sz="1000" dirty="0"/>
              <a:t>8. NLI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가설이 전제에서 ‘</a:t>
            </a:r>
            <a:r>
              <a:rPr lang="ko-KR" altLang="en-US" sz="1000" dirty="0" err="1"/>
              <a:t>참’인지</a:t>
            </a:r>
            <a:r>
              <a:rPr lang="en-US" altLang="ko-KR" sz="1000" dirty="0"/>
              <a:t>(Entailment), </a:t>
            </a:r>
            <a:r>
              <a:rPr lang="ko-KR" altLang="en-US" sz="1000" dirty="0"/>
              <a:t>모순되는지</a:t>
            </a:r>
            <a:r>
              <a:rPr lang="en-US" altLang="ko-KR" sz="1000" dirty="0"/>
              <a:t>(Contradiction), </a:t>
            </a:r>
            <a:r>
              <a:rPr lang="ko-KR" altLang="en-US" sz="1000" dirty="0"/>
              <a:t>관련 없거나 불확실한지</a:t>
            </a:r>
            <a:r>
              <a:rPr lang="en-US" altLang="ko-KR" sz="1000" dirty="0"/>
              <a:t>(Neutral) </a:t>
            </a:r>
            <a:r>
              <a:rPr lang="ko-KR" altLang="en-US" sz="1000" dirty="0"/>
              <a:t>판단하는 과제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9. </a:t>
            </a:r>
            <a:r>
              <a:rPr lang="ko-KR" altLang="en-US" sz="1000" dirty="0"/>
              <a:t>메타 러닝</a:t>
            </a:r>
            <a:r>
              <a:rPr lang="en-US" altLang="ko-KR" sz="1000" dirty="0"/>
              <a:t>(</a:t>
            </a:r>
            <a:r>
              <a:rPr lang="ko-KR" altLang="en-US" sz="1000" dirty="0"/>
              <a:t>즉석 추론</a:t>
            </a:r>
            <a:r>
              <a:rPr lang="en-US" altLang="ko-KR" sz="1000" dirty="0"/>
              <a:t>·</a:t>
            </a:r>
            <a:r>
              <a:rPr lang="ko-KR" altLang="en-US" sz="1000" dirty="0"/>
              <a:t>적응</a:t>
            </a:r>
            <a:r>
              <a:rPr lang="en-US" altLang="ko-KR" sz="1000" dirty="0"/>
              <a:t>) </a:t>
            </a:r>
            <a:r>
              <a:rPr lang="ko-KR" altLang="en-US" sz="1000" dirty="0"/>
              <a:t>능력을 테스트하기 위한 신규 태스크 등 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/>
              <a:t>추론 시점</a:t>
            </a:r>
            <a:r>
              <a:rPr lang="en-US" altLang="ko-KR" sz="1000" dirty="0"/>
              <a:t>(inference time)</a:t>
            </a:r>
            <a:r>
              <a:rPr lang="ko-KR" altLang="en-US" sz="1000" dirty="0"/>
              <a:t>에 간단한 예시나 지시문을 보고 </a:t>
            </a:r>
            <a:r>
              <a:rPr lang="ko-KR" altLang="en-US" sz="1000" b="1" dirty="0"/>
              <a:t>새로운 과제를 바로 수행</a:t>
            </a:r>
            <a:r>
              <a:rPr lang="ko-KR" altLang="en-US" sz="1000" dirty="0"/>
              <a:t>할 수 있는지 측정</a:t>
            </a:r>
            <a:r>
              <a:rPr lang="en-US" altLang="ko-KR" sz="1000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결론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GPT-3</a:t>
            </a:r>
            <a:r>
              <a:rPr lang="ko-KR" altLang="en-US" dirty="0"/>
              <a:t>는 추론 시점</a:t>
            </a:r>
            <a:r>
              <a:rPr lang="en-US" altLang="ko-KR" dirty="0"/>
              <a:t>(inference time)</a:t>
            </a:r>
            <a:r>
              <a:rPr lang="ko-KR" altLang="en-US" dirty="0"/>
              <a:t>에 단순히 몇 가지 예시</a:t>
            </a:r>
            <a:r>
              <a:rPr lang="en-US" altLang="ko-KR" dirty="0"/>
              <a:t>(Few-shot)</a:t>
            </a:r>
            <a:r>
              <a:rPr lang="ko-KR" altLang="en-US" dirty="0"/>
              <a:t>나 단 한 번의 예시</a:t>
            </a:r>
            <a:r>
              <a:rPr lang="en-US" altLang="ko-KR" dirty="0"/>
              <a:t>(One-shot)</a:t>
            </a:r>
            <a:r>
              <a:rPr lang="ko-KR" altLang="en-US" dirty="0"/>
              <a:t>만으로도</a:t>
            </a:r>
            <a:r>
              <a:rPr lang="en-US" altLang="ko-KR" dirty="0"/>
              <a:t> </a:t>
            </a:r>
            <a:r>
              <a:rPr lang="ko-KR" altLang="en-US" dirty="0"/>
              <a:t>상당히 높은 성능을 발휘 </a:t>
            </a:r>
            <a:r>
              <a:rPr lang="en-US" altLang="ko-KR" dirty="0"/>
              <a:t>/ </a:t>
            </a:r>
            <a:r>
              <a:rPr lang="ko-KR" altLang="en-US" dirty="0"/>
              <a:t>여전히 </a:t>
            </a:r>
            <a:r>
              <a:rPr lang="ko-KR" altLang="en-US" dirty="0" err="1"/>
              <a:t>파인튜닝</a:t>
            </a:r>
            <a:r>
              <a:rPr lang="ko-KR" altLang="en-US" dirty="0"/>
              <a:t> 모델과의 간극</a:t>
            </a:r>
            <a:r>
              <a:rPr lang="en-US" altLang="ko-KR" dirty="0"/>
              <a:t>, </a:t>
            </a:r>
            <a:r>
              <a:rPr lang="ko-KR" altLang="en-US" dirty="0"/>
              <a:t>편향성</a:t>
            </a:r>
            <a:r>
              <a:rPr lang="en-US" altLang="ko-KR" dirty="0"/>
              <a:t>, </a:t>
            </a:r>
            <a:r>
              <a:rPr lang="ko-KR" altLang="en-US" dirty="0"/>
              <a:t>데이터 오염 이슈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F5282-C559-0F08-F856-AE678C98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85" y="2722879"/>
            <a:ext cx="4264582" cy="2100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27D07-FCF5-1A97-72D0-C9541C60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403" y="92946"/>
            <a:ext cx="3463597" cy="18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2831-30F3-1BCB-481C-BF4A6BF19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1F9BB-78D8-2998-F50F-893B78541EE1}"/>
              </a:ext>
            </a:extLst>
          </p:cNvPr>
          <p:cNvSpPr txBox="1"/>
          <p:nvPr/>
        </p:nvSpPr>
        <p:spPr>
          <a:xfrm>
            <a:off x="709684" y="135215"/>
            <a:ext cx="106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Measuring and Preventing Memorization Of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97D8D-F29A-5AFB-5C47-2DF5A0B15E47}"/>
              </a:ext>
            </a:extLst>
          </p:cNvPr>
          <p:cNvSpPr txBox="1"/>
          <p:nvPr/>
        </p:nvSpPr>
        <p:spPr>
          <a:xfrm>
            <a:off x="709684" y="1720840"/>
            <a:ext cx="11160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문제 배경 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테스트 벤치마크가 훈련 데이터에 일부 포함</a:t>
            </a:r>
            <a:r>
              <a:rPr lang="ko-KR" altLang="en-US" dirty="0"/>
              <a:t>될 위험</a:t>
            </a:r>
            <a:r>
              <a:rPr lang="en-US" altLang="ko-KR" dirty="0"/>
              <a:t> =&gt; </a:t>
            </a:r>
            <a:r>
              <a:rPr lang="ko-KR" altLang="en-US" b="1" dirty="0"/>
              <a:t>성능이 과대추정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접근 방식 </a:t>
            </a:r>
            <a:r>
              <a:rPr lang="en-US" altLang="ko-KR" dirty="0"/>
              <a:t>: clean subset</a:t>
            </a:r>
            <a:r>
              <a:rPr lang="ko-KR" altLang="en-US" dirty="0"/>
              <a:t>만으로 모델을 재평가</a:t>
            </a:r>
            <a:r>
              <a:rPr lang="en-US" altLang="ko-KR" dirty="0"/>
              <a:t>, </a:t>
            </a:r>
            <a:r>
              <a:rPr lang="ko-KR" altLang="en-US" dirty="0"/>
              <a:t>성능 차이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발견 </a:t>
            </a:r>
            <a:r>
              <a:rPr lang="en-US" altLang="ko-KR" dirty="0"/>
              <a:t>: </a:t>
            </a:r>
            <a:r>
              <a:rPr lang="ko-KR" altLang="en-US" b="1" dirty="0" err="1"/>
              <a:t>중복률</a:t>
            </a:r>
            <a:r>
              <a:rPr lang="ko-KR" altLang="en-US" dirty="0" err="1"/>
              <a:t>이</a:t>
            </a:r>
            <a:r>
              <a:rPr lang="ko-KR" altLang="en-US" dirty="0"/>
              <a:t> 높으나</a:t>
            </a:r>
            <a:r>
              <a:rPr lang="en-US" altLang="ko-KR" dirty="0"/>
              <a:t>, </a:t>
            </a:r>
            <a:r>
              <a:rPr lang="ko-KR" altLang="en-US" u="sng" dirty="0"/>
              <a:t>실제 </a:t>
            </a:r>
            <a:r>
              <a:rPr lang="ko-KR" altLang="en-US" b="1" u="sng" dirty="0"/>
              <a:t>성능 차</a:t>
            </a:r>
            <a:r>
              <a:rPr lang="ko-KR" altLang="en-US" u="sng" dirty="0"/>
              <a:t>는 대부분 매우 작음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결론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오염은 생각보다 흔하지만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GPT-3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대체로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훈련 데이터의 특정 예시를 그대로 암기</a:t>
            </a:r>
            <a:r>
              <a:rPr lang="ko-KR" altLang="en-US" dirty="0">
                <a:solidFill>
                  <a:srgbClr val="FF0000"/>
                </a:solidFill>
              </a:rPr>
              <a:t>하지는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75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84093-E5D7-E1CD-4115-8D8A2A10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D57C0-0CE8-6C78-AAB4-B063951D42CC}"/>
              </a:ext>
            </a:extLst>
          </p:cNvPr>
          <p:cNvSpPr txBox="1"/>
          <p:nvPr/>
        </p:nvSpPr>
        <p:spPr>
          <a:xfrm>
            <a:off x="709684" y="135215"/>
            <a:ext cx="106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1CCD7-14CF-0C41-F494-AA0B23643922}"/>
              </a:ext>
            </a:extLst>
          </p:cNvPr>
          <p:cNvSpPr txBox="1"/>
          <p:nvPr/>
        </p:nvSpPr>
        <p:spPr>
          <a:xfrm>
            <a:off x="709684" y="948268"/>
            <a:ext cx="114823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텍스트 생성 </a:t>
            </a:r>
            <a:r>
              <a:rPr lang="en-US" altLang="ko-KR" dirty="0"/>
              <a:t>/ </a:t>
            </a:r>
            <a:r>
              <a:rPr lang="ko-KR" altLang="en-US" dirty="0"/>
              <a:t>태스크 수행의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모델 구조적</a:t>
            </a:r>
            <a:r>
              <a:rPr lang="en-US" altLang="ko-KR" dirty="0"/>
              <a:t>·</a:t>
            </a:r>
            <a:r>
              <a:rPr lang="ko-KR" altLang="en-US" dirty="0"/>
              <a:t>알고리즘적 제약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양방향 정보를 활용하는 태스크에서 두드러진 한계</a:t>
            </a:r>
            <a:r>
              <a:rPr lang="en-US" altLang="ko-KR" dirty="0"/>
              <a:t> =&gt; GPT-3 </a:t>
            </a:r>
            <a:r>
              <a:rPr lang="ko-KR" altLang="en-US" b="1" dirty="0"/>
              <a:t>양방향 모델 미래연구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언어 모델링</a:t>
            </a:r>
            <a:r>
              <a:rPr lang="en-US" altLang="ko-KR" dirty="0"/>
              <a:t>(LM)</a:t>
            </a:r>
            <a:r>
              <a:rPr lang="ko-KR" altLang="en-US" dirty="0"/>
              <a:t> 자체의 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토큰 예측으로는 중요 단어 인식 불가능</a:t>
            </a:r>
            <a:r>
              <a:rPr lang="en-US" altLang="ko-KR" b="1" dirty="0"/>
              <a:t> + </a:t>
            </a:r>
            <a:r>
              <a:rPr lang="ko-KR" altLang="en-US" b="1" dirty="0"/>
              <a:t>현실 세계 맥락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·</a:t>
            </a:r>
            <a:r>
              <a:rPr lang="ko-KR" altLang="en-US" dirty="0"/>
              <a:t>시각 등</a:t>
            </a:r>
            <a:r>
              <a:rPr lang="en-US" altLang="ko-KR" dirty="0"/>
              <a:t>)</a:t>
            </a:r>
            <a:r>
              <a:rPr lang="ko-KR" altLang="en-US" dirty="0"/>
              <a:t>에 대한 이해 제한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멀티모달</a:t>
            </a:r>
            <a:r>
              <a:rPr lang="en-US" altLang="ko-KR" dirty="0"/>
              <a:t>, </a:t>
            </a:r>
            <a:r>
              <a:rPr lang="ko-KR" altLang="en-US" dirty="0"/>
              <a:t>강화학습</a:t>
            </a:r>
            <a:r>
              <a:rPr lang="en-US" altLang="ko-KR" dirty="0"/>
              <a:t> </a:t>
            </a:r>
            <a:r>
              <a:rPr lang="ko-KR" altLang="en-US" dirty="0"/>
              <a:t>등으로 보완 필요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Pre-training </a:t>
            </a:r>
            <a:r>
              <a:rPr lang="ko-KR" altLang="en-US" dirty="0"/>
              <a:t>샘플 효율성과 </a:t>
            </a:r>
            <a:r>
              <a:rPr lang="en-US" altLang="ko-KR" dirty="0"/>
              <a:t>Few-shot </a:t>
            </a:r>
            <a:r>
              <a:rPr lang="ko-KR" altLang="en-US" dirty="0"/>
              <a:t>해석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GPT-3</a:t>
            </a:r>
            <a:r>
              <a:rPr lang="ko-KR" altLang="en-US" dirty="0"/>
              <a:t>는 인간에 비해 </a:t>
            </a:r>
            <a:r>
              <a:rPr lang="ko-KR" altLang="en-US" u="sng" dirty="0"/>
              <a:t>데이터 효율이 낮다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Few-shot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정말 “새로운” 태스크를 학습</a:t>
            </a:r>
            <a:r>
              <a:rPr lang="en-US" altLang="ko-KR" dirty="0"/>
              <a:t>? / </a:t>
            </a:r>
            <a:r>
              <a:rPr lang="ko-KR" altLang="en-US" dirty="0"/>
              <a:t>사전 학습 태스크 재인식</a:t>
            </a:r>
            <a:r>
              <a:rPr lang="en-US" altLang="ko-KR" dirty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실제 태스크에 따라 두가지가 스펙트럼 형태로 </a:t>
            </a:r>
            <a:r>
              <a:rPr lang="ko-KR" altLang="en-US" dirty="0" err="1"/>
              <a:t>뒤섞여있음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대규모 모델 실용성 및 편향성 이슈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추론 비용이 매우 큼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en-US" altLang="ko-KR" b="1" dirty="0"/>
              <a:t>Distillation(</a:t>
            </a:r>
            <a:r>
              <a:rPr lang="ko-KR" altLang="en-US" b="1" dirty="0"/>
              <a:t>지식 증류</a:t>
            </a:r>
            <a:r>
              <a:rPr lang="en-US" altLang="ko-KR" b="1" dirty="0"/>
              <a:t>)</a:t>
            </a:r>
            <a:r>
              <a:rPr lang="ko-KR" altLang="en-US" dirty="0"/>
              <a:t>으로 해결 가능성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공통적으로 </a:t>
            </a:r>
            <a:r>
              <a:rPr lang="ko-KR" altLang="en-US" b="1" dirty="0"/>
              <a:t>해석 불가능성</a:t>
            </a:r>
            <a:r>
              <a:rPr lang="en-US" altLang="ko-KR" dirty="0"/>
              <a:t>, </a:t>
            </a:r>
            <a:r>
              <a:rPr lang="ko-KR" altLang="en-US" b="1" dirty="0"/>
              <a:t>캘리브레이션 문제</a:t>
            </a:r>
            <a:r>
              <a:rPr lang="en-US" altLang="ko-KR" dirty="0"/>
              <a:t>, </a:t>
            </a:r>
            <a:r>
              <a:rPr lang="ko-KR" altLang="en-US" b="1" dirty="0"/>
              <a:t>데이터 편향</a:t>
            </a:r>
            <a:r>
              <a:rPr lang="ko-KR" altLang="en-US" dirty="0"/>
              <a:t> 문제 → 사회적 파급에 주의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1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3A24B-FBF2-8D12-90C6-ABC40BB2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C6165-541B-D2E3-7AB1-9E59B064A71A}"/>
              </a:ext>
            </a:extLst>
          </p:cNvPr>
          <p:cNvSpPr txBox="1"/>
          <p:nvPr/>
        </p:nvSpPr>
        <p:spPr>
          <a:xfrm>
            <a:off x="709684" y="135215"/>
            <a:ext cx="106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7. Related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4CD44-BBEF-CEAE-BA4B-AB36D5A7D4C9}"/>
              </a:ext>
            </a:extLst>
          </p:cNvPr>
          <p:cNvSpPr txBox="1"/>
          <p:nvPr/>
        </p:nvSpPr>
        <p:spPr>
          <a:xfrm>
            <a:off x="709684" y="658435"/>
            <a:ext cx="11482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대규모 모델 확장</a:t>
            </a:r>
            <a:endParaRPr lang="en-US" altLang="ko-KR" dirty="0"/>
          </a:p>
          <a:p>
            <a:r>
              <a:rPr lang="ko-KR" altLang="en-US" dirty="0"/>
              <a:t>언어 모델에서 </a:t>
            </a:r>
            <a:r>
              <a:rPr lang="ko-KR" altLang="en-US" b="1" dirty="0"/>
              <a:t>파라미터 수와 </a:t>
            </a:r>
            <a:r>
              <a:rPr lang="ko-KR" altLang="en-US" b="1" dirty="0" err="1"/>
              <a:t>계산량</a:t>
            </a:r>
            <a:r>
              <a:rPr lang="ko-KR" altLang="en-US" dirty="0" err="1"/>
              <a:t>을</a:t>
            </a:r>
            <a:r>
              <a:rPr lang="ko-KR" altLang="en-US" dirty="0"/>
              <a:t> 늘리면 성능이 향상되는 추세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스케일링 법칙</a:t>
            </a:r>
            <a:endParaRPr lang="en-US" altLang="ko-KR" dirty="0"/>
          </a:p>
          <a:p>
            <a:r>
              <a:rPr lang="ko-KR" altLang="en-US" dirty="0"/>
              <a:t>모델 크기를 확장</a:t>
            </a:r>
            <a:r>
              <a:rPr lang="en-US" altLang="ko-KR" dirty="0"/>
              <a:t>, </a:t>
            </a:r>
            <a:r>
              <a:rPr lang="ko-KR" altLang="en-US" dirty="0"/>
              <a:t>검증 손실</a:t>
            </a:r>
            <a:r>
              <a:rPr lang="en-US" altLang="ko-KR" dirty="0"/>
              <a:t>(Validation loss)</a:t>
            </a:r>
            <a:r>
              <a:rPr lang="ko-KR" altLang="en-US" dirty="0"/>
              <a:t> 감소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b="1" dirty="0"/>
              <a:t>파워로</a:t>
            </a:r>
            <a:r>
              <a:rPr lang="en-US" altLang="ko-KR" dirty="0"/>
              <a:t>(power-law)</a:t>
            </a:r>
            <a:r>
              <a:rPr lang="ko-KR" altLang="en-US" dirty="0"/>
              <a:t> 형태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소형 모델</a:t>
            </a:r>
            <a:r>
              <a:rPr lang="en-US" altLang="ko-KR" dirty="0"/>
              <a:t>·Distillation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더욱 난이도 높은 태스크 개발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QA </a:t>
            </a:r>
            <a:r>
              <a:rPr lang="ko-KR" altLang="en-US" dirty="0"/>
              <a:t>및 대규모 언어 모델</a:t>
            </a:r>
            <a:endParaRPr lang="en-US" altLang="ko-KR" dirty="0"/>
          </a:p>
          <a:p>
            <a:r>
              <a:rPr lang="en-US" altLang="ko-KR" b="1" dirty="0"/>
              <a:t>QA </a:t>
            </a:r>
            <a:r>
              <a:rPr lang="ko-KR" altLang="en-US" b="1" dirty="0"/>
              <a:t>연구와 본 논문 </a:t>
            </a:r>
            <a:r>
              <a:rPr lang="ko-KR" altLang="en-US" b="1" dirty="0" err="1"/>
              <a:t>차별점</a:t>
            </a:r>
            <a:endParaRPr lang="en-US" altLang="ko-KR" b="1" dirty="0"/>
          </a:p>
          <a:p>
            <a:r>
              <a:rPr lang="ko-KR" altLang="en-US" dirty="0"/>
              <a:t>미래 연구</a:t>
            </a:r>
            <a:r>
              <a:rPr lang="en-US" altLang="ko-KR" dirty="0"/>
              <a:t>: GPT-3</a:t>
            </a:r>
            <a:r>
              <a:rPr lang="ko-KR" altLang="en-US" dirty="0"/>
              <a:t>의 </a:t>
            </a:r>
            <a:r>
              <a:rPr lang="en-US" altLang="ko-KR" b="1" dirty="0"/>
              <a:t>in-context </a:t>
            </a:r>
            <a:r>
              <a:rPr lang="ko-KR" altLang="en-US" b="1" dirty="0"/>
              <a:t>학습</a:t>
            </a:r>
            <a:r>
              <a:rPr lang="ko-KR" altLang="en-US" dirty="0"/>
              <a:t>과 검색 등 외부 지식 결합 가능성 </a:t>
            </a:r>
            <a:r>
              <a:rPr lang="en-US" altLang="ko-KR" dirty="0"/>
              <a:t>=&gt; RAG?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메타러닝과 </a:t>
            </a:r>
            <a:r>
              <a:rPr lang="en-US" altLang="ko-KR" dirty="0"/>
              <a:t>In-Context Learning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멀티태스크</a:t>
            </a:r>
            <a:r>
              <a:rPr lang="ko-KR" altLang="en-US" dirty="0"/>
              <a:t> 학습 </a:t>
            </a:r>
            <a:r>
              <a:rPr lang="en-US" altLang="ko-KR" dirty="0"/>
              <a:t>vs. </a:t>
            </a:r>
            <a:r>
              <a:rPr lang="ko-KR" altLang="en-US" dirty="0"/>
              <a:t>대규모 사전학습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알고리즘적 발전</a:t>
            </a:r>
            <a:endParaRPr lang="ko-KR" altLang="en-US" dirty="0"/>
          </a:p>
          <a:p>
            <a:r>
              <a:rPr lang="ko-KR" altLang="en-US" b="1" dirty="0"/>
              <a:t>미래엔</a:t>
            </a:r>
            <a:r>
              <a:rPr lang="ko-KR" altLang="en-US" dirty="0"/>
              <a:t> 여러 알고리즘 개선과 </a:t>
            </a:r>
            <a:r>
              <a:rPr lang="en-US" altLang="ko-KR" dirty="0"/>
              <a:t>GPT-3 </a:t>
            </a:r>
            <a:r>
              <a:rPr lang="ko-KR" altLang="en-US" dirty="0"/>
              <a:t>수준 스케일을 결합하여</a:t>
            </a:r>
            <a:r>
              <a:rPr lang="en-US" altLang="ko-KR" dirty="0"/>
              <a:t>, </a:t>
            </a:r>
            <a:r>
              <a:rPr lang="ko-KR" altLang="en-US" dirty="0"/>
              <a:t>더 높은 성능과 효율을 달성할 가능성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7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4E82E-CCC8-42A5-A2D4-EB620127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31F8C-F62A-35A1-A648-B95516472409}"/>
              </a:ext>
            </a:extLst>
          </p:cNvPr>
          <p:cNvSpPr txBox="1"/>
          <p:nvPr/>
        </p:nvSpPr>
        <p:spPr>
          <a:xfrm>
            <a:off x="709684" y="135215"/>
            <a:ext cx="106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8.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DD337-655B-9E85-35DF-14A07BECF954}"/>
              </a:ext>
            </a:extLst>
          </p:cNvPr>
          <p:cNvSpPr txBox="1"/>
          <p:nvPr/>
        </p:nvSpPr>
        <p:spPr>
          <a:xfrm>
            <a:off x="578704" y="1185296"/>
            <a:ext cx="11482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GPT-3(175B)</a:t>
            </a:r>
            <a:r>
              <a:rPr lang="ko-KR" altLang="en-US" dirty="0"/>
              <a:t>는 사전 학습만으로도 </a:t>
            </a:r>
            <a:r>
              <a:rPr lang="en-US" altLang="ko-KR" b="1" dirty="0"/>
              <a:t>zero-/one-/few-shot</a:t>
            </a:r>
            <a:r>
              <a:rPr lang="ko-KR" altLang="en-US" dirty="0"/>
              <a:t> 상황에서 </a:t>
            </a:r>
            <a:r>
              <a:rPr lang="ko-KR" altLang="en-US" b="1" dirty="0" err="1"/>
              <a:t>파인튜닝</a:t>
            </a:r>
            <a:r>
              <a:rPr lang="ko-KR" altLang="en-US" b="1" dirty="0"/>
              <a:t> 모델에 근접</a:t>
            </a:r>
            <a:r>
              <a:rPr lang="ko-KR" altLang="en-US" dirty="0"/>
              <a:t>한 뛰어난 성능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즉흥적으로 정의된</a:t>
            </a:r>
            <a:r>
              <a:rPr lang="en-US" altLang="ko-KR" dirty="0"/>
              <a:t>(on-the-fly) </a:t>
            </a:r>
            <a:r>
              <a:rPr lang="ko-KR" altLang="en-US" dirty="0"/>
              <a:t>작업에도 꽤나 적절한 결과를 보임</a:t>
            </a:r>
            <a:r>
              <a:rPr lang="en-US" altLang="ko-KR" dirty="0"/>
              <a:t>.</a:t>
            </a:r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미리 정해진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학습에 포함된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태스크나 포맷 없이</a:t>
            </a:r>
            <a:r>
              <a:rPr lang="ko-KR" altLang="en-US" sz="1200" dirty="0"/>
              <a:t> </a:t>
            </a:r>
            <a:r>
              <a:rPr lang="ko-KR" altLang="en-US" sz="1200" b="1" dirty="0"/>
              <a:t>사용자가 즉석에서 정의</a:t>
            </a:r>
            <a:r>
              <a:rPr lang="ko-KR" altLang="en-US" sz="1200" dirty="0"/>
              <a:t>하여 모델에게 시키는 과제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스케일링 추세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모델 파라미터 규모를 극적으로 확장함에 따라</a:t>
            </a:r>
            <a:r>
              <a:rPr lang="en-US" altLang="ko-KR" dirty="0"/>
              <a:t>, </a:t>
            </a:r>
            <a:r>
              <a:rPr lang="ko-KR" altLang="en-US" b="1" dirty="0"/>
              <a:t>사전 학습만으로</a:t>
            </a:r>
            <a:r>
              <a:rPr lang="ko-KR" altLang="en-US" dirty="0"/>
              <a:t>도 성능이 </a:t>
            </a:r>
            <a:r>
              <a:rPr lang="ko-KR" altLang="en-US" b="1" dirty="0"/>
              <a:t>예측 가능한</a:t>
            </a:r>
            <a:r>
              <a:rPr lang="ko-KR" altLang="en-US" dirty="0"/>
              <a:t> 형태로 향상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대규모 언어 모델이 갖는 잠재적 위험</a:t>
            </a:r>
            <a:r>
              <a:rPr lang="en-US" altLang="ko-KR" dirty="0"/>
              <a:t>(</a:t>
            </a:r>
            <a:r>
              <a:rPr lang="ko-KR" altLang="en-US" dirty="0"/>
              <a:t>편향</a:t>
            </a:r>
            <a:r>
              <a:rPr lang="en-US" altLang="ko-KR" dirty="0"/>
              <a:t>, </a:t>
            </a:r>
            <a:r>
              <a:rPr lang="ko-KR" altLang="en-US" dirty="0"/>
              <a:t>악용 사례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b="1" dirty="0"/>
              <a:t>사회 전반</a:t>
            </a:r>
            <a:r>
              <a:rPr lang="ko-KR" altLang="en-US" dirty="0"/>
              <a:t>에 미칠 영향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생성의 중복</a:t>
            </a:r>
            <a:r>
              <a:rPr lang="en-US" altLang="ko-KR" dirty="0"/>
              <a:t>·</a:t>
            </a:r>
            <a:r>
              <a:rPr lang="ko-KR" altLang="en-US" dirty="0" err="1"/>
              <a:t>비문맥성</a:t>
            </a:r>
            <a:r>
              <a:rPr lang="en-US" altLang="ko-KR" dirty="0"/>
              <a:t>, </a:t>
            </a:r>
            <a:r>
              <a:rPr lang="ko-KR" altLang="en-US" dirty="0"/>
              <a:t>상식적 물리 추론 부족 등의 단점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대규모 모델</a:t>
            </a:r>
            <a:r>
              <a:rPr lang="ko-KR" altLang="en-US" dirty="0"/>
              <a:t>이 향후 더 발전할 경우</a:t>
            </a:r>
            <a:r>
              <a:rPr lang="en-US" altLang="ko-KR" dirty="0"/>
              <a:t>, </a:t>
            </a:r>
            <a:r>
              <a:rPr lang="ko-KR" altLang="en-US" b="1" dirty="0"/>
              <a:t>적응력</a:t>
            </a:r>
            <a:r>
              <a:rPr lang="en-US" altLang="ko-KR" b="1" dirty="0"/>
              <a:t>(Adaptability)</a:t>
            </a:r>
            <a:r>
              <a:rPr lang="ko-KR" altLang="en-US" b="1" dirty="0"/>
              <a:t>과 범용성</a:t>
            </a:r>
            <a:r>
              <a:rPr lang="en-US" altLang="ko-KR" b="1" dirty="0"/>
              <a:t>(Generality)</a:t>
            </a:r>
            <a:r>
              <a:rPr lang="ko-KR" altLang="en-US" dirty="0"/>
              <a:t> 을 갖춘 </a:t>
            </a:r>
            <a:r>
              <a:rPr lang="ko-KR" altLang="en-US" b="1" dirty="0"/>
              <a:t>언어 시스템</a:t>
            </a:r>
            <a:r>
              <a:rPr lang="ko-KR" altLang="en-US" dirty="0"/>
              <a:t> 개발에 핵심적인 요소가 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31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CD0F-1FDC-F8E8-860C-1F2657A0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EE800-E909-DA66-2847-BD6EE971E166}"/>
              </a:ext>
            </a:extLst>
          </p:cNvPr>
          <p:cNvSpPr txBox="1"/>
          <p:nvPr/>
        </p:nvSpPr>
        <p:spPr>
          <a:xfrm>
            <a:off x="709684" y="135215"/>
            <a:ext cx="1065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출처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090A9-54F2-50B9-77C6-96C4146AA84F}"/>
              </a:ext>
            </a:extLst>
          </p:cNvPr>
          <p:cNvSpPr txBox="1"/>
          <p:nvPr/>
        </p:nvSpPr>
        <p:spPr>
          <a:xfrm>
            <a:off x="578704" y="1185296"/>
            <a:ext cx="1148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https://arxiv.org/abs/2005.14165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https://arxiv.org/abs/2005.14165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https://lee-soohyun.tistory.com/274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1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10895" y="623570"/>
            <a:ext cx="10649585" cy="5709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10000"/>
          </a:bodyPr>
          <a:lstStyle/>
          <a:p>
            <a:pPr marL="0" indent="0" algn="ctr">
              <a:buFontTx/>
              <a:buNone/>
            </a:pPr>
            <a:r>
              <a:rPr lang="ko-KR" altLang="ko-KR" sz="2800" dirty="0">
                <a:latin typeface="맑은 고딕" charset="0"/>
                <a:ea typeface="맑은 고딕" charset="0"/>
                <a:cs typeface="+mn-cs"/>
              </a:rPr>
              <a:t>2020년 5월</a:t>
            </a: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ctr">
              <a:buFontTx/>
              <a:buNone/>
            </a:pP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&lt;</a:t>
            </a:r>
            <a:r>
              <a:rPr lang="ko-KR" altLang="ko-KR" sz="2320" b="1" dirty="0" err="1">
                <a:latin typeface="맑은 고딕" charset="0"/>
                <a:ea typeface="맑은 고딕" charset="0"/>
                <a:cs typeface="+mn-cs"/>
              </a:rPr>
              <a:t>Language</a:t>
            </a: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320" b="1" dirty="0" err="1">
                <a:latin typeface="맑은 고딕" charset="0"/>
                <a:ea typeface="맑은 고딕" charset="0"/>
                <a:cs typeface="+mn-cs"/>
              </a:rPr>
              <a:t>Models</a:t>
            </a: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320" b="1" dirty="0" err="1">
                <a:latin typeface="맑은 고딕" charset="0"/>
                <a:ea typeface="맑은 고딕" charset="0"/>
                <a:cs typeface="+mn-cs"/>
              </a:rPr>
              <a:t>are</a:t>
            </a: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320" b="1" dirty="0" err="1">
                <a:latin typeface="맑은 고딕" charset="0"/>
                <a:ea typeface="맑은 고딕" charset="0"/>
                <a:cs typeface="+mn-cs"/>
              </a:rPr>
              <a:t>Few-Shot</a:t>
            </a: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320" b="1" dirty="0" err="1">
                <a:latin typeface="맑은 고딕" charset="0"/>
                <a:ea typeface="맑은 고딕" charset="0"/>
                <a:cs typeface="+mn-cs"/>
              </a:rPr>
              <a:t>Learners</a:t>
            </a:r>
            <a:r>
              <a:rPr lang="ko-KR" altLang="ko-KR" sz="2320" b="1" dirty="0">
                <a:latin typeface="맑은 고딕" charset="0"/>
                <a:ea typeface="맑은 고딕" charset="0"/>
                <a:cs typeface="+mn-cs"/>
              </a:rPr>
              <a:t>&gt;</a:t>
            </a:r>
            <a:endParaRPr lang="ko-KR" altLang="en-US" sz="2320" b="1" dirty="0">
              <a:latin typeface="맑은 고딕" charset="0"/>
              <a:ea typeface="맑은 고딕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r>
              <a:rPr b="1" dirty="0"/>
              <a:t>GPT-2</a:t>
            </a:r>
            <a:r>
              <a:rPr dirty="0"/>
              <a:t> 15억 </a:t>
            </a:r>
            <a:r>
              <a:rPr dirty="0" err="1"/>
              <a:t>파라미터</a:t>
            </a:r>
            <a:r>
              <a:rPr dirty="0"/>
              <a:t>(1.5B) </a:t>
            </a:r>
            <a:r>
              <a:rPr dirty="0" err="1"/>
              <a:t>규모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 err="1"/>
              <a:t>제로샷으로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NLP </a:t>
            </a:r>
            <a:r>
              <a:rPr dirty="0" err="1"/>
              <a:t>태스크에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대응</a:t>
            </a: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r>
              <a:rPr b="1" dirty="0"/>
              <a:t>GPT-3</a:t>
            </a:r>
            <a:r>
              <a:rPr dirty="0"/>
              <a:t> “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규모와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규모를</a:t>
            </a:r>
            <a:r>
              <a:rPr dirty="0"/>
              <a:t> 더 </a:t>
            </a:r>
            <a:r>
              <a:rPr dirty="0" err="1"/>
              <a:t>폭발적으로</a:t>
            </a:r>
            <a:r>
              <a:rPr dirty="0"/>
              <a:t> </a:t>
            </a:r>
            <a:r>
              <a:rPr dirty="0" err="1"/>
              <a:t>키우면</a:t>
            </a:r>
            <a:r>
              <a:rPr dirty="0"/>
              <a:t>, 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 err="1"/>
              <a:t>모델의</a:t>
            </a:r>
            <a:r>
              <a:rPr dirty="0"/>
              <a:t> </a:t>
            </a:r>
            <a:r>
              <a:rPr b="1" dirty="0"/>
              <a:t>few-shot </a:t>
            </a:r>
            <a:r>
              <a:rPr b="1" dirty="0" err="1"/>
              <a:t>학습</a:t>
            </a:r>
            <a:r>
              <a:rPr b="1" dirty="0"/>
              <a:t> </a:t>
            </a:r>
            <a:r>
              <a:rPr b="1" dirty="0" err="1"/>
              <a:t>능력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현격히</a:t>
            </a:r>
            <a:r>
              <a:rPr dirty="0"/>
              <a:t> </a:t>
            </a:r>
            <a:r>
              <a:rPr dirty="0" err="1"/>
              <a:t>증가</a:t>
            </a:r>
            <a:r>
              <a:rPr lang="ko-KR" dirty="0"/>
              <a:t>할까?” 검증</a:t>
            </a:r>
            <a:endParaRPr lang="ko-KR" altLang="en-US" sz="2800" b="0" i="0" dirty="0">
              <a:latin typeface="__fkGroteskNeue_598ab8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endParaRPr lang="ko-KR" altLang="en-US" sz="2800" b="0" i="0" dirty="0">
              <a:latin typeface="__fkGroteskNeue_598ab8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r>
              <a:rPr dirty="0"/>
              <a:t>“</a:t>
            </a:r>
            <a:r>
              <a:rPr dirty="0" err="1"/>
              <a:t>단순히</a:t>
            </a:r>
            <a:r>
              <a:rPr dirty="0"/>
              <a:t> </a:t>
            </a:r>
            <a:r>
              <a:rPr dirty="0" err="1"/>
              <a:t>파라미터</a:t>
            </a:r>
            <a:r>
              <a:rPr dirty="0"/>
              <a:t> </a:t>
            </a:r>
            <a:r>
              <a:rPr dirty="0" err="1"/>
              <a:t>크기를</a:t>
            </a:r>
            <a:r>
              <a:rPr dirty="0"/>
              <a:t> </a:t>
            </a:r>
            <a:r>
              <a:rPr dirty="0" err="1"/>
              <a:t>늘리는</a:t>
            </a:r>
            <a:r>
              <a:rPr dirty="0"/>
              <a:t> </a:t>
            </a:r>
            <a:r>
              <a:rPr dirty="0" err="1"/>
              <a:t>것”이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향상을</a:t>
            </a:r>
            <a:r>
              <a:rPr dirty="0"/>
              <a:t> </a:t>
            </a:r>
            <a:r>
              <a:rPr dirty="0" err="1"/>
              <a:t>가져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 err="1"/>
              <a:t>올까</a:t>
            </a:r>
            <a:r>
              <a:rPr dirty="0"/>
              <a:t>?(Scaling Laws)</a:t>
            </a: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/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-"/>
            </a:pP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파라미터</a:t>
            </a:r>
            <a:r>
              <a:rPr dirty="0"/>
              <a:t> </a:t>
            </a:r>
            <a:r>
              <a:rPr sz="2320" b="1" dirty="0"/>
              <a:t>**1750억 개(175B)**</a:t>
            </a:r>
            <a:endParaRPr lang="ko-KR" altLang="en-US" dirty="0"/>
          </a:p>
          <a:p>
            <a:pPr marL="0" indent="0" algn="ctr">
              <a:buFontTx/>
              <a:buNone/>
            </a:pP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GPT-2 vs GPT-3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sz="1600" b="1"/>
              <a:t>GPT-2</a:t>
            </a:r>
            <a:r>
              <a:rPr sz="1600"/>
              <a:t> </a:t>
            </a:r>
            <a:r>
              <a:rPr sz="1600" b="1"/>
              <a:t>1.5B</a:t>
            </a:r>
            <a:endParaRPr lang="ko-KR" altLang="en-US" sz="1600"/>
          </a:p>
          <a:p>
            <a:pPr marL="0" indent="0">
              <a:buFontTx/>
              <a:buNone/>
            </a:pPr>
            <a:r>
              <a:rPr sz="1600" b="1"/>
              <a:t>~48층(layer)</a:t>
            </a:r>
            <a:endParaRPr lang="ko-KR" altLang="en-US" sz="1600"/>
          </a:p>
          <a:p>
            <a:pPr marL="0" indent="0">
              <a:buFontTx/>
              <a:buNone/>
            </a:pPr>
            <a:r>
              <a:rPr sz="1600"/>
              <a:t>~</a:t>
            </a:r>
            <a:r>
              <a:rPr sz="1600" b="1"/>
              <a:t>1600 hidden dimension</a:t>
            </a:r>
            <a:endParaRPr lang="ko-KR" altLang="en-US" sz="1600"/>
          </a:p>
          <a:p>
            <a:pPr marL="0" indent="0">
              <a:buFontTx/>
              <a:buNone/>
            </a:pPr>
            <a:r>
              <a:rPr lang="ko-KR" sz="1600" b="1">
                <a:latin typeface="+mn-lt"/>
                <a:ea typeface="+mn-ea"/>
                <a:cs typeface="+mn-cs"/>
              </a:rPr>
              <a:t>~</a:t>
            </a:r>
            <a:r>
              <a:rPr sz="1600" b="1">
                <a:latin typeface="+mn-lt"/>
                <a:ea typeface="+mn-ea"/>
                <a:cs typeface="+mn-cs"/>
              </a:rPr>
              <a:t>6400 </a:t>
            </a:r>
            <a:r>
              <a:rPr lang="ko-KR" sz="1600" b="1"/>
              <a:t>F</a:t>
            </a:r>
            <a:r>
              <a:rPr sz="1600" b="1"/>
              <a:t>eed-forward d</a:t>
            </a:r>
            <a:r>
              <a:rPr lang="ko-KR" sz="1600" b="1"/>
              <a:t>im</a:t>
            </a:r>
            <a:endParaRPr lang="ko-KR" altLang="en-US" sz="1600"/>
          </a:p>
          <a:p>
            <a:pPr marL="0" indent="0">
              <a:buFontTx/>
              <a:buNone/>
            </a:pPr>
            <a:r>
              <a:rPr sz="1600" b="1"/>
              <a:t>~20 헤드(head)</a:t>
            </a:r>
            <a:endParaRPr lang="ko-KR" altLang="en-US" sz="1600"/>
          </a:p>
          <a:p>
            <a:pPr marL="228600" indent="-228600">
              <a:buFont typeface="맑은 고딕"/>
              <a:buChar char="•"/>
            </a:pPr>
            <a:endParaRPr lang="ko-KR" altLang="en-US" sz="1600"/>
          </a:p>
        </p:txBody>
      </p:sp>
      <p:pic>
        <p:nvPicPr>
          <p:cNvPr id="4" name="그림 37" descr="C:/Users/shaun/AppData/Roaming/PolarisOffice/ETemp/17888_20317880/fImage47763340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797050"/>
            <a:ext cx="6820535" cy="3264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08025" y="821690"/>
            <a:ext cx="10517505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/>
          <a:p>
            <a:pPr marL="228600" indent="-228600">
              <a:buFontTx/>
              <a:buNone/>
            </a:pPr>
            <a:r>
              <a:rPr lang="ko-KR" altLang="en-US" sz="5120" b="1" dirty="0">
                <a:latin typeface="Calibri" charset="0"/>
                <a:ea typeface="맑은 고딕" charset="0"/>
                <a:cs typeface="+mn-cs"/>
              </a:rPr>
              <a:t>GPT-3에서 추가된 아키텍처</a:t>
            </a:r>
          </a:p>
          <a:p>
            <a:pPr marL="228600" indent="-228600">
              <a:buFontTx/>
              <a:buNone/>
            </a:pPr>
            <a:endParaRPr lang="ko-KR" altLang="en-US" sz="2350" b="1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350" b="1" dirty="0">
                <a:latin typeface="Calibri" charset="0"/>
                <a:ea typeface="Calibri" charset="0"/>
                <a:cs typeface="+mn-cs"/>
              </a:rPr>
              <a:t>개선된 </a:t>
            </a:r>
            <a:r>
              <a:rPr lang="ko-KR" altLang="en-US" sz="2350" b="1" dirty="0" err="1">
                <a:latin typeface="Calibri" charset="0"/>
                <a:ea typeface="Calibri" charset="0"/>
                <a:cs typeface="+mn-cs"/>
              </a:rPr>
              <a:t>Pre</a:t>
            </a:r>
            <a:r>
              <a:rPr lang="ko-KR" altLang="en-US" sz="2350" b="1" dirty="0">
                <a:latin typeface="Calibri" charset="0"/>
                <a:ea typeface="Calibri" charset="0"/>
                <a:cs typeface="+mn-cs"/>
              </a:rPr>
              <a:t>-LN 기법(아래 구조 반복)</a:t>
            </a:r>
            <a:endParaRPr lang="ko-KR" altLang="en-US" sz="2350" b="1" dirty="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b="1" dirty="0"/>
              <a:t>1. (Layer Norm) → (Multi-Head Attention) → Residual Add</a:t>
            </a:r>
            <a:endParaRPr lang="ko-KR" altLang="en-US" b="1" dirty="0"/>
          </a:p>
          <a:p>
            <a:pPr marL="0" indent="0">
              <a:buFontTx/>
              <a:buNone/>
            </a:pPr>
            <a:r>
              <a:rPr b="1" dirty="0"/>
              <a:t>2. (Layer Norm) → (Feed-Forward) → Residual Add </a:t>
            </a:r>
            <a:endParaRPr lang="ko-KR" altLang="en-US" b="1" dirty="0"/>
          </a:p>
          <a:p>
            <a:pPr marL="0" indent="0">
              <a:buFontTx/>
              <a:buNone/>
            </a:pPr>
            <a:r>
              <a:rPr lang="ko-KR" altLang="en-US" sz="2350" b="1" dirty="0">
                <a:latin typeface="Calibri" charset="0"/>
                <a:ea typeface="맑은 고딕" charset="0"/>
                <a:cs typeface="+mn-cs"/>
              </a:rPr>
              <a:t>&gt;Post-LN 대비 </a:t>
            </a:r>
            <a:r>
              <a:rPr lang="ko-KR" altLang="en-US" sz="2350" b="1" dirty="0" err="1">
                <a:latin typeface="Calibri" charset="0"/>
                <a:ea typeface="맑은 고딕" charset="0"/>
                <a:cs typeface="+mn-cs"/>
              </a:rPr>
              <a:t>잔차</a:t>
            </a:r>
            <a:r>
              <a:rPr lang="ko-KR" altLang="en-US" sz="2350" b="1" dirty="0">
                <a:latin typeface="Calibri" charset="0"/>
                <a:ea typeface="맑은 고딕" charset="0"/>
                <a:cs typeface="+mn-cs"/>
              </a:rPr>
              <a:t> 경로가 LN 없이 전달해 학습이 보다 안정적</a:t>
            </a:r>
          </a:p>
          <a:p>
            <a:pPr marL="228600" indent="-228600">
              <a:buFontTx/>
              <a:buNone/>
            </a:pPr>
            <a:endParaRPr lang="ko-KR" altLang="en-US" sz="2350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350" b="1" dirty="0" err="1">
                <a:latin typeface="Calibri" charset="0"/>
                <a:ea typeface="맑은 고딕" charset="0"/>
                <a:cs typeface="+mn-cs"/>
              </a:rPr>
              <a:t>잔차</a:t>
            </a:r>
            <a:r>
              <a:rPr lang="ko-KR" altLang="en-US" sz="2350" b="1" dirty="0">
                <a:latin typeface="Calibri" charset="0"/>
                <a:ea typeface="맑은 고딕" charset="0"/>
                <a:cs typeface="+mn-cs"/>
              </a:rPr>
              <a:t> 초기화</a:t>
            </a:r>
          </a:p>
          <a:p>
            <a:pPr marL="228600" indent="-228600">
              <a:buFontTx/>
              <a:buNone/>
            </a:pPr>
            <a:r>
              <a:rPr sz="2570" dirty="0"/>
              <a:t>“</a:t>
            </a:r>
            <a:r>
              <a:rPr sz="2570" b="1" dirty="0"/>
              <a:t>scaled initialization</a:t>
            </a:r>
            <a:r>
              <a:rPr sz="2570" dirty="0"/>
              <a:t>” (1/√(2 * </a:t>
            </a:r>
            <a:r>
              <a:rPr sz="2570" dirty="0" err="1"/>
              <a:t>nLayers</a:t>
            </a:r>
            <a:r>
              <a:rPr sz="2570" dirty="0"/>
              <a:t>) </a:t>
            </a:r>
            <a:r>
              <a:rPr sz="2570" dirty="0" err="1"/>
              <a:t>계수</a:t>
            </a:r>
            <a:r>
              <a:rPr sz="2570" dirty="0"/>
              <a:t> 등)</a:t>
            </a:r>
            <a:r>
              <a:rPr sz="2570" dirty="0" err="1"/>
              <a:t>으로</a:t>
            </a:r>
            <a:r>
              <a:rPr sz="2570" dirty="0"/>
              <a:t> Residual </a:t>
            </a:r>
            <a:r>
              <a:rPr sz="2570" dirty="0" err="1"/>
              <a:t>값이</a:t>
            </a:r>
            <a:r>
              <a:rPr sz="2570" dirty="0"/>
              <a:t> </a:t>
            </a:r>
            <a:r>
              <a:rPr sz="2570" dirty="0" err="1"/>
              <a:t>너무</a:t>
            </a:r>
            <a:r>
              <a:rPr sz="2570" dirty="0"/>
              <a:t> </a:t>
            </a:r>
            <a:r>
              <a:rPr sz="2570" dirty="0" err="1"/>
              <a:t>커지거나</a:t>
            </a:r>
            <a:r>
              <a:rPr sz="2570" dirty="0"/>
              <a:t> </a:t>
            </a:r>
            <a:r>
              <a:rPr sz="2570" dirty="0" err="1"/>
              <a:t>작아지지</a:t>
            </a:r>
            <a:r>
              <a:rPr sz="2570" dirty="0"/>
              <a:t> </a:t>
            </a:r>
            <a:r>
              <a:rPr sz="2570" dirty="0" err="1"/>
              <a:t>않도록</a:t>
            </a:r>
            <a:r>
              <a:rPr sz="2570" dirty="0"/>
              <a:t> </a:t>
            </a:r>
            <a:r>
              <a:rPr sz="2570" dirty="0" err="1"/>
              <a:t>조절</a:t>
            </a:r>
            <a:endParaRPr lang="ko-KR" altLang="en-US" sz="2570" b="1" dirty="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350" b="1" dirty="0">
                <a:latin typeface="Calibri" charset="0"/>
                <a:ea typeface="Calibri" charset="0"/>
                <a:cs typeface="+mn-cs"/>
              </a:rPr>
              <a:t>토큰 </a:t>
            </a:r>
            <a:r>
              <a:rPr lang="ko-KR" altLang="en-US" sz="2350" b="1" dirty="0" err="1">
                <a:latin typeface="Calibri" charset="0"/>
                <a:ea typeface="Calibri" charset="0"/>
                <a:cs typeface="+mn-cs"/>
              </a:rPr>
              <a:t>임베딩</a:t>
            </a:r>
            <a:r>
              <a:rPr lang="ko-KR" altLang="en-US" sz="2350" b="1" dirty="0">
                <a:latin typeface="Calibri" charset="0"/>
                <a:ea typeface="Calibri" charset="0"/>
                <a:cs typeface="+mn-cs"/>
              </a:rPr>
              <a:t>/포지션 </a:t>
            </a:r>
            <a:r>
              <a:rPr lang="ko-KR" altLang="en-US" sz="2350" b="1" dirty="0" err="1">
                <a:latin typeface="Calibri" charset="0"/>
                <a:ea typeface="Calibri" charset="0"/>
                <a:cs typeface="+mn-cs"/>
              </a:rPr>
              <a:t>임베딩</a:t>
            </a:r>
            <a:r>
              <a:rPr lang="ko-KR" altLang="en-US" sz="2350" b="1" dirty="0">
                <a:latin typeface="Calibri" charset="0"/>
                <a:ea typeface="Calibri" charset="0"/>
                <a:cs typeface="+mn-cs"/>
              </a:rPr>
              <a:t> 초기화</a:t>
            </a:r>
            <a:endParaRPr lang="ko-KR" altLang="en-US" sz="2350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원래는 </a:t>
            </a:r>
            <a:r>
              <a:rPr lang="ko-KR" altLang="en-US" sz="2350" dirty="0" err="1">
                <a:latin typeface="Calibri" charset="0"/>
                <a:ea typeface="맑은 고딕" charset="0"/>
                <a:cs typeface="+mn-cs"/>
              </a:rPr>
              <a:t>embedding</a:t>
            </a: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altLang="en-US" sz="2350" dirty="0" err="1">
                <a:latin typeface="Calibri" charset="0"/>
                <a:ea typeface="맑은 고딕" charset="0"/>
                <a:cs typeface="+mn-cs"/>
              </a:rPr>
              <a:t>matrix를</a:t>
            </a: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altLang="en-US" sz="2350" dirty="0" err="1">
                <a:latin typeface="Calibri" charset="0"/>
                <a:ea typeface="맑은 고딕" charset="0"/>
                <a:cs typeface="+mn-cs"/>
              </a:rPr>
              <a:t>LN에서</a:t>
            </a: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 초기화 후 학습 / </a:t>
            </a:r>
            <a:r>
              <a:rPr lang="ko-KR" altLang="en-US" sz="2570" b="1" dirty="0">
                <a:latin typeface="+mn-lt"/>
                <a:ea typeface="+mn-ea"/>
                <a:cs typeface="+mn-cs"/>
              </a:rPr>
              <a:t>GPT-3는 EOS(</a:t>
            </a:r>
            <a:r>
              <a:rPr lang="ko-KR" altLang="en-US" sz="2570" b="1" dirty="0" err="1">
                <a:latin typeface="+mn-lt"/>
                <a:ea typeface="+mn-ea"/>
                <a:cs typeface="+mn-cs"/>
              </a:rPr>
              <a:t>End</a:t>
            </a:r>
            <a:r>
              <a:rPr lang="ko-KR" altLang="en-US" sz="2570" b="1" dirty="0">
                <a:latin typeface="+mn-lt"/>
                <a:ea typeface="+mn-ea"/>
                <a:cs typeface="+mn-cs"/>
              </a:rPr>
              <a:t> of </a:t>
            </a:r>
            <a:r>
              <a:rPr lang="ko-KR" altLang="en-US" sz="2570" b="1" dirty="0" err="1">
                <a:latin typeface="+mn-lt"/>
                <a:ea typeface="+mn-ea"/>
                <a:cs typeface="+mn-cs"/>
              </a:rPr>
              <a:t>sequence</a:t>
            </a:r>
            <a:r>
              <a:rPr lang="ko-KR" altLang="en-US" sz="2570" b="1" dirty="0">
                <a:latin typeface="+mn-lt"/>
                <a:ea typeface="+mn-ea"/>
                <a:cs typeface="+mn-cs"/>
              </a:rPr>
              <a:t>)토큰과 </a:t>
            </a:r>
            <a:r>
              <a:rPr lang="ko-KR" altLang="en-US" sz="2570" b="1" dirty="0" err="1">
                <a:latin typeface="+mn-lt"/>
                <a:ea typeface="+mn-ea"/>
                <a:cs typeface="+mn-cs"/>
              </a:rPr>
              <a:t>padding</a:t>
            </a:r>
            <a:r>
              <a:rPr lang="ko-KR" altLang="en-US" sz="2570" b="1" dirty="0">
                <a:latin typeface="+mn-lt"/>
                <a:ea typeface="+mn-ea"/>
                <a:cs typeface="+mn-cs"/>
              </a:rPr>
              <a:t> 토큰도 따로 초기화</a:t>
            </a:r>
            <a:endParaRPr lang="ko-KR" altLang="en-US" sz="2350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350" b="1" dirty="0">
                <a:latin typeface="Calibri" charset="0"/>
                <a:ea typeface="맑은 고딕" charset="0"/>
                <a:cs typeface="+mn-cs"/>
              </a:rPr>
              <a:t>적절한 정규화 계수(L2 정규화)</a:t>
            </a:r>
          </a:p>
          <a:p>
            <a:pPr marL="0" indent="0">
              <a:buFontTx/>
              <a:buNone/>
            </a:pP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큰 모델일수록 </a:t>
            </a:r>
            <a:r>
              <a:rPr lang="ko-KR" altLang="en-US" sz="2350" dirty="0" err="1">
                <a:latin typeface="Calibri" charset="0"/>
                <a:ea typeface="맑은 고딕" charset="0"/>
                <a:cs typeface="+mn-cs"/>
              </a:rPr>
              <a:t>과적합</a:t>
            </a:r>
            <a:r>
              <a:rPr lang="ko-KR" altLang="en-US" sz="2350" dirty="0">
                <a:latin typeface="Calibri" charset="0"/>
                <a:ea typeface="맑은 고딕" charset="0"/>
                <a:cs typeface="+mn-cs"/>
              </a:rPr>
              <a:t> 위험은 낮으나, 파라미터 폭발 방지와 안정적 학습에 중요</a:t>
            </a:r>
          </a:p>
          <a:p>
            <a:pPr marL="0" indent="0">
              <a:buFontTx/>
              <a:buNone/>
            </a:pPr>
            <a:endParaRPr lang="ko-KR" altLang="en-US" sz="2350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Calibri"/>
              <a:buChar char="•"/>
            </a:pPr>
            <a:r>
              <a:rPr lang="ko-KR" altLang="en-US" sz="2350" b="1" dirty="0" err="1">
                <a:latin typeface="Calibri" charset="0"/>
                <a:ea typeface="맑은 고딕" charset="0"/>
                <a:cs typeface="+mn-cs"/>
              </a:rPr>
              <a:t>하이퍼파라미터</a:t>
            </a:r>
            <a:r>
              <a:rPr lang="ko-KR" altLang="en-US" sz="2350" b="1" dirty="0">
                <a:latin typeface="Calibri" charset="0"/>
                <a:ea typeface="맑은 고딕" charset="0"/>
                <a:cs typeface="+mn-cs"/>
              </a:rPr>
              <a:t> 최적화</a:t>
            </a:r>
          </a:p>
          <a:p>
            <a:pPr marL="228600" indent="-228600">
              <a:buFontTx/>
              <a:buNone/>
            </a:pPr>
            <a:r>
              <a:rPr lang="ko-KR" altLang="en-US" sz="2350" dirty="0" err="1">
                <a:latin typeface="Calibri" charset="0"/>
                <a:ea typeface="Calibri" charset="0"/>
                <a:cs typeface="+mn-cs"/>
              </a:rPr>
              <a:t>학습률</a:t>
            </a:r>
            <a:r>
              <a:rPr lang="ko-KR" altLang="en-US" sz="2350" dirty="0">
                <a:latin typeface="Calibri" charset="0"/>
                <a:ea typeface="Calibri" charset="0"/>
                <a:cs typeface="+mn-cs"/>
              </a:rPr>
              <a:t> </a:t>
            </a:r>
            <a:r>
              <a:rPr lang="ko-KR" altLang="en-US" sz="2350" dirty="0" err="1">
                <a:latin typeface="Calibri" charset="0"/>
                <a:ea typeface="Calibri" charset="0"/>
                <a:cs typeface="+mn-cs"/>
              </a:rPr>
              <a:t>스케쥴링</a:t>
            </a:r>
            <a:r>
              <a:rPr lang="ko-KR" altLang="en-US" sz="2350" dirty="0">
                <a:latin typeface="Calibri" charset="0"/>
                <a:ea typeface="Calibri" charset="0"/>
                <a:cs typeface="+mn-cs"/>
              </a:rPr>
              <a:t>(코사인 감소), </a:t>
            </a:r>
            <a:r>
              <a:rPr lang="ko-KR" altLang="en-US" sz="2350" dirty="0" err="1">
                <a:latin typeface="Calibri" charset="0"/>
                <a:ea typeface="Calibri" charset="0"/>
                <a:cs typeface="+mn-cs"/>
              </a:rPr>
              <a:t>Mixed</a:t>
            </a:r>
            <a:r>
              <a:rPr lang="ko-KR" altLang="en-US" sz="2350" dirty="0">
                <a:latin typeface="Calibri" charset="0"/>
                <a:ea typeface="Calibri" charset="0"/>
                <a:cs typeface="+mn-cs"/>
              </a:rPr>
              <a:t> Precision(FP16/BF16 + FP32)</a:t>
            </a:r>
          </a:p>
        </p:txBody>
      </p:sp>
      <p:pic>
        <p:nvPicPr>
          <p:cNvPr id="4" name="그림 38" descr="C:/Users/shaun/AppData/Roaming/PolarisOffice/ETemp/17888_20317880/fImage39711343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0" y="4882515"/>
            <a:ext cx="4150995" cy="12363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30250" y="2701290"/>
            <a:ext cx="3825240" cy="2971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en-GB" altLang="en-US" sz="3270" b="1">
                <a:latin typeface="Calibri" charset="0"/>
                <a:ea typeface="Calibri" charset="0"/>
                <a:cs typeface="+mn-cs"/>
              </a:rPr>
              <a:t>1. </a:t>
            </a:r>
            <a:r>
              <a:rPr b="1"/>
              <a:t>Layer Norm(Pre-LN)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각 블록의 주요 연산(Attention, Feed</a:t>
            </a:r>
            <a:endParaRPr lang="ko-KR" altLang="en-US"/>
          </a:p>
          <a:p>
            <a:pPr marL="0" indent="0">
              <a:buFontTx/>
              <a:buNone/>
            </a:pPr>
            <a:r>
              <a:t>-Forward) </a:t>
            </a:r>
            <a:r>
              <a:rPr b="1"/>
              <a:t>전에</a:t>
            </a:r>
            <a:r>
              <a:t> LN을 적용해, 기울기 </a:t>
            </a:r>
            <a:endParaRPr lang="ko-KR" altLang="en-US"/>
          </a:p>
          <a:p>
            <a:pPr marL="0" indent="0">
              <a:buFontTx/>
              <a:buNone/>
            </a:pPr>
            <a:r>
              <a:t>흐름이 덜 막히고 학습 안정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 sz="2800" b="1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39" descr="C:/Users/shaun/AppData/Roaming/PolarisOffice/ETemp/17888_20317880/fImage37903344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599565"/>
            <a:ext cx="6732270" cy="4032250"/>
          </a:xfrm>
          <a:prstGeom prst="rect">
            <a:avLst/>
          </a:prstGeom>
          <a:noFill/>
        </p:spPr>
      </p:pic>
      <p:sp>
        <p:nvSpPr>
          <p:cNvPr id="5" name="내용 개체 틀 40"/>
          <p:cNvSpPr txBox="1">
            <a:spLocks noGrp="1"/>
          </p:cNvSpPr>
          <p:nvPr/>
        </p:nvSpPr>
        <p:spPr>
          <a:xfrm>
            <a:off x="734060" y="639445"/>
            <a:ext cx="4939030" cy="2971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800" b="1">
                <a:latin typeface="Calibri" charset="0"/>
                <a:ea typeface="Calibri" charset="0"/>
                <a:cs typeface="+mn-cs"/>
              </a:rPr>
              <a:t>GPT-3 모델 아키텍처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cxnSp>
        <p:nvCxnSpPr>
          <p:cNvPr id="6" name="도형 41"/>
          <p:cNvCxnSpPr/>
          <p:nvPr/>
        </p:nvCxnSpPr>
        <p:spPr>
          <a:xfrm flipV="1">
            <a:off x="5115560" y="2721610"/>
            <a:ext cx="3262630" cy="762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30250" y="2701290"/>
            <a:ext cx="3825240" cy="2971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b="1"/>
              <a:t>2. Multi-Head Self-Attention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시점 t이전 토큰에만 접근하도록 마스킹.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여러 헤드(Heads)로 쪼개어 병렬로 </a:t>
            </a:r>
            <a:endParaRPr lang="ko-KR" altLang="en-US"/>
          </a:p>
          <a:p>
            <a:pPr marL="0" indent="0">
              <a:buFontTx/>
              <a:buNone/>
            </a:pPr>
            <a:r>
              <a:t>Attention 계산 → 다시 concat해서 Linear </a:t>
            </a:r>
            <a:endParaRPr lang="ko-KR" altLang="en-US"/>
          </a:p>
          <a:p>
            <a:pPr marL="0" indent="0">
              <a:buFontTx/>
              <a:buNone/>
            </a:pPr>
            <a:r>
              <a:t>변환.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 b="1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17888_20317880/fImage37903349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599565"/>
            <a:ext cx="6732270" cy="403225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734060" y="639445"/>
            <a:ext cx="4939030" cy="15906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800" b="1">
                <a:latin typeface="Calibri" charset="0"/>
                <a:ea typeface="Calibri" charset="0"/>
                <a:cs typeface="+mn-cs"/>
              </a:rPr>
              <a:t>GPT-3 모델 아키텍처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cxnSp>
        <p:nvCxnSpPr>
          <p:cNvPr id="6" name="Rect 0"/>
          <p:cNvCxnSpPr/>
          <p:nvPr/>
        </p:nvCxnSpPr>
        <p:spPr>
          <a:xfrm flipV="1">
            <a:off x="5108575" y="3180080"/>
            <a:ext cx="4925060" cy="2095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30250" y="2701290"/>
            <a:ext cx="3825240" cy="2971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2800" b="1">
                <a:latin typeface="Calibri" charset="0"/>
                <a:ea typeface="맑은 고딕" charset="0"/>
                <a:cs typeface="+mn-cs"/>
              </a:rPr>
              <a:t>3. </a:t>
            </a:r>
            <a:r>
              <a:rPr b="1"/>
              <a:t>Residual Connection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Attention, Feed-Forward 결과를 원본 입력</a:t>
            </a:r>
            <a:endParaRPr lang="ko-KR" altLang="en-US"/>
          </a:p>
          <a:p>
            <a:pPr marL="0" indent="0">
              <a:buFontTx/>
              <a:buNone/>
            </a:pPr>
            <a:r>
              <a:t>에 더해(+) 주어 정보 손실을 방지.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매우 깊은 레이어에도 정보가 효율적으로 </a:t>
            </a:r>
            <a:endParaRPr lang="ko-KR" altLang="en-US"/>
          </a:p>
          <a:p>
            <a:pPr marL="0" indent="0">
              <a:buFontTx/>
              <a:buNone/>
            </a:pPr>
            <a:r>
              <a:t>전파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 b="1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17888_20317880/fImage37903353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599565"/>
            <a:ext cx="6732270" cy="403225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734060" y="639445"/>
            <a:ext cx="4939030" cy="15906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800" b="1">
                <a:latin typeface="Calibri" charset="0"/>
                <a:ea typeface="Calibri" charset="0"/>
                <a:cs typeface="+mn-cs"/>
              </a:rPr>
              <a:t>GPT-3 모델 아키텍처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cxnSp>
        <p:nvCxnSpPr>
          <p:cNvPr id="6" name="Rect 0"/>
          <p:cNvCxnSpPr/>
          <p:nvPr/>
        </p:nvCxnSpPr>
        <p:spPr>
          <a:xfrm flipV="1">
            <a:off x="5115560" y="3651885"/>
            <a:ext cx="6353810" cy="762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30250" y="2701290"/>
            <a:ext cx="3825240" cy="2971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4500" b="1" dirty="0"/>
              <a:t>4. Feed-Forward Network (FFN)</a:t>
            </a:r>
            <a:endParaRPr lang="ko-KR" altLang="en-US" sz="4500" b="1" dirty="0"/>
          </a:p>
          <a:p>
            <a:pPr marL="228600" indent="-228600">
              <a:buFont typeface="맑은 고딕"/>
              <a:buChar char="•"/>
            </a:pPr>
            <a:r>
              <a:rPr sz="4500" dirty="0" err="1"/>
              <a:t>일반적으로</a:t>
            </a:r>
            <a:r>
              <a:rPr sz="4500" dirty="0"/>
              <a:t> hidden dim×4 </a:t>
            </a:r>
            <a:r>
              <a:rPr sz="4500" dirty="0" err="1"/>
              <a:t>정도</a:t>
            </a:r>
            <a:r>
              <a:rPr sz="4500" dirty="0"/>
              <a:t> </a:t>
            </a:r>
            <a:r>
              <a:rPr sz="4500" dirty="0" err="1"/>
              <a:t>크기의</a:t>
            </a:r>
            <a:r>
              <a:rPr sz="4500" dirty="0"/>
              <a:t> </a:t>
            </a:r>
            <a:r>
              <a:rPr sz="4500" dirty="0" err="1"/>
              <a:t>내부</a:t>
            </a:r>
            <a:r>
              <a:rPr sz="4500" dirty="0"/>
              <a:t> </a:t>
            </a:r>
            <a:r>
              <a:rPr sz="4500" dirty="0" err="1"/>
              <a:t>계층</a:t>
            </a:r>
            <a:r>
              <a:rPr sz="4500" dirty="0"/>
              <a:t>(두 </a:t>
            </a:r>
            <a:r>
              <a:rPr sz="4500" dirty="0" err="1"/>
              <a:t>개의</a:t>
            </a:r>
            <a:r>
              <a:rPr sz="4500" dirty="0"/>
              <a:t> Linear </a:t>
            </a:r>
            <a:r>
              <a:rPr sz="4500" dirty="0" err="1"/>
              <a:t>변환</a:t>
            </a:r>
            <a:r>
              <a:rPr sz="4500" dirty="0"/>
              <a:t> + </a:t>
            </a:r>
            <a:r>
              <a:rPr sz="4500" dirty="0" err="1"/>
              <a:t>활성화</a:t>
            </a:r>
            <a:r>
              <a:rPr sz="4500" dirty="0"/>
              <a:t>(</a:t>
            </a:r>
            <a:r>
              <a:rPr sz="4500" dirty="0" err="1"/>
              <a:t>ReLU</a:t>
            </a:r>
            <a:r>
              <a:rPr sz="4500" dirty="0"/>
              <a:t>/GELU 등)을 </a:t>
            </a:r>
            <a:r>
              <a:rPr sz="4500" dirty="0" err="1"/>
              <a:t>두어</a:t>
            </a:r>
            <a:r>
              <a:rPr sz="4500" dirty="0"/>
              <a:t> </a:t>
            </a:r>
            <a:r>
              <a:rPr sz="4500" dirty="0" err="1"/>
              <a:t>비선형</a:t>
            </a:r>
            <a:r>
              <a:rPr sz="4500" dirty="0"/>
              <a:t> </a:t>
            </a:r>
            <a:r>
              <a:rPr sz="4500" dirty="0" err="1"/>
              <a:t>변환을</a:t>
            </a:r>
            <a:r>
              <a:rPr sz="4500" dirty="0"/>
              <a:t> </a:t>
            </a:r>
            <a:r>
              <a:rPr sz="4500" dirty="0" err="1"/>
              <a:t>수행</a:t>
            </a:r>
            <a:r>
              <a:rPr sz="4500" dirty="0"/>
              <a:t>.</a:t>
            </a:r>
            <a:endParaRPr lang="ko-KR" altLang="en-US" sz="4500" dirty="0"/>
          </a:p>
          <a:p>
            <a:pPr marL="228600" indent="-228600">
              <a:buFont typeface="맑은 고딕"/>
              <a:buChar char="•"/>
            </a:pPr>
            <a:r>
              <a:rPr sz="4500" dirty="0"/>
              <a:t>GPT-3의 </a:t>
            </a:r>
            <a:r>
              <a:rPr sz="4500" dirty="0" err="1"/>
              <a:t>경우</a:t>
            </a:r>
            <a:r>
              <a:rPr sz="4500" dirty="0"/>
              <a:t> hidden </a:t>
            </a:r>
            <a:r>
              <a:rPr sz="4500" dirty="0" err="1"/>
              <a:t>dimension이</a:t>
            </a:r>
            <a:r>
              <a:rPr sz="4500" dirty="0"/>
              <a:t> </a:t>
            </a:r>
            <a:r>
              <a:rPr sz="4500" dirty="0" err="1"/>
              <a:t>워낙</a:t>
            </a:r>
            <a:r>
              <a:rPr sz="4500" dirty="0"/>
              <a:t> </a:t>
            </a:r>
            <a:r>
              <a:rPr sz="4500" dirty="0" err="1"/>
              <a:t>크므로</a:t>
            </a:r>
            <a:r>
              <a:rPr sz="4500" dirty="0"/>
              <a:t>, FFN </a:t>
            </a:r>
            <a:r>
              <a:rPr sz="4500" dirty="0" err="1"/>
              <a:t>차원도</a:t>
            </a:r>
            <a:r>
              <a:rPr sz="4500" dirty="0"/>
              <a:t> </a:t>
            </a:r>
            <a:r>
              <a:rPr sz="4500" dirty="0" err="1"/>
              <a:t>매우</a:t>
            </a:r>
            <a:r>
              <a:rPr sz="4500" dirty="0"/>
              <a:t> 커</a:t>
            </a:r>
            <a:r>
              <a:rPr lang="ko-KR" sz="4500" dirty="0"/>
              <a:t>짐</a:t>
            </a:r>
            <a:r>
              <a:rPr sz="4500" dirty="0"/>
              <a:t>(예: </a:t>
            </a:r>
            <a:r>
              <a:rPr sz="4500" dirty="0" err="1"/>
              <a:t>hidden이</a:t>
            </a:r>
            <a:r>
              <a:rPr sz="4500" dirty="0"/>
              <a:t> 12,288이면 </a:t>
            </a:r>
            <a:r>
              <a:rPr sz="4500" dirty="0" err="1"/>
              <a:t>FFN은</a:t>
            </a:r>
            <a:r>
              <a:rPr sz="4500" dirty="0"/>
              <a:t> 약 49,152).</a:t>
            </a:r>
            <a:endParaRPr lang="ko-KR" altLang="en-US" sz="4500" dirty="0"/>
          </a:p>
          <a:p>
            <a:pPr marL="228600" indent="-228600">
              <a:buFont typeface="맑은 고딕"/>
              <a:buChar char="•"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 b="1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17888_20317880/fImage3790335717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05" y="1599565"/>
            <a:ext cx="6732270" cy="403225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734060" y="639445"/>
            <a:ext cx="4939030" cy="15906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800" b="1">
                <a:latin typeface="Calibri" charset="0"/>
                <a:ea typeface="Calibri" charset="0"/>
                <a:cs typeface="+mn-cs"/>
              </a:rPr>
              <a:t>GPT-3 모델 아키텍처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cxnSp>
        <p:nvCxnSpPr>
          <p:cNvPr id="6" name="Rect 0"/>
          <p:cNvCxnSpPr/>
          <p:nvPr/>
        </p:nvCxnSpPr>
        <p:spPr>
          <a:xfrm>
            <a:off x="5170170" y="4623435"/>
            <a:ext cx="3420110" cy="1397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2448</Words>
  <Application>Microsoft Office PowerPoint</Application>
  <PresentationFormat>와이드스크린</PresentationFormat>
  <Paragraphs>340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__fkGroteskNeue_598ab8</vt:lpstr>
      <vt:lpstr>맑은 고딕</vt:lpstr>
      <vt:lpstr>Arial</vt:lpstr>
      <vt:lpstr>Calibri</vt:lpstr>
      <vt:lpstr>Symbol</vt:lpstr>
      <vt:lpstr>Office 테마</vt:lpstr>
      <vt:lpstr>GPT-3</vt:lpstr>
      <vt:lpstr>PowerPoint 프레젠테이션</vt:lpstr>
      <vt:lpstr>PowerPoint 프레젠테이션</vt:lpstr>
      <vt:lpstr>GPT-2 vs GPT-3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16</cp:revision>
  <dcterms:created xsi:type="dcterms:W3CDTF">2025-01-10T05:16:24Z</dcterms:created>
  <dcterms:modified xsi:type="dcterms:W3CDTF">2025-01-14T12:58:46Z</dcterms:modified>
</cp:coreProperties>
</file>