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9" autoAdjust="0"/>
    <p:restoredTop sz="74536" autoAdjust="0"/>
  </p:normalViewPr>
  <p:slideViewPr>
    <p:cSldViewPr snapToGrid="0">
      <p:cViewPr varScale="1">
        <p:scale>
          <a:sx n="64" d="100"/>
          <a:sy n="64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276CF-0F24-4B1E-896D-3B10A93581C2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0EE74-EBAA-4E5C-960E-0AF771A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2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배경에서 본 연구는 </a:t>
            </a:r>
            <a:r>
              <a:rPr lang="ko-KR" altLang="en-US" b="1" dirty="0"/>
              <a:t>통상보다 훨씬 많은 토큰으로 여러 크기의 언어 모델을 훈련하여</a:t>
            </a:r>
            <a:r>
              <a:rPr lang="en-US" altLang="ko-KR" b="1" dirty="0"/>
              <a:t>, </a:t>
            </a:r>
            <a:r>
              <a:rPr lang="ko-KR" altLang="en-US" b="1" dirty="0"/>
              <a:t>주어진 추론 자원 내에서 최고 성능을 내는 모델</a:t>
            </a:r>
            <a:r>
              <a:rPr lang="ko-KR" altLang="en-US" dirty="0"/>
              <a:t>을 목표로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0EE74-EBAA-4E5C-960E-0AF771AE04F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9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1D50-8CD9-CE76-5C48-B310C4F1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309D5C-509A-4262-A6C9-310ECC475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C1B6DC-3102-EB7B-C9A1-1052AA33C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en-US" altLang="ko-KR" dirty="0"/>
              <a:t>Transformer </a:t>
            </a:r>
            <a:r>
              <a:rPr lang="ko-KR" altLang="en-US" dirty="0" err="1"/>
              <a:t>서브레이어의</a:t>
            </a:r>
            <a:r>
              <a:rPr lang="ko-KR" altLang="en-US" dirty="0"/>
              <a:t> 출력을 </a:t>
            </a:r>
            <a:r>
              <a:rPr lang="ko-KR" altLang="en-US" dirty="0" err="1"/>
              <a:t>정규화하는</a:t>
            </a:r>
            <a:r>
              <a:rPr lang="ko-KR" altLang="en-US" dirty="0"/>
              <a:t> 대신 입력에 </a:t>
            </a:r>
            <a:r>
              <a:rPr lang="en-US" altLang="ko-KR" dirty="0" err="1"/>
              <a:t>RMSNorm</a:t>
            </a:r>
            <a:r>
              <a:rPr lang="en-US" altLang="ko-KR" dirty="0"/>
              <a:t> </a:t>
            </a:r>
            <a:r>
              <a:rPr lang="ko-KR" altLang="en-US" dirty="0"/>
              <a:t>정규화를 적용하는 </a:t>
            </a:r>
            <a:r>
              <a:rPr lang="ko-KR" altLang="en-US" i="1" dirty="0"/>
              <a:t>프리</a:t>
            </a:r>
            <a:r>
              <a:rPr lang="en-US" altLang="ko-KR" i="1" dirty="0"/>
              <a:t>-</a:t>
            </a:r>
            <a:r>
              <a:rPr lang="ko-KR" altLang="en-US" i="1" dirty="0" err="1"/>
              <a:t>노멀라이제이션</a:t>
            </a:r>
            <a:endParaRPr lang="en-US" altLang="ko-KR" i="1" dirty="0"/>
          </a:p>
          <a:p>
            <a:endParaRPr lang="en-US" altLang="ko-KR" i="1" dirty="0"/>
          </a:p>
          <a:p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RMS Normalization(</a:t>
            </a:r>
            <a:r>
              <a:rPr lang="en-US" altLang="ko-KR" b="0" i="0" dirty="0" err="1">
                <a:solidFill>
                  <a:srgbClr val="242424"/>
                </a:solidFill>
                <a:effectLst/>
                <a:latin typeface="source-serif-pro"/>
              </a:rPr>
              <a:t>RMSNorm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은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Layer Normalization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의 변형 기법으로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평균값을 계산하지 않고 </a:t>
            </a:r>
            <a:r>
              <a:rPr lang="ko-KR" altLang="en-US" b="1" i="0" dirty="0">
                <a:solidFill>
                  <a:srgbClr val="242424"/>
                </a:solidFill>
                <a:effectLst/>
                <a:latin typeface="source-serif-pro"/>
              </a:rPr>
              <a:t>루트 평균 제곱</a:t>
            </a:r>
            <a:r>
              <a:rPr lang="en-US" altLang="ko-KR" b="1" i="0" dirty="0">
                <a:solidFill>
                  <a:srgbClr val="242424"/>
                </a:solidFill>
                <a:effectLst/>
                <a:latin typeface="source-serif-pro"/>
              </a:rPr>
              <a:t>(Root Mean Square, RMS)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만으로 </a:t>
            </a:r>
            <a:r>
              <a:rPr lang="ko-KR" altLang="en-US" b="0" i="0" dirty="0" err="1">
                <a:solidFill>
                  <a:srgbClr val="242424"/>
                </a:solidFill>
                <a:effectLst/>
                <a:latin typeface="source-serif-pro"/>
              </a:rPr>
              <a:t>정규화하는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 방식 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=&gt; </a:t>
            </a:r>
            <a:r>
              <a:rPr lang="en-US" altLang="ko-KR" b="0" i="0" dirty="0" err="1">
                <a:solidFill>
                  <a:srgbClr val="242424"/>
                </a:solidFill>
                <a:effectLst/>
                <a:latin typeface="source-serif-pro"/>
              </a:rPr>
              <a:t>LayerNorm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보다 </a:t>
            </a:r>
            <a:r>
              <a:rPr lang="ko-KR" altLang="en-US" b="1" i="0" dirty="0" err="1">
                <a:solidFill>
                  <a:srgbClr val="242424"/>
                </a:solidFill>
                <a:effectLst/>
                <a:latin typeface="source-serif-pro"/>
              </a:rPr>
              <a:t>계산량이</a:t>
            </a:r>
            <a:r>
              <a:rPr lang="ko-KR" altLang="en-US" b="1" i="0" dirty="0">
                <a:solidFill>
                  <a:srgbClr val="242424"/>
                </a:solidFill>
                <a:effectLst/>
                <a:latin typeface="source-serif-pro"/>
              </a:rPr>
              <a:t> 적고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, 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성능을 유지하면서도 </a:t>
            </a:r>
            <a:r>
              <a:rPr lang="ko-KR" altLang="en-US" b="1" i="0" dirty="0">
                <a:solidFill>
                  <a:srgbClr val="242424"/>
                </a:solidFill>
                <a:effectLst/>
                <a:latin typeface="source-serif-pro"/>
              </a:rPr>
              <a:t>더 안정적으로 학습</a:t>
            </a:r>
            <a:r>
              <a:rPr lang="ko-KR" altLang="en-US" b="0" i="0" dirty="0">
                <a:solidFill>
                  <a:srgbClr val="242424"/>
                </a:solidFill>
                <a:effectLst/>
                <a:latin typeface="source-serif-pro"/>
              </a:rPr>
              <a:t>할 수 있습니다</a:t>
            </a:r>
            <a:r>
              <a:rPr lang="en-US" altLang="ko-KR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US" altLang="ko-KR" b="0" i="0" dirty="0" err="1">
                <a:solidFill>
                  <a:srgbClr val="ECECEC"/>
                </a:solidFill>
                <a:effectLst/>
                <a:latin typeface="-apple-system"/>
              </a:rPr>
              <a:t>SwiGLU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라는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activation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함수를 사용</a:t>
            </a:r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ECECEC"/>
              </a:solidFill>
              <a:effectLst/>
              <a:latin typeface="-apple-system"/>
            </a:endParaRPr>
          </a:p>
          <a:p>
            <a:r>
              <a:rPr lang="ko-KR" altLang="en-US" b="1" dirty="0"/>
              <a:t>기존의 절대적 위치 </a:t>
            </a:r>
            <a:r>
              <a:rPr lang="ko-KR" altLang="en-US" b="1" dirty="0" err="1"/>
              <a:t>임베딩을</a:t>
            </a:r>
            <a:r>
              <a:rPr lang="ko-KR" altLang="en-US" b="1" dirty="0"/>
              <a:t> 제거하고</a:t>
            </a:r>
            <a:r>
              <a:rPr lang="en-US" altLang="ko-KR" b="1" dirty="0"/>
              <a:t>, </a:t>
            </a:r>
            <a:r>
              <a:rPr lang="ko-KR" altLang="en-US" b="1" dirty="0"/>
              <a:t>매 층마다 </a:t>
            </a:r>
            <a:r>
              <a:rPr lang="en-US" altLang="ko-KR" b="1" dirty="0" err="1"/>
              <a:t>RoPE</a:t>
            </a:r>
            <a:r>
              <a:rPr lang="en-US" altLang="ko-KR" b="1" dirty="0"/>
              <a:t>(Rotary Positional Embeddings) </a:t>
            </a:r>
            <a:r>
              <a:rPr lang="ko-KR" altLang="en-US" b="1" dirty="0"/>
              <a:t>방식의 위치 </a:t>
            </a:r>
            <a:r>
              <a:rPr lang="ko-KR" altLang="en-US" b="1" dirty="0" err="1"/>
              <a:t>임베딩</a:t>
            </a:r>
            <a:r>
              <a:rPr lang="ko-KR" altLang="en-US" dirty="0" err="1"/>
              <a:t>을</a:t>
            </a:r>
            <a:r>
              <a:rPr lang="ko-KR" altLang="en-US" dirty="0"/>
              <a:t> 추가하여 </a:t>
            </a:r>
            <a:r>
              <a:rPr lang="ko-KR" altLang="en-US" b="1" dirty="0"/>
              <a:t>위치 표현 효율을 높였습니다</a:t>
            </a:r>
            <a:endParaRPr lang="en-US" altLang="ko-KR" b="1" dirty="0"/>
          </a:p>
          <a:p>
            <a:endParaRPr lang="en-US" altLang="ko-KR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이 전에는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position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 대한 정보를 더해주는 방식으로 진행을 했다면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, Rotary embedding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은 곱하는 방식으로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position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정보를 주입합니다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  <a:endParaRPr lang="en-US" altLang="ko-KR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그 이유는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self-attention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에서 사용하는 내적 자체가 벡터 사이의 각도를 다루기 때문에 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position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정보를 더해주는 것은 효율적이지 않다고 주장</a:t>
            </a:r>
            <a:endParaRPr lang="en-US" altLang="ko-KR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US" altLang="ko-KR" i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3F778-E844-EBA1-8E77-C452517B5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0EE74-EBAA-4E5C-960E-0AF771AE04F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1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924F2-6D2C-2F82-2AB4-BD136BE2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45A81F-C6F2-7509-FAB0-F0E8C29BB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48911D-B38C-6B81-4EDC-200655052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옵티마이저는</a:t>
            </a:r>
            <a:r>
              <a:rPr lang="ko-KR" altLang="en-US" dirty="0"/>
              <a:t> 이 손실 함수의 값을 최소화하기 위해 모델의 파라미터를 조절하는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Adam : </a:t>
            </a:r>
            <a:r>
              <a:rPr lang="ko-KR" altLang="en-US" dirty="0"/>
              <a:t>과거의 </a:t>
            </a:r>
            <a:r>
              <a:rPr lang="en-US" altLang="ko-KR" dirty="0"/>
              <a:t>gradient(</a:t>
            </a:r>
            <a:r>
              <a:rPr lang="ko-KR" altLang="en-US" dirty="0"/>
              <a:t>기울기</a:t>
            </a:r>
            <a:r>
              <a:rPr lang="en-US" altLang="ko-KR" dirty="0"/>
              <a:t>)</a:t>
            </a:r>
            <a:r>
              <a:rPr lang="ko-KR" altLang="en-US" dirty="0"/>
              <a:t>의 제곱들의 평균 </a:t>
            </a:r>
            <a:r>
              <a:rPr lang="en-US" altLang="ko-KR" dirty="0"/>
              <a:t>+ gradient  </a:t>
            </a:r>
            <a:r>
              <a:rPr lang="ko-KR" altLang="en-US" dirty="0"/>
              <a:t>들의 평균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과거의 기울기 정보들을 사용</a:t>
            </a:r>
            <a:r>
              <a:rPr lang="en-US" altLang="ko-KR" dirty="0"/>
              <a:t>, </a:t>
            </a:r>
            <a:r>
              <a:rPr lang="ko-KR" altLang="en-US" dirty="0"/>
              <a:t>현재의 파라미터를 업데이트합니다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기울기 값 중 하나가 값이 과하다면</a:t>
            </a:r>
            <a:r>
              <a:rPr lang="en-US" altLang="ko-KR" dirty="0"/>
              <a:t>, </a:t>
            </a:r>
            <a:r>
              <a:rPr lang="ko-KR" altLang="en-US" dirty="0"/>
              <a:t>모델의 예측은 </a:t>
            </a:r>
            <a:r>
              <a:rPr lang="ko-KR" altLang="en-US" b="1" dirty="0"/>
              <a:t>과한 기울기에 편향된 결과</a:t>
            </a:r>
            <a:r>
              <a:rPr lang="en-US" altLang="ko-KR" b="1" dirty="0"/>
              <a:t>(</a:t>
            </a:r>
            <a:r>
              <a:rPr lang="ko-KR" altLang="en-US" b="1" dirty="0" err="1"/>
              <a:t>과적합</a:t>
            </a:r>
            <a:r>
              <a:rPr lang="en-US" altLang="ko-KR" b="1" dirty="0"/>
              <a:t>)(Adam </a:t>
            </a:r>
            <a:r>
              <a:rPr lang="ko-KR" altLang="en-US" b="1" dirty="0"/>
              <a:t>문제점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AdamW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 : </a:t>
            </a:r>
            <a:r>
              <a:rPr lang="en-US" altLang="ko-KR" dirty="0"/>
              <a:t>Adam</a:t>
            </a:r>
            <a:r>
              <a:rPr lang="ko-KR" altLang="en-US" dirty="0"/>
              <a:t>의 원리를 기반으로 하되</a:t>
            </a:r>
            <a:r>
              <a:rPr lang="en-US" altLang="ko-KR" dirty="0"/>
              <a:t>, </a:t>
            </a:r>
            <a:r>
              <a:rPr lang="ko-KR" altLang="en-US" b="1" dirty="0"/>
              <a:t>가중치 감소</a:t>
            </a:r>
            <a:r>
              <a:rPr lang="en-US" altLang="ko-KR" b="1" dirty="0"/>
              <a:t>(Weight Decay)</a:t>
            </a:r>
            <a:r>
              <a:rPr lang="ko-KR" altLang="en-US" b="1" dirty="0"/>
              <a:t>를 보다 효과적으로 적용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594FB-3136-180F-4437-74AF03073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0EE74-EBAA-4E5C-960E-0AF771AE04F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97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8E1CB-5B64-6B24-C1C5-D728964F1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6F2DB3-2D39-D1A9-78B9-23B6E0366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1AE329-E30F-A07D-D955-BF9AFCF5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배경에서 본 연구는 </a:t>
            </a:r>
            <a:r>
              <a:rPr lang="ko-KR" altLang="en-US" b="1" dirty="0"/>
              <a:t>통상보다 훨씬 많은 토큰으로 여러 크기의 언어 모델을 훈련하여</a:t>
            </a:r>
            <a:r>
              <a:rPr lang="en-US" altLang="ko-KR" b="1" dirty="0"/>
              <a:t>, </a:t>
            </a:r>
            <a:r>
              <a:rPr lang="ko-KR" altLang="en-US" b="1" dirty="0"/>
              <a:t>주어진 추론 자원 내에서 최고 성능을 내는 모델</a:t>
            </a:r>
            <a:r>
              <a:rPr lang="ko-KR" altLang="en-US" dirty="0"/>
              <a:t>을 목표로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독성 </a:t>
            </a:r>
            <a:r>
              <a:rPr lang="en-US" altLang="ko-KR" dirty="0"/>
              <a:t>: </a:t>
            </a:r>
            <a:r>
              <a:rPr lang="ko-KR" altLang="en-US" dirty="0"/>
              <a:t>사회적으로 해롭거나 불쾌감을 줄 수 있는 부정적</a:t>
            </a:r>
            <a:r>
              <a:rPr lang="en-US" altLang="ko-KR" dirty="0"/>
              <a:t>, </a:t>
            </a:r>
            <a:r>
              <a:rPr lang="ko-KR" altLang="en-US" dirty="0"/>
              <a:t>공격적</a:t>
            </a:r>
            <a:r>
              <a:rPr lang="en-US" altLang="ko-KR" dirty="0"/>
              <a:t>, </a:t>
            </a:r>
            <a:r>
              <a:rPr lang="ko-KR" altLang="en-US" dirty="0"/>
              <a:t>혹은 </a:t>
            </a:r>
            <a:r>
              <a:rPr lang="ko-KR" altLang="en-US" dirty="0" err="1"/>
              <a:t>혐오적인</a:t>
            </a:r>
            <a:r>
              <a:rPr lang="ko-KR" altLang="en-US" dirty="0"/>
              <a:t> 내용이 포함될 가능성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B5D8BC-D4E3-0B85-76FA-1EE63B73F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0EE74-EBAA-4E5C-960E-0AF771AE04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4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CE693-AC59-0C80-27AB-305EC84FB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73D6-F122-4009-E049-3FAC8505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717-0732-10C0-5ADA-E39E7AAC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31E4F-0E72-CB5E-64BE-2A2043F0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A96C0-5128-9700-B6BD-74962C1F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56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A3C2C-87AB-5E3A-11B2-91FD2D6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72318-EBA1-FB39-C967-8EFC6147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901DF-0F0F-2D2E-199A-1BDEAFB7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C2334-77AA-27D4-8434-C9BC031D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C7B22-F94B-7D68-9932-610096BD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92DD68-6F98-5783-4620-2E2B15663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F1E195-75B9-AA7F-E2A1-82A8A6FCD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80DA8-530B-B76E-D1AB-399D77F6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52296D-A55B-7572-9C53-7E76A8FE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06AEF-3C1B-5D31-EBA7-EAF01496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2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356F0-B7D0-56BC-F33F-F37E338A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12036-4AE0-FD65-F174-74BE006B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78E48-3929-B0FA-730A-884A756A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B1DC3A-9195-33E9-5FDB-6CF1BA4B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4900E-89B4-DDF4-4D54-46A28C16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6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EDC5C-A89C-03F4-14BD-D24C84A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96797-245D-D8A9-80AA-7FBD9521C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6196ED-C3DD-1F25-F986-B1FE10A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9986-697F-53F1-9753-5095208E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FF61F-D1D3-E6C3-AB1F-C89C3582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3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D21E-1430-165F-EE69-6085719C7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68315-FC72-D121-12C7-81F4E12B9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23B733-7A88-7503-83C2-1785B5B0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1F46E2-BC88-0DFE-E0E7-F53B7C4C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68445-6CED-2B80-1421-853C69E8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A6E1C6-0767-BD66-F472-30EB55C3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6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079E-86C6-B6D5-E154-45F803EA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C5DC9-A117-B9B7-15CE-7858B7F59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9D321C-E53B-A63D-E636-50320134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913A59-52D4-1ACA-4241-6B7528FFE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07E156-120E-47A2-F2C7-90C120648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C9A267-3E5D-497A-55F6-060102A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5EA2B-7A0B-2E34-6CC1-CE01FE3A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745990-9C87-0C58-5866-CEC12F4D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04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8CCC-D030-7397-2534-1EEDADAD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E7513-58C5-C315-F498-1569F5A3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90F91D-DD01-FEC3-F85F-6E69D2C0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18FC90-D9E5-7DEA-7EEC-E6C99020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6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E8369-444C-A75F-2EF6-DA5CD510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B4CE1C-9817-03CF-CF03-0D988965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09415-A70C-4586-D7B9-64FF7756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2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E5074-DE5C-A009-F895-8453D962F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ACF92-6DB1-0449-A895-1D07F214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F23083-46E8-FA64-FF81-0D28727E9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D5A27-5BB3-62C4-27AD-7812FF7D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2C5EF5-0D0F-777B-7E29-81F120D6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432E7C-67EA-B46A-DBDB-F10D89D5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1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4218F-3557-DF81-11F6-E596BCED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FA0ABF-9B85-6CB1-695D-53A18469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300F9-5E30-D464-93EC-1D57AD85E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6F8136-3542-C972-FCE2-19F93116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92FC9-391C-DD8E-15D4-8B30871E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FE5B36-8637-9DDD-3AF3-2E803BE0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47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530808-9927-9F92-003C-404C1349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568AFA-0067-7E94-FDB2-714F0C85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480193-164E-DD7D-DA12-6C6EA08B9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FC2D0-A408-48B5-86C4-725873BF21B1}" type="datetimeFigureOut">
              <a:rPr lang="ko-KR" altLang="en-US" smtClean="0"/>
              <a:t>2025-02-06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C097D-53F4-215B-5940-BA4CC9F21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FDE-E2BB-63AD-A40C-B2F9A4F35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08F1-C78F-4D7A-8701-7198371C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8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E852C5B-0123-81DF-5E8D-AFB81A48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041400"/>
            <a:ext cx="98552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5300" dirty="0" err="1"/>
              <a:t>LLaMA</a:t>
            </a:r>
            <a:r>
              <a:rPr lang="en-US" altLang="ko-KR" sz="5300" dirty="0"/>
              <a:t>: Open and Efficient Foundation Language Models</a:t>
            </a:r>
            <a:br>
              <a:rPr lang="en-US" altLang="ko-KR" dirty="0"/>
            </a:br>
            <a:r>
              <a:rPr lang="en-US" altLang="ko-KR" sz="2700" dirty="0">
                <a:solidFill>
                  <a:srgbClr val="6F6F6F"/>
                </a:solidFill>
                <a:latin typeface="-apple-system"/>
              </a:rPr>
              <a:t>27 Feb 2023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DE52-11E4-C33A-5A27-B8A74C381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793" y="3604364"/>
            <a:ext cx="7266413" cy="16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2ECA3E-9FAC-DA49-561B-8F4426D7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25" y="1086074"/>
            <a:ext cx="9973351" cy="43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0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14EA29EE-17F4-938D-E582-3FC0BD545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7211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3200" b="1" dirty="0"/>
              <a:t>복습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6F0B6-050D-0A2E-7969-20D26EB8F9B7}"/>
              </a:ext>
            </a:extLst>
          </p:cNvPr>
          <p:cNvSpPr txBox="1"/>
          <p:nvPr/>
        </p:nvSpPr>
        <p:spPr>
          <a:xfrm>
            <a:off x="951978" y="1698625"/>
            <a:ext cx="10871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1. GPT3</a:t>
            </a:r>
          </a:p>
          <a:p>
            <a:pPr marL="285750" indent="-285750">
              <a:buFontTx/>
              <a:buChar char="-"/>
            </a:pPr>
            <a:r>
              <a:rPr lang="ko-KR" altLang="en-US" sz="2400" dirty="0"/>
              <a:t>사전 학습 후</a:t>
            </a:r>
            <a:r>
              <a:rPr lang="en-US" altLang="ko-KR" sz="2400" dirty="0"/>
              <a:t>, </a:t>
            </a:r>
            <a:r>
              <a:rPr lang="ko-KR" altLang="en-US" sz="2400" dirty="0"/>
              <a:t>추론 시점에서 사용자가 간단한 예시만을 제공하는 </a:t>
            </a:r>
            <a:r>
              <a:rPr lang="en-US" altLang="ko-KR" sz="2400" dirty="0"/>
              <a:t>zero-/one-/few-shot</a:t>
            </a:r>
            <a:r>
              <a:rPr lang="ko-KR" altLang="en-US" sz="2400" dirty="0"/>
              <a:t>만으로도 </a:t>
            </a:r>
            <a:r>
              <a:rPr lang="ko-KR" altLang="en-US" sz="2400" dirty="0" err="1"/>
              <a:t>파인튜닝</a:t>
            </a:r>
            <a:r>
              <a:rPr lang="ko-KR" altLang="en-US" sz="2400" dirty="0"/>
              <a:t> 모델에 근접한 성능을 냄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모델 규모 확장에 따른 엔트로피 감소</a:t>
            </a:r>
            <a:r>
              <a:rPr lang="en-US" altLang="ko-KR" sz="2400" dirty="0"/>
              <a:t>(</a:t>
            </a:r>
            <a:r>
              <a:rPr lang="ko-KR" altLang="en-US" sz="2400" dirty="0"/>
              <a:t>파워로 양상</a:t>
            </a:r>
            <a:r>
              <a:rPr lang="en-US" altLang="ko-KR" sz="2400" dirty="0"/>
              <a:t>)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400" dirty="0"/>
              <a:t>1750</a:t>
            </a:r>
            <a:r>
              <a:rPr lang="ko-KR" altLang="en-US" sz="2400" dirty="0" err="1"/>
              <a:t>억개</a:t>
            </a:r>
            <a:r>
              <a:rPr lang="en-US" altLang="ko-KR" sz="2400" dirty="0"/>
              <a:t>(175B)</a:t>
            </a:r>
            <a:r>
              <a:rPr lang="ko-KR" altLang="en-US" sz="2400" dirty="0"/>
              <a:t>의 파라미터 학습</a:t>
            </a: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r>
              <a:rPr lang="en-US" altLang="ko-KR" sz="2400" dirty="0"/>
              <a:t>2. </a:t>
            </a:r>
            <a:r>
              <a:rPr lang="en-US" altLang="ko-KR" sz="2400" dirty="0" err="1"/>
              <a:t>InstructGPT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사람 선호도 반영을 위해</a:t>
            </a:r>
            <a:r>
              <a:rPr lang="en-US" altLang="ko-KR" sz="2400" dirty="0"/>
              <a:t>,</a:t>
            </a:r>
            <a:r>
              <a:rPr lang="ko-KR" altLang="en-US" sz="2400" dirty="0"/>
              <a:t> 사람 피드백을 통한 강화학습</a:t>
            </a:r>
            <a:r>
              <a:rPr lang="en-US" altLang="ko-KR" sz="2400" dirty="0"/>
              <a:t>(RLHF)</a:t>
            </a:r>
            <a:r>
              <a:rPr lang="ko-KR" altLang="en-US" sz="2400" dirty="0"/>
              <a:t> 수행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대규모 데이터 사전학습 </a:t>
            </a:r>
            <a:r>
              <a:rPr lang="en-US" altLang="ko-KR" sz="2400" dirty="0"/>
              <a:t>+ </a:t>
            </a:r>
            <a:r>
              <a:rPr lang="ko-KR" altLang="en-US" sz="2400" dirty="0"/>
              <a:t>사람이 직접 만든 </a:t>
            </a:r>
            <a:r>
              <a:rPr lang="en-US" altLang="ko-KR" sz="2400" dirty="0">
                <a:solidFill>
                  <a:srgbClr val="FF0000"/>
                </a:solidFill>
              </a:rPr>
              <a:t>SFT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model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/>
              <a:t>+ Reward model</a:t>
            </a:r>
          </a:p>
        </p:txBody>
      </p:sp>
      <p:pic>
        <p:nvPicPr>
          <p:cNvPr id="2" name="그림 46" descr="C:/Users/shaun/AppData/Roaming/PolarisOffice/ETemp/17888_20317880/fImage463103664771.png">
            <a:extLst>
              <a:ext uri="{FF2B5EF4-FFF2-40B4-BE49-F238E27FC236}">
                <a16:creationId xmlns:a16="http://schemas.microsoft.com/office/drawing/2014/main" id="{168EAA07-79C4-123C-8538-D0889FD093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089" y="2612572"/>
            <a:ext cx="2325721" cy="239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16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EB8D-E6DA-CE18-E5B7-6613A7D8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0DC00-1B39-1C0E-5691-DC67E8E5BDFC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핵심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9EAC1-A07C-1973-C95F-869DD007B468}"/>
              </a:ext>
            </a:extLst>
          </p:cNvPr>
          <p:cNvSpPr txBox="1"/>
          <p:nvPr/>
        </p:nvSpPr>
        <p:spPr>
          <a:xfrm>
            <a:off x="709684" y="1166842"/>
            <a:ext cx="111922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400" dirty="0" err="1"/>
              <a:t>LLaMA</a:t>
            </a:r>
            <a:r>
              <a:rPr lang="ko-KR" altLang="en-US" sz="2400" dirty="0"/>
              <a:t>는 </a:t>
            </a:r>
            <a:r>
              <a:rPr lang="ko-KR" altLang="en-US" sz="2400" u="sng" dirty="0"/>
              <a:t>공개된 데이터만을 이용해 </a:t>
            </a:r>
            <a:r>
              <a:rPr lang="ko-KR" altLang="en-US" sz="2400" dirty="0"/>
              <a:t>학습시킨 </a:t>
            </a:r>
            <a:r>
              <a:rPr lang="en-US" altLang="ko-KR" sz="2400" dirty="0"/>
              <a:t>7B~65B </a:t>
            </a:r>
            <a:r>
              <a:rPr lang="ko-KR" altLang="en-US" sz="2400" dirty="0"/>
              <a:t>파라미터 규모의 범용 모델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GPT-3(175B)</a:t>
            </a:r>
            <a:r>
              <a:rPr lang="ko-KR" altLang="en-US" sz="2400" dirty="0"/>
              <a:t>보다 훨씬 작은 규모임에도 더 나은 성능</a:t>
            </a: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400" dirty="0"/>
              <a:t>단순히 모델 크기 증가 </a:t>
            </a:r>
            <a:r>
              <a:rPr lang="en-US" altLang="ko-KR" sz="2400" dirty="0"/>
              <a:t>X, </a:t>
            </a:r>
            <a:r>
              <a:rPr lang="ko-KR" altLang="en-US" sz="2400" dirty="0"/>
              <a:t>작은 모델에 </a:t>
            </a:r>
            <a:r>
              <a:rPr lang="ko-KR" altLang="en-US" sz="2400" dirty="0">
                <a:solidFill>
                  <a:srgbClr val="FF0000"/>
                </a:solidFill>
              </a:rPr>
              <a:t>충분히 많은 데이터</a:t>
            </a:r>
            <a:r>
              <a:rPr lang="ko-KR" altLang="en-US" sz="2400" dirty="0"/>
              <a:t>로 학습 전략</a:t>
            </a:r>
            <a:endParaRPr lang="en-US" altLang="ko-KR" sz="2400" dirty="0"/>
          </a:p>
          <a:p>
            <a:pPr marL="342900" indent="-342900">
              <a:buFont typeface="Symbol" panose="05050102010706020507" pitchFamily="18" charset="2"/>
              <a:buChar char="Þ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지시 데이터</a:t>
            </a:r>
            <a:r>
              <a:rPr lang="en-US" altLang="ko-KR" sz="2400" dirty="0"/>
              <a:t>(Instruction Finetuning)</a:t>
            </a:r>
            <a:r>
              <a:rPr lang="ko-KR" altLang="en-US" sz="2400" dirty="0"/>
              <a:t>의 재조명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편향</a:t>
            </a:r>
            <a:r>
              <a:rPr lang="en-US" altLang="ko-KR" sz="2400" dirty="0"/>
              <a:t>,</a:t>
            </a:r>
            <a:r>
              <a:rPr lang="ko-KR" altLang="en-US" sz="2400" dirty="0"/>
              <a:t>독성</a:t>
            </a:r>
            <a:r>
              <a:rPr lang="en-US" altLang="ko-KR" sz="2400" dirty="0"/>
              <a:t>,</a:t>
            </a:r>
            <a:r>
              <a:rPr lang="ko-KR" altLang="en-US" sz="2400" dirty="0"/>
              <a:t>환각의 문제 해결 필요성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추가 탄소 배출 절약</a:t>
            </a:r>
            <a:endParaRPr lang="en-US" altLang="ko-KR" sz="24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372A216-1219-07C4-D1EB-2967BA9BF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649" y="3720059"/>
            <a:ext cx="3137941" cy="313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6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EB8D-E6DA-CE18-E5B7-6613A7D8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0DC00-1B39-1C0E-5691-DC67E8E5BDFC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Abstract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9EAC1-A07C-1973-C95F-869DD007B468}"/>
              </a:ext>
            </a:extLst>
          </p:cNvPr>
          <p:cNvSpPr txBox="1"/>
          <p:nvPr/>
        </p:nvSpPr>
        <p:spPr>
          <a:xfrm>
            <a:off x="709684" y="1414056"/>
            <a:ext cx="107726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LLaMA</a:t>
            </a:r>
            <a:endParaRPr lang="en-US" altLang="ko-KR" sz="2000" b="1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7B ~ 65B </a:t>
            </a:r>
            <a:r>
              <a:rPr lang="ko-KR" altLang="en-US" sz="2000" dirty="0"/>
              <a:t>파라미터 규모의 대규모 언어 모델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비공개 데이터 없이 공개된 데이터만으로 수조 개의 토큰으로 학습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LLaMA-13B (</a:t>
            </a:r>
            <a:r>
              <a:rPr lang="en-US" altLang="ko-KR" sz="2000" dirty="0">
                <a:solidFill>
                  <a:srgbClr val="FF0000"/>
                </a:solidFill>
              </a:rPr>
              <a:t>win!</a:t>
            </a:r>
            <a:r>
              <a:rPr lang="en-US" altLang="ko-KR" sz="2000" dirty="0"/>
              <a:t>) VS GPT3-175B (lose)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65B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LLaMA</a:t>
            </a:r>
            <a:r>
              <a:rPr lang="ko-KR" altLang="en-US" sz="2000" dirty="0"/>
              <a:t>는 </a:t>
            </a:r>
            <a:r>
              <a:rPr lang="en-US" altLang="ko-KR" sz="2000" dirty="0"/>
              <a:t>Chinchilla-70B/</a:t>
            </a:r>
            <a:r>
              <a:rPr lang="ko-KR" altLang="en-US" sz="2000" dirty="0"/>
              <a:t> </a:t>
            </a:r>
            <a:r>
              <a:rPr lang="en-US" altLang="ko-KR" sz="2000" dirty="0"/>
              <a:t>PaLM-540B </a:t>
            </a:r>
            <a:r>
              <a:rPr lang="ko-KR" altLang="en-US" sz="2000" dirty="0"/>
              <a:t>등 최고 성능 모델과 동등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연구 공동체에 공개해 누구나 활용 가능</a:t>
            </a: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774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66717F-BE35-BB75-6723-B636B710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35" y="734616"/>
            <a:ext cx="9804236" cy="46818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89FFE5-A5AE-7D94-A01A-B2B1150BE39E}"/>
              </a:ext>
            </a:extLst>
          </p:cNvPr>
          <p:cNvSpPr/>
          <p:nvPr/>
        </p:nvSpPr>
        <p:spPr>
          <a:xfrm>
            <a:off x="7034981" y="1622321"/>
            <a:ext cx="663677" cy="3248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03C646-0787-1117-6D0F-C8B368C140B8}"/>
              </a:ext>
            </a:extLst>
          </p:cNvPr>
          <p:cNvSpPr/>
          <p:nvPr/>
        </p:nvSpPr>
        <p:spPr>
          <a:xfrm>
            <a:off x="7034980" y="3795250"/>
            <a:ext cx="663677" cy="3248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9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E0B5-8D15-380A-42A7-95952DD30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B1B968-32DE-17C4-97B6-4EA714BC6242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Introduction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B362A-199D-B02E-4B9D-5557F4369D63}"/>
              </a:ext>
            </a:extLst>
          </p:cNvPr>
          <p:cNvSpPr txBox="1"/>
          <p:nvPr/>
        </p:nvSpPr>
        <p:spPr>
          <a:xfrm>
            <a:off x="709684" y="1905506"/>
            <a:ext cx="107726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이전 연구에서 모델 규모 충분히 키우니까</a:t>
            </a:r>
            <a:r>
              <a:rPr lang="en-US" altLang="ko-KR" sz="2000" dirty="0"/>
              <a:t> few-shot </a:t>
            </a:r>
            <a:r>
              <a:rPr lang="ko-KR" altLang="en-US" sz="2000" dirty="0"/>
              <a:t>학습 능력 등장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But, </a:t>
            </a:r>
            <a:r>
              <a:rPr lang="ko-KR" altLang="en-US" sz="2000" dirty="0"/>
              <a:t>큰 규모의 모델 </a:t>
            </a:r>
            <a:r>
              <a:rPr lang="en-US" altLang="ko-KR" sz="2000" dirty="0"/>
              <a:t>/ </a:t>
            </a:r>
            <a:r>
              <a:rPr lang="ko-KR" altLang="en-US" sz="2000" dirty="0"/>
              <a:t>큰 모델을 빨리 학습 </a:t>
            </a:r>
            <a:r>
              <a:rPr lang="en-US" altLang="ko-KR" sz="2000" dirty="0"/>
              <a:t>/ </a:t>
            </a:r>
            <a:r>
              <a:rPr lang="ko-KR" altLang="en-US" sz="2000" dirty="0"/>
              <a:t>훈련 속도  </a:t>
            </a:r>
            <a:r>
              <a:rPr lang="en-US" altLang="ko-KR" sz="2000" dirty="0"/>
              <a:t>	</a:t>
            </a:r>
            <a:r>
              <a:rPr lang="en-US" altLang="ko-KR" sz="3200" b="1" dirty="0"/>
              <a:t>&lt;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작은 규모의 모델에 많은 데이터를 학습 </a:t>
            </a:r>
            <a:r>
              <a:rPr lang="en-US" altLang="ko-KR" sz="2000" dirty="0">
                <a:solidFill>
                  <a:srgbClr val="FF0000"/>
                </a:solidFill>
              </a:rPr>
              <a:t>/ </a:t>
            </a:r>
            <a:r>
              <a:rPr lang="ko-KR" altLang="en-US" sz="2000" dirty="0">
                <a:solidFill>
                  <a:srgbClr val="FF0000"/>
                </a:solidFill>
              </a:rPr>
              <a:t>작은 모델을 오래 학습 </a:t>
            </a:r>
            <a:r>
              <a:rPr lang="en-US" altLang="ko-KR" sz="2000" dirty="0">
                <a:solidFill>
                  <a:srgbClr val="FF0000"/>
                </a:solidFill>
              </a:rPr>
              <a:t>/ </a:t>
            </a:r>
            <a:r>
              <a:rPr lang="ko-KR" altLang="en-US" sz="2000" dirty="0">
                <a:solidFill>
                  <a:srgbClr val="FF0000"/>
                </a:solidFill>
              </a:rPr>
              <a:t>추론 속도</a:t>
            </a:r>
            <a:r>
              <a:rPr lang="ko-KR" altLang="en-US" sz="2000" dirty="0"/>
              <a:t> </a:t>
            </a:r>
            <a:r>
              <a:rPr lang="en-US" altLang="ko-KR" sz="2000" dirty="0"/>
              <a:t>(= </a:t>
            </a:r>
            <a:r>
              <a:rPr lang="en-US" altLang="ko-KR" sz="2000" dirty="0" err="1"/>
              <a:t>LLaMA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LLaMA-13B (win!) VS GPT3-175B (lose)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LLaMA</a:t>
            </a:r>
            <a:r>
              <a:rPr lang="ko-KR" altLang="en-US" sz="2000" dirty="0"/>
              <a:t>는 단일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실행 가능</a:t>
            </a:r>
            <a:r>
              <a:rPr lang="en-US" altLang="ko-KR" sz="2000" dirty="0"/>
              <a:t>, </a:t>
            </a:r>
            <a:r>
              <a:rPr lang="ko-KR" altLang="en-US" sz="2000" dirty="0"/>
              <a:t>비공개 데이터에 의존 </a:t>
            </a:r>
            <a:r>
              <a:rPr lang="en-US" altLang="ko-KR" sz="2000" dirty="0"/>
              <a:t>X, </a:t>
            </a:r>
            <a:r>
              <a:rPr lang="ko-KR" altLang="en-US" sz="2000" dirty="0"/>
              <a:t>공개 데이터만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874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510C-766C-1483-3CE1-0C9DF5B5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11DB06-7184-852E-4030-C1E9CDEAA529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Model Architecture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3E38D-9949-2EA7-45AB-C2C607FAF4BD}"/>
              </a:ext>
            </a:extLst>
          </p:cNvPr>
          <p:cNvSpPr txBox="1"/>
          <p:nvPr/>
        </p:nvSpPr>
        <p:spPr>
          <a:xfrm>
            <a:off x="828437" y="1182231"/>
            <a:ext cx="107726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Transformer </a:t>
            </a:r>
            <a:r>
              <a:rPr lang="ko-KR" altLang="en-US" sz="2000" dirty="0"/>
              <a:t>아키텍처</a:t>
            </a: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입력에 </a:t>
            </a:r>
            <a:r>
              <a:rPr lang="en-US" altLang="ko-KR" sz="2000" dirty="0" err="1"/>
              <a:t>RMSNorm</a:t>
            </a:r>
            <a:r>
              <a:rPr lang="en-US" altLang="ko-KR" sz="2000" dirty="0"/>
              <a:t> </a:t>
            </a:r>
            <a:r>
              <a:rPr lang="ko-KR" altLang="en-US" sz="2000" dirty="0"/>
              <a:t>정규화를 적용</a:t>
            </a:r>
            <a:r>
              <a:rPr lang="en-US" altLang="ko-KR" sz="2000" dirty="0"/>
              <a:t>(pre-normalization </a:t>
            </a:r>
            <a:r>
              <a:rPr lang="ko-KR" altLang="en-US" sz="2000" dirty="0"/>
              <a:t>방식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=&gt; </a:t>
            </a:r>
            <a:r>
              <a:rPr lang="ko-KR" altLang="en-US" sz="2000" dirty="0"/>
              <a:t>학습 안정성 </a:t>
            </a:r>
            <a:r>
              <a:rPr lang="en-US" altLang="ko-KR" sz="2000" dirty="0"/>
              <a:t>UP!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i="1" dirty="0" err="1"/>
              <a:t>SwiGLU</a:t>
            </a:r>
            <a:r>
              <a:rPr lang="en-US" altLang="ko-KR" sz="2000" dirty="0"/>
              <a:t> </a:t>
            </a:r>
            <a:r>
              <a:rPr lang="ko-KR" altLang="en-US" sz="2000" dirty="0"/>
              <a:t>활성화 함수</a:t>
            </a:r>
            <a:r>
              <a:rPr lang="en-US" altLang="ko-KR" sz="2000" dirty="0"/>
              <a:t> =&gt; </a:t>
            </a:r>
            <a:r>
              <a:rPr lang="ko-KR" altLang="en-US" sz="2000" dirty="0"/>
              <a:t>표현력 </a:t>
            </a:r>
            <a:r>
              <a:rPr lang="en-US" altLang="ko-KR" sz="2000" dirty="0"/>
              <a:t>UP!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RoPE</a:t>
            </a:r>
            <a:r>
              <a:rPr lang="en-US" altLang="ko-KR" sz="2000" dirty="0"/>
              <a:t>(Rotary Positional Embeddings) </a:t>
            </a:r>
            <a:r>
              <a:rPr lang="ko-KR" altLang="en-US" sz="2000" dirty="0"/>
              <a:t>방식의 위치 </a:t>
            </a:r>
            <a:r>
              <a:rPr lang="ko-KR" altLang="en-US" sz="2000" dirty="0" err="1"/>
              <a:t>임베딩</a:t>
            </a:r>
            <a:r>
              <a:rPr lang="en-US" altLang="ko-KR" sz="2000" dirty="0"/>
              <a:t> =&gt; </a:t>
            </a:r>
            <a:r>
              <a:rPr lang="ko-KR" altLang="en-US" sz="2000" dirty="0"/>
              <a:t>위치 표현 효율 </a:t>
            </a:r>
            <a:r>
              <a:rPr lang="en-US" altLang="ko-KR" sz="2000" dirty="0"/>
              <a:t>UP!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19EDC7-72DE-01FD-618E-EE271B78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70" y="3429000"/>
            <a:ext cx="3957318" cy="7716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537183-D75A-B8FA-47ED-9401CDE9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9" y="4292120"/>
            <a:ext cx="3399178" cy="253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BF8577-3711-486F-8E50-8D40092E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972" y="4713744"/>
            <a:ext cx="38290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00C3CEE-6E5A-4F78-3DA5-20808C4D0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648" y="4624950"/>
            <a:ext cx="4117930" cy="105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9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1F151-FEAA-AE61-DCA6-16BED617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D35654-C973-B79F-D037-35D383FC99DC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Training Setup</a:t>
            </a:r>
            <a:endParaRPr lang="ko-KR" alt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1AAAA-6684-5B9B-448E-C8DD74342C04}"/>
              </a:ext>
            </a:extLst>
          </p:cNvPr>
          <p:cNvSpPr txBox="1"/>
          <p:nvPr/>
        </p:nvSpPr>
        <p:spPr>
          <a:xfrm>
            <a:off x="709684" y="1251674"/>
            <a:ext cx="9871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사전 훈련 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웹 </a:t>
            </a:r>
            <a:r>
              <a:rPr lang="ko-KR" altLang="en-US" sz="2000" dirty="0" err="1"/>
              <a:t>크롤링</a:t>
            </a:r>
            <a:r>
              <a:rPr lang="ko-KR" altLang="en-US" sz="2000" dirty="0"/>
              <a:t> 데이터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CommonCrawl</a:t>
            </a:r>
            <a:r>
              <a:rPr lang="en-US" altLang="ko-KR" sz="2000" dirty="0"/>
              <a:t>), </a:t>
            </a:r>
            <a:r>
              <a:rPr lang="ko-KR" altLang="en-US" sz="2000" dirty="0"/>
              <a:t>대용량 텍스트 코퍼스</a:t>
            </a:r>
            <a:r>
              <a:rPr lang="en-US" altLang="ko-KR" sz="2000" dirty="0"/>
              <a:t>(C4), </a:t>
            </a:r>
            <a:r>
              <a:rPr lang="ko-KR" altLang="en-US" sz="2000" dirty="0"/>
              <a:t>오픈 소스 코드</a:t>
            </a:r>
            <a:r>
              <a:rPr lang="en-US" altLang="ko-KR" sz="2000" dirty="0"/>
              <a:t>(GitHub), </a:t>
            </a:r>
            <a:r>
              <a:rPr lang="ko-KR" altLang="en-US" sz="2000" dirty="0"/>
              <a:t>위키피디아</a:t>
            </a:r>
            <a:r>
              <a:rPr lang="en-US" altLang="ko-KR" sz="2000" dirty="0"/>
              <a:t>, </a:t>
            </a:r>
            <a:r>
              <a:rPr lang="ko-KR" altLang="en-US" sz="2000" dirty="0"/>
              <a:t>서적 데이터셋</a:t>
            </a:r>
            <a:r>
              <a:rPr lang="en-US" altLang="ko-KR" sz="2000" dirty="0"/>
              <a:t>(</a:t>
            </a:r>
            <a:r>
              <a:rPr lang="ko-KR" altLang="en-US" sz="2000" dirty="0"/>
              <a:t>프로젝트 </a:t>
            </a:r>
            <a:r>
              <a:rPr lang="ko-KR" altLang="en-US" sz="2000" dirty="0" err="1"/>
              <a:t>구텐베르크</a:t>
            </a:r>
            <a:r>
              <a:rPr lang="ko-KR" altLang="en-US" sz="2000" dirty="0"/>
              <a:t> 등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ArXiv</a:t>
            </a:r>
            <a:r>
              <a:rPr lang="en-US" altLang="ko-KR" sz="2000" dirty="0"/>
              <a:t> </a:t>
            </a:r>
            <a:r>
              <a:rPr lang="ko-KR" altLang="en-US" sz="2000" dirty="0"/>
              <a:t>논문</a:t>
            </a:r>
            <a:r>
              <a:rPr lang="en-US" altLang="ko-KR" sz="2000" dirty="0"/>
              <a:t>, Q&amp;A </a:t>
            </a:r>
            <a:r>
              <a:rPr lang="ko-KR" altLang="en-US" sz="2000" dirty="0"/>
              <a:t>포럼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StackExchange</a:t>
            </a:r>
            <a:r>
              <a:rPr lang="en-US" altLang="ko-KR" sz="2000" dirty="0"/>
              <a:t>) </a:t>
            </a:r>
            <a:r>
              <a:rPr lang="ko-KR" altLang="en-US" sz="2000" dirty="0"/>
              <a:t>등 </a:t>
            </a:r>
            <a:endParaRPr lang="en-US" altLang="ko-KR" sz="2000" dirty="0"/>
          </a:p>
          <a:p>
            <a:r>
              <a:rPr lang="ko-KR" altLang="en-US" sz="2000" dirty="0"/>
              <a:t>공개 데이터로 사전 훈련 </a:t>
            </a:r>
            <a:r>
              <a:rPr lang="en-US" altLang="ko-KR" sz="2000" dirty="0"/>
              <a:t>=&gt; </a:t>
            </a:r>
            <a:r>
              <a:rPr lang="en-US" altLang="ko-KR" sz="2000" b="1" dirty="0"/>
              <a:t>1.4</a:t>
            </a:r>
            <a:r>
              <a:rPr lang="ko-KR" altLang="en-US" sz="2000" b="1" dirty="0"/>
              <a:t>조 개 토큰</a:t>
            </a:r>
            <a:endParaRPr lang="en-US" altLang="ko-KR" sz="2000" b="1" dirty="0"/>
          </a:p>
          <a:p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각 토큰은 한 번만 모델에 노출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4</a:t>
            </a:r>
            <a:r>
              <a:rPr lang="ko-KR" altLang="en-US" sz="2000" dirty="0"/>
              <a:t>백만 토큰</a:t>
            </a:r>
            <a:r>
              <a:rPr lang="en-US" altLang="ko-KR" sz="2000" dirty="0"/>
              <a:t> </a:t>
            </a:r>
            <a:r>
              <a:rPr lang="ko-KR" altLang="en-US" sz="2000" dirty="0"/>
              <a:t>배치 사이즈로 </a:t>
            </a:r>
            <a:r>
              <a:rPr lang="en-US" altLang="ko-KR" sz="2000" dirty="0" err="1"/>
              <a:t>AdamW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옵티마이저를</a:t>
            </a:r>
            <a:r>
              <a:rPr lang="ko-KR" altLang="en-US" sz="2000" dirty="0"/>
              <a:t> 통해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ADBBBC-24BF-2AA0-1AF6-032CFF6E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472" y="4040740"/>
            <a:ext cx="3820883" cy="26820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71F4DDD-B5BA-6774-E242-38578C161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4" y="4550359"/>
            <a:ext cx="6938025" cy="21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2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76AE2-F290-0EC8-05D1-75307654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2F235-BEE0-8FDC-7A2C-C9CC7A21C247}"/>
              </a:ext>
            </a:extLst>
          </p:cNvPr>
          <p:cNvSpPr txBox="1"/>
          <p:nvPr/>
        </p:nvSpPr>
        <p:spPr>
          <a:xfrm>
            <a:off x="709684" y="135215"/>
            <a:ext cx="6550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Discussion and Conclusion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A5013-6E81-908B-1D7B-4097FCCBC83E}"/>
              </a:ext>
            </a:extLst>
          </p:cNvPr>
          <p:cNvSpPr txBox="1"/>
          <p:nvPr/>
        </p:nvSpPr>
        <p:spPr>
          <a:xfrm>
            <a:off x="795647" y="1116281"/>
            <a:ext cx="1061186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- </a:t>
            </a:r>
            <a:r>
              <a:rPr lang="ko-KR" altLang="en-US" sz="2000" b="1" dirty="0"/>
              <a:t>독성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편향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환각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대규모 언어 모델은 모델 크기가 커질수록</a:t>
            </a:r>
            <a:r>
              <a:rPr lang="en-US" altLang="ko-KR" sz="2000" dirty="0"/>
              <a:t>, </a:t>
            </a:r>
            <a:r>
              <a:rPr lang="ko-KR" altLang="en-US" sz="2000" dirty="0"/>
              <a:t>출력 내용의 독성 상승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CommonCrawl</a:t>
            </a:r>
            <a:r>
              <a:rPr lang="en-US" altLang="ko-KR" sz="2000" dirty="0"/>
              <a:t> </a:t>
            </a:r>
            <a:r>
              <a:rPr lang="ko-KR" altLang="en-US" sz="2000" dirty="0"/>
              <a:t>웹데이터에서 기인한 종교 분야의 큰 편향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TruthfulQA</a:t>
            </a:r>
            <a:r>
              <a:rPr lang="en-US" altLang="ko-KR" sz="2000" dirty="0"/>
              <a:t> </a:t>
            </a:r>
            <a:r>
              <a:rPr lang="ko-KR" altLang="en-US" sz="2000" dirty="0"/>
              <a:t>평가에서 전반적으로 낮은 </a:t>
            </a:r>
            <a:r>
              <a:rPr lang="ko-KR" altLang="en-US" sz="2000" dirty="0" err="1"/>
              <a:t>정답률</a:t>
            </a:r>
            <a:r>
              <a:rPr lang="ko-KR" altLang="en-US" sz="2000" dirty="0"/>
              <a:t> </a:t>
            </a:r>
            <a:r>
              <a:rPr lang="en-US" altLang="ko-KR" sz="2000" dirty="0"/>
              <a:t>=&gt; </a:t>
            </a:r>
            <a:r>
              <a:rPr lang="ko-KR" altLang="en-US" sz="2000" dirty="0"/>
              <a:t>환각</a:t>
            </a:r>
            <a:endParaRPr lang="en-US" altLang="ko-KR" sz="2000" dirty="0"/>
          </a:p>
          <a:p>
            <a:endParaRPr lang="en-US" altLang="ko-KR" sz="200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sz="2000" dirty="0"/>
              <a:t>추가 연구 필요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지시 기반 미세 튜닝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사용자 지시에 따라 모델을 미세 튜닝하면</a:t>
            </a:r>
            <a:r>
              <a:rPr lang="en-US" altLang="ko-KR" sz="2000" dirty="0"/>
              <a:t>, </a:t>
            </a:r>
            <a:r>
              <a:rPr lang="ko-KR" altLang="en-US" sz="2000" dirty="0"/>
              <a:t>성능이 크게 향상됨을 언급</a:t>
            </a:r>
            <a:r>
              <a:rPr lang="en-US" altLang="ko-KR" sz="2000" dirty="0"/>
              <a:t> =&gt; </a:t>
            </a:r>
            <a:r>
              <a:rPr lang="en-US" altLang="ko-KR" sz="2000" dirty="0" err="1"/>
              <a:t>InstructGPT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- </a:t>
            </a:r>
            <a:r>
              <a:rPr lang="ko-KR" altLang="en-US" sz="2000" b="1" dirty="0"/>
              <a:t>탄소 배출 감소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미리 훈련을 </a:t>
            </a:r>
            <a:r>
              <a:rPr lang="ko-KR" altLang="en-US" sz="2000" dirty="0" err="1"/>
              <a:t>시켜놨기</a:t>
            </a:r>
            <a:r>
              <a:rPr lang="ko-KR" altLang="en-US" sz="2000" dirty="0"/>
              <a:t>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모델을 개발하는데 사용되는 탄소 배출이 줄어들 것 이다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98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697</Words>
  <Application>Microsoft Office PowerPoint</Application>
  <PresentationFormat>와이드스크린</PresentationFormat>
  <Paragraphs>115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-apple-system</vt:lpstr>
      <vt:lpstr>source-serif-pro</vt:lpstr>
      <vt:lpstr>맑은 고딕</vt:lpstr>
      <vt:lpstr>Arial</vt:lpstr>
      <vt:lpstr>Symbol</vt:lpstr>
      <vt:lpstr>Office 테마</vt:lpstr>
      <vt:lpstr>LLaMA: Open and Efficient Foundation Language Models 27 Feb 2023</vt:lpstr>
      <vt:lpstr>복습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SEONGBEEN PARK</dc:creator>
  <cp:lastModifiedBy>SEONGBEEN PARK</cp:lastModifiedBy>
  <cp:revision>5</cp:revision>
  <dcterms:created xsi:type="dcterms:W3CDTF">2025-02-05T16:54:28Z</dcterms:created>
  <dcterms:modified xsi:type="dcterms:W3CDTF">2025-02-06T12:01:31Z</dcterms:modified>
</cp:coreProperties>
</file>