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40" r:id="rId3"/>
    <p:sldId id="337" r:id="rId4"/>
    <p:sldId id="339" r:id="rId5"/>
    <p:sldId id="342" r:id="rId6"/>
    <p:sldId id="341" r:id="rId7"/>
    <p:sldId id="343" r:id="rId8"/>
    <p:sldId id="344" r:id="rId9"/>
    <p:sldId id="345" r:id="rId10"/>
    <p:sldId id="346" r:id="rId11"/>
    <p:sldId id="347" r:id="rId12"/>
    <p:sldId id="348" r:id="rId13"/>
    <p:sldId id="34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96" autoAdjust="0"/>
    <p:restoredTop sz="90166" autoAdjust="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AB1B-D3B8-4491-88F4-45F23CEE8A25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774F2-FDCC-4ADF-8BC8-151055B78E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9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스케일링 법칙에서 </a:t>
            </a:r>
            <a:r>
              <a:rPr lang="en-US" altLang="ko-KR" b="1" dirty="0"/>
              <a:t>NLL</a:t>
            </a:r>
            <a:r>
              <a:rPr lang="ko-KR" altLang="en-US" dirty="0"/>
              <a:t>은 </a:t>
            </a:r>
            <a:r>
              <a:rPr lang="en-US" altLang="ko-KR" b="1" dirty="0"/>
              <a:t>Negative Log-Likelihood</a:t>
            </a:r>
            <a:r>
              <a:rPr lang="ko-KR" altLang="en-US" dirty="0"/>
              <a:t>의 약자입니다</a:t>
            </a:r>
            <a:r>
              <a:rPr lang="en-US" altLang="ko-KR" dirty="0"/>
              <a:t>. </a:t>
            </a:r>
            <a:r>
              <a:rPr lang="ko-KR" altLang="en-US" dirty="0"/>
              <a:t>이는 모델이 주어진 데이터를 얼마나 잘 설명하는지를 나타내는 **손실 함수</a:t>
            </a:r>
            <a:r>
              <a:rPr lang="en-US" altLang="ko-KR" dirty="0"/>
              <a:t>(loss function)**</a:t>
            </a:r>
            <a:r>
              <a:rPr lang="ko-KR" altLang="en-US" dirty="0"/>
              <a:t>의 한 종류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74F2-FDCC-4ADF-8BC8-151055B78E0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86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Rejection Sampling : </a:t>
            </a:r>
            <a:r>
              <a:rPr lang="ko-KR" altLang="en-US" sz="1200" dirty="0"/>
              <a:t>모델이 생성한 여러 후보 답변 중 품질이 낮은 것을 걸러내고 높은 것을 채택하는 과정</a:t>
            </a:r>
          </a:p>
          <a:p>
            <a:r>
              <a:rPr lang="en-US" altLang="ko-KR" sz="1200" dirty="0"/>
              <a:t>Annotators : </a:t>
            </a:r>
            <a:r>
              <a:rPr lang="ko-KR" altLang="en-US" b="1" i="0" dirty="0">
                <a:solidFill>
                  <a:srgbClr val="CDCDCD"/>
                </a:solidFill>
                <a:effectLst/>
                <a:latin typeface="Arial" panose="020B0604020202020204" pitchFamily="34" charset="0"/>
              </a:rPr>
              <a:t>인공지능이 데이터의 내용을 이해할 수 있도록 주석을 달아주는 작업</a:t>
            </a:r>
            <a:endParaRPr lang="en-US" altLang="ko-KR" dirty="0"/>
          </a:p>
          <a:p>
            <a:r>
              <a:rPr lang="en-US" altLang="ko-KR" dirty="0"/>
              <a:t>RM</a:t>
            </a:r>
            <a:r>
              <a:rPr lang="ko-KR" altLang="en-US" dirty="0"/>
              <a:t>을 사용해 휴먼 프롬프트에 대한 모델 응답을 </a:t>
            </a:r>
            <a:r>
              <a:rPr lang="en-US" altLang="ko-KR" dirty="0"/>
              <a:t>rejection sampling 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최적 응답만 선별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포함한 데이터로 크로스 엔트로피 기반 </a:t>
            </a:r>
            <a:r>
              <a:rPr lang="en-US" altLang="ko-KR" dirty="0"/>
              <a:t>SFT</a:t>
            </a:r>
            <a:r>
              <a:rPr lang="ko-KR" altLang="en-US" dirty="0"/>
              <a:t>를 수행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74F2-FDCC-4ADF-8BC8-151055B78E0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40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B4A56-5D41-DEB4-6086-E9168BD23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B379EF-5F21-DE5C-D195-EAAE3905A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DC6554-CD04-E060-E2A2-F6C757E5A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모델 파라미터 </a:t>
            </a:r>
            <a:r>
              <a:rPr lang="en-US" altLang="ko-KR" dirty="0"/>
              <a:t>θ</a:t>
            </a:r>
            <a:r>
              <a:rPr lang="ko-KR" altLang="en-US" dirty="0"/>
              <a:t>를 업데이트할 때</a:t>
            </a:r>
            <a:r>
              <a:rPr lang="en-US" altLang="ko-KR" dirty="0"/>
              <a:t>, </a:t>
            </a:r>
            <a:r>
              <a:rPr lang="ko-KR" altLang="en-US" b="1" dirty="0"/>
              <a:t>좋은 응답</a:t>
            </a:r>
            <a:r>
              <a:rPr lang="en-US" altLang="ko-KR" dirty="0"/>
              <a:t>(r₊)</a:t>
            </a:r>
            <a:r>
              <a:rPr lang="ko-KR" altLang="en-US" dirty="0"/>
              <a:t>에 대한 로그확률을 </a:t>
            </a:r>
            <a:r>
              <a:rPr lang="ko-KR" altLang="en-US" b="1" dirty="0"/>
              <a:t>높이고</a:t>
            </a:r>
            <a:r>
              <a:rPr lang="en-US" altLang="ko-KR" dirty="0"/>
              <a:t>, </a:t>
            </a:r>
            <a:r>
              <a:rPr lang="ko-KR" altLang="en-US" b="1" dirty="0"/>
              <a:t>나쁜 응답</a:t>
            </a:r>
            <a:r>
              <a:rPr lang="en-US" altLang="ko-KR" dirty="0"/>
              <a:t>(r₋)</a:t>
            </a:r>
            <a:r>
              <a:rPr lang="ko-KR" altLang="en-US" dirty="0"/>
              <a:t>에 대한 로그확률을 </a:t>
            </a:r>
            <a:r>
              <a:rPr lang="ko-KR" altLang="en-US" b="1" dirty="0"/>
              <a:t>낮추는</a:t>
            </a:r>
            <a:r>
              <a:rPr lang="ko-KR" altLang="en-US" dirty="0"/>
              <a:t> 효과가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일종의 **랭킹</a:t>
            </a:r>
            <a:r>
              <a:rPr lang="en-US" altLang="ko-KR" dirty="0"/>
              <a:t>(loss)**</a:t>
            </a:r>
            <a:r>
              <a:rPr lang="ko-KR" altLang="en-US" dirty="0"/>
              <a:t>를 통해 </a:t>
            </a:r>
            <a:r>
              <a:rPr lang="en-US" altLang="ko-KR" dirty="0"/>
              <a:t>r₊</a:t>
            </a:r>
            <a:r>
              <a:rPr lang="ko-KR" altLang="en-US" dirty="0"/>
              <a:t>와 </a:t>
            </a:r>
            <a:r>
              <a:rPr lang="en-US" altLang="ko-KR" dirty="0"/>
              <a:t>r₋</a:t>
            </a:r>
            <a:r>
              <a:rPr lang="ko-KR" altLang="en-US" dirty="0"/>
              <a:t>의 </a:t>
            </a:r>
            <a:r>
              <a:rPr lang="ko-KR" altLang="en-US" b="1" dirty="0"/>
              <a:t>상대적 우열</a:t>
            </a:r>
            <a:r>
              <a:rPr lang="ko-KR" altLang="en-US" dirty="0"/>
              <a:t>을 반영하는 방식이라 볼 수 있습니다</a:t>
            </a:r>
            <a:r>
              <a:rPr lang="en-US" altLang="ko-KR" dirty="0"/>
              <a:t>.</a:t>
            </a:r>
          </a:p>
          <a:p>
            <a:endParaRPr lang="ko-KR" altLang="en-US" sz="1200" dirty="0"/>
          </a:p>
          <a:p>
            <a:r>
              <a:rPr lang="ko-KR" altLang="en-US" dirty="0"/>
              <a:t>실제 구현에서 </a:t>
            </a:r>
            <a:r>
              <a:rPr lang="ko-KR" altLang="en-US" b="1" dirty="0"/>
              <a:t>보상 모델</a:t>
            </a:r>
            <a:r>
              <a:rPr lang="ko-KR" altLang="en-US" dirty="0"/>
              <a:t>을 따로 학습해서 “</a:t>
            </a:r>
            <a:r>
              <a:rPr lang="en-US" altLang="ko-KR" dirty="0"/>
              <a:t>r₊ &gt; r₋”</a:t>
            </a:r>
            <a:r>
              <a:rPr lang="ko-KR" altLang="en-US" dirty="0"/>
              <a:t>를 구분하기도 하며</a:t>
            </a:r>
            <a:r>
              <a:rPr lang="en-US" altLang="ko-KR" dirty="0"/>
              <a:t>, </a:t>
            </a:r>
            <a:r>
              <a:rPr lang="ko-KR" altLang="en-US" dirty="0"/>
              <a:t>그 보상 모델의 점수를 </a:t>
            </a:r>
            <a:r>
              <a:rPr lang="en-US" altLang="ko-KR" dirty="0"/>
              <a:t>log⁡ </a:t>
            </a:r>
            <a:r>
              <a:rPr lang="en-US" altLang="ko-KR" dirty="0" err="1"/>
              <a:t>pθ</a:t>
            </a:r>
            <a:r>
              <a:rPr lang="en-US" altLang="ko-KR" dirty="0"/>
              <a:t>(r+)/</a:t>
            </a:r>
            <a:r>
              <a:rPr lang="en-US" altLang="ko-KR" dirty="0" err="1"/>
              <a:t>pθ</a:t>
            </a:r>
            <a:r>
              <a:rPr lang="en-US" altLang="ko-KR" dirty="0"/>
              <a:t>(r−) </a:t>
            </a:r>
            <a:r>
              <a:rPr lang="ko-KR" altLang="en-US" dirty="0"/>
              <a:t>형태로 반영해 계산하기도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F355C-180F-9F4D-095C-20942EDC6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74F2-FDCC-4ADF-8BC8-151055B78E0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94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5808-AC88-8E2A-CB32-6AA23426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CD2A80-EB3A-17AC-499E-FE5E384C9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054718-C002-B9BE-551C-BB9D9B332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Rejection Sampling : </a:t>
            </a:r>
            <a:r>
              <a:rPr lang="ko-KR" altLang="en-US" sz="1200" dirty="0"/>
              <a:t>모델이 생성한 여러 후보 답변 중 품질이 낮은 것을 걸러내고 높은 것을 채택하는 과정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BBDE0-2855-2E25-108A-1B01DE4AA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74F2-FDCC-4ADF-8BC8-151055B78E0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66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5310-39D2-14C0-1986-99E81AA05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78EAC0-72AC-AAB5-02B0-54BB238F93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84B4C6-7A42-2978-1E9D-DF7574ABF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같은 서버 내의 </a:t>
            </a:r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en-US" altLang="ko-KR" dirty="0"/>
              <a:t>GPU</a:t>
            </a:r>
            <a:r>
              <a:rPr lang="ko-KR" altLang="en-US" dirty="0"/>
              <a:t>는 고속 </a:t>
            </a:r>
            <a:r>
              <a:rPr lang="en-US" altLang="ko-KR" dirty="0" err="1"/>
              <a:t>NVLink</a:t>
            </a:r>
            <a:r>
              <a:rPr lang="ko-KR" altLang="en-US" dirty="0"/>
              <a:t>로 연결해 </a:t>
            </a:r>
            <a:r>
              <a:rPr lang="ko-KR" altLang="en-US" b="1" dirty="0" err="1"/>
              <a:t>텐서</a:t>
            </a:r>
            <a:r>
              <a:rPr lang="ko-KR" altLang="en-US" b="1" dirty="0"/>
              <a:t> 병렬화</a:t>
            </a:r>
            <a:r>
              <a:rPr lang="en-US" altLang="ko-KR" dirty="0"/>
              <a:t>(</a:t>
            </a:r>
            <a:r>
              <a:rPr lang="ko-KR" altLang="en-US" dirty="0"/>
              <a:t>동일 연산을 쪼개서 동시에 처리</a:t>
            </a:r>
            <a:r>
              <a:rPr lang="en-US" altLang="ko-KR" dirty="0"/>
              <a:t>)</a:t>
            </a:r>
            <a:r>
              <a:rPr lang="ko-KR" altLang="en-US" dirty="0"/>
              <a:t>를 하고</a:t>
            </a:r>
            <a:r>
              <a:rPr lang="en-US" altLang="ko-KR" dirty="0"/>
              <a:t>, </a:t>
            </a:r>
            <a:r>
              <a:rPr lang="ko-KR" altLang="en-US" dirty="0"/>
              <a:t>다른 서버의 </a:t>
            </a:r>
            <a:r>
              <a:rPr lang="en-US" altLang="ko-KR" dirty="0"/>
              <a:t>8</a:t>
            </a:r>
            <a:r>
              <a:rPr lang="ko-KR" altLang="en-US" dirty="0"/>
              <a:t>개 </a:t>
            </a:r>
            <a:r>
              <a:rPr lang="en-US" altLang="ko-KR" dirty="0"/>
              <a:t>GPU</a:t>
            </a:r>
            <a:r>
              <a:rPr lang="ko-KR" altLang="en-US" dirty="0"/>
              <a:t>와는 상대적으로 느린 통신망으로 연결되니 </a:t>
            </a:r>
            <a:r>
              <a:rPr lang="ko-KR" altLang="en-US" b="1" dirty="0"/>
              <a:t>파이프라인 병렬화</a:t>
            </a:r>
            <a:r>
              <a:rPr lang="en-US" altLang="ko-KR" dirty="0"/>
              <a:t>(</a:t>
            </a:r>
            <a:r>
              <a:rPr lang="ko-KR" altLang="en-US" dirty="0"/>
              <a:t>모델 레이어를 여러 단계로 쪼개 순차 처리</a:t>
            </a:r>
            <a:r>
              <a:rPr lang="en-US" altLang="ko-KR" dirty="0"/>
              <a:t>)</a:t>
            </a:r>
            <a:r>
              <a:rPr lang="ko-KR" altLang="en-US" dirty="0"/>
              <a:t>를 활용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DAB6E-2851-C954-52E6-96C7D733A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74F2-FDCC-4ADF-8BC8-151055B78E0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0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010F-DB27-ABBB-39EA-1B222B57B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0C680E-DB14-3977-BC3E-6FDDF8108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20E277-77B0-77A1-893E-E574DFBB3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69439-D655-5233-D72E-8C49FC09B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774F2-FDCC-4ADF-8BC8-151055B78E0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1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A4DCC-C8F3-FCEB-460A-56E3FA545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806486-1A08-4977-DB3C-B4D875A1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0D487-E829-F6EB-E1A0-72E6581D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04FD0-25CC-1C98-7E18-135FB76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1E717-5C72-C84F-7AB6-04D3BD3C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1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D5799-5B9A-5194-7A6D-D440DCDB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843D86-6115-C150-4992-B1B065217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0F718-22F5-A21D-6E92-2CB0B826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F5EF4-72B4-2CBA-CEAC-85154F27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5A342F-4A70-0F64-C138-37B43B9B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6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C642AA-42CD-3161-353A-A2CFE42FE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A76B1F-3427-0221-118D-281F4504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9A0ACA-B813-3372-A77C-4DEDE71E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30437-A6EF-36D4-8113-2E4B0A4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B046D-EFB6-74DC-F72F-C3D748C9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87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3D130-0660-A4DC-0EAC-6D2F4F4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AE8AE-1F50-7E88-610F-CD2BE93A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227D3-0EEE-587D-6C0C-620AD401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615CB-0ED3-1935-F007-482904B4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FDBE1-3142-C0F0-74AC-CD6155F5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1B352-7807-0BE9-BCD9-E7207414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8A099-B03A-5875-E1C6-1F1FE256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B310E-8713-1217-7A66-7FF48A10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19E20-2CEC-BB33-24A6-247B90C8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5ED1A-B815-C356-812F-3D742998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8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29687-D2AC-A5A5-0791-3FFC7969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5801E-E2E4-5185-2F29-604A11180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9BDCE4-C108-2A6C-3150-02F291FE9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DC66E-01AF-5602-31CB-833791F4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64075-A992-6C64-5CB2-2A419EF1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236F5-2AAC-8412-1B2D-D2078E78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0A0C0-3E05-FC71-8127-386269DF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34F2D-D689-5336-703B-18FCC1257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7E0477-F981-EC80-09E0-D70A6484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59323B-D5FD-01E0-F129-4F7502B61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9032E3-5A6F-D6CD-F3BC-367128A07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684CD6-3DD4-03B8-2609-69278AEA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623B1A-C7EA-8E60-D58E-85A3DC46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5E0787-F2D4-ACD6-F207-AF8387DA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4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8BD41-C77B-0CDB-8B1E-844B291E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BFC426-24F9-D3D7-93B7-D853CAC2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50895-F9FD-942E-3587-D150BF0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BD641-E687-72CD-CAF2-6882B982E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52BDE4-E014-2EB2-5AA5-C1A92C52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73F06-14E1-4D52-7C6E-EBD7F0F6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7CD26-E43F-3F72-A12D-564B473A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6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59324-12D4-E964-B2F5-4CDA85CD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7C00D-A2C9-2E1F-DE8E-CA501AD6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ED11D-42E8-4AA1-1675-CA0F1ECB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0B0D9-C9DC-002A-C7AA-AAEDF644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0AE48-4AF6-190A-FBAA-B774EF6F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4D6B-7B10-0CCA-9D0A-37A0F4F7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5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6ADAA-DD0A-BD37-A104-C3892AED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926A80-426C-095E-DDF9-A48B5EE37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615C9A-3FC1-D66A-E0AF-41F79C5B8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1BEE6-A559-6B16-C406-A8BF2F0D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D0D50F-3D27-7681-7758-150F8C89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983BCC-A625-315E-EAAF-96410AD1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E4CE80-60D8-3ACA-11D6-E7FFC1EE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6214E9-1740-70F5-E19A-06C9EABA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579EA-81DB-71B8-8E51-014D48D02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81D6-32EA-481B-B975-C289E2459DA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2A9D8-7528-B1EB-EE41-967126A0B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E5376-1887-C420-8B71-81CE5E98F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D036-DFE2-4915-A687-4A13E7849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02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52C5B-0123-81DF-5E8D-AFB81A48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765079"/>
            <a:ext cx="9855200" cy="135550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5300" dirty="0"/>
              <a:t>The Llama 3 Herd of Models</a:t>
            </a:r>
            <a:br>
              <a:rPr lang="en-US" altLang="ko-KR" dirty="0"/>
            </a:br>
            <a:r>
              <a:rPr lang="en-US" altLang="ko-KR" sz="2700" dirty="0">
                <a:solidFill>
                  <a:srgbClr val="6F6F6F"/>
                </a:solidFill>
                <a:latin typeface="-apple-system"/>
              </a:rPr>
              <a:t>23 Nov 2024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14B36-3CB6-F2B5-349A-DDCBE2C95E1A}"/>
              </a:ext>
            </a:extLst>
          </p:cNvPr>
          <p:cNvSpPr txBox="1"/>
          <p:nvPr/>
        </p:nvSpPr>
        <p:spPr>
          <a:xfrm>
            <a:off x="4730839" y="3528811"/>
            <a:ext cx="293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Llama Team, AI @ Meta1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9A5E2A-93BF-399C-86A8-921E3F11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48" y="3997954"/>
            <a:ext cx="1084096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C72E7-41DB-81D7-5727-40F73FC27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6D1BE3-4F4F-4AB6-9C3D-A11A25A5E9D7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Post-training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11033-5EAD-0126-671F-6E74E83A37C8}"/>
              </a:ext>
            </a:extLst>
          </p:cNvPr>
          <p:cNvSpPr txBox="1"/>
          <p:nvPr/>
        </p:nvSpPr>
        <p:spPr>
          <a:xfrm>
            <a:off x="709684" y="1216590"/>
            <a:ext cx="5163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전통적인 </a:t>
            </a:r>
            <a:r>
              <a:rPr lang="en-US" altLang="ko-KR" b="1" dirty="0"/>
              <a:t>RLHF(PPO)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보상 모델 </a:t>
            </a:r>
            <a:r>
              <a:rPr lang="en-US" altLang="ko-KR" dirty="0"/>
              <a:t>+ </a:t>
            </a:r>
            <a:r>
              <a:rPr lang="ko-KR" altLang="en-US" dirty="0"/>
              <a:t>정책 모델</a:t>
            </a:r>
            <a:r>
              <a:rPr lang="en-US" altLang="ko-KR" dirty="0"/>
              <a:t> =&gt; </a:t>
            </a:r>
            <a:r>
              <a:rPr lang="ko-KR" altLang="en-US" dirty="0"/>
              <a:t>강화학습</a:t>
            </a:r>
            <a:r>
              <a:rPr lang="en-US" altLang="ko-KR" dirty="0"/>
              <a:t>(PPO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통해 정책을 업데이트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복잡한 기법</a:t>
            </a:r>
            <a:r>
              <a:rPr lang="en-US" altLang="ko-KR" dirty="0"/>
              <a:t> / </a:t>
            </a:r>
            <a:r>
              <a:rPr lang="ko-KR" altLang="en-US" dirty="0"/>
              <a:t>동시 학습</a:t>
            </a:r>
            <a:r>
              <a:rPr lang="en-US" altLang="ko-KR" dirty="0"/>
              <a:t> =&gt; </a:t>
            </a:r>
            <a:r>
              <a:rPr lang="ko-KR" altLang="en-US" dirty="0"/>
              <a:t>불안정</a:t>
            </a:r>
            <a:r>
              <a:rPr lang="en-US" altLang="ko-KR" dirty="0"/>
              <a:t>, </a:t>
            </a:r>
            <a:r>
              <a:rPr lang="ko-KR" altLang="en-US" dirty="0"/>
              <a:t>비효율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5B4E4-DF1B-09CF-CBC3-CE9C0F53B92B}"/>
              </a:ext>
            </a:extLst>
          </p:cNvPr>
          <p:cNvSpPr txBox="1"/>
          <p:nvPr/>
        </p:nvSpPr>
        <p:spPr>
          <a:xfrm>
            <a:off x="709684" y="3252073"/>
            <a:ext cx="6283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DPO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언어 모델 확률 분포 그 자체를 간결한 랭킹 목적함수로 업데이트 → </a:t>
            </a:r>
            <a:r>
              <a:rPr lang="ko-KR" altLang="en-US" b="1" dirty="0"/>
              <a:t>직접 최적화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분수 형태의 랭킹 로스를 사용하기 때문에</a:t>
            </a:r>
            <a:r>
              <a:rPr lang="en-US" altLang="ko-KR" dirty="0"/>
              <a:t>, </a:t>
            </a:r>
            <a:r>
              <a:rPr lang="ko-KR" altLang="en-US" dirty="0"/>
              <a:t>비교적 안정적인 학습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(x, r₊, r₋) </a:t>
            </a:r>
            <a:r>
              <a:rPr lang="ko-KR" altLang="en-US" dirty="0"/>
              <a:t>쌍만 있으면 곧바로 </a:t>
            </a:r>
            <a:r>
              <a:rPr lang="en-US" altLang="ko-KR" dirty="0"/>
              <a:t>log⁡(… )</a:t>
            </a:r>
            <a:r>
              <a:rPr lang="ko-KR" altLang="en-US" dirty="0"/>
              <a:t>최적화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B535A34-8D74-2FF3-09D6-ED6AE6F45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31" y="1455352"/>
            <a:ext cx="5685749" cy="15031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BA17AE-C25D-C0BC-A18F-8723F1773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890" y="4171950"/>
            <a:ext cx="4191537" cy="1388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62FA88-224A-D10E-C905-9EA5AC93EFE3}"/>
              </a:ext>
            </a:extLst>
          </p:cNvPr>
          <p:cNvSpPr txBox="1"/>
          <p:nvPr/>
        </p:nvSpPr>
        <p:spPr>
          <a:xfrm>
            <a:off x="850005" y="6147584"/>
            <a:ext cx="956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응답 </a:t>
            </a:r>
            <a:r>
              <a:rPr lang="en-US" altLang="ko-KR" dirty="0"/>
              <a:t>r₊</a:t>
            </a:r>
            <a:r>
              <a:rPr lang="ko-KR" altLang="en-US" dirty="0"/>
              <a:t>의 생성 확률           이 </a:t>
            </a:r>
            <a:r>
              <a:rPr lang="en-US" altLang="ko-KR" dirty="0"/>
              <a:t>r₋</a:t>
            </a:r>
            <a:r>
              <a:rPr lang="ko-KR" altLang="en-US" dirty="0"/>
              <a:t>의 확률보다 커지도록 직접적인</a:t>
            </a:r>
            <a:r>
              <a:rPr lang="en-US" altLang="ko-KR" dirty="0"/>
              <a:t>(Direct) </a:t>
            </a:r>
            <a:r>
              <a:rPr lang="ko-KR" altLang="en-US" dirty="0"/>
              <a:t>최적화를 수행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D91D15-6FF0-B0E7-6966-ACADDF90C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4092" y="6147584"/>
            <a:ext cx="800212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8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F1541-CF26-FAC1-AF2B-0E597471A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33C8D9-251A-0FC1-2DF1-5044E3621861}"/>
              </a:ext>
            </a:extLst>
          </p:cNvPr>
          <p:cNvSpPr txBox="1"/>
          <p:nvPr/>
        </p:nvSpPr>
        <p:spPr>
          <a:xfrm>
            <a:off x="709684" y="163207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Safety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89EC4-6A10-7DED-8B1E-91D6A3E40C6F}"/>
              </a:ext>
            </a:extLst>
          </p:cNvPr>
          <p:cNvSpPr txBox="1"/>
          <p:nvPr/>
        </p:nvSpPr>
        <p:spPr>
          <a:xfrm>
            <a:off x="709684" y="855383"/>
            <a:ext cx="86546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데이터 클린업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개인정보 </a:t>
            </a:r>
            <a:r>
              <a:rPr lang="en-US" altLang="ko-KR" dirty="0"/>
              <a:t>/ </a:t>
            </a:r>
            <a:r>
              <a:rPr lang="ko-KR" altLang="en-US" dirty="0"/>
              <a:t>유해 콘텐츠 </a:t>
            </a:r>
            <a:r>
              <a:rPr lang="en-US" altLang="ko-KR" dirty="0"/>
              <a:t>/ </a:t>
            </a:r>
            <a:r>
              <a:rPr lang="ko-KR" altLang="en-US" dirty="0"/>
              <a:t>성인용 </a:t>
            </a:r>
            <a:r>
              <a:rPr lang="en-US" altLang="ko-KR" dirty="0"/>
              <a:t>/</a:t>
            </a:r>
            <a:r>
              <a:rPr lang="ko-KR" altLang="en-US" dirty="0"/>
              <a:t> 혐오발언 등 </a:t>
            </a:r>
            <a:r>
              <a:rPr lang="ko-KR" altLang="en-US" dirty="0" err="1"/>
              <a:t>전처리</a:t>
            </a:r>
            <a:r>
              <a:rPr lang="ko-KR" altLang="en-US" dirty="0"/>
              <a:t> 단계 필터링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안전 미세조정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정책 위반 응답 회피</a:t>
            </a:r>
            <a:r>
              <a:rPr lang="en-US" altLang="ko-KR" dirty="0"/>
              <a:t>,</a:t>
            </a:r>
            <a:r>
              <a:rPr lang="ko-KR" altLang="en-US" dirty="0"/>
              <a:t> 대신 안전한 방식으로 대응하도록 훈련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안전 지침</a:t>
            </a:r>
            <a:r>
              <a:rPr lang="en-US" altLang="ko-KR" dirty="0"/>
              <a:t> </a:t>
            </a:r>
            <a:r>
              <a:rPr lang="ko-KR" altLang="en-US" sz="1800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안전한 응답</a:t>
            </a:r>
            <a:r>
              <a:rPr lang="en-US" altLang="ko-KR" dirty="0"/>
              <a:t>/</a:t>
            </a:r>
            <a:r>
              <a:rPr lang="ko-KR" altLang="en-US" dirty="0"/>
              <a:t>거절 예시 데이터를 활용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 err="1"/>
              <a:t>레드팀</a:t>
            </a:r>
            <a:r>
              <a:rPr lang="ko-KR" altLang="en-US" b="1" dirty="0"/>
              <a:t> 테스트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의도적으로 모델을 공격</a:t>
            </a:r>
            <a:r>
              <a:rPr lang="en-US" altLang="ko-KR" dirty="0"/>
              <a:t>/</a:t>
            </a: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sz="1800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약점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4. Llama Guard 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Llama 3 8B</a:t>
            </a:r>
            <a:r>
              <a:rPr lang="ko-KR" altLang="en-US" dirty="0" err="1"/>
              <a:t>짜리</a:t>
            </a:r>
            <a:r>
              <a:rPr lang="ko-KR" altLang="en-US" dirty="0"/>
              <a:t> 모델을 안전성 분류 용도로 미세조정한 분류기</a:t>
            </a:r>
            <a:r>
              <a:rPr lang="en-US" altLang="ko-KR" dirty="0"/>
              <a:t>(classifier)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Llama 3 </a:t>
            </a:r>
            <a:r>
              <a:rPr lang="ko-KR" altLang="en-US" dirty="0"/>
              <a:t>본체가 생성한 응답을 옆에서 검열하는 </a:t>
            </a:r>
            <a:r>
              <a:rPr lang="en-US" altLang="ko-KR" b="1" dirty="0"/>
              <a:t>AI </a:t>
            </a:r>
            <a:r>
              <a:rPr lang="ko-KR" altLang="en-US" b="1" dirty="0"/>
              <a:t>필터</a:t>
            </a:r>
            <a:r>
              <a:rPr lang="ko-KR" altLang="en-US" dirty="0"/>
              <a:t> 역할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5. Prompt Guard/Code Shield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프롬프트 공격 탐지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모델이 위험 코드 생성 방지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222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E72A-CA82-4FE5-6635-9E18117D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FB21AC-95A2-0251-5764-69EE47169CFD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Inference Optimization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9A16A-7742-9538-4D40-1AC0C4F5DEB9}"/>
              </a:ext>
            </a:extLst>
          </p:cNvPr>
          <p:cNvSpPr txBox="1"/>
          <p:nvPr/>
        </p:nvSpPr>
        <p:spPr>
          <a:xfrm>
            <a:off x="709684" y="1644472"/>
            <a:ext cx="10482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병렬화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파이프라인 병렬화 </a:t>
            </a:r>
            <a:r>
              <a:rPr lang="en-US" altLang="ko-KR" dirty="0"/>
              <a:t>: </a:t>
            </a:r>
            <a:r>
              <a:rPr lang="ko-KR" altLang="en-US" dirty="0"/>
              <a:t>모델 레이어를 여러 단계로 쪼개 순차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텐서</a:t>
            </a:r>
            <a:r>
              <a:rPr lang="ko-KR" altLang="en-US" dirty="0"/>
              <a:t> 병렬화</a:t>
            </a:r>
            <a:r>
              <a:rPr lang="en-US" altLang="ko-KR" b="1" dirty="0"/>
              <a:t> : </a:t>
            </a:r>
            <a:r>
              <a:rPr lang="ko-KR" altLang="en-US" dirty="0"/>
              <a:t>동일 연산을 쪼개서 동시에 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마이크로배칭</a:t>
            </a:r>
            <a:r>
              <a:rPr lang="en-US" altLang="ko-KR" dirty="0"/>
              <a:t> </a:t>
            </a:r>
            <a:r>
              <a:rPr lang="ko-KR" altLang="en-US" dirty="0"/>
              <a:t>기법 </a:t>
            </a:r>
            <a:r>
              <a:rPr lang="en-US" altLang="ko-KR" dirty="0"/>
              <a:t>: </a:t>
            </a:r>
            <a:r>
              <a:rPr lang="ko-KR" altLang="en-US" dirty="0"/>
              <a:t>여러 입력을 작게 쪼개서 파이프라인에 지속적으로 </a:t>
            </a:r>
            <a:r>
              <a:rPr lang="ko-KR" altLang="en-US" dirty="0" err="1"/>
              <a:t>흘려보내는</a:t>
            </a:r>
            <a:r>
              <a:rPr lang="ko-KR" altLang="en-US" dirty="0"/>
              <a:t> 것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sz="1800" dirty="0"/>
              <a:t>→ </a:t>
            </a:r>
            <a:r>
              <a:rPr lang="ko-KR" altLang="en-US" dirty="0"/>
              <a:t>파이프라인 병렬화의 병목 구간 해결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 err="1"/>
              <a:t>저정밀도</a:t>
            </a:r>
            <a:r>
              <a:rPr lang="ko-KR" altLang="en-US" b="1" dirty="0"/>
              <a:t> 연산</a:t>
            </a:r>
            <a:r>
              <a:rPr lang="en-US" altLang="ko-KR" b="1" dirty="0"/>
              <a:t>(quantization)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FP16/BF16(16-bit </a:t>
            </a:r>
            <a:r>
              <a:rPr lang="ko-KR" altLang="en-US" dirty="0" err="1"/>
              <a:t>부동소수</a:t>
            </a:r>
            <a:r>
              <a:rPr lang="en-US" altLang="ko-KR" dirty="0"/>
              <a:t>)</a:t>
            </a:r>
            <a:r>
              <a:rPr lang="ko-KR" altLang="en-US" dirty="0"/>
              <a:t> 대신 </a:t>
            </a:r>
            <a:r>
              <a:rPr lang="en-US" altLang="ko-KR" b="1" dirty="0"/>
              <a:t>FP8(8-bit </a:t>
            </a:r>
            <a:r>
              <a:rPr lang="ko-KR" altLang="en-US" b="1" dirty="0" err="1"/>
              <a:t>부동소수</a:t>
            </a:r>
            <a:r>
              <a:rPr lang="en-US" altLang="ko-KR" b="1" dirty="0"/>
              <a:t>)</a:t>
            </a:r>
            <a:r>
              <a:rPr lang="ko-KR" altLang="en-US" dirty="0"/>
              <a:t> 정밀도로 연산하는 </a:t>
            </a:r>
            <a:r>
              <a:rPr lang="en-US" altLang="ko-KR" b="1" dirty="0"/>
              <a:t>8</a:t>
            </a:r>
            <a:r>
              <a:rPr lang="ko-KR" altLang="en-US" b="1" dirty="0"/>
              <a:t>비트 양자화</a:t>
            </a:r>
            <a:r>
              <a:rPr lang="ko-KR" altLang="en-US" dirty="0"/>
              <a:t>를 적용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연산 중 절반 가량을 차지하는 </a:t>
            </a:r>
            <a:r>
              <a:rPr lang="ko-KR" altLang="en-US" dirty="0" err="1"/>
              <a:t>피드포워드</a:t>
            </a:r>
            <a:r>
              <a:rPr lang="ko-KR" altLang="en-US" dirty="0"/>
              <a:t> 신경망 부분</a:t>
            </a:r>
            <a:r>
              <a:rPr lang="en-US" altLang="ko-KR" dirty="0"/>
              <a:t> </a:t>
            </a:r>
            <a:r>
              <a:rPr lang="ko-KR" altLang="en-US" sz="1800" dirty="0"/>
              <a:t>→ </a:t>
            </a:r>
            <a:r>
              <a:rPr lang="en-US" altLang="ko-KR" dirty="0"/>
              <a:t>8-bit (16-bit</a:t>
            </a:r>
            <a:r>
              <a:rPr lang="ko-KR" altLang="en-US" dirty="0"/>
              <a:t>와의 성능 변화 </a:t>
            </a:r>
            <a:r>
              <a:rPr lang="en-US" altLang="ko-KR" dirty="0"/>
              <a:t>X)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긴 문맥 추론을 위한 기술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효율적인 위치 인코딩 </a:t>
            </a:r>
            <a:r>
              <a:rPr lang="en-US" altLang="ko-KR" dirty="0"/>
              <a:t>/ </a:t>
            </a:r>
            <a:r>
              <a:rPr lang="ko-KR" altLang="en-US" dirty="0"/>
              <a:t>선형 시간 복잡도 기법 </a:t>
            </a:r>
            <a:r>
              <a:rPr lang="en-US" altLang="ko-KR" dirty="0"/>
              <a:t>/ </a:t>
            </a:r>
            <a:r>
              <a:rPr lang="ko-KR" altLang="en-US" dirty="0"/>
              <a:t>메모리 관리 등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C7A8D-0533-20E6-539D-9F6E99ED3AB2}"/>
              </a:ext>
            </a:extLst>
          </p:cNvPr>
          <p:cNvSpPr txBox="1"/>
          <p:nvPr/>
        </p:nvSpPr>
        <p:spPr>
          <a:xfrm>
            <a:off x="709684" y="966787"/>
            <a:ext cx="725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추론 시</a:t>
            </a:r>
            <a:r>
              <a:rPr lang="en-US" altLang="ko-KR" dirty="0"/>
              <a:t>, </a:t>
            </a:r>
            <a:r>
              <a:rPr lang="ko-KR" altLang="en-US" dirty="0"/>
              <a:t>엄청난 매개변수 크기</a:t>
            </a:r>
            <a:r>
              <a:rPr lang="en-US" altLang="ko-KR" dirty="0"/>
              <a:t>(405B)</a:t>
            </a:r>
            <a:r>
              <a:rPr lang="ko-KR" altLang="en-US" dirty="0"/>
              <a:t>로 인한 실시간 모델 동작 부담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192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C944-560F-7B0D-9949-AF4DC2FE2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578296-1663-97B6-5E17-66CBB62397A3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A0F08-C568-08F8-5FE9-88A736A01A8E}"/>
              </a:ext>
            </a:extLst>
          </p:cNvPr>
          <p:cNvSpPr txBox="1"/>
          <p:nvPr/>
        </p:nvSpPr>
        <p:spPr>
          <a:xfrm>
            <a:off x="744828" y="983781"/>
            <a:ext cx="107023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고품질 데이터 </a:t>
            </a:r>
            <a:r>
              <a:rPr lang="en-US" altLang="ko-KR" b="1" dirty="0"/>
              <a:t>+ </a:t>
            </a:r>
            <a:r>
              <a:rPr lang="ko-KR" altLang="en-US" b="1" dirty="0"/>
              <a:t>스케일링 법칙 </a:t>
            </a:r>
            <a:r>
              <a:rPr lang="en-US" altLang="ko-KR" b="1" dirty="0"/>
              <a:t>+ </a:t>
            </a:r>
            <a:r>
              <a:rPr lang="ko-KR" altLang="en-US" b="1" dirty="0"/>
              <a:t>단순 구조 → </a:t>
            </a:r>
            <a:r>
              <a:rPr lang="en-US" altLang="ko-KR" b="1" dirty="0"/>
              <a:t>Llama 3 </a:t>
            </a:r>
            <a:r>
              <a:rPr lang="ko-KR" altLang="en-US" b="1" dirty="0"/>
              <a:t>강력 성능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사후훈련으로 사용자 지시 대응</a:t>
            </a:r>
            <a:r>
              <a:rPr lang="en-US" altLang="ko-KR" b="1" dirty="0"/>
              <a:t>, </a:t>
            </a:r>
            <a:r>
              <a:rPr lang="ko-KR" altLang="en-US" b="1" dirty="0"/>
              <a:t>안전성 확보</a:t>
            </a:r>
            <a:r>
              <a:rPr lang="en-US" altLang="ko-KR" b="1" dirty="0"/>
              <a:t>, </a:t>
            </a:r>
            <a:r>
              <a:rPr lang="ko-KR" altLang="en-US" b="1" dirty="0"/>
              <a:t>코딩</a:t>
            </a:r>
            <a:r>
              <a:rPr lang="en-US" altLang="ko-KR" b="1" dirty="0"/>
              <a:t>/</a:t>
            </a:r>
            <a:r>
              <a:rPr lang="ko-KR" altLang="en-US" b="1" dirty="0"/>
              <a:t>툴</a:t>
            </a:r>
            <a:r>
              <a:rPr lang="en-US" altLang="ko-KR" b="1" dirty="0"/>
              <a:t>/</a:t>
            </a:r>
            <a:r>
              <a:rPr lang="ko-KR" altLang="en-US" b="1" dirty="0"/>
              <a:t>다국어 기능 강화</a:t>
            </a:r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일부 영역은 </a:t>
            </a:r>
            <a:r>
              <a:rPr lang="en-US" altLang="ko-KR" b="1" dirty="0"/>
              <a:t>GPT-4</a:t>
            </a:r>
            <a:r>
              <a:rPr lang="ko-KR" altLang="en-US" b="1" dirty="0"/>
              <a:t>에 근접</a:t>
            </a:r>
            <a:r>
              <a:rPr lang="en-US" altLang="ko-KR" b="1" dirty="0"/>
              <a:t>, </a:t>
            </a:r>
            <a:r>
              <a:rPr lang="ko-KR" altLang="en-US" b="1" dirty="0"/>
              <a:t>공개 모델 중 최상위권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안정성 측면에서의 여러 시도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- </a:t>
            </a:r>
            <a:r>
              <a:rPr lang="ko-KR" altLang="en-US" b="1" dirty="0"/>
              <a:t>추론 최적화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b="1" dirty="0"/>
              <a:t>- </a:t>
            </a:r>
            <a:r>
              <a:rPr lang="ko-KR" altLang="en-US" b="1" dirty="0" err="1"/>
              <a:t>멀티모달</a:t>
            </a:r>
            <a:r>
              <a:rPr lang="ko-KR" altLang="en-US" b="1" dirty="0"/>
              <a:t> 실험</a:t>
            </a:r>
            <a:r>
              <a:rPr lang="en-US" altLang="ko-KR" b="1" dirty="0"/>
              <a:t>, </a:t>
            </a:r>
            <a:r>
              <a:rPr lang="ko-KR" altLang="en-US" b="1" dirty="0"/>
              <a:t>향후 전망</a:t>
            </a:r>
            <a:r>
              <a:rPr lang="en-US" altLang="ko-KR" b="1" dirty="0"/>
              <a:t>(AGI</a:t>
            </a:r>
            <a:r>
              <a:rPr lang="ko-KR" altLang="en-US" b="1" dirty="0"/>
              <a:t>로의 진화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별도의 비전 인코더와 오디오 인코더를 훈련해 </a:t>
            </a:r>
            <a:r>
              <a:rPr lang="en-US" altLang="ko-KR" dirty="0"/>
              <a:t>Llama 3</a:t>
            </a:r>
            <a:r>
              <a:rPr lang="ko-KR" altLang="en-US" dirty="0"/>
              <a:t>에 붙이는 </a:t>
            </a:r>
            <a:r>
              <a:rPr lang="ko-KR" altLang="en-US" b="1" dirty="0" err="1"/>
              <a:t>컴포지셔널</a:t>
            </a:r>
            <a:r>
              <a:rPr lang="en-US" altLang="ko-KR" b="1" dirty="0"/>
              <a:t>(compositional) </a:t>
            </a:r>
            <a:r>
              <a:rPr lang="ko-KR" altLang="en-US" b="1" dirty="0"/>
              <a:t>방식</a:t>
            </a:r>
            <a:endParaRPr lang="en-US" altLang="ko-KR" b="1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성능 좋지만</a:t>
            </a:r>
            <a:r>
              <a:rPr lang="en-US" altLang="ko-KR" dirty="0"/>
              <a:t>, </a:t>
            </a:r>
            <a:r>
              <a:rPr lang="ko-KR" altLang="en-US" dirty="0"/>
              <a:t>공개 아직 </a:t>
            </a:r>
            <a:r>
              <a:rPr lang="ko-KR" altLang="en-US" dirty="0" err="1"/>
              <a:t>안한다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9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8CB72-92D4-122B-844A-5EEA7F00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D918FF-43BA-9992-73C4-DB5D1A549EA9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Abstract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9F383-6CA9-D1C1-1C41-1AEC5B97BDDD}"/>
              </a:ext>
            </a:extLst>
          </p:cNvPr>
          <p:cNvSpPr txBox="1"/>
          <p:nvPr/>
        </p:nvSpPr>
        <p:spPr>
          <a:xfrm>
            <a:off x="709684" y="1296265"/>
            <a:ext cx="72636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Llama 3</a:t>
            </a:r>
          </a:p>
          <a:p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4050</a:t>
            </a:r>
            <a:r>
              <a:rPr lang="ko-KR" altLang="en-US" sz="2000" dirty="0"/>
              <a:t>억</a:t>
            </a:r>
            <a:r>
              <a:rPr lang="en-US" altLang="ko-KR" sz="2000" dirty="0"/>
              <a:t>(405B) </a:t>
            </a:r>
            <a:r>
              <a:rPr lang="ko-KR" altLang="en-US" sz="2000" dirty="0"/>
              <a:t>파라미터를 가진 </a:t>
            </a:r>
            <a:r>
              <a:rPr lang="en-US" altLang="ko-KR" sz="2000" dirty="0"/>
              <a:t>Dense Transformer </a:t>
            </a:r>
            <a:r>
              <a:rPr lang="ko-KR" altLang="en-US" sz="2000" dirty="0"/>
              <a:t>구조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최대 </a:t>
            </a:r>
            <a:r>
              <a:rPr lang="en-US" altLang="ko-KR" sz="2000" dirty="0"/>
              <a:t>128K </a:t>
            </a:r>
            <a:r>
              <a:rPr lang="ko-KR" altLang="en-US" sz="2000" dirty="0"/>
              <a:t>컨텍스트 처리 가능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다양한 과제에서 </a:t>
            </a:r>
            <a:r>
              <a:rPr lang="en-US" altLang="ko-KR" sz="2000" dirty="0"/>
              <a:t>GPT-4 </a:t>
            </a:r>
            <a:r>
              <a:rPr lang="ko-KR" altLang="en-US" sz="2000" dirty="0"/>
              <a:t>수준의 성능에 근접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사전 훈련 및 추가 훈련 버전 모두 공개</a:t>
            </a:r>
            <a:r>
              <a:rPr lang="en-US" altLang="ko-KR" sz="2000" dirty="0"/>
              <a:t>(+Llama Guard 3)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 err="1"/>
              <a:t>멀티모달</a:t>
            </a:r>
            <a:r>
              <a:rPr lang="ko-KR" altLang="en-US" sz="2000" dirty="0"/>
              <a:t> 기능</a:t>
            </a:r>
            <a:r>
              <a:rPr lang="en-US" altLang="ko-KR" sz="2000" dirty="0"/>
              <a:t>(</a:t>
            </a:r>
            <a:r>
              <a:rPr lang="ko-KR" altLang="en-US" sz="2000" dirty="0"/>
              <a:t>공개 </a:t>
            </a:r>
            <a:r>
              <a:rPr lang="en-US" altLang="ko-KR" sz="2000" dirty="0"/>
              <a:t>X)</a:t>
            </a:r>
            <a:endParaRPr lang="ko-KR" altLang="en-US" sz="2000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D4F4BA1-88A9-800C-7529-2A2D1924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44" y="658435"/>
            <a:ext cx="3232872" cy="323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57C3B3-BDBA-65BB-1EC5-484620BC4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60" y="4332948"/>
            <a:ext cx="6441293" cy="24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EB8D-E6DA-CE18-E5B7-6613A7D8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0DC00-1B39-1C0E-5691-DC67E8E5BDFC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FBD47-A277-6B2C-0E3A-3694C9F61D1E}"/>
              </a:ext>
            </a:extLst>
          </p:cNvPr>
          <p:cNvSpPr txBox="1"/>
          <p:nvPr/>
        </p:nvSpPr>
        <p:spPr>
          <a:xfrm>
            <a:off x="709684" y="1190163"/>
            <a:ext cx="94402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Foundation Model : 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시각</a:t>
            </a:r>
            <a:r>
              <a:rPr lang="en-US" altLang="ko-KR" dirty="0"/>
              <a:t>, </a:t>
            </a:r>
            <a:r>
              <a:rPr lang="ko-KR" altLang="en-US" dirty="0"/>
              <a:t>음성 등 여러 </a:t>
            </a:r>
            <a:r>
              <a:rPr lang="ko-KR" altLang="en-US" dirty="0" err="1"/>
              <a:t>모달리티를</a:t>
            </a:r>
            <a:r>
              <a:rPr lang="ko-KR" altLang="en-US" dirty="0"/>
              <a:t> 포괄하는 범용 모델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사전 훈련 </a:t>
            </a:r>
            <a:r>
              <a:rPr lang="en-US" altLang="ko-KR" dirty="0"/>
              <a:t>: </a:t>
            </a:r>
            <a:r>
              <a:rPr lang="ko-KR" altLang="en-US" dirty="0"/>
              <a:t>대규모 데이터로 간단한 과제를 통해 학습</a:t>
            </a:r>
            <a:r>
              <a:rPr lang="en-US" altLang="ko-KR" dirty="0"/>
              <a:t>(</a:t>
            </a:r>
            <a:r>
              <a:rPr lang="ko-KR" altLang="en-US" dirty="0"/>
              <a:t>다음 단어 예측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사후 훈련 </a:t>
            </a:r>
            <a:r>
              <a:rPr lang="en-US" altLang="ko-KR" dirty="0"/>
              <a:t>: </a:t>
            </a:r>
            <a:r>
              <a:rPr lang="ko-KR" altLang="en-US" dirty="0"/>
              <a:t>지시를 따르고</a:t>
            </a:r>
            <a:r>
              <a:rPr lang="en-US" altLang="ko-KR" dirty="0"/>
              <a:t>, </a:t>
            </a:r>
            <a:r>
              <a:rPr lang="ko-KR" altLang="en-US" dirty="0"/>
              <a:t>인간 선호도에 맞추며</a:t>
            </a:r>
            <a:r>
              <a:rPr lang="en-US" altLang="ko-KR" dirty="0"/>
              <a:t>, </a:t>
            </a:r>
            <a:r>
              <a:rPr lang="ko-KR" altLang="en-US" dirty="0"/>
              <a:t>특정 능력을 개선하도록 튜닝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D147D9-370D-E5C4-B6BD-96A6D799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50" y="3465389"/>
            <a:ext cx="6359147" cy="3138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F79059-1739-1076-30C6-EC264A5A2104}"/>
              </a:ext>
            </a:extLst>
          </p:cNvPr>
          <p:cNvSpPr txBox="1"/>
          <p:nvPr/>
        </p:nvSpPr>
        <p:spPr>
          <a:xfrm>
            <a:off x="709684" y="3009996"/>
            <a:ext cx="90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언어용 새로운 파운데이션 모델 세트인 </a:t>
            </a:r>
            <a:r>
              <a:rPr lang="en-US" altLang="ko-KR" dirty="0"/>
              <a:t>“Llama 3” ( = Llama 3.1)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74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81BA3-5EC9-BCDA-3C06-6A2AF444D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6CCCA4-4C11-CA2D-A564-F5C5B6FCED68}"/>
              </a:ext>
            </a:extLst>
          </p:cNvPr>
          <p:cNvSpPr txBox="1"/>
          <p:nvPr/>
        </p:nvSpPr>
        <p:spPr>
          <a:xfrm>
            <a:off x="709684" y="1734452"/>
            <a:ext cx="115909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고품질 파운데이션 모델을 위한 </a:t>
            </a:r>
            <a:r>
              <a:rPr lang="en-US" altLang="ko-KR" dirty="0"/>
              <a:t>3</a:t>
            </a:r>
            <a:r>
              <a:rPr lang="ko-KR" altLang="en-US" dirty="0"/>
              <a:t>가지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데이터</a:t>
            </a:r>
            <a:r>
              <a:rPr lang="en-US" altLang="ko-KR" dirty="0"/>
              <a:t> : </a:t>
            </a:r>
            <a:r>
              <a:rPr lang="ko-KR" altLang="en-US" dirty="0"/>
              <a:t>약 </a:t>
            </a:r>
            <a:r>
              <a:rPr lang="en-US" altLang="ko-KR" dirty="0"/>
              <a:t>15</a:t>
            </a:r>
            <a:r>
              <a:rPr lang="ko-KR" altLang="en-US" dirty="0"/>
              <a:t>조</a:t>
            </a:r>
            <a:r>
              <a:rPr lang="en-US" altLang="ko-KR" dirty="0"/>
              <a:t>(15T)</a:t>
            </a:r>
            <a:r>
              <a:rPr lang="ko-KR" altLang="en-US" dirty="0"/>
              <a:t>개의 다국어 토큰으로 사전훈련</a:t>
            </a:r>
            <a:r>
              <a:rPr lang="en-US" altLang="ko-KR" dirty="0"/>
              <a:t>(Llama 2 = </a:t>
            </a:r>
            <a:r>
              <a:rPr lang="ko-KR" altLang="en-US" dirty="0"/>
              <a:t>약 </a:t>
            </a:r>
            <a:r>
              <a:rPr lang="en-US" altLang="ko-KR" dirty="0"/>
              <a:t>1.8T 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데이터 양과 품질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스케일</a:t>
            </a:r>
            <a:r>
              <a:rPr lang="en-US" altLang="ko-KR" b="1" dirty="0"/>
              <a:t> </a:t>
            </a:r>
            <a:r>
              <a:rPr lang="en-US" altLang="ko-KR" dirty="0"/>
              <a:t>: 3.8×10^25 FLOPs</a:t>
            </a:r>
            <a:r>
              <a:rPr lang="ko-KR" altLang="en-US" dirty="0"/>
              <a:t>를 사용해 사전훈련</a:t>
            </a:r>
            <a:r>
              <a:rPr lang="en-US" altLang="ko-KR" dirty="0"/>
              <a:t>(Llama 2 </a:t>
            </a:r>
            <a:r>
              <a:rPr lang="ko-KR" altLang="en-US" dirty="0"/>
              <a:t>대비 약 </a:t>
            </a:r>
            <a:r>
              <a:rPr lang="en-US" altLang="ko-KR" dirty="0"/>
              <a:t>50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대표 모델 활용해 더 작은 모델들의 성능도 향상</a:t>
            </a:r>
            <a:r>
              <a:rPr lang="en-US" altLang="ko-KR" dirty="0"/>
              <a:t>(</a:t>
            </a:r>
            <a:r>
              <a:rPr lang="ko-KR" altLang="en-US" dirty="0"/>
              <a:t>사후훈련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복잡성 관리</a:t>
            </a:r>
            <a:r>
              <a:rPr lang="en-US" altLang="ko-KR" b="1" dirty="0"/>
              <a:t> </a:t>
            </a:r>
            <a:r>
              <a:rPr lang="en-US" altLang="ko-KR" dirty="0"/>
              <a:t>: Dense Transformer </a:t>
            </a:r>
            <a:r>
              <a:rPr lang="ko-KR" altLang="en-US" dirty="0"/>
              <a:t>유지</a:t>
            </a:r>
            <a:r>
              <a:rPr lang="en-US" altLang="ko-KR" dirty="0"/>
              <a:t>, </a:t>
            </a:r>
            <a:r>
              <a:rPr lang="ko-KR" altLang="en-US" dirty="0"/>
              <a:t>사후훈련 때 복잡도가 높은 강화학습 기법은 채택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모델 훈련 안정성과 확장성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0CDC2-E688-64DF-90D2-079952E27E96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801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BFED-B117-AADF-B3CE-D4C57291B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69E82C-3FBA-C9FE-2624-991B4073CA89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Pre-Training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239F8-744F-A705-8713-0B2FA5B93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4" y="2354812"/>
            <a:ext cx="10910292" cy="25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2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55A8-1E69-5018-7CF7-6274717E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C07EBAE-38FB-55CE-23C6-E48C322935D0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Pre-Training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1C47-0842-49BE-15D5-DAD1C33CA2C5}"/>
              </a:ext>
            </a:extLst>
          </p:cNvPr>
          <p:cNvSpPr txBox="1"/>
          <p:nvPr/>
        </p:nvSpPr>
        <p:spPr>
          <a:xfrm>
            <a:off x="709684" y="1262130"/>
            <a:ext cx="102759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대규모 훈련 코퍼스</a:t>
            </a:r>
            <a:r>
              <a:rPr lang="en-US" altLang="ko-KR" b="1" dirty="0"/>
              <a:t> </a:t>
            </a:r>
            <a:r>
              <a:rPr lang="ko-KR" altLang="en-US" b="1" dirty="0"/>
              <a:t>구성 및 필터링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2023</a:t>
            </a:r>
            <a:r>
              <a:rPr lang="ko-KR" altLang="en-US" dirty="0"/>
              <a:t>년 말까지의 지식</a:t>
            </a:r>
            <a:r>
              <a:rPr lang="en-US" altLang="ko-KR" dirty="0"/>
              <a:t>(15.6</a:t>
            </a:r>
            <a:r>
              <a:rPr lang="ko-KR" altLang="en-US" dirty="0"/>
              <a:t>조 개의 토큰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중복 제거</a:t>
            </a:r>
            <a:r>
              <a:rPr lang="en-US" altLang="ko-KR" dirty="0"/>
              <a:t>, </a:t>
            </a:r>
            <a:r>
              <a:rPr lang="ko-KR" altLang="en-US" dirty="0"/>
              <a:t>데이터 정제 과정 </a:t>
            </a:r>
            <a:r>
              <a:rPr lang="en-US" altLang="ko-KR" dirty="0"/>
              <a:t>=&gt; </a:t>
            </a:r>
            <a:r>
              <a:rPr lang="ko-KR" altLang="en-US" dirty="0"/>
              <a:t>고품질 토큰만 남김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모델 구조 개발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Dense Transformer (</a:t>
            </a:r>
            <a:r>
              <a:rPr lang="ko-KR" altLang="en-US" dirty="0"/>
              <a:t>이전과 차이 </a:t>
            </a:r>
            <a:r>
              <a:rPr lang="en-US" altLang="ko-KR" dirty="0"/>
              <a:t>X)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Llama 2 </a:t>
            </a:r>
            <a:r>
              <a:rPr lang="ko-KR" altLang="en-US" dirty="0"/>
              <a:t>대비 소규모 수정 사항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맥락창</a:t>
            </a:r>
            <a:r>
              <a:rPr lang="en-US" altLang="ko-KR" dirty="0"/>
              <a:t>(context window) </a:t>
            </a:r>
            <a:r>
              <a:rPr lang="ko-KR" altLang="en-US" dirty="0"/>
              <a:t>길이 </a:t>
            </a:r>
            <a:r>
              <a:rPr lang="en-US" altLang="ko-KR" dirty="0"/>
              <a:t>128K</a:t>
            </a:r>
            <a:r>
              <a:rPr lang="ko-KR" altLang="en-US" dirty="0"/>
              <a:t>까지 확장</a:t>
            </a:r>
            <a:r>
              <a:rPr lang="en-US" altLang="ko-KR" dirty="0"/>
              <a:t>(</a:t>
            </a:r>
            <a:r>
              <a:rPr lang="ko-KR" altLang="en-US" dirty="0"/>
              <a:t>추가 사전훈련</a:t>
            </a:r>
            <a:r>
              <a:rPr lang="en-US" altLang="ko-KR" dirty="0"/>
              <a:t> </a:t>
            </a:r>
            <a:r>
              <a:rPr lang="ko-KR" altLang="en-US" dirty="0"/>
              <a:t>단계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스케일링 법칙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크기와 학습량의 최적 균형 결정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402B </a:t>
            </a:r>
            <a:r>
              <a:rPr lang="ko-KR" altLang="en-US" dirty="0"/>
              <a:t>파라미터 </a:t>
            </a:r>
            <a:r>
              <a:rPr lang="en-US" altLang="ko-KR" dirty="0"/>
              <a:t>/ 16.55</a:t>
            </a:r>
            <a:r>
              <a:rPr lang="ko-KR" altLang="en-US" dirty="0"/>
              <a:t>조</a:t>
            </a:r>
            <a:r>
              <a:rPr lang="en-US" altLang="ko-KR" dirty="0"/>
              <a:t>(16.55T) </a:t>
            </a:r>
            <a:r>
              <a:rPr lang="ko-KR" altLang="en-US" dirty="0"/>
              <a:t>토큰 훈련이 최적 </a:t>
            </a:r>
            <a:r>
              <a:rPr lang="en-US" altLang="ko-KR" dirty="0"/>
              <a:t>=&gt; 405B </a:t>
            </a:r>
            <a:r>
              <a:rPr lang="ko-KR" altLang="en-US" dirty="0"/>
              <a:t>모델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3308C1-8E95-78A9-F185-2633150A1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61" y="396825"/>
            <a:ext cx="5525271" cy="2829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E602333-7B20-4EF2-A217-F86B5DA3F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658" y="5133975"/>
            <a:ext cx="3722574" cy="1724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E3C303-191C-1727-B993-BF1BBE34C7D8}"/>
              </a:ext>
            </a:extLst>
          </p:cNvPr>
          <p:cNvSpPr txBox="1"/>
          <p:nvPr/>
        </p:nvSpPr>
        <p:spPr>
          <a:xfrm>
            <a:off x="709684" y="5562570"/>
            <a:ext cx="749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 </a:t>
            </a:r>
            <a:r>
              <a:rPr lang="ko-KR" altLang="en-US" sz="1400" dirty="0"/>
              <a:t>사전훈련 모델의 </a:t>
            </a:r>
            <a:r>
              <a:rPr lang="ko-KR" altLang="en-US" sz="1400" dirty="0" err="1"/>
              <a:t>다운스트림</a:t>
            </a:r>
            <a:r>
              <a:rPr lang="ko-KR" altLang="en-US" sz="1400" dirty="0"/>
              <a:t> 과제에 대한 </a:t>
            </a:r>
            <a:r>
              <a:rPr lang="en-US" altLang="ko-KR" sz="1400" dirty="0"/>
              <a:t>NLL</a:t>
            </a:r>
            <a:r>
              <a:rPr lang="ko-KR" altLang="en-US" sz="1400" dirty="0"/>
              <a:t>과 훈련 </a:t>
            </a:r>
            <a:r>
              <a:rPr lang="en-US" altLang="ko-KR" sz="1400" dirty="0"/>
              <a:t>FLOPs </a:t>
            </a:r>
            <a:r>
              <a:rPr lang="ko-KR" altLang="en-US" sz="1400" dirty="0"/>
              <a:t>간 상관관계를 설정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2 </a:t>
            </a:r>
            <a:r>
              <a:rPr lang="ko-KR" altLang="en-US" sz="1400" dirty="0"/>
              <a:t>해당 </a:t>
            </a:r>
            <a:r>
              <a:rPr lang="en-US" altLang="ko-KR" sz="1400" dirty="0"/>
              <a:t>NLL</a:t>
            </a:r>
            <a:r>
              <a:rPr lang="ko-KR" altLang="en-US" sz="1400" dirty="0"/>
              <a:t>과 정확도</a:t>
            </a:r>
            <a:r>
              <a:rPr lang="en-US" altLang="ko-KR" sz="1400" dirty="0"/>
              <a:t>(accuracy) </a:t>
            </a:r>
            <a:r>
              <a:rPr lang="ko-KR" altLang="en-US" sz="1400" dirty="0"/>
              <a:t>간 관계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시그모이드</a:t>
            </a:r>
            <a:r>
              <a:rPr lang="ko-KR" altLang="en-US" sz="1400" dirty="0"/>
              <a:t> 형태</a:t>
            </a:r>
            <a:r>
              <a:rPr lang="en-US" altLang="ko-KR" sz="1400" dirty="0"/>
              <a:t>)</a:t>
            </a:r>
            <a:r>
              <a:rPr lang="ko-KR" altLang="en-US" sz="1400" dirty="0"/>
              <a:t>를 구축해 최종 성능을 예측</a:t>
            </a:r>
          </a:p>
        </p:txBody>
      </p:sp>
    </p:spTree>
    <p:extLst>
      <p:ext uri="{BB962C8B-B14F-4D97-AF65-F5344CB8AC3E}">
        <p14:creationId xmlns:p14="http://schemas.microsoft.com/office/powerpoint/2010/main" val="424285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1F886-52E5-A427-3CCD-7107453A5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6E6DC6-6B5E-2131-A0B5-D1BE9C4803B0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Pre-Training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9E485-84F0-230A-1E56-F4F445F7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4" y="1118644"/>
            <a:ext cx="10877251" cy="3595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E8B3E-D82B-9BC6-B73E-8AB4AE92841F}"/>
              </a:ext>
            </a:extLst>
          </p:cNvPr>
          <p:cNvSpPr txBox="1"/>
          <p:nvPr/>
        </p:nvSpPr>
        <p:spPr>
          <a:xfrm>
            <a:off x="1275008" y="5267459"/>
            <a:ext cx="9569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2</a:t>
            </a:r>
            <a:r>
              <a:rPr lang="ko-KR" altLang="en-US" dirty="0"/>
              <a:t>차 다항식으로 손실 추이를 근사한 뒤</a:t>
            </a:r>
            <a:r>
              <a:rPr lang="en-US" altLang="ko-KR" dirty="0"/>
              <a:t>, </a:t>
            </a:r>
            <a:r>
              <a:rPr lang="ko-KR" altLang="en-US" dirty="0" err="1"/>
              <a:t>최소점</a:t>
            </a:r>
            <a:r>
              <a:rPr lang="en-US" altLang="ko-KR" dirty="0"/>
              <a:t>(compute-optimal 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r>
              <a:rPr lang="ko-KR" altLang="en-US" dirty="0"/>
              <a:t>을 식별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r>
              <a:rPr lang="en-US" altLang="ko-KR" dirty="0"/>
              <a:t>(a = 0.537, A=0.299) =&gt; 402B </a:t>
            </a:r>
            <a:r>
              <a:rPr lang="ko-KR" altLang="en-US" dirty="0"/>
              <a:t>파라미터</a:t>
            </a:r>
            <a:r>
              <a:rPr lang="en-US" altLang="ko-KR" dirty="0"/>
              <a:t>, 16.55</a:t>
            </a:r>
            <a:r>
              <a:rPr lang="ko-KR" altLang="en-US" dirty="0"/>
              <a:t>조</a:t>
            </a:r>
            <a:r>
              <a:rPr lang="en-US" altLang="ko-KR" dirty="0"/>
              <a:t>(16.55T) </a:t>
            </a:r>
            <a:r>
              <a:rPr lang="ko-KR" altLang="en-US" dirty="0"/>
              <a:t>토큰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06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52B8-599D-D6EE-7724-27E2FDC0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955B95-D6DB-CB71-7C5A-C0F5824606B6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Post-training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0DA22-007E-6936-134A-F33F1419357E}"/>
              </a:ext>
            </a:extLst>
          </p:cNvPr>
          <p:cNvSpPr txBox="1"/>
          <p:nvPr/>
        </p:nvSpPr>
        <p:spPr>
          <a:xfrm>
            <a:off x="709684" y="1999980"/>
            <a:ext cx="10275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사전훈련 체크포인트를 </a:t>
            </a:r>
            <a:r>
              <a:rPr lang="en-US" altLang="ko-KR" b="1" dirty="0"/>
              <a:t>SFT(</a:t>
            </a:r>
            <a:r>
              <a:rPr lang="ko-KR" altLang="en-US" b="1" dirty="0"/>
              <a:t>지도형 미세조정</a:t>
            </a:r>
            <a:r>
              <a:rPr lang="en-US" altLang="ko-KR" b="1" dirty="0"/>
              <a:t>)</a:t>
            </a:r>
            <a:r>
              <a:rPr lang="ko-KR" altLang="en-US" b="1" dirty="0"/>
              <a:t>로 미세조정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en-US" altLang="ko-KR" b="1" dirty="0"/>
              <a:t>DPO(Direct Preference Optimization)</a:t>
            </a:r>
            <a:r>
              <a:rPr lang="ko-KR" altLang="en-US" b="1" dirty="0"/>
              <a:t>를 통해 인간 선호도에 맞춰 추가 정렬</a:t>
            </a:r>
            <a:endParaRPr lang="en-US" altLang="ko-KR" b="1" dirty="0"/>
          </a:p>
          <a:p>
            <a:pPr marL="342900" indent="-342900">
              <a:buAutoNum type="arabicPeriod" startAt="2"/>
            </a:pPr>
            <a:endParaRPr lang="en-US" altLang="ko-KR" b="1" dirty="0"/>
          </a:p>
          <a:p>
            <a:pPr marL="342900" indent="-342900">
              <a:buAutoNum type="arabicPeriod" startAt="2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툴 사용</a:t>
            </a:r>
            <a:r>
              <a:rPr lang="en-US" altLang="ko-KR" b="1" dirty="0"/>
              <a:t>, </a:t>
            </a:r>
            <a:r>
              <a:rPr lang="ko-KR" altLang="en-US" b="1" dirty="0"/>
              <a:t>코딩</a:t>
            </a:r>
            <a:r>
              <a:rPr lang="en-US" altLang="ko-KR" b="1" dirty="0"/>
              <a:t>, </a:t>
            </a:r>
            <a:r>
              <a:rPr lang="ko-KR" altLang="en-US" b="1" dirty="0"/>
              <a:t>추론 등의 고급 능력도 강화</a:t>
            </a:r>
            <a:endParaRPr lang="en-US" altLang="ko-KR" b="1" dirty="0"/>
          </a:p>
          <a:p>
            <a:pPr marL="342900" indent="-342900">
              <a:buAutoNum type="arabicPeriod" startAt="2"/>
            </a:pPr>
            <a:endParaRPr lang="en-US" altLang="ko-KR" b="1" dirty="0"/>
          </a:p>
          <a:p>
            <a:pPr marL="342900" indent="-342900">
              <a:buAutoNum type="arabicPeriod" startAt="2"/>
            </a:pPr>
            <a:endParaRPr lang="en-US" altLang="ko-KR" b="1" dirty="0"/>
          </a:p>
          <a:p>
            <a:pPr marL="342900" indent="-342900">
              <a:buAutoNum type="arabicPeriod" startAt="2"/>
            </a:pPr>
            <a:r>
              <a:rPr lang="ko-KR" altLang="en-US" b="1" dirty="0"/>
              <a:t>다국어 지원</a:t>
            </a:r>
            <a:r>
              <a:rPr lang="en-US" altLang="ko-KR" b="1" dirty="0"/>
              <a:t>( 8</a:t>
            </a:r>
            <a:r>
              <a:rPr lang="ko-KR" altLang="en-US" b="1" dirty="0"/>
              <a:t>개 언어에 능통</a:t>
            </a:r>
            <a:r>
              <a:rPr lang="en-US" altLang="ko-KR" b="1" dirty="0"/>
              <a:t>( </a:t>
            </a:r>
            <a:r>
              <a:rPr lang="ko-KR" altLang="en-US" b="1" dirty="0"/>
              <a:t>한국어는 </a:t>
            </a:r>
            <a:r>
              <a:rPr lang="en-US" altLang="ko-KR" b="1" dirty="0"/>
              <a:t>X) 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CD074F-ECF4-D67E-A8B9-5675B622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3514219"/>
            <a:ext cx="5125467" cy="334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4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CAFA-EBF7-1A74-B9FA-BAC77BD8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588BFC-B798-95CD-ADEF-794EF93DC2E2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Post-training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2CECF-D892-2786-D100-C01BDBE32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789" y="1"/>
            <a:ext cx="7101906" cy="3073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43FB1-0249-7BB9-4036-957E35E80C81}"/>
              </a:ext>
            </a:extLst>
          </p:cNvPr>
          <p:cNvSpPr txBox="1"/>
          <p:nvPr/>
        </p:nvSpPr>
        <p:spPr>
          <a:xfrm>
            <a:off x="602106" y="986118"/>
            <a:ext cx="52706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/>
              <a:t>Preference Data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두 모델의 응답을 비교</a:t>
            </a:r>
            <a:r>
              <a:rPr lang="en-US" altLang="ko-KR" sz="1600" dirty="0"/>
              <a:t>·</a:t>
            </a:r>
            <a:r>
              <a:rPr lang="ko-KR" altLang="en-US" sz="1600" dirty="0"/>
              <a:t>평가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선호 </a:t>
            </a:r>
            <a:r>
              <a:rPr lang="en-US" altLang="ko-KR" sz="1600" dirty="0"/>
              <a:t>: "chosen“ / </a:t>
            </a:r>
            <a:r>
              <a:rPr lang="ko-KR" altLang="en-US" sz="1600" dirty="0"/>
              <a:t>덜 선호 </a:t>
            </a:r>
            <a:r>
              <a:rPr lang="en-US" altLang="ko-KR" sz="1600" dirty="0"/>
              <a:t>: "rejected“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Annotators</a:t>
            </a:r>
            <a:r>
              <a:rPr lang="ko-KR" altLang="en-US" sz="1600" dirty="0"/>
              <a:t>의 수정 </a:t>
            </a:r>
            <a:r>
              <a:rPr lang="en-US" altLang="ko-KR" sz="1600" dirty="0"/>
              <a:t>: “edited”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b="1" dirty="0"/>
              <a:t>2. Reward Modeling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사전훈련된</a:t>
            </a:r>
            <a:r>
              <a:rPr lang="ko-KR" altLang="en-US" sz="1600" dirty="0"/>
              <a:t> 체크포인트 위에 보상모델 학습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선호도</a:t>
            </a:r>
            <a:r>
              <a:rPr lang="en-US" altLang="ko-KR" sz="1600" dirty="0"/>
              <a:t>(edited &gt; chosen &gt; rejected) </a:t>
            </a:r>
            <a:r>
              <a:rPr lang="ko-KR" altLang="en-US" sz="1600" dirty="0"/>
              <a:t>명확한 </a:t>
            </a:r>
            <a:r>
              <a:rPr lang="en-US" altLang="ko-KR" sz="1600" dirty="0"/>
              <a:t>2~3</a:t>
            </a:r>
            <a:r>
              <a:rPr lang="ko-KR" altLang="en-US" sz="1600" dirty="0"/>
              <a:t>개의 응답 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b="1" dirty="0"/>
              <a:t>3. SFT Data</a:t>
            </a:r>
          </a:p>
          <a:p>
            <a:r>
              <a:rPr lang="en-US" altLang="ko-KR" sz="1600" dirty="0"/>
              <a:t>- 3</a:t>
            </a:r>
            <a:r>
              <a:rPr lang="ko-KR" altLang="en-US" sz="1600" dirty="0"/>
              <a:t>가지 출처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1. </a:t>
            </a:r>
            <a:r>
              <a:rPr lang="ko-KR" altLang="en-US" sz="1600" dirty="0"/>
              <a:t>휴먼 </a:t>
            </a:r>
            <a:r>
              <a:rPr lang="ko-KR" altLang="en-US" sz="1600" dirty="0" err="1"/>
              <a:t>어노테이션</a:t>
            </a:r>
            <a:r>
              <a:rPr lang="ko-KR" altLang="en-US" sz="1600" dirty="0"/>
              <a:t> </a:t>
            </a:r>
            <a:r>
              <a:rPr lang="en-US" altLang="ko-KR" sz="1600" dirty="0"/>
              <a:t>+ Rejection Sampling</a:t>
            </a: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특정 능력을 위한 데이터</a:t>
            </a:r>
            <a:r>
              <a:rPr lang="en-US" altLang="ko-KR" sz="1600" dirty="0"/>
              <a:t>(</a:t>
            </a:r>
            <a:r>
              <a:rPr lang="ko-KR" altLang="en-US" sz="1600" dirty="0"/>
              <a:t>코드</a:t>
            </a:r>
            <a:r>
              <a:rPr lang="en-US" altLang="ko-KR" sz="1600" dirty="0"/>
              <a:t>, </a:t>
            </a:r>
            <a:r>
              <a:rPr lang="ko-KR" altLang="en-US" sz="1600" dirty="0"/>
              <a:t>툴 사용 등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소량의 인간 선별 데이터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한 프롬프트 →</a:t>
            </a:r>
            <a:r>
              <a:rPr lang="en-US" altLang="ko-KR" sz="1600" dirty="0"/>
              <a:t> K</a:t>
            </a:r>
            <a:r>
              <a:rPr lang="ko-KR" altLang="en-US" sz="1600" dirty="0"/>
              <a:t>개의 응답 추출 → </a:t>
            </a:r>
            <a:r>
              <a:rPr lang="en-US" altLang="ko-KR" sz="1600" dirty="0"/>
              <a:t>RM </a:t>
            </a:r>
            <a:r>
              <a:rPr lang="ko-KR" altLang="en-US" sz="1600" dirty="0"/>
              <a:t>최고의 응답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r>
              <a:rPr lang="en-US" altLang="ko-KR" sz="1600" dirty="0"/>
              <a:t>=&gt; </a:t>
            </a:r>
            <a:r>
              <a:rPr lang="ko-KR" altLang="en-US" sz="1600" dirty="0"/>
              <a:t>크로스 엔트로피 기반 </a:t>
            </a:r>
            <a:r>
              <a:rPr lang="en-US" altLang="ko-KR" sz="1600" b="1" dirty="0"/>
              <a:t>SFT</a:t>
            </a:r>
            <a:r>
              <a:rPr lang="ko-KR" altLang="en-US" sz="1600" b="1" dirty="0"/>
              <a:t> 수행</a:t>
            </a:r>
            <a:endParaRPr lang="en-US" altLang="ko-KR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E2105-1E99-2A71-B2CF-3AFE0CF3C21D}"/>
              </a:ext>
            </a:extLst>
          </p:cNvPr>
          <p:cNvSpPr txBox="1"/>
          <p:nvPr/>
        </p:nvSpPr>
        <p:spPr>
          <a:xfrm>
            <a:off x="5872766" y="4185634"/>
            <a:ext cx="59886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Direct Preference Optimization (DPO)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SFT </a:t>
            </a:r>
            <a:r>
              <a:rPr lang="ko-KR" altLang="en-US" sz="1600" dirty="0"/>
              <a:t>모델에 대해 추가로 인간 선호도 정렬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PPO </a:t>
            </a:r>
            <a:r>
              <a:rPr lang="ko-KR" altLang="en-US" sz="1600" dirty="0"/>
              <a:t>등 다른 기법 대비 </a:t>
            </a:r>
            <a:r>
              <a:rPr lang="ko-KR" altLang="en-US" sz="1600" dirty="0" err="1"/>
              <a:t>계산량이</a:t>
            </a:r>
            <a:r>
              <a:rPr lang="ko-KR" altLang="en-US" sz="1600" dirty="0"/>
              <a:t> 적고 성능이 우수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사람이 선호하는 답변을 생성하도록 언어 모델의 파라미터를 업데이트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0276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1160</Words>
  <Application>Microsoft Office PowerPoint</Application>
  <PresentationFormat>와이드스크린</PresentationFormat>
  <Paragraphs>187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맑은 고딕</vt:lpstr>
      <vt:lpstr>Arial</vt:lpstr>
      <vt:lpstr>Symbol</vt:lpstr>
      <vt:lpstr>Office 테마</vt:lpstr>
      <vt:lpstr>The Llama 3 Herd of Models 23 Nov 2024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SEONGBEEN PARK</dc:creator>
  <cp:lastModifiedBy>SEONGBEEN PARK</cp:lastModifiedBy>
  <cp:revision>6</cp:revision>
  <dcterms:created xsi:type="dcterms:W3CDTF">2025-02-09T11:48:04Z</dcterms:created>
  <dcterms:modified xsi:type="dcterms:W3CDTF">2025-02-11T10:06:03Z</dcterms:modified>
</cp:coreProperties>
</file>