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1" r:id="rId3"/>
    <p:sldId id="262" r:id="rId4"/>
    <p:sldId id="258" r:id="rId5"/>
    <p:sldId id="260" r:id="rId6"/>
    <p:sldId id="259" r:id="rId7"/>
    <p:sldId id="263" r:id="rId8"/>
    <p:sldId id="264" r:id="rId9"/>
    <p:sldId id="267" r:id="rId10"/>
    <p:sldId id="268" r:id="rId11"/>
    <p:sldId id="269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80" r:id="rId20"/>
    <p:sldId id="282" r:id="rId21"/>
    <p:sldId id="279" r:id="rId22"/>
    <p:sldId id="276" r:id="rId23"/>
    <p:sldId id="277" r:id="rId24"/>
    <p:sldId id="278" r:id="rId25"/>
    <p:sldId id="28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2024-12-30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nghwan1912.atlassian.net/wiki/spaces/KP/pages/18317428/seq2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naver.com/koys007/22152896646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701675" y="113601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 sz="4000" b="1"/>
              <a:t>How to read paper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727325" y="281432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/>
              <a:t>논문은 “누군가가 굉장히 깊게 파놓은 구멍”</a:t>
            </a:r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lang="ko-KR" altLang="en-US"/>
              <a:t>전부 이해하는 건 당연히 어렵다는 걸 </a:t>
            </a:r>
            <a:r>
              <a:rPr lang="ko-KR" altLang="en-US" b="1"/>
              <a:t>인정</a:t>
            </a:r>
            <a:r>
              <a:rPr lang="ko-KR" altLang="en-US"/>
              <a:t>하자.</a:t>
            </a:r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lang="ko-KR" altLang="en-US"/>
              <a:t>“호기심”이 해결의 열쇠</a:t>
            </a:r>
          </a:p>
          <a:p>
            <a:pPr marL="228600" indent="-228600">
              <a:buFont typeface="맑은 고딕"/>
              <a:buChar char="•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lang="ko-KR" altLang="en-US"/>
              <a:t>모든 걸 공부하려고 하지 마라</a:t>
            </a:r>
          </a:p>
          <a:p>
            <a:pPr marL="228600" indent="-228600">
              <a:buFont typeface="맑은 고딕"/>
              <a:buChar char="•"/>
            </a:pP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914400" y="1671320"/>
            <a:ext cx="10516235" cy="57594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r>
              <a:rPr lang="ko-KR" sz="2400" b="1">
                <a:latin typeface="Calibri" charset="0"/>
                <a:ea typeface="맑은 고딕" charset="0"/>
                <a:cs typeface="+mn-cs"/>
              </a:rPr>
              <a:t>DNN 주요 활용 분야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400" b="1">
                <a:latin typeface="Calibri" charset="0"/>
                <a:ea typeface="맑은 고딕" charset="0"/>
                <a:cs typeface="+mn-cs"/>
              </a:rPr>
              <a:t>(1) 이미지 처리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이미지는 픽셀의 정해진 배열로 표현되므로, 입력 크기를 고정하기 쉽습니다.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(2) 텍스트 처리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텍스트는 고정된 차원의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단어 임베딩 벡터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로 변환해 처리됩니다.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courier new"/>
              <a:buChar char="o"/>
            </a:pPr>
            <a:r>
              <a:rPr sz="2000">
                <a:latin typeface="Calibri" charset="0"/>
                <a:ea typeface="맑은 고딕" charset="0"/>
                <a:cs typeface="+mn-cs"/>
              </a:rPr>
              <a:t>예: "I love cats" → [300,300,300][300, 300, 300][300,300,300]차원의 벡터로 변환 (Word2Vec, GloVe 등 사용).</a:t>
            </a:r>
            <a:br>
              <a:rPr sz="2000">
                <a:latin typeface="Calibri" charset="0"/>
                <a:ea typeface="맑은 고딕" charset="0"/>
                <a:cs typeface="+mn-cs"/>
              </a:rPr>
            </a:br>
            <a:endParaRPr lang="ko-KR" altLang="en-US" sz="2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920750" y="1099820"/>
            <a:ext cx="10516235" cy="57594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/>
            <a:r>
              <a:rPr lang="ko-KR" sz="1405" b="1">
                <a:latin typeface="Calibri" charset="0"/>
                <a:ea typeface="맑은 고딕" charset="0"/>
                <a:cs typeface="+mn-cs"/>
              </a:rPr>
              <a:t>Q. </a:t>
            </a:r>
            <a:r>
              <a:rPr sz="1405" b="1">
                <a:latin typeface="Calibri" charset="0"/>
                <a:ea typeface="맑은 고딕" charset="0"/>
                <a:cs typeface="+mn-cs"/>
              </a:rPr>
              <a:t>왜 이런 설계가 적합했는가?</a:t>
            </a:r>
            <a:endParaRPr lang="ko-KR" altLang="en-US" sz="1405" b="1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(1) 계산 효율성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고정된 데이터 구조를 사용하면 모든 계산이 효율적이고 병렬적으로 실행 가능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현대의 하드웨어(GPU, TPU)는 고정된 행렬 크기에서 최대 성능을 발휘하도록 설계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(2) 간단한 네트워크 구조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입력/출력 크기가 고정되어 있으면 네트워크 설계, 학습 과정이 단순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모델의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파라미터 수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도 입력/출력 크기를 기준으로 쉽게 계산.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(3) 초기 연구의 주된 초점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초기 딥러닝 연구는 이미지 분류나 고정된 데이터 구조를 사용하는 문제에 집중되었으며, 이 문제들에는 고정된 크기의 입력/출력 구조가 적합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7066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sz="2320" b="1">
                <a:solidFill>
                  <a:srgbClr val="FF0000"/>
                </a:solidFill>
              </a:rPr>
              <a:t>DNN의 한계를 극복</a:t>
            </a:r>
            <a:r>
              <a:rPr sz="2320">
                <a:solidFill>
                  <a:srgbClr val="FF0000"/>
                </a:solidFill>
              </a:rPr>
              <a:t>하고, </a:t>
            </a:r>
            <a:r>
              <a:rPr sz="2320" b="1">
                <a:solidFill>
                  <a:srgbClr val="FF0000"/>
                </a:solidFill>
              </a:rPr>
              <a:t>시퀀스 투 시퀀스 문제를 해결할 수 있는 범용적 딥러닝 모델</a:t>
            </a:r>
            <a:r>
              <a:rPr sz="2320">
                <a:solidFill>
                  <a:srgbClr val="FF0000"/>
                </a:solidFill>
              </a:rPr>
              <a:t>의 필요성</a:t>
            </a:r>
            <a:endParaRPr lang="ko-KR" altLang="en-US" sz="232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b="1"/>
              <a:t>시퀀스 데이터의 중요성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t>많은 실제 문제는 </a:t>
            </a:r>
            <a:r>
              <a:rPr b="1"/>
              <a:t>시퀀스 데이터</a:t>
            </a:r>
            <a:r>
              <a:t>로 표현됩니다.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rPr b="1"/>
              <a:t>번역</a:t>
            </a:r>
            <a:r>
              <a:t>: 한 언어의 문장을 다른 언어로 변환 (입력과 출력의 길이가 다름).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rPr b="1"/>
              <a:t>음성 인식</a:t>
            </a:r>
            <a:r>
              <a:t>: 음성을 텍스트로 변환.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r>
              <a:rPr b="1"/>
              <a:t>질문 응답</a:t>
            </a:r>
            <a:r>
              <a:t>: 질문(문장) → 답변(문장).</a:t>
            </a:r>
            <a:endParaRPr lang="ko-KR" altLang="en-US"/>
          </a:p>
          <a:p>
            <a:pPr marL="685800" lvl="1" indent="-228600">
              <a:buFont typeface="courier new"/>
              <a:buChar char="o"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이러한 </a:t>
            </a:r>
            <a:r>
              <a:rPr b="1"/>
              <a:t>시퀀스 투 시퀀스(Sequence-to-Sequence)</a:t>
            </a:r>
            <a:r>
              <a:t>문제는 입력 데이터와 출력 데이터의 길이가 가변적이며, 데이터 간 </a:t>
            </a:r>
            <a:r>
              <a:rPr b="1"/>
              <a:t>순서 의존성</a:t>
            </a:r>
            <a:r>
              <a:t>이 중요합니다.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15316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>
              <a:buFontTx/>
              <a:buNone/>
            </a:pPr>
            <a:r>
              <a:rPr lang="ko-KR" sz="2350" b="1"/>
              <a:t>Q. </a:t>
            </a:r>
            <a:r>
              <a:rPr sz="2350" b="1"/>
              <a:t>시퀀스 데이터란?</a:t>
            </a:r>
            <a:endParaRPr lang="ko-KR" altLang="en-US" sz="2350" b="1"/>
          </a:p>
          <a:p>
            <a:pPr marL="228600" indent="-228600">
              <a:buFont typeface="맑은 고딕"/>
              <a:buChar char="•"/>
            </a:pPr>
            <a:r>
              <a:rPr sz="2350"/>
              <a:t>데이터가 </a:t>
            </a:r>
            <a:r>
              <a:rPr sz="2350" b="1"/>
              <a:t>순차적</a:t>
            </a:r>
            <a:r>
              <a:rPr sz="2350"/>
              <a:t>으로 배열된 형태를 가지며, 데이터 간의 **순서(order)**가 중요.</a:t>
            </a:r>
            <a:endParaRPr lang="ko-KR" altLang="en-US" sz="2350"/>
          </a:p>
          <a:p>
            <a:pPr marL="228600" indent="-228600">
              <a:buFont typeface="맑은 고딕"/>
              <a:buChar char="•"/>
            </a:pPr>
            <a:r>
              <a:rPr sz="2350"/>
              <a:t>각 요소(데이터 포인트)가 이전 요소나 이후 요소에 영향을 미치는 **의존성(dependency)**을 가짐.</a:t>
            </a:r>
            <a:endParaRPr lang="ko-KR" altLang="en-US" sz="2350"/>
          </a:p>
          <a:p>
            <a:pPr marL="228600" indent="-228600">
              <a:buFontTx/>
              <a:buNone/>
            </a:pPr>
            <a:endParaRPr lang="ko-KR" altLang="en-US" sz="235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sz="2350" b="1"/>
              <a:t>시퀀스 데이터의 예시</a:t>
            </a:r>
            <a:endParaRPr lang="ko-KR" altLang="en-US" sz="2350" b="1"/>
          </a:p>
          <a:p>
            <a:pPr marL="228600" indent="-228600">
              <a:buFont typeface="+mj-lt"/>
              <a:buAutoNum type="arabicPeriod"/>
            </a:pPr>
            <a:r>
              <a:rPr sz="1945" b="0"/>
              <a:t>문장(텍스트 데이터)</a:t>
            </a:r>
            <a:endParaRPr lang="ko-KR" altLang="en-US" sz="1945" b="0"/>
          </a:p>
          <a:p>
            <a:pPr marL="228600" indent="-228600">
              <a:buFont typeface="+mj-lt"/>
              <a:buAutoNum type="arabicPeriod"/>
            </a:pPr>
            <a:r>
              <a:rPr sz="1945" b="0"/>
              <a:t>시간적 데이터(시계열 데이터)</a:t>
            </a:r>
            <a:endParaRPr lang="ko-KR" altLang="en-US" sz="1945" b="0"/>
          </a:p>
          <a:p>
            <a:pPr marL="228600" indent="-228600">
              <a:buFont typeface="+mj-lt"/>
              <a:buAutoNum type="arabicPeriod"/>
            </a:pPr>
            <a:r>
              <a:rPr sz="1945" b="0"/>
              <a:t>음성 데이터</a:t>
            </a:r>
            <a:endParaRPr lang="ko-KR" altLang="en-US" sz="1945" b="0"/>
          </a:p>
          <a:p>
            <a:pPr marL="228600" indent="-228600">
              <a:buFont typeface="+mj-lt"/>
              <a:buAutoNum type="arabicPeriod"/>
            </a:pPr>
            <a:r>
              <a:rPr sz="1945" b="0"/>
              <a:t>번역 데이터</a:t>
            </a:r>
            <a:endParaRPr lang="ko-KR" altLang="en-US" sz="1945" b="0"/>
          </a:p>
          <a:p>
            <a:pPr marL="228600" indent="-228600">
              <a:buFont typeface="+mj-lt"/>
              <a:buAutoNum type="arabicPeriod"/>
            </a:pPr>
            <a:r>
              <a:rPr sz="1945" b="0"/>
              <a:t>비디오 데이터</a:t>
            </a:r>
            <a:endParaRPr lang="ko-KR" altLang="en-US" sz="1945" b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6450" y="118491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/>
            <a:r>
              <a:rPr sz="2000" b="1"/>
              <a:t>시퀀스 데이터</a:t>
            </a:r>
            <a:r>
              <a:rPr lang="ko-KR" sz="2000" b="1"/>
              <a:t>의 주요 특징</a:t>
            </a:r>
            <a:endParaRPr lang="ko-KR" altLang="en-US" sz="2000" b="1"/>
          </a:p>
          <a:p>
            <a:pPr marL="0" indent="0">
              <a:buFontTx/>
              <a:buNone/>
            </a:pPr>
            <a:endParaRPr lang="ko-KR" altLang="en-US" sz="2000" b="1"/>
          </a:p>
          <a:p>
            <a:pPr marL="228600" indent="-228600">
              <a:buFont typeface="+mj-lt"/>
              <a:buAutoNum type="arabicPeriod"/>
            </a:pPr>
            <a:r>
              <a:rPr sz="2000" b="1"/>
              <a:t>순서의 중요성</a:t>
            </a:r>
            <a:endParaRPr lang="ko-KR" altLang="en-US" sz="2000" b="1"/>
          </a:p>
          <a:p>
            <a:pPr marL="0" indent="0">
              <a:buFontTx/>
              <a:buNone/>
            </a:pPr>
            <a:endParaRPr lang="ko-KR" altLang="en-US" sz="2000"/>
          </a:p>
          <a:p>
            <a:pPr marL="228600" indent="-228600">
              <a:buFont typeface="+mj-lt"/>
              <a:buAutoNum type="arabicPeriod"/>
            </a:pPr>
            <a:r>
              <a:rPr sz="2000" b="1"/>
              <a:t>가변적인 길이</a:t>
            </a:r>
            <a:endParaRPr lang="ko-KR" altLang="en-US" sz="2000"/>
          </a:p>
          <a:p>
            <a:pPr marL="0" indent="0">
              <a:buFontTx/>
              <a:buNone/>
            </a:pPr>
            <a:r>
              <a:rPr sz="2000"/>
              <a:t>예: 문장은 단어의 개수가 다를 수 있고, 음성 데이터는 발화 시간에 따라 길이가 달라짐.</a:t>
            </a:r>
            <a:endParaRPr lang="ko-KR" altLang="en-US" sz="2000"/>
          </a:p>
          <a:p>
            <a:pPr marL="0" indent="0">
              <a:buFontTx/>
              <a:buNone/>
            </a:pPr>
            <a:endParaRPr lang="ko-KR" altLang="en-US" sz="2000"/>
          </a:p>
          <a:p>
            <a:pPr marL="0" indent="0">
              <a:buFontTx/>
              <a:buNone/>
            </a:pPr>
            <a:r>
              <a:rPr sz="2000" b="1"/>
              <a:t>3.시간적/위치적 의존성</a:t>
            </a:r>
            <a:endParaRPr lang="ko-KR" altLang="en-US" sz="2000"/>
          </a:p>
          <a:p>
            <a:pPr marL="0" indent="0">
              <a:buFontTx/>
              <a:buNone/>
            </a:pPr>
            <a:r>
              <a:rPr sz="2000"/>
              <a:t>예: 시간에 따라 변하는 주식 데이터에서 현재 주가는 과거 주가의 영향을 받음.</a:t>
            </a:r>
            <a:endParaRPr lang="ko-KR" altLang="en-US" sz="2000"/>
          </a:p>
          <a:p>
            <a:pPr marL="0" indent="0">
              <a:buFontTx/>
              <a:buNone/>
            </a:pPr>
            <a:endParaRPr lang="ko-KR" altLang="en-US" sz="2000"/>
          </a:p>
          <a:p>
            <a:pPr marL="0" indent="0">
              <a:buFontTx/>
              <a:buNone/>
            </a:pPr>
            <a:r>
              <a:rPr sz="2000" b="1"/>
              <a:t>4. 구조적 복잡성</a:t>
            </a: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sz="2000"/>
              <a:t>- 단순히 데이터의 각 요소를 독립적으로 처리할 수 없음.</a:t>
            </a:r>
            <a:endParaRPr lang="ko-KR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939800" y="238506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+mn-lt"/>
                <a:ea typeface="+mn-ea"/>
                <a:cs typeface="+mn-cs"/>
              </a:rPr>
              <a:t>연구 방법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어떻게 이 연구를 했는가?</a:t>
            </a:r>
            <a:endParaRPr lang="ko-KR" altLang="en-US" sz="20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sz="1945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LSTM을 활용한 seq2seq 모델의 도입</a:t>
            </a:r>
            <a:endParaRPr lang="ko-KR" altLang="en-US" sz="1945" b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6450" y="118491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/>
            <a:r>
              <a:rPr sz="2000" b="1">
                <a:latin typeface="Calibri" charset="0"/>
                <a:ea typeface="맑은 고딕" charset="0"/>
                <a:cs typeface="+mn-cs"/>
              </a:rPr>
              <a:t>시퀀스 데이터</a:t>
            </a:r>
            <a:r>
              <a:rPr lang="ko-KR" sz="2000" b="1">
                <a:latin typeface="Calibri" charset="0"/>
                <a:ea typeface="맑은 고딕" charset="0"/>
                <a:cs typeface="+mn-cs"/>
              </a:rPr>
              <a:t>의 주요 특징</a:t>
            </a:r>
            <a:endParaRPr lang="ko-KR" altLang="en-US" sz="20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순서의 중요성</a:t>
            </a:r>
            <a:endParaRPr lang="ko-KR" altLang="en-US" sz="20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가변적인 길이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000">
                <a:latin typeface="Calibri" charset="0"/>
                <a:ea typeface="맑은 고딕" charset="0"/>
                <a:cs typeface="+mn-cs"/>
              </a:rPr>
              <a:t>예: 문장은 단어의 개수가 다를 수 있고, 음성 데이터는 발화 시간에 따라 길이가 달라짐.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3.시간적/위치적 의존성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000">
                <a:latin typeface="Calibri" charset="0"/>
                <a:ea typeface="맑은 고딕" charset="0"/>
                <a:cs typeface="+mn-cs"/>
              </a:rPr>
              <a:t>예: 시간에 따라 변하는 주식 데이터에서 현재 주가는 과거 주가의 영향을 받음.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4. 구조적 복잡성</a:t>
            </a: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sz="2000">
                <a:latin typeface="Calibri" charset="0"/>
                <a:ea typeface="맑은 고딕" charset="0"/>
                <a:cs typeface="+mn-cs"/>
              </a:rPr>
              <a:t>- 단순히 데이터의 각 요소를 독립적으로 처리할 수 없음.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6450" y="118491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ko-KR" sz="2000" b="1">
                <a:latin typeface="+mn-lt"/>
                <a:ea typeface="+mn-ea"/>
                <a:cs typeface="+mn-cs"/>
              </a:rPr>
              <a:t>LSTM 및 seq2seq에 관한 자세한 설명</a:t>
            </a: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000" b="1"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sz="2000" b="1"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https://junghwan1912.atlassian.net/wiki/spaces/KP/pages/18317428/seq2seq</a:t>
            </a:r>
            <a:endParaRPr lang="ko-KR" altLang="en-US" sz="2000" b="1">
              <a:latin typeface="+mn-lt"/>
              <a:ea typeface="+mn-ea"/>
              <a:cs typeface="+mn-cs"/>
            </a:endParaRPr>
          </a:p>
        </p:txBody>
      </p:sp>
      <p:sp>
        <p:nvSpPr>
          <p:cNvPr id="4" name="도형 258"/>
          <p:cNvSpPr>
            <a:spLocks/>
          </p:cNvSpPr>
          <p:nvPr/>
        </p:nvSpPr>
        <p:spPr>
          <a:xfrm>
            <a:off x="4932680" y="4010025"/>
            <a:ext cx="1576705" cy="153416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 seq2seq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59"/>
          <p:cNvSpPr>
            <a:spLocks/>
          </p:cNvSpPr>
          <p:nvPr/>
        </p:nvSpPr>
        <p:spPr>
          <a:xfrm>
            <a:off x="8495030" y="3959225"/>
            <a:ext cx="1589405" cy="152146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attention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260"/>
          <p:cNvCxnSpPr/>
          <p:nvPr/>
        </p:nvCxnSpPr>
        <p:spPr>
          <a:xfrm flipV="1">
            <a:off x="6756400" y="4718050"/>
            <a:ext cx="1454785" cy="127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도형 263"/>
          <p:cNvSpPr>
            <a:spLocks/>
          </p:cNvSpPr>
          <p:nvPr/>
        </p:nvSpPr>
        <p:spPr>
          <a:xfrm>
            <a:off x="1021080" y="3933825"/>
            <a:ext cx="1760855" cy="168656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기존 DNN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265"/>
          <p:cNvCxnSpPr/>
          <p:nvPr/>
        </p:nvCxnSpPr>
        <p:spPr>
          <a:xfrm flipV="1">
            <a:off x="3092450" y="4718050"/>
            <a:ext cx="1454785" cy="1270"/>
          </a:xfrm>
          <a:prstGeom prst="straightConnector1">
            <a:avLst/>
          </a:prstGeom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7066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Tx/>
              <a:buNone/>
            </a:pPr>
            <a:r>
              <a:rPr sz="2320" b="1">
                <a:solidFill>
                  <a:srgbClr val="FF0000"/>
                </a:solidFill>
                <a:latin typeface="Calibri" charset="0"/>
                <a:ea typeface="맑은 고딕" charset="0"/>
                <a:cs typeface="+mn-cs"/>
              </a:rPr>
              <a:t>DNN의 한계를 극복</a:t>
            </a:r>
            <a:r>
              <a:rPr sz="2320">
                <a:solidFill>
                  <a:srgbClr val="FF0000"/>
                </a:solidFill>
                <a:latin typeface="Calibri" charset="0"/>
                <a:ea typeface="맑은 고딕" charset="0"/>
                <a:cs typeface="+mn-cs"/>
              </a:rPr>
              <a:t>하고, </a:t>
            </a:r>
            <a:r>
              <a:rPr sz="2320" b="1">
                <a:solidFill>
                  <a:srgbClr val="FF0000"/>
                </a:solidFill>
                <a:latin typeface="Calibri" charset="0"/>
                <a:ea typeface="맑은 고딕" charset="0"/>
                <a:cs typeface="+mn-cs"/>
              </a:rPr>
              <a:t>시퀀스 투 시퀀스 문제를 해결할 수 있는 범용적 딥러닝 모델</a:t>
            </a:r>
            <a:r>
              <a:rPr sz="2320">
                <a:solidFill>
                  <a:srgbClr val="FF0000"/>
                </a:solidFill>
                <a:latin typeface="Calibri" charset="0"/>
                <a:ea typeface="맑은 고딕" charset="0"/>
                <a:cs typeface="+mn-cs"/>
              </a:rPr>
              <a:t>의 필요성</a:t>
            </a:r>
            <a:endParaRPr lang="ko-KR" altLang="en-US" sz="232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시퀀스 데이터의 중요성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많은 실제 문제는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시퀀스 데이터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로 표현됩니다.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685800" lvl="1" indent="-228600">
              <a:buFont typeface="courier new"/>
              <a:buChar char="o"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번역</a:t>
            </a:r>
            <a:r>
              <a:rPr sz="2000">
                <a:latin typeface="Calibri" charset="0"/>
                <a:ea typeface="맑은 고딕" charset="0"/>
                <a:cs typeface="+mn-cs"/>
              </a:rPr>
              <a:t>: 한 언어의 문장을 다른 언어로 변환 (입력과 출력의 길이가 다름).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685800" lvl="1" indent="-228600">
              <a:buFont typeface="courier new"/>
              <a:buChar char="o"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음성 인식</a:t>
            </a:r>
            <a:r>
              <a:rPr sz="2000">
                <a:latin typeface="Calibri" charset="0"/>
                <a:ea typeface="맑은 고딕" charset="0"/>
                <a:cs typeface="+mn-cs"/>
              </a:rPr>
              <a:t>: 음성을 텍스트로 변환.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685800" lvl="1" indent="-228600">
              <a:buFont typeface="courier new"/>
              <a:buChar char="o"/>
            </a:pPr>
            <a:r>
              <a:rPr sz="2000" b="1">
                <a:latin typeface="Calibri" charset="0"/>
                <a:ea typeface="맑은 고딕" charset="0"/>
                <a:cs typeface="+mn-cs"/>
              </a:rPr>
              <a:t>질문 응답</a:t>
            </a:r>
            <a:r>
              <a:rPr sz="2000">
                <a:latin typeface="Calibri" charset="0"/>
                <a:ea typeface="맑은 고딕" charset="0"/>
                <a:cs typeface="+mn-cs"/>
              </a:rPr>
              <a:t>: 질문(문장) → 답변(문장).</a:t>
            </a: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685800" lvl="1" indent="-228600">
              <a:buFont typeface="courier new"/>
              <a:buChar char="o"/>
            </a:pPr>
            <a:endParaRPr lang="ko-KR" altLang="en-US" sz="20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이러한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시퀀스 투 시퀀스(Sequence-to-Sequence)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문제는 입력 데이터와 출력 데이터의 길이가 가변적이며, 데이터 간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순서 의존성</a:t>
            </a:r>
            <a:r>
              <a:rPr sz="2400">
                <a:latin typeface="Calibri" charset="0"/>
                <a:ea typeface="맑은 고딕" charset="0"/>
                <a:cs typeface="+mn-cs"/>
              </a:rPr>
              <a:t>이 중요합니다.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LSTM을 이해하려면 RNN을 이해해야 한다</a:t>
            </a:r>
          </a:p>
        </p:txBody>
      </p:sp>
      <p:sp>
        <p:nvSpPr>
          <p:cNvPr id="3" name="Content Placeholder 2">
            <a:hlinkClick r:id="rId2"/>
          </p:cNvPr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hlink"/>
                    </a:ext>
                  </a:extLst>
                </a:hlinkClick>
              </a:rPr>
              <a:t>https://blog.naver.com/koys007/221528966460</a:t>
            </a:r>
            <a:endParaRPr lang="ko-KR" altLang="en-US"/>
          </a:p>
        </p:txBody>
      </p:sp>
      <p:pic>
        <p:nvPicPr>
          <p:cNvPr id="4" name="그림 281" descr="C:/Users/shaun/AppData/Roaming/PolarisOffice/ETemp/9384_21497432/fImage195526747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070" y="2607310"/>
            <a:ext cx="1121410" cy="2067560"/>
          </a:xfrm>
          <a:prstGeom prst="rect">
            <a:avLst/>
          </a:prstGeom>
          <a:noFill/>
        </p:spPr>
      </p:pic>
      <p:pic>
        <p:nvPicPr>
          <p:cNvPr id="7" name="그림 284" descr="C:/Users/shaun/AppData/Roaming/PolarisOffice/ETemp/9384_21497432/fImage190173750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70" y="2791460"/>
            <a:ext cx="3883660" cy="1705610"/>
          </a:xfrm>
          <a:prstGeom prst="rect">
            <a:avLst/>
          </a:prstGeom>
          <a:noFill/>
        </p:spPr>
      </p:pic>
      <p:pic>
        <p:nvPicPr>
          <p:cNvPr id="8" name="그림 285" descr="C:/Users/shaun/AppData/Roaming/PolarisOffice/ETemp/9384_21497432/fImage664804751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05" y="2689860"/>
            <a:ext cx="3623310" cy="19881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34085" y="87693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 sz="4000" b="1">
                <a:latin typeface="Calibri Light" charset="0"/>
                <a:ea typeface="맑은 고딕" charset="0"/>
                <a:cs typeface="+mj-cs"/>
              </a:rPr>
              <a:t>모른다는 걸 “인정”하고 하나씩 파고드는 것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4" name="도형 130"/>
          <p:cNvSpPr>
            <a:spLocks/>
          </p:cNvSpPr>
          <p:nvPr/>
        </p:nvSpPr>
        <p:spPr>
          <a:xfrm>
            <a:off x="1671320" y="347789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133"/>
          <p:cNvSpPr>
            <a:spLocks/>
          </p:cNvSpPr>
          <p:nvPr/>
        </p:nvSpPr>
        <p:spPr>
          <a:xfrm>
            <a:off x="3403600" y="347789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34"/>
          <p:cNvSpPr>
            <a:spLocks/>
          </p:cNvSpPr>
          <p:nvPr/>
        </p:nvSpPr>
        <p:spPr>
          <a:xfrm>
            <a:off x="5156200" y="347789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136"/>
          <p:cNvSpPr>
            <a:spLocks/>
          </p:cNvSpPr>
          <p:nvPr/>
        </p:nvSpPr>
        <p:spPr>
          <a:xfrm>
            <a:off x="7003415" y="348488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137"/>
          <p:cNvSpPr>
            <a:spLocks/>
          </p:cNvSpPr>
          <p:nvPr/>
        </p:nvSpPr>
        <p:spPr>
          <a:xfrm>
            <a:off x="8776335" y="348488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226"/>
          <p:cNvSpPr>
            <a:spLocks/>
          </p:cNvSpPr>
          <p:nvPr/>
        </p:nvSpPr>
        <p:spPr>
          <a:xfrm>
            <a:off x="1671320" y="338264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227"/>
          <p:cNvSpPr>
            <a:spLocks/>
          </p:cNvSpPr>
          <p:nvPr/>
        </p:nvSpPr>
        <p:spPr>
          <a:xfrm>
            <a:off x="3403600" y="338264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28"/>
          <p:cNvSpPr>
            <a:spLocks/>
          </p:cNvSpPr>
          <p:nvPr/>
        </p:nvSpPr>
        <p:spPr>
          <a:xfrm>
            <a:off x="5156200" y="338264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229"/>
          <p:cNvSpPr>
            <a:spLocks/>
          </p:cNvSpPr>
          <p:nvPr/>
        </p:nvSpPr>
        <p:spPr>
          <a:xfrm>
            <a:off x="7003415" y="338963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230"/>
          <p:cNvSpPr>
            <a:spLocks/>
          </p:cNvSpPr>
          <p:nvPr/>
        </p:nvSpPr>
        <p:spPr>
          <a:xfrm>
            <a:off x="8776335" y="338963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231"/>
          <p:cNvSpPr>
            <a:spLocks/>
          </p:cNvSpPr>
          <p:nvPr/>
        </p:nvSpPr>
        <p:spPr>
          <a:xfrm>
            <a:off x="1671320" y="32258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32"/>
          <p:cNvSpPr>
            <a:spLocks/>
          </p:cNvSpPr>
          <p:nvPr/>
        </p:nvSpPr>
        <p:spPr>
          <a:xfrm>
            <a:off x="3403600" y="32258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33"/>
          <p:cNvSpPr>
            <a:spLocks/>
          </p:cNvSpPr>
          <p:nvPr/>
        </p:nvSpPr>
        <p:spPr>
          <a:xfrm>
            <a:off x="5156200" y="32258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34"/>
          <p:cNvSpPr>
            <a:spLocks/>
          </p:cNvSpPr>
          <p:nvPr/>
        </p:nvSpPr>
        <p:spPr>
          <a:xfrm>
            <a:off x="7003415" y="323278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35"/>
          <p:cNvSpPr>
            <a:spLocks/>
          </p:cNvSpPr>
          <p:nvPr/>
        </p:nvSpPr>
        <p:spPr>
          <a:xfrm>
            <a:off x="8776335" y="323278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236"/>
          <p:cNvSpPr>
            <a:spLocks/>
          </p:cNvSpPr>
          <p:nvPr/>
        </p:nvSpPr>
        <p:spPr>
          <a:xfrm>
            <a:off x="1671320" y="304165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37"/>
          <p:cNvSpPr>
            <a:spLocks/>
          </p:cNvSpPr>
          <p:nvPr/>
        </p:nvSpPr>
        <p:spPr>
          <a:xfrm>
            <a:off x="3403600" y="304165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38"/>
          <p:cNvSpPr>
            <a:spLocks/>
          </p:cNvSpPr>
          <p:nvPr/>
        </p:nvSpPr>
        <p:spPr>
          <a:xfrm>
            <a:off x="5156200" y="304165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39"/>
          <p:cNvSpPr>
            <a:spLocks/>
          </p:cNvSpPr>
          <p:nvPr/>
        </p:nvSpPr>
        <p:spPr>
          <a:xfrm>
            <a:off x="7003415" y="304863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40"/>
          <p:cNvSpPr>
            <a:spLocks/>
          </p:cNvSpPr>
          <p:nvPr/>
        </p:nvSpPr>
        <p:spPr>
          <a:xfrm>
            <a:off x="8776335" y="304863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1"/>
          <p:cNvSpPr>
            <a:spLocks/>
          </p:cNvSpPr>
          <p:nvPr/>
        </p:nvSpPr>
        <p:spPr>
          <a:xfrm>
            <a:off x="1671320" y="28575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42"/>
          <p:cNvSpPr>
            <a:spLocks/>
          </p:cNvSpPr>
          <p:nvPr/>
        </p:nvSpPr>
        <p:spPr>
          <a:xfrm>
            <a:off x="3403600" y="28575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243"/>
          <p:cNvSpPr>
            <a:spLocks/>
          </p:cNvSpPr>
          <p:nvPr/>
        </p:nvSpPr>
        <p:spPr>
          <a:xfrm>
            <a:off x="5156200" y="285750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44"/>
          <p:cNvSpPr>
            <a:spLocks/>
          </p:cNvSpPr>
          <p:nvPr/>
        </p:nvSpPr>
        <p:spPr>
          <a:xfrm>
            <a:off x="7003415" y="286448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45"/>
          <p:cNvSpPr>
            <a:spLocks/>
          </p:cNvSpPr>
          <p:nvPr/>
        </p:nvSpPr>
        <p:spPr>
          <a:xfrm>
            <a:off x="8776335" y="286448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46"/>
          <p:cNvSpPr>
            <a:spLocks/>
          </p:cNvSpPr>
          <p:nvPr/>
        </p:nvSpPr>
        <p:spPr>
          <a:xfrm>
            <a:off x="1671320" y="270764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247"/>
          <p:cNvSpPr>
            <a:spLocks/>
          </p:cNvSpPr>
          <p:nvPr/>
        </p:nvSpPr>
        <p:spPr>
          <a:xfrm>
            <a:off x="3403600" y="270764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248"/>
          <p:cNvSpPr>
            <a:spLocks/>
          </p:cNvSpPr>
          <p:nvPr/>
        </p:nvSpPr>
        <p:spPr>
          <a:xfrm>
            <a:off x="5156200" y="2707640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49"/>
          <p:cNvSpPr>
            <a:spLocks/>
          </p:cNvSpPr>
          <p:nvPr/>
        </p:nvSpPr>
        <p:spPr>
          <a:xfrm>
            <a:off x="7003415" y="271462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50"/>
          <p:cNvSpPr>
            <a:spLocks/>
          </p:cNvSpPr>
          <p:nvPr/>
        </p:nvSpPr>
        <p:spPr>
          <a:xfrm>
            <a:off x="8776335" y="271462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86" descr="C:/Users/shaun/AppData/Roaming/PolarisOffice/ETemp/9384_21497432/fImage45002757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0" y="2720975"/>
            <a:ext cx="7728585" cy="1416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71" descr="C:/Users/shaun/AppData/Roaming/PolarisOffice/ETemp/9384_21497432/fImage17088073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50" y="1638300"/>
            <a:ext cx="7439660" cy="4372610"/>
          </a:xfrm>
          <a:prstGeom prst="rect">
            <a:avLst/>
          </a:prstGeom>
          <a:noFill/>
        </p:spPr>
      </p:pic>
      <p:sp>
        <p:nvSpPr>
          <p:cNvPr id="5" name="도형 272"/>
          <p:cNvSpPr>
            <a:spLocks/>
          </p:cNvSpPr>
          <p:nvPr/>
        </p:nvSpPr>
        <p:spPr>
          <a:xfrm>
            <a:off x="5676900" y="3689350"/>
            <a:ext cx="610235" cy="55943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76"/>
          <p:cNvSpPr>
            <a:spLocks/>
          </p:cNvSpPr>
          <p:nvPr/>
        </p:nvSpPr>
        <p:spPr>
          <a:xfrm>
            <a:off x="7251700" y="3606800"/>
            <a:ext cx="610235" cy="55943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77"/>
          <p:cNvSpPr>
            <a:spLocks/>
          </p:cNvSpPr>
          <p:nvPr/>
        </p:nvSpPr>
        <p:spPr>
          <a:xfrm>
            <a:off x="6832600" y="4165600"/>
            <a:ext cx="635635" cy="62928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78"/>
          <p:cNvSpPr>
            <a:spLocks/>
          </p:cNvSpPr>
          <p:nvPr/>
        </p:nvSpPr>
        <p:spPr>
          <a:xfrm>
            <a:off x="7372350" y="5143500"/>
            <a:ext cx="635635" cy="622935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79"/>
          <p:cNvSpPr txBox="1">
            <a:spLocks/>
          </p:cNvSpPr>
          <p:nvPr/>
        </p:nvSpPr>
        <p:spPr>
          <a:xfrm>
            <a:off x="2305050" y="4959350"/>
            <a:ext cx="2038985" cy="3702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은닉층 -&gt; 은닉층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10" name="도형 280"/>
          <p:cNvSpPr>
            <a:spLocks/>
          </p:cNvSpPr>
          <p:nvPr/>
        </p:nvSpPr>
        <p:spPr>
          <a:xfrm>
            <a:off x="3075305" y="3888105"/>
            <a:ext cx="1129030" cy="1002030"/>
          </a:xfrm>
          <a:prstGeom prst="rect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2" animBg="1"/>
      <p:bldP spid="6" grpId="5" animBg="1"/>
      <p:bldP spid="7" grpId="4" animBg="1"/>
      <p:bldP spid="8" grpId="3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Seq2seq 모델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68" descr="C:/Users/shaun/AppData/Roaming/PolarisOffice/ETemp/9384_21497432/fImage272598721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055"/>
            <a:ext cx="12192635" cy="4669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3000">
                <a:latin typeface="Calibri Light" charset="0"/>
                <a:ea typeface="맑은 고딕" charset="0"/>
                <a:cs typeface="+mj-cs"/>
              </a:rPr>
              <a:t>문제점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9384_21497432/fImage272598725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055"/>
            <a:ext cx="12192635" cy="4669790"/>
          </a:xfrm>
          <a:prstGeom prst="rect">
            <a:avLst/>
          </a:prstGeom>
          <a:noFill/>
        </p:spPr>
      </p:pic>
      <p:pic>
        <p:nvPicPr>
          <p:cNvPr id="5" name="Picture " descr="C:/Users/shaun/AppData/Roaming/PolarisOffice/ETemp/9384_21497432/fImage32394726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254250"/>
            <a:ext cx="2248535" cy="940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70" descr="C:/Users/shaun/AppData/Roaming/PolarisOffice/ETemp/9384_21497432/fImage270771731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279525"/>
            <a:ext cx="12202160" cy="4423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659255"/>
            <a:ext cx="10516235" cy="37807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고찰 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: 연구 주요 결과 정리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115" b="1">
                <a:latin typeface="+mn-lt"/>
                <a:ea typeface="+mn-ea"/>
                <a:cs typeface="+mn-cs"/>
              </a:rPr>
              <a:t> 1. LSTM을 활용한 seq2seq 모델로 기존 DNN의 한계 보완</a:t>
            </a:r>
          </a:p>
          <a:p>
            <a:pPr marL="228600" indent="-228600">
              <a:buFont typeface="맑은 고딕"/>
              <a:buChar char="•"/>
            </a:pPr>
            <a:r>
              <a:rPr sz="2400" b="1">
                <a:latin typeface="Calibri" charset="0"/>
                <a:ea typeface="맑은 고딕" charset="0"/>
                <a:cs typeface="+mn-cs"/>
              </a:rPr>
              <a:t>고정된 크기의 입력과 출력 데이터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를 처리에서 벗어나,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가변 길이의 시퀀스 데이터 문제</a:t>
            </a:r>
            <a:r>
              <a:rPr sz="2400">
                <a:latin typeface="Calibri" charset="0"/>
                <a:ea typeface="맑은 고딕" charset="0"/>
                <a:cs typeface="+mn-cs"/>
              </a:rPr>
              <a:t>에 효과적으로 대응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altLang="en-US" sz="2115" b="1">
                <a:latin typeface="+mn-lt"/>
                <a:ea typeface="+mn-ea"/>
                <a:cs typeface="+mn-cs"/>
              </a:rPr>
              <a:t> 2. Encoder의  Input sentence를 역순 처리함으로써 기울기 소실 완화 </a:t>
            </a:r>
          </a:p>
          <a:p>
            <a:pPr marL="228600" indent="-228600">
              <a:buFont typeface="맑은 고딕"/>
              <a:buChar char="•"/>
            </a:pPr>
            <a:r>
              <a:rPr b="1"/>
              <a:t>중요 정보가 디코더와 더 가까운 시점에 위치</a:t>
            </a:r>
            <a:r>
              <a:rPr sz="2320" b="0"/>
              <a:t>하게 되어</a:t>
            </a:r>
            <a:r>
              <a:rPr lang="ko-KR" sz="2320" b="0"/>
              <a:t> 정보를 효과적으로 전달</a:t>
            </a:r>
            <a:endParaRPr lang="ko-KR" altLang="en-US" sz="2115" b="1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03910" y="67881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 sz="4000" b="1">
                <a:latin typeface="Calibri Light" charset="0"/>
                <a:ea typeface="맑은 고딕" charset="0"/>
                <a:cs typeface="+mj-cs"/>
              </a:rPr>
              <a:t>“질문의 선택과 확장”이 중요하다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794635" y="1886585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1. 단순 의미 파악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이건 무슨 용어지? 어떤 뜻이지?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이 용어는 어디서 나온 거지? 유래가 어떻게 되지?</a:t>
            </a:r>
          </a:p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2. 맥락 파악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이 문장은 어떤 맥락에서 쓰인 거지?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이게 연구에서 의미하는 바는 뭐지?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어떤 점을 말하고 싶은 거지?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  <p:sp>
        <p:nvSpPr>
          <p:cNvPr id="4" name="도형 251"/>
          <p:cNvSpPr>
            <a:spLocks/>
          </p:cNvSpPr>
          <p:nvPr/>
        </p:nvSpPr>
        <p:spPr>
          <a:xfrm>
            <a:off x="805180" y="2987675"/>
            <a:ext cx="1527810" cy="1473200"/>
          </a:xfrm>
          <a:prstGeom prst="ellipse">
            <a:avLst/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모르는 내용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논문 구조 </a:t>
            </a:r>
            <a:r>
              <a:rPr lang="ko-KR" altLang="en-US" b="1"/>
              <a:t>(어떤 부분이 우리에게 필요한가?)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b="1"/>
              <a:t>서론</a:t>
            </a:r>
            <a:r>
              <a:rPr lang="ko-KR" altLang="en-US"/>
              <a:t> : 왜 이 연구를 했는가?</a:t>
            </a:r>
          </a:p>
          <a:p>
            <a:pPr marL="228600" indent="-228600">
              <a:buFontTx/>
              <a:buNone/>
            </a:pPr>
            <a:r>
              <a:rPr lang="ko-KR" altLang="en-US"/>
              <a:t>- 연구의 배경 </a:t>
            </a:r>
          </a:p>
          <a:p>
            <a:pPr marL="228600" indent="-228600">
              <a:buFontTx/>
              <a:buNone/>
            </a:pPr>
            <a:r>
              <a:rPr lang="ko-KR" altLang="en-US"/>
              <a:t>- 연구의 필요성</a:t>
            </a:r>
          </a:p>
          <a:p>
            <a:pPr marL="228600" indent="-228600">
              <a:buFontTx/>
              <a:buNone/>
            </a:pPr>
            <a:r>
              <a:rPr lang="ko-KR" altLang="en-US"/>
              <a:t>- 연구의 목적</a:t>
            </a:r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+mn-lt"/>
                <a:ea typeface="+mn-ea"/>
                <a:cs typeface="+mn-cs"/>
              </a:rPr>
              <a:t>연구 방법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어떻게 이 연구를 했는가?</a:t>
            </a:r>
          </a:p>
          <a:p>
            <a:pPr marL="228600" indent="-228600">
              <a:buFontTx/>
              <a:buNone/>
            </a:pPr>
            <a:r>
              <a:rPr lang="ko-KR" altLang="en-US"/>
              <a:t>- 연구설계</a:t>
            </a:r>
          </a:p>
          <a:p>
            <a:pPr marL="228600" indent="-228600">
              <a:buFontTx/>
              <a:buNone/>
            </a:pPr>
            <a:r>
              <a:rPr lang="ko-KR" altLang="en-US"/>
              <a:t>- 연구대상</a:t>
            </a:r>
          </a:p>
          <a:p>
            <a:pPr marL="228600" indent="-228600">
              <a:buFontTx/>
              <a:buNone/>
            </a:pPr>
            <a:r>
              <a:rPr lang="ko-KR" altLang="en-US"/>
              <a:t>- </a:t>
            </a:r>
            <a:r>
              <a:rPr lang="ko-KR" altLang="en-US" strike="sngStrike"/>
              <a:t>측정도구 또는 실험방법</a:t>
            </a:r>
            <a:endParaRPr lang="ko-KR" altLang="en-US"/>
          </a:p>
          <a:p>
            <a:pPr marL="228600" indent="-228600">
              <a:buFontTx/>
              <a:buNone/>
            </a:pPr>
            <a:r>
              <a:rPr lang="ko-KR" altLang="en-US"/>
              <a:t>- </a:t>
            </a:r>
            <a:r>
              <a:rPr lang="ko-KR" altLang="en-US" strike="sngStrike"/>
              <a:t>통계 분석</a:t>
            </a:r>
            <a:endParaRPr lang="ko-KR" altLang="en-US"/>
          </a:p>
          <a:p>
            <a:pPr marL="228600" indent="-22860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3000">
                <a:latin typeface="Calibri Light" charset="0"/>
                <a:ea typeface="맑은 고딕" charset="0"/>
                <a:cs typeface="+mj-cs"/>
              </a:rPr>
              <a:t>논문 구조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+mn-lt"/>
                <a:ea typeface="+mn-ea"/>
                <a:cs typeface="+mn-cs"/>
              </a:rPr>
              <a:t>결과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이 연구에서 알아낸 것은 무엇인가?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</a:t>
            </a:r>
            <a:r>
              <a:rPr lang="ko-KR" altLang="en-US" sz="2400" strike="sngStrike">
                <a:latin typeface="+mn-lt"/>
                <a:ea typeface="+mn-ea"/>
                <a:cs typeface="+mn-cs"/>
              </a:rPr>
              <a:t>연구결과표와 그래프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결과해석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+mn-lt"/>
                <a:ea typeface="+mn-ea"/>
                <a:cs typeface="+mn-cs"/>
              </a:rPr>
              <a:t>고찰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이 연구가 의미하는 바는 무엇인가 ?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연구 주요 결과 정리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</a:t>
            </a:r>
            <a:r>
              <a:rPr lang="ko-KR" altLang="en-US" sz="2400" strike="sngStrike">
                <a:latin typeface="+mn-lt"/>
                <a:ea typeface="+mn-ea"/>
                <a:cs typeface="+mn-cs"/>
              </a:rPr>
              <a:t>선행 연구와의 비교분석(선택)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연구의 강점과 한계점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최종 결론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endParaRPr lang="ko-KR" altLang="en-US"/>
          </a:p>
        </p:txBody>
      </p:sp>
      <p:pic>
        <p:nvPicPr>
          <p:cNvPr id="4" name="그림 252" descr="C:/Users/shaun/AppData/Roaming/PolarisOffice/ETemp/9384_21497432/fImage3454668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2006600"/>
            <a:ext cx="8052435" cy="2845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940435" y="216662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서론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왜 이 연구를 했는가?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연구의 배경 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연구의 필요성</a:t>
            </a:r>
          </a:p>
          <a:p>
            <a:pPr marL="228600" indent="-228600">
              <a:buFontTx/>
              <a:buNone/>
            </a:pP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- 연구의 목적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400" b="1">
                <a:latin typeface="Calibri" charset="0"/>
                <a:ea typeface="맑은 고딕" charset="0"/>
                <a:cs typeface="+mn-cs"/>
              </a:rPr>
              <a:t>서론</a:t>
            </a:r>
            <a:r>
              <a:rPr lang="ko-KR" altLang="en-US" sz="2400">
                <a:latin typeface="Calibri" charset="0"/>
                <a:ea typeface="맑은 고딕" charset="0"/>
                <a:cs typeface="+mn-cs"/>
              </a:rPr>
              <a:t> : 왜 이 연구를 했는가?</a:t>
            </a: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115" b="1">
                <a:latin typeface="+mn-lt"/>
                <a:ea typeface="+mn-ea"/>
                <a:cs typeface="+mn-cs"/>
              </a:rPr>
              <a:t>기존 DNN(Deep Learning Neural Networks)의 한계</a:t>
            </a:r>
          </a:p>
          <a:p>
            <a:pPr marL="228600" indent="-228600">
              <a:buFontTx/>
              <a:buNone/>
            </a:pPr>
            <a:endParaRPr lang="ko-KR" altLang="en-US" sz="2115" b="1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t>딥러닝 모델은 음성 인식, 이미지 인식 등에서 </a:t>
            </a:r>
            <a:r>
              <a:rPr b="1"/>
              <a:t>최첨단 성과</a:t>
            </a:r>
            <a:r>
              <a:t>를 보여주며 강력한 도구로 자리 잡았습니다.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예: 음성 인식(Speech Recognition), 시각 객체 인식(Visual Object Recognition).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DNN은 </a:t>
            </a:r>
            <a:r>
              <a:rPr b="1"/>
              <a:t>고정된 크기의 입력과 출력 데이터</a:t>
            </a:r>
            <a:r>
              <a:t>를 처리하는 데 뛰어난 성능을 발휘합니다.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t>예: 고정된 크기의 이미지 → 분류 레이블(고양이, 강아지 등).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sz="2320" b="1"/>
              <a:t>LSTM을 통한 시퀀스 데이터 문제 처리 해결</a:t>
            </a:r>
            <a:endParaRPr lang="ko-KR" altLang="en-US" sz="2320" b="1"/>
          </a:p>
          <a:p>
            <a:pPr marL="0" indent="0">
              <a:buFontTx/>
              <a:buNone/>
            </a:pPr>
            <a:r>
              <a:t>번역이나 음성 인식과 같은 </a:t>
            </a:r>
            <a:r>
              <a:rPr b="1"/>
              <a:t>가변 길이의 시퀀스 데이터 문제</a:t>
            </a:r>
            <a:r>
              <a:t>에서는 이러한 고정 구조가 한계로 작용. 이를 극복하기 위해 LSTM과 같은 모델 도입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079500" y="464820"/>
            <a:ext cx="10516235" cy="57594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r>
              <a:rPr sz="2400">
                <a:latin typeface="Calibri" charset="0"/>
                <a:ea typeface="맑은 고딕" charset="0"/>
                <a:cs typeface="+mn-cs"/>
              </a:rPr>
              <a:t>Q. DNN은 왜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고정된 크기의 입력과 출력 데이터</a:t>
            </a:r>
            <a:r>
              <a:rPr lang="ko-KR" sz="2400" b="1">
                <a:latin typeface="Calibri" charset="0"/>
                <a:ea typeface="맑은 고딕" charset="0"/>
                <a:cs typeface="+mn-cs"/>
              </a:rPr>
              <a:t>였나?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1405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sz="2375" b="1">
                <a:latin typeface="+mn-lt"/>
                <a:ea typeface="+mn-ea"/>
                <a:cs typeface="+mn-cs"/>
              </a:rPr>
              <a:t>수학적 설계</a:t>
            </a:r>
            <a:endParaRPr lang="ko-KR" altLang="en-US" sz="2375" b="1">
              <a:latin typeface="+mn-lt"/>
              <a:ea typeface="+mn-ea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(1) 가중치와 편향 행렬의 크기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DNN에서 각 계층은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고정된 가중치 행렬</a:t>
            </a:r>
            <a:r>
              <a:rPr sz="2400">
                <a:latin typeface="Calibri" charset="0"/>
                <a:ea typeface="맑은 고딕" charset="0"/>
                <a:cs typeface="+mn-cs"/>
              </a:rPr>
              <a:t>과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편향 벡터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로 연결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/>
            <a:r>
              <a:rPr sz="2400" b="1">
                <a:latin typeface="Calibri" charset="0"/>
                <a:ea typeface="맑은 고딕" charset="0"/>
                <a:cs typeface="+mn-cs"/>
              </a:rPr>
              <a:t>(2) 고정된 계산 흐름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DNN은 </a:t>
            </a:r>
            <a:r>
              <a:rPr sz="1945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행렬 연산</a:t>
            </a:r>
            <a:r>
              <a:rPr sz="19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기반으로 작동</a:t>
            </a:r>
            <a:endParaRPr lang="ko-KR" altLang="en-US" sz="194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945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sz="2400" b="1">
                <a:latin typeface="Calibri" charset="0"/>
                <a:ea typeface="맑은 고딕" charset="0"/>
                <a:cs typeface="+mn-cs"/>
              </a:rPr>
              <a:t>네트워크의 입력층(Input Layer) 구조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DNN의 입력층은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고정된 차원 수의 노드</a:t>
            </a:r>
            <a:r>
              <a:rPr sz="2400">
                <a:latin typeface="Calibri" charset="0"/>
                <a:ea typeface="맑은 고딕" charset="0"/>
                <a:cs typeface="+mn-cs"/>
              </a:rPr>
              <a:t>로 설계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2400" b="1">
                <a:latin typeface="Calibri" charset="0"/>
                <a:ea typeface="맑은 고딕" charset="0"/>
                <a:cs typeface="+mn-cs"/>
              </a:rPr>
              <a:t>정형화된 데이터 처리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맑은 고딕"/>
              <a:buChar char="•"/>
            </a:pPr>
            <a:r>
              <a:rPr sz="2400">
                <a:latin typeface="Calibri" charset="0"/>
                <a:ea typeface="맑은 고딕" charset="0"/>
                <a:cs typeface="+mn-cs"/>
              </a:rPr>
              <a:t>계산이 간단하고 효율적이며, </a:t>
            </a:r>
            <a:r>
              <a:rPr sz="2400" b="1">
                <a:latin typeface="Calibri" charset="0"/>
                <a:ea typeface="맑은 고딕" charset="0"/>
                <a:cs typeface="+mn-cs"/>
              </a:rPr>
              <a:t>병렬 처리</a:t>
            </a:r>
            <a:r>
              <a:rPr sz="2400">
                <a:latin typeface="Calibri" charset="0"/>
                <a:ea typeface="맑은 고딕" charset="0"/>
                <a:cs typeface="+mn-cs"/>
              </a:rPr>
              <a:t>가 용이</a:t>
            </a:r>
            <a:endParaRPr lang="ko-KR" altLang="en-US" sz="2400">
              <a:latin typeface="Calibri" charset="0"/>
              <a:ea typeface="맑은 고딕" charset="0"/>
              <a:cs typeface="+mn-cs"/>
            </a:endParaRP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sz="2400" b="1">
                <a:latin typeface="Calibri" charset="0"/>
                <a:ea typeface="맑은 고딕" charset="0"/>
                <a:cs typeface="+mn-cs"/>
              </a:rPr>
              <a:t>출력층(Output Layer)의 노드 수도 고정된 구조로 해석</a:t>
            </a:r>
            <a:endParaRPr lang="ko-KR" altLang="en-US" sz="240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25</Pages>
  <Words>1</Words>
  <Characters>0</Characters>
  <Application>Microsoft Office PowerPoint</Application>
  <DocSecurity>0</DocSecurity>
  <PresentationFormat>와이드스크린</PresentationFormat>
  <Lines>0</Lines>
  <Paragraphs>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theme pattern square</vt:lpstr>
      <vt:lpstr>How to read paper</vt:lpstr>
      <vt:lpstr>모른다는 걸 “인정”하고 하나씩 파고드는 것</vt:lpstr>
      <vt:lpstr>“질문의 선택과 확장”이 중요하다</vt:lpstr>
      <vt:lpstr>논문 구조 (어떤 부분이 우리에게 필요한가?)</vt:lpstr>
      <vt:lpstr>논문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LSTM을 이해하려면 RNN을 이해해야 한다</vt:lpstr>
      <vt:lpstr>PowerPoint 프레젠테이션</vt:lpstr>
      <vt:lpstr>PowerPoint 프레젠테이션</vt:lpstr>
      <vt:lpstr>Seq2seq 모델</vt:lpstr>
      <vt:lpstr>문제점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shaun0927</dc:creator>
  <cp:lastModifiedBy>shaun0927</cp:lastModifiedBy>
  <cp:revision>4</cp:revision>
  <dcterms:modified xsi:type="dcterms:W3CDTF">2024-12-31T07:20:47Z</dcterms:modified>
  <cp:version>10.105.255.54461</cp:version>
</cp:coreProperties>
</file>