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84493" autoAdjust="0"/>
  </p:normalViewPr>
  <p:slideViewPr>
    <p:cSldViewPr snapToGrid="0">
      <p:cViewPr varScale="1">
        <p:scale>
          <a:sx n="93" d="100"/>
          <a:sy n="93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57D0097-920E-D0D0-6F3C-C17966CC91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4099BF-0EC4-A7F1-5D40-1E28D02A53D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8417E6C-189D-48B3-A8FE-17E6A4AC613C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62A2A70E-EE44-885D-D545-7F9A831BAA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0EF6B8C-E0A7-7EB2-D6DC-8BB7EE20F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A75AA-6B07-F763-F149-2493D21B78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E23677-9C7C-1760-DCF4-57134B586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B21420E-95C2-47F2-8EB7-DB378B83B4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>
            <a:extLst>
              <a:ext uri="{FF2B5EF4-FFF2-40B4-BE49-F238E27FC236}">
                <a16:creationId xmlns:a16="http://schemas.microsoft.com/office/drawing/2014/main" id="{DA2A06D1-B256-9A53-FAAA-7369681A3C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>
            <a:extLst>
              <a:ext uri="{FF2B5EF4-FFF2-40B4-BE49-F238E27FC236}">
                <a16:creationId xmlns:a16="http://schemas.microsoft.com/office/drawing/2014/main" id="{F8AA6097-2FA4-E00F-CB8D-951F3DC9E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5124" name="슬라이드 번호 개체 틀 3">
            <a:extLst>
              <a:ext uri="{FF2B5EF4-FFF2-40B4-BE49-F238E27FC236}">
                <a16:creationId xmlns:a16="http://schemas.microsoft.com/office/drawing/2014/main" id="{6BCEB906-655B-C7B0-D3C5-E3D8B304A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39DE539-3787-460B-A3A2-E932D7C758B2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2" name="Rectangle 260">
            <a:extLst>
              <a:ext uri="{FF2B5EF4-FFF2-40B4-BE49-F238E27FC236}">
                <a16:creationId xmlns:a16="http://schemas.microsoft.com/office/drawing/2014/main" id="{3592A637-C8D1-E5ED-ACAB-3813C5DC5DBA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8933" name="Rectangle 261">
            <a:extLst>
              <a:ext uri="{FF2B5EF4-FFF2-40B4-BE49-F238E27FC236}">
                <a16:creationId xmlns:a16="http://schemas.microsoft.com/office/drawing/2014/main" id="{C48AF6EF-0483-2AF1-E880-36A12C8745D2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4" name="Rectangle 772">
            <a:extLst>
              <a:ext uri="{FF2B5EF4-FFF2-40B4-BE49-F238E27FC236}">
                <a16:creationId xmlns:a16="http://schemas.microsoft.com/office/drawing/2014/main" id="{84DC06CF-BDA6-60BC-21E2-C50BAD1BDE2B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9445" name="Rectangle 773">
            <a:extLst>
              <a:ext uri="{FF2B5EF4-FFF2-40B4-BE49-F238E27FC236}">
                <a16:creationId xmlns:a16="http://schemas.microsoft.com/office/drawing/2014/main" id="{2A6276A7-A61E-4EFF-D791-1343CEDE9515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68" name="Rectangle 772">
            <a:extLst>
              <a:ext uri="{FF2B5EF4-FFF2-40B4-BE49-F238E27FC236}">
                <a16:creationId xmlns:a16="http://schemas.microsoft.com/office/drawing/2014/main" id="{44526F11-906E-AAAD-7346-737923572017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469" name="Rectangle 773">
            <a:extLst>
              <a:ext uri="{FF2B5EF4-FFF2-40B4-BE49-F238E27FC236}">
                <a16:creationId xmlns:a16="http://schemas.microsoft.com/office/drawing/2014/main" id="{D2DA1546-59B5-D547-19B0-AED3CB1B3053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0" name="Rectangle 260">
            <a:extLst>
              <a:ext uri="{FF2B5EF4-FFF2-40B4-BE49-F238E27FC236}">
                <a16:creationId xmlns:a16="http://schemas.microsoft.com/office/drawing/2014/main" id="{97CA7DCC-1F25-D9D8-BB19-7B195DF12ED1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981" name="Rectangle 261">
            <a:extLst>
              <a:ext uri="{FF2B5EF4-FFF2-40B4-BE49-F238E27FC236}">
                <a16:creationId xmlns:a16="http://schemas.microsoft.com/office/drawing/2014/main" id="{F2AB8D9C-F3FD-5EDC-9387-AB67D1067FEF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4" name="Rectangle 260">
            <a:extLst>
              <a:ext uri="{FF2B5EF4-FFF2-40B4-BE49-F238E27FC236}">
                <a16:creationId xmlns:a16="http://schemas.microsoft.com/office/drawing/2014/main" id="{9FA14DB4-29A5-B39D-FF77-D7E3A7CB4B81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6885" name="Rectangle 261">
            <a:extLst>
              <a:ext uri="{FF2B5EF4-FFF2-40B4-BE49-F238E27FC236}">
                <a16:creationId xmlns:a16="http://schemas.microsoft.com/office/drawing/2014/main" id="{8CBA6095-3DCC-CF45-54AD-6BC2D66F7B6D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6" name="Rectangle 772">
            <a:extLst>
              <a:ext uri="{FF2B5EF4-FFF2-40B4-BE49-F238E27FC236}">
                <a16:creationId xmlns:a16="http://schemas.microsoft.com/office/drawing/2014/main" id="{9D5825C1-020E-2897-F680-A021FFC0B880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7397" name="Rectangle 773">
            <a:extLst>
              <a:ext uri="{FF2B5EF4-FFF2-40B4-BE49-F238E27FC236}">
                <a16:creationId xmlns:a16="http://schemas.microsoft.com/office/drawing/2014/main" id="{C6A88DAD-17A7-F6C7-9360-5DA90D28BE0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Rectangle 265">
            <a:extLst>
              <a:ext uri="{FF2B5EF4-FFF2-40B4-BE49-F238E27FC236}">
                <a16:creationId xmlns:a16="http://schemas.microsoft.com/office/drawing/2014/main" id="{70378942-728C-4E29-C637-50621A9EA7B1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362" name="Rectangle 266">
            <a:extLst>
              <a:ext uri="{FF2B5EF4-FFF2-40B4-BE49-F238E27FC236}">
                <a16:creationId xmlns:a16="http://schemas.microsoft.com/office/drawing/2014/main" id="{FA9F6FEF-218E-8AB1-0D98-3138659C0EF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Rectangle 777">
            <a:extLst>
              <a:ext uri="{FF2B5EF4-FFF2-40B4-BE49-F238E27FC236}">
                <a16:creationId xmlns:a16="http://schemas.microsoft.com/office/drawing/2014/main" id="{01F6F3BC-C1F1-E218-1EAF-D72AA3DDA36C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874" name="Rectangle 778">
            <a:extLst>
              <a:ext uri="{FF2B5EF4-FFF2-40B4-BE49-F238E27FC236}">
                <a16:creationId xmlns:a16="http://schemas.microsoft.com/office/drawing/2014/main" id="{68A64904-9597-5477-AB9F-4F1CA8D8FFC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4" name="Rectangle 260">
            <a:extLst>
              <a:ext uri="{FF2B5EF4-FFF2-40B4-BE49-F238E27FC236}">
                <a16:creationId xmlns:a16="http://schemas.microsoft.com/office/drawing/2014/main" id="{03519CC5-3E0C-9725-F209-6346CD7DA1F9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6885" name="Rectangle 261">
            <a:extLst>
              <a:ext uri="{FF2B5EF4-FFF2-40B4-BE49-F238E27FC236}">
                <a16:creationId xmlns:a16="http://schemas.microsoft.com/office/drawing/2014/main" id="{DA73C9B8-85F3-5319-47B5-63808FE641EA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6" name="Rectangle 772">
            <a:extLst>
              <a:ext uri="{FF2B5EF4-FFF2-40B4-BE49-F238E27FC236}">
                <a16:creationId xmlns:a16="http://schemas.microsoft.com/office/drawing/2014/main" id="{A93F47F7-D6F0-BB3F-616B-39AF834EDB7F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7397" name="Rectangle 773">
            <a:extLst>
              <a:ext uri="{FF2B5EF4-FFF2-40B4-BE49-F238E27FC236}">
                <a16:creationId xmlns:a16="http://schemas.microsoft.com/office/drawing/2014/main" id="{A12612D3-D6DD-3EBC-4C2F-7DB2BB25A478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8" name="Rectangle 260">
            <a:extLst>
              <a:ext uri="{FF2B5EF4-FFF2-40B4-BE49-F238E27FC236}">
                <a16:creationId xmlns:a16="http://schemas.microsoft.com/office/drawing/2014/main" id="{C3DC0A65-27F1-A916-688D-5478D36985D3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7909" name="Rectangle 261">
            <a:extLst>
              <a:ext uri="{FF2B5EF4-FFF2-40B4-BE49-F238E27FC236}">
                <a16:creationId xmlns:a16="http://schemas.microsoft.com/office/drawing/2014/main" id="{C96C3826-A267-2DE0-B8A8-0EE664557BB5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0" name="Rectangle 772">
            <a:extLst>
              <a:ext uri="{FF2B5EF4-FFF2-40B4-BE49-F238E27FC236}">
                <a16:creationId xmlns:a16="http://schemas.microsoft.com/office/drawing/2014/main" id="{73AC19F1-1067-71FA-7707-B0A0224E0636}"/>
              </a:ext>
            </a:extLst>
          </p:cNvPr>
          <p:cNvSpPr>
            <a:spLocks noGrp="1" noChangeArrowheads="1"/>
          </p:cNvSpPr>
          <p:nvPr>
            <p:ph type="sldImg" idx="1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8421" name="Rectangle 773">
            <a:extLst>
              <a:ext uri="{FF2B5EF4-FFF2-40B4-BE49-F238E27FC236}">
                <a16:creationId xmlns:a16="http://schemas.microsoft.com/office/drawing/2014/main" id="{67B01B59-CE9B-A68C-193A-30A59967E6DF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4C6AE-0205-500F-231D-D05C5ADA2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82E8A-9A3F-4BA7-8D32-C0EAB1DD8E5E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5A9E6-140E-C45E-E4CD-23C6BBC6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96746-AB06-08D0-7C47-8ACBE2B6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029C84-AC5E-482F-B937-AFAF511331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5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137B2-5881-94C7-81F7-407F9429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EBD02-293F-4A8F-A7E3-9C800B911BBC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B9374-0002-4493-7412-E2CF4E87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D1B16-1ABE-36AB-A74A-8719D996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6DDA3-3EC5-4D06-BD60-9DE45FC407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1AE9E-8D63-1698-3D54-48F9E823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58F86-07EE-4729-8513-4F3678D6B486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4A82B-8270-8E08-B0F8-19A984D4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C0B20-73B0-0C33-D3D6-BE2C8F08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0349F-4159-4A2E-8C9E-D1875AE4C6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4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ECB92-2A3C-C57C-E5D3-95EBA992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49988-3671-4032-AD86-96FEA303E564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CB1D9-7D14-8945-15FF-6EF19FF9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33A52-2A4D-8FDE-4088-385BE20BA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BE424-3A9F-49DD-AE17-DE41424E36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617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6CF3B2-6B2B-FD7A-AB32-8A1520D4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CD6B2-AF43-446F-AF7B-C8445BE21898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34E84D-9AA0-9217-EFC9-5BA4895A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C7E606-73E0-D7A8-E3E2-D137C065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73B51-B61B-4872-BDDA-CE3F5635CC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6C7A24D-32BE-F848-7996-B057FC75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71D0B-8277-454D-93D5-4E2EFDCE0092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04FC1CC-8BE8-5D10-59EF-55AE8C7D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14EA13C-3964-9172-F67B-DE059016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15E71-AAF8-443C-BFCF-A2F0C58B45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6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C3FE12E-C363-5428-31F7-7CA92ABA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D696E-3C29-43C7-B905-3EA6AD8DCC87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01A57AFD-ECF0-A996-3D47-1159AE3C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56F9E06D-EC6A-5B4E-6B0B-D09373D5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73D39-B047-4D7A-9BBE-BE18055E2C0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E76B6748-C8CE-1D9E-CD89-4E54B966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06053-EC0C-4AB1-973E-6C04DB9627A3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42113705-C3E2-40D2-C842-69E62AAE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B80E96E-810E-D9D0-7646-1834639C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D208F-AB4F-4FB2-8C7D-B6A1AE47C89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E20A5D9C-B221-A20B-CF55-AEF53905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CF9AA-7DBD-4548-9CB6-9E016C69DF45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0422B043-98D5-05FC-566D-7FA30CDC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5CEDE27-0E72-F95C-3A8D-44CB3AFA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530B-316E-4816-8D38-38CCD0EAA5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0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B20A4F9D-4ED5-629E-3EC1-E466F775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FB82E-717F-4413-A9BC-DE2DBA2D4A2C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80D8D699-73C1-6D8B-4311-69E2AABA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0699DF2-1A37-2C69-83A5-701B5468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4298B-DB3C-45FC-B975-A59A9B0209C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8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75651CC4-7085-9BF5-EF87-29350FB3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0EA12-CF7E-472D-B40F-9701572B6040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CA684ADC-C3C4-CFF7-2398-715681AA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F655F3A-E7F1-E15C-E068-FD4106E4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90F66-20A2-40F2-8AD6-BB71986541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5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F28BFE7D-A43A-EA0D-AEF7-A7ADAC3BF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51C6662E-F8F4-E59C-E4DA-23060EBEF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65775-5613-DD3A-0EC3-6D0E0FD92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D2B508D-3B8C-4FAE-91D8-A3CC27780F61}" type="datetimeFigureOut">
              <a:rPr lang="ko-KR" altLang="en-US"/>
              <a:pPr>
                <a:defRPr/>
              </a:pPr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632A9-5A5F-A0FD-16E5-4E8AFE587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C3579-37E9-F08D-A09B-0282A4E50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BD17531-CA89-4E01-9D6C-18984D9738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1620A-C1AC-C0EA-A5BB-F259BFC88E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68400" y="412750"/>
            <a:ext cx="9855200" cy="2387600"/>
          </a:xfrm>
        </p:spPr>
        <p:txBody>
          <a:bodyPr/>
          <a:lstStyle/>
          <a:p>
            <a:pPr latinLnBrk="0"/>
            <a:r>
              <a:rPr lang="ko-KR" altLang="en-US" sz="5400" dirty="0" err="1">
                <a:solidFill>
                  <a:srgbClr val="000000"/>
                </a:solidFill>
              </a:rPr>
              <a:t>Transformer</a:t>
            </a:r>
            <a:r>
              <a:rPr lang="ko-KR" altLang="en-US" sz="5400" dirty="0">
                <a:solidFill>
                  <a:srgbClr val="000000"/>
                </a:solidFill>
              </a:rPr>
              <a:t> 2.0</a:t>
            </a:r>
            <a:br>
              <a:rPr lang="ko-KR" altLang="en-US" sz="5400" dirty="0">
                <a:solidFill>
                  <a:srgbClr val="000000"/>
                </a:solidFill>
              </a:rPr>
            </a:br>
            <a:r>
              <a:rPr lang="ko-KR" altLang="en-US" sz="5400" dirty="0">
                <a:solidFill>
                  <a:srgbClr val="000000"/>
                </a:solidFill>
              </a:rPr>
              <a:t> </a:t>
            </a:r>
            <a:br>
              <a:rPr lang="ko-KR" altLang="en-US" sz="5400" dirty="0">
                <a:solidFill>
                  <a:srgbClr val="000000"/>
                </a:solidFill>
              </a:rPr>
            </a:br>
            <a:r>
              <a:rPr lang="ko-KR" altLang="en-US" sz="2400" dirty="0">
                <a:solidFill>
                  <a:srgbClr val="6F6F6F"/>
                </a:solidFill>
                <a:latin typeface="-apple-system"/>
                <a:ea typeface="-apple-system"/>
                <a:cs typeface="-apple-system"/>
              </a:rPr>
              <a:t>31 </a:t>
            </a:r>
            <a:r>
              <a:rPr lang="ko-KR" altLang="en-US" sz="2400" dirty="0" err="1">
                <a:solidFill>
                  <a:srgbClr val="6F6F6F"/>
                </a:solidFill>
                <a:latin typeface="-apple-system"/>
                <a:ea typeface="-apple-system"/>
                <a:cs typeface="-apple-system"/>
              </a:rPr>
              <a:t>December</a:t>
            </a:r>
            <a:r>
              <a:rPr lang="ko-KR" altLang="en-US" sz="2400" dirty="0">
                <a:solidFill>
                  <a:srgbClr val="6F6F6F"/>
                </a:solidFill>
                <a:latin typeface="-apple-system"/>
                <a:ea typeface="-apple-system"/>
                <a:cs typeface="-apple-system"/>
              </a:rPr>
              <a:t> 2024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B0E07B3C-BAB1-9ED2-C336-88CF4B3746F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3178175"/>
            <a:ext cx="8707438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FDDA99-6BAB-88F8-33F6-9D310D2D7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314580-20F2-3E25-5359-62030F317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9"/>
            <a:ext cx="12192000" cy="68473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725BD8-EBA8-1AF0-0F18-DF112623D4D2}"/>
              </a:ext>
            </a:extLst>
          </p:cNvPr>
          <p:cNvSpPr/>
          <p:nvPr/>
        </p:nvSpPr>
        <p:spPr>
          <a:xfrm>
            <a:off x="277402" y="3428999"/>
            <a:ext cx="1017142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4D2EB8-2EA0-19A6-4623-D582E057DE1E}"/>
              </a:ext>
            </a:extLst>
          </p:cNvPr>
          <p:cNvSpPr/>
          <p:nvPr/>
        </p:nvSpPr>
        <p:spPr>
          <a:xfrm>
            <a:off x="277402" y="4472143"/>
            <a:ext cx="1017142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B0731-2E40-A8A4-8217-F877C66686B0}"/>
              </a:ext>
            </a:extLst>
          </p:cNvPr>
          <p:cNvSpPr txBox="1"/>
          <p:nvPr/>
        </p:nvSpPr>
        <p:spPr>
          <a:xfrm>
            <a:off x="513709" y="3384219"/>
            <a:ext cx="678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6CA37-68D9-809C-3134-2BE26AB432CB}"/>
              </a:ext>
            </a:extLst>
          </p:cNvPr>
          <p:cNvSpPr txBox="1"/>
          <p:nvPr/>
        </p:nvSpPr>
        <p:spPr>
          <a:xfrm>
            <a:off x="154113" y="4378877"/>
            <a:ext cx="12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기본</a:t>
            </a:r>
            <a:r>
              <a:rPr lang="en-US" altLang="ko-KR" dirty="0"/>
              <a:t>(</a:t>
            </a:r>
            <a:r>
              <a:rPr lang="ko-KR" altLang="en-US" dirty="0"/>
              <a:t>단기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3C7AE589-3FC0-9204-A62C-0EBFBC64D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557213"/>
            <a:ext cx="1003141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ko-KR" altLang="en-US" sz="3200" b="1">
                <a:solidFill>
                  <a:srgbClr val="000000"/>
                </a:solidFill>
              </a:rPr>
              <a:t>Memory As a Gate(MAG)</a:t>
            </a:r>
          </a:p>
          <a:p>
            <a:pPr eaLnBrk="1"/>
            <a:r>
              <a:rPr lang="ko-KR" altLang="en-US" sz="3200" b="1">
                <a:solidFill>
                  <a:srgbClr val="000000"/>
                </a:solidFill>
              </a:rPr>
              <a:t>Memory As a Layer(MAL)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C67BD82C-58C6-36A2-3317-CA2F5B234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1692275"/>
            <a:ext cx="1089183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 b="1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 b="1">
              <a:solidFill>
                <a:srgbClr val="000000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CC72F920-30FA-2553-E762-AF37B2A0E85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1790700"/>
            <a:ext cx="7415212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578275D9-DC3B-1471-FF37-A1E79D9A46B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4238625"/>
            <a:ext cx="7113587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6" name="Text Box 10">
            <a:extLst>
              <a:ext uri="{FF2B5EF4-FFF2-40B4-BE49-F238E27FC236}">
                <a16:creationId xmlns:a16="http://schemas.microsoft.com/office/drawing/2014/main" id="{D65F91F4-8889-8513-C034-82758621C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2443163"/>
            <a:ext cx="3956050" cy="506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457200" indent="-457200" eaLnBrk="1"/>
            <a:endParaRPr lang="ko-KR" altLang="ko-KR" b="1">
              <a:solidFill>
                <a:srgbClr val="000000"/>
              </a:solidFill>
            </a:endParaRPr>
          </a:p>
          <a:p>
            <a:pPr marL="457200" indent="-457200" eaLnBrk="1"/>
            <a:r>
              <a:rPr lang="ko-KR" altLang="ko-KR">
                <a:solidFill>
                  <a:srgbClr val="000000"/>
                </a:solidFill>
              </a:rPr>
              <a:t>다양한 메모리 활용 전략</a:t>
            </a:r>
          </a:p>
          <a:p>
            <a:pPr marL="457200" indent="-457200" eaLnBrk="1"/>
            <a:r>
              <a:rPr lang="ko-KR" altLang="ko-KR">
                <a:solidFill>
                  <a:srgbClr val="000000"/>
                </a:solidFill>
              </a:rPr>
              <a:t>새로운 메모리 구조 설계의 토대</a:t>
            </a:r>
          </a:p>
          <a:p>
            <a:pPr marL="457200" indent="-457200" eaLnBrk="1"/>
            <a:endParaRPr lang="ko-KR" altLang="ko-KR" b="1">
              <a:solidFill>
                <a:srgbClr val="000000"/>
              </a:solidFill>
            </a:endParaRPr>
          </a:p>
          <a:p>
            <a:pPr marL="457200" indent="-457200" eaLnBrk="1"/>
            <a:endParaRPr lang="ko-KR" altLang="ko-KR" b="1">
              <a:solidFill>
                <a:srgbClr val="000000"/>
              </a:solidFill>
            </a:endParaRPr>
          </a:p>
          <a:p>
            <a:r>
              <a:rPr lang="ko-KR" altLang="ko-KR">
                <a:solidFill>
                  <a:srgbClr val="000000"/>
                </a:solidFill>
              </a:rPr>
              <a:t>- </a:t>
            </a:r>
            <a:r>
              <a:rPr lang="ko-KR" altLang="ko-KR" b="1">
                <a:solidFill>
                  <a:srgbClr val="000000"/>
                </a:solidFill>
              </a:rPr>
              <a:t>MAC</a:t>
            </a:r>
            <a:r>
              <a:rPr lang="ko-KR" altLang="ko-KR">
                <a:solidFill>
                  <a:srgbClr val="000000"/>
                </a:solidFill>
              </a:rPr>
              <a:t>: 단순하고 효율적인 메모리 활용.</a:t>
            </a:r>
          </a:p>
          <a:p>
            <a:endParaRPr lang="ko-KR" altLang="ko-KR">
              <a:solidFill>
                <a:srgbClr val="000000"/>
              </a:solidFill>
            </a:endParaRPr>
          </a:p>
          <a:p>
            <a:r>
              <a:rPr lang="ko-KR" altLang="ko-KR">
                <a:solidFill>
                  <a:srgbClr val="000000"/>
                </a:solidFill>
              </a:rPr>
              <a:t>- </a:t>
            </a:r>
            <a:r>
              <a:rPr lang="ko-KR" altLang="ko-KR" b="1">
                <a:solidFill>
                  <a:srgbClr val="000000"/>
                </a:solidFill>
              </a:rPr>
              <a:t>MAG</a:t>
            </a:r>
            <a:r>
              <a:rPr lang="ko-KR" altLang="ko-KR">
                <a:solidFill>
                  <a:srgbClr val="000000"/>
                </a:solidFill>
              </a:rPr>
              <a:t>: 게이팅을 통해 메모리와 입력의 상호작용 정밀화.</a:t>
            </a:r>
          </a:p>
          <a:p>
            <a:endParaRPr lang="ko-KR" altLang="ko-KR">
              <a:solidFill>
                <a:srgbClr val="000000"/>
              </a:solidFill>
            </a:endParaRPr>
          </a:p>
          <a:p>
            <a:r>
              <a:rPr lang="ko-KR" altLang="ko-KR">
                <a:solidFill>
                  <a:srgbClr val="000000"/>
                </a:solidFill>
              </a:rPr>
              <a:t>- </a:t>
            </a:r>
            <a:r>
              <a:rPr lang="ko-KR" altLang="ko-KR" b="1">
                <a:solidFill>
                  <a:srgbClr val="000000"/>
                </a:solidFill>
              </a:rPr>
              <a:t>MAL</a:t>
            </a:r>
            <a:r>
              <a:rPr lang="ko-KR" altLang="ko-KR">
                <a:solidFill>
                  <a:srgbClr val="000000"/>
                </a:solidFill>
              </a:rPr>
              <a:t>: 메모리를 모델 구조에 자연스럽게 통합.</a:t>
            </a:r>
          </a:p>
          <a:p>
            <a:pPr marL="228600" indent="-228600" algn="just">
              <a:buClr>
                <a:srgbClr val="000000"/>
              </a:buClr>
              <a:buSzPct val="100000"/>
              <a:buFont typeface="Symbol" panose="05050102010706020507" pitchFamily="18" charset="2"/>
              <a:buChar char="·"/>
            </a:pPr>
            <a:endParaRPr lang="ko-KR" altLang="ko-KR" b="1">
              <a:solidFill>
                <a:srgbClr val="000000"/>
              </a:solidFill>
            </a:endParaRPr>
          </a:p>
          <a:p>
            <a:pPr marL="457200" indent="-457200" eaLnBrk="1"/>
            <a:endParaRPr lang="ko-KR" altLang="ko-KR" b="1">
              <a:solidFill>
                <a:srgbClr val="000000"/>
              </a:solidFill>
            </a:endParaRPr>
          </a:p>
          <a:p>
            <a:pPr marL="457200" indent="-457200" eaLnBrk="1"/>
            <a:endParaRPr lang="ko-KR" altLang="ko-KR" b="1">
              <a:solidFill>
                <a:srgbClr val="000000"/>
              </a:solidFill>
            </a:endParaRPr>
          </a:p>
          <a:p>
            <a:pPr marL="457200" indent="-457200" eaLnBrk="1"/>
            <a:endParaRPr lang="ko-KR" altLang="ko-KR" b="1">
              <a:solidFill>
                <a:srgbClr val="000000"/>
              </a:solidFill>
            </a:endParaRPr>
          </a:p>
          <a:p>
            <a:pPr marL="457200" indent="-457200" eaLnBrk="1"/>
            <a:endParaRPr lang="ko-KR" altLang="ko-KR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99FDF1A8-67D6-7A17-F922-514E2455D94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98" y="1479479"/>
            <a:ext cx="11359327" cy="4080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1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58F69004-A4E4-D252-1CD7-DECFBD1F5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563563"/>
            <a:ext cx="1003141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ko-KR" altLang="en-US" sz="3200" b="1">
                <a:solidFill>
                  <a:srgbClr val="000000"/>
                </a:solidFill>
              </a:rPr>
              <a:t>Titans의 압도적 “힘”의 차이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E877D3B-2444-F7C1-E549-8FF9BE30434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814513"/>
            <a:ext cx="102187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11F6C254-EA0B-CCBA-D0E8-E7C0162A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563563"/>
            <a:ext cx="1003141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ko-KR" altLang="en-US" sz="3200" b="1">
                <a:solidFill>
                  <a:srgbClr val="000000"/>
                </a:solidFill>
              </a:rPr>
              <a:t>무엇에 효과적인가?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47283B55-0F55-4E5B-382F-69B990D97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2722563"/>
            <a:ext cx="10242550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1"/>
            <a:r>
              <a:rPr lang="ko-KR" altLang="en-US">
                <a:solidFill>
                  <a:srgbClr val="000000"/>
                </a:solidFill>
              </a:rPr>
              <a:t>- 언어 모델링, 유전자 서열 분석, 시간 시계열 분석 등에서 수백만 개의 토큰을 다룰 수 있음</a:t>
            </a: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r>
              <a:rPr lang="ko-KR" altLang="en-US">
                <a:solidFill>
                  <a:srgbClr val="000000"/>
                </a:solidFill>
              </a:rPr>
              <a:t>(</a:t>
            </a:r>
            <a:r>
              <a:rPr lang="ko-KR" altLang="en-US" b="1">
                <a:solidFill>
                  <a:srgbClr val="000000"/>
                </a:solidFill>
              </a:rPr>
              <a:t>Needle-in-a-Haystack</a:t>
            </a:r>
            <a:r>
              <a:rPr lang="ko-KR" altLang="en-US">
                <a:solidFill>
                  <a:srgbClr val="000000"/>
                </a:solidFill>
              </a:rPr>
              <a:t> : 모래사장에서 바늘 찾기)</a:t>
            </a: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r>
              <a:rPr lang="ko-KR" altLang="en-US">
                <a:solidFill>
                  <a:srgbClr val="000000"/>
                </a:solidFill>
              </a:rPr>
              <a:t>- 기존 transformer 구조의 계산량을 혁신적으로 줄여 긴 시퀀스를 효과적으로 처리</a:t>
            </a:r>
          </a:p>
          <a:p>
            <a:pPr marL="457200" indent="-457200" eaLnBrk="1"/>
            <a:endParaRPr lang="ko-KR" altLang="en-US" b="1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 b="1">
              <a:solidFill>
                <a:srgbClr val="000000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9BE334B-668F-8D23-C1CA-9CBE4C65A5A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4298950"/>
            <a:ext cx="3386137" cy="245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내용 개체 틀 2">
            <a:extLst>
              <a:ext uri="{FF2B5EF4-FFF2-40B4-BE49-F238E27FC236}">
                <a16:creationId xmlns:a16="http://schemas.microsoft.com/office/drawing/2014/main" id="{20E82682-7125-044E-8C05-7CBF7F4C54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71600" y="527050"/>
            <a:ext cx="10515600" cy="4351338"/>
          </a:xfrm>
        </p:spPr>
        <p:txBody>
          <a:bodyPr/>
          <a:lstStyle/>
          <a:p>
            <a:pPr marL="0" indent="0" eaLnBrk="1" latinLnBrk="0">
              <a:buFont typeface="Arial" panose="020B0604020202020204" pitchFamily="34" charset="0"/>
              <a:buNone/>
            </a:pPr>
            <a:r>
              <a:rPr lang="ko-KR" altLang="en-US" b="1">
                <a:solidFill>
                  <a:srgbClr val="000000"/>
                </a:solidFill>
              </a:rPr>
              <a:t>Conclusion</a:t>
            </a:r>
          </a:p>
          <a:p>
            <a:pPr marL="0" indent="0" eaLnBrk="1" latinLnBrk="0">
              <a:buFont typeface="Arial" panose="020B0604020202020204" pitchFamily="34" charset="0"/>
              <a:buNone/>
            </a:pPr>
            <a:endParaRPr lang="ko-KR" altLang="en-US" b="1">
              <a:solidFill>
                <a:srgbClr val="000000"/>
              </a:solidFill>
            </a:endParaRPr>
          </a:p>
          <a:p>
            <a:pPr marL="0" indent="0" eaLnBrk="1" latinLnBrk="0">
              <a:buFont typeface="Arial" panose="020B0604020202020204" pitchFamily="34" charset="0"/>
              <a:buNone/>
            </a:pPr>
            <a:r>
              <a:rPr lang="ko-KR" altLang="en-US" b="1">
                <a:solidFill>
                  <a:srgbClr val="000000"/>
                </a:solidFill>
              </a:rPr>
              <a:t>“This is Transformer 2.0”</a:t>
            </a: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8FD492CA-A1B1-95A4-6FE2-AB432A10972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388" y="2251075"/>
            <a:ext cx="761682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>
            <a:extLst>
              <a:ext uri="{FF2B5EF4-FFF2-40B4-BE49-F238E27FC236}">
                <a16:creationId xmlns:a16="http://schemas.microsoft.com/office/drawing/2014/main" id="{C17744EB-3C9C-F8CA-F691-3166E4DD9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549275"/>
            <a:ext cx="10031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ko-KR" altLang="en-US" sz="2400" b="1">
                <a:solidFill>
                  <a:srgbClr val="000000"/>
                </a:solidFill>
              </a:rPr>
              <a:t>Attention 모델의 우수성</a:t>
            </a:r>
            <a:endParaRPr lang="ko-KR" altLang="en-US" sz="1800">
              <a:solidFill>
                <a:srgbClr val="000000"/>
              </a:solidFill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E868E663-7DEF-EC2F-5604-9D3AD8659D7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057400"/>
            <a:ext cx="39751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CA9D0EEF-BC82-DAF6-41EB-292B8D0C2DB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2282825"/>
            <a:ext cx="5040312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F9AD74C9-EEF1-B017-B0FF-1A26B8496FB6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463" y="547688"/>
            <a:ext cx="684688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E7BA959-E85C-E4E0-049F-5332268A6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549275"/>
            <a:ext cx="10031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sz="2400" b="1">
                <a:solidFill>
                  <a:srgbClr val="000000"/>
                </a:solidFill>
              </a:rPr>
              <a:t>Attention 모델의 한계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9D24338F-AA96-97BB-F12D-6039E0001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2265363"/>
            <a:ext cx="10242550" cy="451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>
                <a:solidFill>
                  <a:srgbClr val="000000"/>
                </a:solidFill>
              </a:rPr>
              <a:t>Transformer의 </a:t>
            </a:r>
            <a:r>
              <a:rPr lang="ko-KR" altLang="en-US" b="1">
                <a:solidFill>
                  <a:srgbClr val="000000"/>
                </a:solidFill>
              </a:rPr>
              <a:t>쿼드러플릭스 복잡도(Quadratic Complexity)</a:t>
            </a:r>
            <a:endParaRPr lang="ko-KR" altLang="en-US">
              <a:solidFill>
                <a:srgbClr val="000000"/>
              </a:solidFill>
            </a:endParaRPr>
          </a:p>
          <a:p>
            <a:pPr marL="457200" indent="-457200"/>
            <a:endParaRPr lang="ko-KR" altLang="en-US">
              <a:solidFill>
                <a:srgbClr val="000000"/>
              </a:solidFill>
            </a:endParaRPr>
          </a:p>
          <a:p>
            <a:pPr marL="457200" indent="-457200"/>
            <a:r>
              <a:rPr lang="ko-KR" altLang="en-US">
                <a:solidFill>
                  <a:srgbClr val="000000"/>
                </a:solidFill>
              </a:rPr>
              <a:t>Self-Attention은 Query(N x d)와 key(N x d)의 내적을 통해 각 </a:t>
            </a:r>
            <a:r>
              <a:rPr lang="ko-KR" altLang="en-US" b="1">
                <a:solidFill>
                  <a:srgbClr val="000000"/>
                </a:solidFill>
              </a:rPr>
              <a:t>토큰 간 유사도</a:t>
            </a:r>
            <a:r>
              <a:rPr lang="ko-KR" altLang="en-US">
                <a:solidFill>
                  <a:srgbClr val="000000"/>
                </a:solidFill>
              </a:rPr>
              <a:t>를 산출</a:t>
            </a:r>
          </a:p>
          <a:p>
            <a:pPr marL="457200" indent="-457200"/>
            <a:r>
              <a:rPr lang="ko-KR" altLang="en-US">
                <a:solidFill>
                  <a:srgbClr val="000000"/>
                </a:solidFill>
              </a:rPr>
              <a:t>(계산량: O(N^2⋅d))</a:t>
            </a:r>
          </a:p>
          <a:p>
            <a:pPr marL="457200" indent="-457200"/>
            <a:endParaRPr lang="ko-KR" altLang="en-US">
              <a:solidFill>
                <a:srgbClr val="000000"/>
              </a:solidFill>
            </a:endParaRPr>
          </a:p>
          <a:p>
            <a:pPr marL="457200" indent="-457200"/>
            <a:r>
              <a:rPr lang="ko-KR" altLang="en-US">
                <a:solidFill>
                  <a:srgbClr val="000000"/>
                </a:solidFill>
              </a:rPr>
              <a:t>계산 복잡도가 시퀀스 길이에 대해 </a:t>
            </a:r>
            <a:r>
              <a:rPr lang="ko-KR" altLang="en-US" b="1">
                <a:solidFill>
                  <a:srgbClr val="000000"/>
                </a:solidFill>
              </a:rPr>
              <a:t>**이차적(Quadratic)**</a:t>
            </a:r>
            <a:r>
              <a:rPr lang="ko-KR" altLang="en-US">
                <a:solidFill>
                  <a:srgbClr val="000000"/>
                </a:solidFill>
              </a:rPr>
              <a:t>으로 증가</a:t>
            </a:r>
          </a:p>
          <a:p>
            <a:pPr marL="457200" indent="-457200"/>
            <a:endParaRPr lang="ko-KR" altLang="en-US">
              <a:solidFill>
                <a:srgbClr val="000000"/>
              </a:solidFill>
            </a:endParaRPr>
          </a:p>
          <a:p>
            <a:pPr marL="457200" indent="-457200"/>
            <a:endParaRPr lang="ko-KR" altLang="en-US">
              <a:solidFill>
                <a:srgbClr val="000000"/>
              </a:solidFill>
            </a:endParaRPr>
          </a:p>
          <a:p>
            <a:pPr marL="457200" indent="-457200"/>
            <a:endParaRPr lang="ko-KR" altLang="en-US">
              <a:solidFill>
                <a:srgbClr val="000000"/>
              </a:solidFill>
            </a:endParaRPr>
          </a:p>
          <a:p>
            <a:pPr marL="457200" indent="-457200"/>
            <a:r>
              <a:rPr lang="ko-KR" altLang="en-US">
                <a:solidFill>
                  <a:srgbClr val="000000"/>
                </a:solidFill>
              </a:rPr>
              <a:t>&gt;Sparse Transformer 등의 대안이 있었으나 </a:t>
            </a:r>
          </a:p>
          <a:p>
            <a:pPr marL="457200" indent="-457200"/>
            <a:r>
              <a:rPr lang="ko-KR" altLang="en-US">
                <a:solidFill>
                  <a:srgbClr val="000000"/>
                </a:solidFill>
              </a:rPr>
              <a:t> 계산 복잡도를 근본적으로 해결하는 건 아님</a:t>
            </a:r>
          </a:p>
          <a:p>
            <a:pPr marL="457200" indent="-457200"/>
            <a:endParaRPr lang="ko-KR" altLang="en-US">
              <a:solidFill>
                <a:srgbClr val="000000"/>
              </a:solidFill>
            </a:endParaRPr>
          </a:p>
          <a:p>
            <a:pPr marL="457200" indent="-457200"/>
            <a:r>
              <a:rPr lang="ko-KR" altLang="en-US" b="1">
                <a:solidFill>
                  <a:srgbClr val="000000"/>
                </a:solidFill>
              </a:rPr>
              <a:t>&gt;2M(200만)</a:t>
            </a:r>
            <a:r>
              <a:rPr lang="ko-KR" altLang="en-US">
                <a:solidFill>
                  <a:srgbClr val="000000"/>
                </a:solidFill>
              </a:rPr>
              <a:t>이상의 긴 시퀀스를 처리할 때 </a:t>
            </a:r>
          </a:p>
          <a:p>
            <a:pPr marL="457200" indent="-457200"/>
            <a:r>
              <a:rPr lang="ko-KR" altLang="en-US">
                <a:solidFill>
                  <a:srgbClr val="000000"/>
                </a:solidFill>
              </a:rPr>
              <a:t>성능 저하와 자원 소모 문제가 심각</a:t>
            </a:r>
          </a:p>
          <a:p>
            <a:pPr marL="457200" indent="-457200"/>
            <a:endParaRPr lang="ko-KR" altLang="en-US">
              <a:solidFill>
                <a:srgbClr val="000000"/>
              </a:solidFill>
            </a:endParaRPr>
          </a:p>
          <a:p>
            <a:pPr marL="457200" indent="-457200"/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EAB1DE0-78E4-99AE-1A32-DD0CEAE81F6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950" y="3432175"/>
            <a:ext cx="35496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5D4C76AC-C7D1-014C-9204-2082CB199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549275"/>
            <a:ext cx="10031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ko-KR" altLang="en-US" b="1">
                <a:solidFill>
                  <a:srgbClr val="000000"/>
                </a:solidFill>
              </a:rPr>
              <a:t>쿼드러플릭스 복잡도를 어떻게 해결하나?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6D6AE98D-CA21-2254-37CC-64CEB222C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1965325"/>
            <a:ext cx="1024255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ko-KR" altLang="en-US" b="1">
                <a:solidFill>
                  <a:srgbClr val="000000"/>
                </a:solidFill>
              </a:rPr>
              <a:t>인간 기억 메커니즘의 모방</a:t>
            </a:r>
          </a:p>
          <a:p>
            <a:pPr eaLnBrk="1"/>
            <a:endParaRPr lang="ko-KR" altLang="en-US">
              <a:solidFill>
                <a:srgbClr val="000000"/>
              </a:solidFill>
            </a:endParaRPr>
          </a:p>
          <a:p>
            <a:pPr eaLnBrk="1"/>
            <a:r>
              <a:rPr lang="ko-KR" altLang="en-US">
                <a:solidFill>
                  <a:srgbClr val="000000"/>
                </a:solidFill>
              </a:rPr>
              <a:t>인간은 단기 기억(Short-term Memory)과 장기 기억(Long-term Memory)**을 동시에 사용</a:t>
            </a:r>
          </a:p>
          <a:p>
            <a:pPr eaLnBrk="1"/>
            <a:endParaRPr lang="ko-KR" altLang="en-US">
              <a:solidFill>
                <a:srgbClr val="000000"/>
              </a:solidFill>
            </a:endParaRPr>
          </a:p>
          <a:p>
            <a:pPr eaLnBrk="1"/>
            <a:r>
              <a:rPr lang="ko-KR" altLang="en-US">
                <a:solidFill>
                  <a:srgbClr val="000000"/>
                </a:solidFill>
              </a:rPr>
              <a:t>- </a:t>
            </a:r>
            <a:r>
              <a:rPr lang="ko-KR" altLang="en-US" b="1">
                <a:solidFill>
                  <a:srgbClr val="000000"/>
                </a:solidFill>
              </a:rPr>
              <a:t>단기 기억</a:t>
            </a:r>
            <a:r>
              <a:rPr lang="ko-KR" altLang="en-US">
                <a:solidFill>
                  <a:srgbClr val="000000"/>
                </a:solidFill>
              </a:rPr>
              <a:t>은 현재 중요한 정보를 처리</a:t>
            </a:r>
          </a:p>
          <a:p>
            <a:pPr eaLnBrk="1"/>
            <a:r>
              <a:rPr lang="ko-KR" altLang="en-US">
                <a:solidFill>
                  <a:srgbClr val="000000"/>
                </a:solidFill>
              </a:rPr>
              <a:t>- </a:t>
            </a:r>
            <a:r>
              <a:rPr lang="ko-KR" altLang="en-US" b="1">
                <a:solidFill>
                  <a:srgbClr val="000000"/>
                </a:solidFill>
              </a:rPr>
              <a:t>장기 기억</a:t>
            </a:r>
            <a:r>
              <a:rPr lang="ko-KR" altLang="en-US">
                <a:solidFill>
                  <a:srgbClr val="000000"/>
                </a:solidFill>
              </a:rPr>
              <a:t>은 과거의 중요한 정보를 저장 및 회상(recall)</a:t>
            </a:r>
          </a:p>
          <a:p>
            <a:pPr eaLnBrk="1"/>
            <a:endParaRPr lang="ko-KR" altLang="en-US">
              <a:solidFill>
                <a:srgbClr val="000000"/>
              </a:solidFill>
            </a:endParaRPr>
          </a:p>
          <a:p>
            <a:pPr eaLnBrk="1"/>
            <a:r>
              <a:rPr lang="ko-KR" altLang="en-US">
                <a:solidFill>
                  <a:srgbClr val="000000"/>
                </a:solidFill>
              </a:rPr>
              <a:t>이를 모델링하기 위한 Titans의 새로운 구조 </a:t>
            </a:r>
          </a:p>
          <a:p>
            <a:pPr eaLnBrk="1"/>
            <a:endParaRPr lang="ko-KR" altLang="en-US">
              <a:solidFill>
                <a:srgbClr val="000000"/>
              </a:solidFill>
            </a:endParaRPr>
          </a:p>
          <a:p>
            <a:pPr eaLnBrk="1"/>
            <a:r>
              <a:rPr lang="ko-KR" altLang="en-US" b="1">
                <a:solidFill>
                  <a:srgbClr val="000000"/>
                </a:solidFill>
              </a:rPr>
              <a:t>1. Transformer 기반의 단기 메모리</a:t>
            </a:r>
          </a:p>
          <a:p>
            <a:pPr eaLnBrk="1"/>
            <a:r>
              <a:rPr lang="ko-KR" altLang="en-US" b="1">
                <a:solidFill>
                  <a:srgbClr val="000000"/>
                </a:solidFill>
              </a:rPr>
              <a:t>2. 신경 기반 장기 메모리(Neural Long-term Memory)</a:t>
            </a: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7B709B9-E1D1-BDE4-E8F8-3D4CA0BA3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549275"/>
            <a:ext cx="10031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ko-KR" altLang="en-US" b="1">
                <a:solidFill>
                  <a:srgbClr val="000000"/>
                </a:solidFill>
              </a:rPr>
              <a:t>논문 핵심 과제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934184F6-DFDB-4536-8CEE-EC3EFB98B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1965325"/>
            <a:ext cx="10242550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ko-KR" altLang="en-US">
                <a:solidFill>
                  <a:srgbClr val="000000"/>
                </a:solidFill>
              </a:rPr>
              <a:t>1. 좋은 기억 구조란 무엇인가?</a:t>
            </a:r>
          </a:p>
          <a:p>
            <a:pPr eaLnBrk="1"/>
            <a:endParaRPr lang="ko-KR" altLang="en-US">
              <a:solidFill>
                <a:srgbClr val="000000"/>
              </a:solidFill>
            </a:endParaRPr>
          </a:p>
          <a:p>
            <a:pPr eaLnBrk="1"/>
            <a:r>
              <a:rPr lang="ko-KR" altLang="en-US">
                <a:solidFill>
                  <a:srgbClr val="000000"/>
                </a:solidFill>
              </a:rPr>
              <a:t>2. 좋은 메모리 업데이트 시스템이란 무엇인가?</a:t>
            </a:r>
          </a:p>
          <a:p>
            <a:pPr eaLnBrk="1"/>
            <a:endParaRPr lang="ko-KR" altLang="en-US">
              <a:solidFill>
                <a:srgbClr val="000000"/>
              </a:solidFill>
            </a:endParaRPr>
          </a:p>
          <a:p>
            <a:pPr eaLnBrk="1"/>
            <a:r>
              <a:rPr lang="ko-KR" altLang="en-US">
                <a:solidFill>
                  <a:srgbClr val="000000"/>
                </a:solidFill>
              </a:rPr>
              <a:t>3. 좋은 메모리 회상(retrieval) 시스템은 무엇인가?</a:t>
            </a:r>
          </a:p>
          <a:p>
            <a:pPr eaLnBrk="1"/>
            <a:endParaRPr lang="ko-KR" altLang="en-US">
              <a:solidFill>
                <a:srgbClr val="000000"/>
              </a:solidFill>
            </a:endParaRPr>
          </a:p>
          <a:p>
            <a:pPr eaLnBrk="1"/>
            <a:r>
              <a:rPr lang="ko-KR" altLang="en-US">
                <a:solidFill>
                  <a:srgbClr val="000000"/>
                </a:solidFill>
              </a:rPr>
              <a:t>4. 서로 다른 네트워크를 통합하는 효율적인 메모리 아키텍처를 어떻게 설계해야 하는가?</a:t>
            </a:r>
          </a:p>
          <a:p>
            <a:pPr eaLnBrk="1"/>
            <a:endParaRPr lang="ko-KR" altLang="en-US">
              <a:solidFill>
                <a:srgbClr val="000000"/>
              </a:solidFill>
            </a:endParaRPr>
          </a:p>
          <a:p>
            <a:pPr eaLnBrk="1"/>
            <a:r>
              <a:rPr lang="ko-KR" altLang="en-US">
                <a:solidFill>
                  <a:srgbClr val="000000"/>
                </a:solidFill>
              </a:rPr>
              <a:t>5. 오래 전 과거를 기억하기 위해 deep 메모리 모듈이 필요한가?</a:t>
            </a: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3DE51694-AAF8-5B4F-2C18-84549BBA3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549275"/>
            <a:ext cx="10031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ko-KR" altLang="en-US" b="1">
                <a:solidFill>
                  <a:srgbClr val="000000"/>
                </a:solidFill>
              </a:rPr>
              <a:t>학습의 근본 - Hebb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A143B349-1DE7-C095-4A20-950CD5DB1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733550"/>
            <a:ext cx="1024255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ko-KR" altLang="en-US" b="1">
                <a:solidFill>
                  <a:srgbClr val="000000"/>
                </a:solidFill>
              </a:rPr>
              <a:t>“Neurons that fire together, wire together”</a:t>
            </a:r>
          </a:p>
          <a:p>
            <a:pPr eaLnBrk="1"/>
            <a:endParaRPr lang="ko-KR" altLang="en-US">
              <a:solidFill>
                <a:srgbClr val="000000"/>
              </a:solidFill>
            </a:endParaRPr>
          </a:p>
          <a:p>
            <a:pPr eaLnBrk="1"/>
            <a:r>
              <a:rPr lang="ko-KR" altLang="en-US">
                <a:solidFill>
                  <a:srgbClr val="000000"/>
                </a:solidFill>
              </a:rPr>
              <a:t>뉴런이 같이 활성화되면 연결 강도가 증가한다.</a:t>
            </a: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BB0BA30-2917-F62F-AC13-2FC98B250CD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4079875"/>
            <a:ext cx="58451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550D0A68-D6E6-018B-6901-B6FC7C74497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341313"/>
            <a:ext cx="447675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CDC05BDC-4423-408C-6926-A8142A6DDD60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3956050"/>
            <a:ext cx="427037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09F127-9FF5-BC7E-F3DB-B5D7CB100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584C941-9CA1-7E4F-4D60-7B77F050D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549275"/>
            <a:ext cx="10031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ko-KR" altLang="en-US" b="1">
                <a:solidFill>
                  <a:srgbClr val="000000"/>
                </a:solidFill>
              </a:rPr>
              <a:t>Titan의 학습 - Adaptive Forgetting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466647C5-D97A-5CC2-42AA-1239F55C0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388" y="1733550"/>
            <a:ext cx="10242550" cy="174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ko-KR" altLang="en-US" b="1">
                <a:solidFill>
                  <a:srgbClr val="000000"/>
                </a:solidFill>
              </a:rPr>
              <a:t>Adaptive Forgetting</a:t>
            </a:r>
            <a:r>
              <a:rPr lang="ko-KR" altLang="en-US">
                <a:solidFill>
                  <a:srgbClr val="000000"/>
                </a:solidFill>
              </a:rPr>
              <a:t> = 메모리에서 덜 중요한 정보 선택적으로 제거(망각) </a:t>
            </a:r>
          </a:p>
          <a:p>
            <a:pPr eaLnBrk="1"/>
            <a:endParaRPr lang="ko-KR" altLang="en-US">
              <a:solidFill>
                <a:srgbClr val="000000"/>
              </a:solidFill>
            </a:endParaRPr>
          </a:p>
          <a:p>
            <a:pPr eaLnBrk="1"/>
            <a:r>
              <a:rPr lang="ko-KR" altLang="en-US">
                <a:solidFill>
                  <a:srgbClr val="000000"/>
                </a:solidFill>
              </a:rPr>
              <a:t>&gt; 덜 중요한 정보는 자연스럽게 잊음 / 불필요한 혼란 제거</a:t>
            </a: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>
              <a:solidFill>
                <a:srgbClr val="000000"/>
              </a:solidFill>
            </a:endParaRPr>
          </a:p>
          <a:p>
            <a:pPr marL="457200" indent="-457200" eaLnBrk="1"/>
            <a:endParaRPr lang="ko-KR" altLang="en-US" b="1">
              <a:solidFill>
                <a:srgbClr val="000000"/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8B67F5E-D693-0F9B-8D91-33C9F5D404E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3348038"/>
            <a:ext cx="6043613" cy="288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42BC52EA-9CEC-4EA3-06C5-6AF9179B0A8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4252913"/>
            <a:ext cx="43957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F688740-72B6-54ED-2A04-5012378D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" y="0"/>
            <a:ext cx="12184601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Pages>1</Pages>
  <Words>379</Words>
  <Characters>0</Characters>
  <Application>Microsoft Office PowerPoint</Application>
  <DocSecurity>0</DocSecurity>
  <PresentationFormat>와이드스크린</PresentationFormat>
  <Lines>0</Lines>
  <Paragraphs>82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맑은 고딕</vt:lpstr>
      <vt:lpstr>Arial</vt:lpstr>
      <vt:lpstr>-apple-system</vt:lpstr>
      <vt:lpstr>Spoqa Han Sans</vt:lpstr>
      <vt:lpstr>Noto Sans</vt:lpstr>
      <vt:lpstr>Wingdings</vt:lpstr>
      <vt:lpstr>AppleSDGothicNeo</vt:lpstr>
      <vt:lpstr>Symbol</vt:lpstr>
      <vt:lpstr>Courier New</vt:lpstr>
      <vt:lpstr>Office 테마</vt:lpstr>
      <vt:lpstr>Transformer 2.0   31 December 2024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Human-level control through deep reinforcement learning 25 February 2015</dc:title>
  <dc:creator>SEONGBEEN PARK</dc:creator>
  <cp:lastModifiedBy>SEONGBEEN PARK</cp:lastModifiedBy>
  <cp:revision>37</cp:revision>
  <dcterms:created xsi:type="dcterms:W3CDTF">2025-01-17T08:28:36Z</dcterms:created>
  <dcterms:modified xsi:type="dcterms:W3CDTF">2025-01-21T14:33:32Z</dcterms:modified>
  <cp:version>10.105.255.54461</cp:version>
</cp:coreProperties>
</file>