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2080" autoAdjust="0"/>
  </p:normalViewPr>
  <p:slideViewPr>
    <p:cSldViewPr snapToGrid="0">
      <p:cViewPr varScale="1">
        <p:scale>
          <a:sx n="104" d="100"/>
          <a:sy n="104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8AEB2-F8C5-47C7-BAA8-245905873FC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42E5F-5E8B-497F-A5D3-8174A9CCA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0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Faithfulness : </a:t>
            </a:r>
            <a:r>
              <a:rPr lang="ko-KR" altLang="en-US" dirty="0"/>
              <a:t>생성 문장이 </a:t>
            </a:r>
            <a:r>
              <a:rPr lang="ko-KR" altLang="en-US" b="1" dirty="0"/>
              <a:t>소스 입력</a:t>
            </a:r>
            <a:r>
              <a:rPr lang="ko-KR" altLang="en-US" dirty="0"/>
              <a:t>에 충실한지 여부</a:t>
            </a:r>
            <a:r>
              <a:rPr lang="en-US" altLang="ko-KR" dirty="0"/>
              <a:t>. </a:t>
            </a:r>
            <a:r>
              <a:rPr lang="ko-KR" altLang="en-US" dirty="0"/>
              <a:t>소스 입력과의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Factuality : </a:t>
            </a:r>
            <a:r>
              <a:rPr lang="ko-KR" altLang="en-US" dirty="0"/>
              <a:t>생성 문장에 **세계 지식</a:t>
            </a:r>
            <a:r>
              <a:rPr lang="en-US" altLang="ko-KR" dirty="0"/>
              <a:t>(world knowledge)**</a:t>
            </a:r>
            <a:r>
              <a:rPr lang="ko-KR" altLang="en-US" dirty="0"/>
              <a:t>이 올바르게 반영되었는지</a:t>
            </a:r>
            <a:r>
              <a:rPr lang="en-US" altLang="ko-KR" dirty="0"/>
              <a:t>, </a:t>
            </a:r>
            <a:r>
              <a:rPr lang="ko-KR" altLang="en-US" dirty="0"/>
              <a:t>세계 지식과의 관계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Consistency : </a:t>
            </a:r>
            <a:r>
              <a:rPr lang="ko-KR" altLang="en-US" dirty="0"/>
              <a:t>생성된 문장이나 텍스트 내부에서 논리적 일관성과 정합성을 유지하는지를 평가 텍스트 자체의 정합성 및 일관성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2E5F-5E8B-497F-A5D3-8174A9CCAE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6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Unfaithful Generation (</a:t>
            </a:r>
            <a:r>
              <a:rPr lang="ko-KR" altLang="en-US" dirty="0"/>
              <a:t>비충실한 생성</a:t>
            </a:r>
            <a:r>
              <a:rPr lang="en-US" altLang="ko-KR" dirty="0"/>
              <a:t>) = </a:t>
            </a:r>
            <a:r>
              <a:rPr lang="ko-KR" altLang="en-US" dirty="0"/>
              <a:t>입력된 정보나 주어진 맥락</a:t>
            </a:r>
            <a:r>
              <a:rPr lang="en-US" altLang="ko-KR" dirty="0"/>
              <a:t>(Context)</a:t>
            </a:r>
            <a:r>
              <a:rPr lang="ko-KR" altLang="en-US" dirty="0"/>
              <a:t>에서 벗어난 내용을 생성하는 경우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입력 데이터를 왜곡하거나 잘못 해석한 결과를 반환</a:t>
            </a:r>
            <a:r>
              <a:rPr lang="en-US" altLang="ko-KR" dirty="0"/>
              <a:t>./ </a:t>
            </a:r>
            <a:r>
              <a:rPr lang="ko-KR" altLang="en-US" dirty="0"/>
              <a:t>주어진 태스크의 요구 사항을 충족하지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Nonsensical Generation (</a:t>
            </a:r>
            <a:r>
              <a:rPr lang="ko-KR" altLang="en-US" dirty="0"/>
              <a:t>비논리적 생성</a:t>
            </a:r>
            <a:r>
              <a:rPr lang="en-US" altLang="ko-KR" dirty="0"/>
              <a:t>) = </a:t>
            </a:r>
            <a:r>
              <a:rPr lang="ko-KR" altLang="en-US" dirty="0"/>
              <a:t>출력이 문법적으로는 맞더라도 비논리적이거나 의미적으로 어색한 경우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사람이 이해할 수 없는 문장을 생성하거나</a:t>
            </a:r>
            <a:r>
              <a:rPr lang="en-US" altLang="ko-KR" dirty="0"/>
              <a:t>, </a:t>
            </a:r>
            <a:r>
              <a:rPr lang="ko-KR" altLang="en-US" dirty="0"/>
              <a:t>문법적 오류는 없지만 앞뒤 문맥이 어긋남</a:t>
            </a:r>
            <a:r>
              <a:rPr lang="en-US" altLang="ko-KR" dirty="0"/>
              <a:t>.</a:t>
            </a:r>
            <a:r>
              <a:rPr lang="ko-KR" altLang="en-US" dirty="0"/>
              <a:t>모델의 언어적 일관성이 부족한 경우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Intrinsic Hallucination</a:t>
            </a:r>
            <a:r>
              <a:rPr lang="en-US" altLang="ko-KR" dirty="0"/>
              <a:t>: </a:t>
            </a:r>
            <a:r>
              <a:rPr lang="ko-KR" altLang="en-US" b="1" dirty="0"/>
              <a:t>생성된 출력</a:t>
            </a:r>
            <a:r>
              <a:rPr lang="ko-KR" altLang="en-US" dirty="0"/>
              <a:t>이 소스 콘텐츠를 </a:t>
            </a:r>
            <a:r>
              <a:rPr lang="ko-KR" altLang="en-US" b="1" dirty="0"/>
              <a:t>직접적으로 모순</a:t>
            </a:r>
            <a:r>
              <a:rPr lang="en-US" altLang="ko-KR" dirty="0"/>
              <a:t>(contradiction)</a:t>
            </a:r>
            <a:r>
              <a:rPr lang="ko-KR" altLang="en-US" dirty="0"/>
              <a:t>하는 경우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Extrinsic Hallucination</a:t>
            </a:r>
            <a:r>
              <a:rPr lang="en-US" altLang="ko-KR" dirty="0"/>
              <a:t>:</a:t>
            </a:r>
            <a:r>
              <a:rPr lang="ko-KR" altLang="en-US" dirty="0"/>
              <a:t>생성된 출력이 </a:t>
            </a:r>
            <a:r>
              <a:rPr lang="ko-KR" altLang="en-US" b="1" dirty="0"/>
              <a:t>소스에서 확인 불가</a:t>
            </a:r>
            <a:r>
              <a:rPr lang="ko-KR" altLang="en-US" dirty="0"/>
              <a:t> → 증거가 없고</a:t>
            </a:r>
            <a:r>
              <a:rPr lang="en-US" altLang="ko-KR" dirty="0"/>
              <a:t>, </a:t>
            </a:r>
            <a:r>
              <a:rPr lang="ko-KR" altLang="en-US" dirty="0"/>
              <a:t>틀렸는지 맞는지도 알 수 없는 내용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2E5F-5E8B-497F-A5D3-8174A9CCAE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5C401-9330-DBA2-9372-C3873C50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89654F-0EF8-71F8-B5A5-231269E56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3B9059-5231-99E7-5E7C-DD97DDAC1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핵심 원인</a:t>
            </a:r>
            <a:r>
              <a:rPr lang="en-US" altLang="ko-KR" dirty="0"/>
              <a:t>: </a:t>
            </a:r>
            <a:r>
              <a:rPr lang="ko-KR" altLang="en-US" dirty="0"/>
              <a:t>모델이 학습 시 사용한 데이터에서</a:t>
            </a:r>
            <a:r>
              <a:rPr lang="en-US" altLang="ko-KR" dirty="0"/>
              <a:t>, </a:t>
            </a:r>
            <a:r>
              <a:rPr lang="ko-KR" altLang="en-US" dirty="0"/>
              <a:t>소스와 타깃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이 서로 어긋나 있는 경우</a:t>
            </a:r>
            <a:r>
              <a:rPr lang="en-US" altLang="ko-KR" dirty="0"/>
              <a:t>.</a:t>
            </a: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학습 도중 </a:t>
            </a:r>
            <a:r>
              <a:rPr lang="ko-KR" altLang="en-US" dirty="0" err="1"/>
              <a:t>소스→타깃</a:t>
            </a:r>
            <a:r>
              <a:rPr lang="ko-KR" altLang="en-US" dirty="0"/>
              <a:t> 정합도를 제대로 배울 수 없어</a:t>
            </a:r>
            <a:r>
              <a:rPr lang="en-US" altLang="ko-KR" dirty="0"/>
              <a:t>, </a:t>
            </a:r>
            <a:r>
              <a:rPr lang="ko-KR" altLang="en-US" b="1" dirty="0"/>
              <a:t>출력이 소스에 충실하지 않게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Heuristic pairings</a:t>
            </a:r>
            <a:r>
              <a:rPr lang="en-US" altLang="ko-KR" dirty="0"/>
              <a:t>:</a:t>
            </a:r>
            <a:r>
              <a:rPr lang="ko-KR" altLang="en-US" dirty="0"/>
              <a:t>대규모 코퍼스를 편의상 소스</a:t>
            </a:r>
            <a:r>
              <a:rPr lang="en-US" altLang="ko-KR" dirty="0"/>
              <a:t>·</a:t>
            </a:r>
            <a:r>
              <a:rPr lang="ko-KR" altLang="en-US" dirty="0"/>
              <a:t>타깃 쌍으로 묶으면</a:t>
            </a:r>
            <a:r>
              <a:rPr lang="en-US" altLang="ko-KR" dirty="0"/>
              <a:t>, </a:t>
            </a:r>
            <a:r>
              <a:rPr lang="ko-KR" altLang="en-US" b="1" dirty="0" err="1"/>
              <a:t>불일치된</a:t>
            </a:r>
            <a:r>
              <a:rPr lang="ko-KR" altLang="en-US" b="1" dirty="0"/>
              <a:t> 정보</a:t>
            </a:r>
            <a:r>
              <a:rPr lang="ko-KR" altLang="en-US" dirty="0"/>
              <a:t>가 대거 포함될 수 있음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WIKIBIO)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번째 문장이 </a:t>
            </a:r>
            <a:r>
              <a:rPr lang="ko-KR" altLang="en-US" dirty="0" err="1"/>
              <a:t>인포박스에</a:t>
            </a:r>
            <a:r>
              <a:rPr lang="ko-KR" altLang="en-US" dirty="0"/>
              <a:t> 없는 정보까지 담아</a:t>
            </a:r>
            <a:r>
              <a:rPr lang="en-US" altLang="ko-KR" dirty="0"/>
              <a:t>, </a:t>
            </a:r>
            <a:r>
              <a:rPr lang="ko-KR" altLang="en-US" dirty="0"/>
              <a:t>모델에게 </a:t>
            </a:r>
            <a:r>
              <a:rPr lang="ko-KR" altLang="en-US" b="1" dirty="0"/>
              <a:t>불필요</a:t>
            </a:r>
            <a:r>
              <a:rPr lang="en-US" altLang="ko-KR" b="1" dirty="0"/>
              <a:t>·</a:t>
            </a:r>
            <a:r>
              <a:rPr lang="ko-KR" altLang="en-US" b="1" dirty="0"/>
              <a:t>잘못된</a:t>
            </a:r>
            <a:r>
              <a:rPr lang="ko-KR" altLang="en-US" dirty="0"/>
              <a:t> 매핑을 학습시킴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중복 데이터가 제거되지 않으면</a:t>
            </a:r>
            <a:r>
              <a:rPr lang="en-US" altLang="ko-KR" dirty="0"/>
              <a:t>, </a:t>
            </a:r>
            <a:r>
              <a:rPr lang="ko-KR" altLang="en-US" dirty="0"/>
              <a:t>특정 표현이나 정보가 과도하게 학습되어 모델이 이를 </a:t>
            </a:r>
            <a:r>
              <a:rPr lang="ko-KR" altLang="en-US" b="1" dirty="0"/>
              <a:t>반복 생성</a:t>
            </a:r>
            <a:r>
              <a:rPr lang="ko-KR" altLang="en-US" dirty="0"/>
              <a:t>하게 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오픈도메인 대화</a:t>
            </a:r>
            <a:r>
              <a:rPr lang="ko-KR" altLang="en-US" dirty="0"/>
              <a:t> 등은 입력 내용에 없는 정보를 “</a:t>
            </a:r>
            <a:r>
              <a:rPr lang="ko-KR" altLang="en-US" dirty="0" err="1"/>
              <a:t>추가”해</a:t>
            </a:r>
            <a:r>
              <a:rPr lang="ko-KR" altLang="en-US" dirty="0"/>
              <a:t> 대화 </a:t>
            </a:r>
            <a:r>
              <a:rPr lang="ko-KR" altLang="en-US" dirty="0" err="1"/>
              <a:t>풍부성</a:t>
            </a:r>
            <a:r>
              <a:rPr lang="en-US" altLang="ko-KR" dirty="0"/>
              <a:t>(engagement) </a:t>
            </a:r>
            <a:r>
              <a:rPr lang="ko-KR" altLang="en-US" dirty="0"/>
              <a:t>높이기도 함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Encoder Representation</a:t>
            </a:r>
            <a:r>
              <a:rPr lang="en-US" altLang="ko-KR" dirty="0"/>
              <a:t>: </a:t>
            </a:r>
            <a:r>
              <a:rPr lang="ko-KR" altLang="en-US" dirty="0"/>
              <a:t>입력 이해가 잘못되면 환각 발생</a:t>
            </a:r>
            <a:r>
              <a:rPr lang="en-US" altLang="ko-KR" dirty="0"/>
              <a:t>.(</a:t>
            </a:r>
            <a:r>
              <a:rPr lang="ko-KR" altLang="en-US" dirty="0"/>
              <a:t>사용자가 입력 잘못 입력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Decoder</a:t>
            </a:r>
            <a:r>
              <a:rPr lang="en-US" altLang="ko-KR" dirty="0"/>
              <a:t>: </a:t>
            </a:r>
            <a:r>
              <a:rPr lang="ko-KR" altLang="en-US" dirty="0" err="1"/>
              <a:t>어텐션</a:t>
            </a:r>
            <a:r>
              <a:rPr lang="ko-KR" altLang="en-US" dirty="0"/>
              <a:t> 오류</a:t>
            </a:r>
            <a:r>
              <a:rPr lang="en-US" altLang="ko-KR" dirty="0"/>
              <a:t>·</a:t>
            </a:r>
            <a:r>
              <a:rPr lang="ko-KR" altLang="en-US" dirty="0"/>
              <a:t>무작위 디코딩</a:t>
            </a:r>
            <a:r>
              <a:rPr lang="en-US" altLang="ko-KR" dirty="0"/>
              <a:t>(top-k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환각 증가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Attention </a:t>
            </a:r>
            <a:r>
              <a:rPr lang="ko-KR" altLang="en-US" b="1" dirty="0"/>
              <a:t>오류</a:t>
            </a:r>
            <a:r>
              <a:rPr lang="en-US" altLang="ko-KR" dirty="0"/>
              <a:t>: </a:t>
            </a:r>
            <a:r>
              <a:rPr lang="ko-KR" altLang="en-US" dirty="0" err="1"/>
              <a:t>디코더가</a:t>
            </a:r>
            <a:r>
              <a:rPr lang="ko-KR" altLang="en-US" dirty="0"/>
              <a:t> 소스 내 잘못된 위치를 참고 → 사실관계 뒤섞임</a:t>
            </a:r>
            <a:r>
              <a:rPr lang="en-US" altLang="ko-KR" dirty="0"/>
              <a:t>.(</a:t>
            </a:r>
            <a:r>
              <a:rPr lang="ko-KR" altLang="en-US" dirty="0"/>
              <a:t>안 중요한곳에 가중치를 더 </a:t>
            </a:r>
            <a:r>
              <a:rPr lang="ko-KR" altLang="en-US" dirty="0" err="1"/>
              <a:t>둬버림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top-k </a:t>
            </a:r>
            <a:r>
              <a:rPr lang="ko-KR" altLang="en-US" dirty="0"/>
              <a:t>샘플링 등 무작위성</a:t>
            </a:r>
            <a:r>
              <a:rPr lang="en-US" altLang="ko-KR" dirty="0"/>
              <a:t>·</a:t>
            </a:r>
            <a:r>
              <a:rPr lang="ko-KR" altLang="en-US" dirty="0"/>
              <a:t>다양성을 높이면</a:t>
            </a:r>
            <a:r>
              <a:rPr lang="en-US" altLang="ko-KR" dirty="0"/>
              <a:t>, </a:t>
            </a:r>
            <a:r>
              <a:rPr lang="ko-KR" altLang="en-US" dirty="0"/>
              <a:t>환각 발생 확률도 증가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Exposure Bias</a:t>
            </a:r>
            <a:r>
              <a:rPr lang="en-US" altLang="ko-KR" dirty="0"/>
              <a:t>: </a:t>
            </a:r>
            <a:r>
              <a:rPr lang="ko-KR" altLang="en-US" dirty="0"/>
              <a:t>학습</a:t>
            </a:r>
            <a:r>
              <a:rPr lang="en-US" altLang="ko-KR" dirty="0"/>
              <a:t>(Teacher-forcing) vs. </a:t>
            </a:r>
            <a:r>
              <a:rPr lang="ko-KR" altLang="en-US" dirty="0"/>
              <a:t>추론</a:t>
            </a:r>
            <a:r>
              <a:rPr lang="en-US" altLang="ko-KR" dirty="0"/>
              <a:t>(Self-generated tokens) </a:t>
            </a:r>
            <a:r>
              <a:rPr lang="ko-KR" altLang="en-US" dirty="0"/>
              <a:t>간 괴리로 누적 오류 발생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Parametric Knowledge</a:t>
            </a:r>
            <a:r>
              <a:rPr lang="en-US" altLang="ko-KR" dirty="0"/>
              <a:t>: </a:t>
            </a:r>
            <a:r>
              <a:rPr lang="ko-KR" altLang="en-US" dirty="0" err="1"/>
              <a:t>사전학습된</a:t>
            </a:r>
            <a:r>
              <a:rPr lang="ko-KR" altLang="en-US" dirty="0"/>
              <a:t> 모델이 소스보다 내부 지식을 우선 사용 → 소스와 맞지 않는 내용</a:t>
            </a:r>
            <a:r>
              <a:rPr lang="en-US" altLang="ko-KR" dirty="0"/>
              <a:t>(</a:t>
            </a:r>
            <a:r>
              <a:rPr lang="ko-KR" altLang="en-US" dirty="0"/>
              <a:t>환각</a:t>
            </a:r>
            <a:r>
              <a:rPr lang="en-US" altLang="ko-K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/>
              <a:t>사전학습된</a:t>
            </a:r>
            <a:r>
              <a:rPr lang="ko-KR" altLang="en-US" b="1" dirty="0"/>
              <a:t> 모델</a:t>
            </a:r>
            <a:r>
              <a:rPr lang="ko-KR" altLang="en-US" dirty="0"/>
              <a:t>은 대규모 코퍼스 속 지식을 내부 파라미터로 </a:t>
            </a:r>
            <a:r>
              <a:rPr lang="ko-KR" altLang="en-US" b="1" dirty="0"/>
              <a:t>암기</a:t>
            </a:r>
            <a:r>
              <a:rPr lang="en-US" altLang="ko-KR" dirty="0"/>
              <a:t>.</a:t>
            </a:r>
            <a:r>
              <a:rPr lang="ko-KR" altLang="en-US" dirty="0" err="1"/>
              <a:t>다운스트림</a:t>
            </a:r>
            <a:r>
              <a:rPr lang="ko-KR" altLang="en-US" dirty="0"/>
              <a:t> 태스크에서 </a:t>
            </a:r>
            <a:r>
              <a:rPr lang="ko-KR" altLang="en-US" b="1" dirty="0"/>
              <a:t>소스보다</a:t>
            </a:r>
            <a:r>
              <a:rPr lang="ko-KR" altLang="en-US" dirty="0"/>
              <a:t> 내부에 저장된</a:t>
            </a:r>
            <a:r>
              <a:rPr lang="en-US" altLang="ko-KR" dirty="0"/>
              <a:t>(“parametric knowledge”) </a:t>
            </a:r>
            <a:r>
              <a:rPr lang="ko-KR" altLang="en-US" dirty="0"/>
              <a:t>정보를 우선 사용 → 소스에 없는 내용</a:t>
            </a:r>
            <a:r>
              <a:rPr lang="en-US" altLang="ko-KR" dirty="0"/>
              <a:t>(</a:t>
            </a:r>
            <a:r>
              <a:rPr lang="ko-KR" altLang="en-US" dirty="0"/>
              <a:t>환각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2FCE2-ED9D-6879-6E3F-C082C03BB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2E5F-5E8B-497F-A5D3-8174A9CCAE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4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8F55C-BCE8-E753-0842-48447428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5AFC6A-1CD0-6389-8D01-404428A5F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A10F9C-1E32-1086-34E9-2E5EBDC7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기본 아이디어</a:t>
            </a:r>
            <a:r>
              <a:rPr lang="en-US" altLang="ko-KR" dirty="0"/>
              <a:t>: </a:t>
            </a:r>
            <a:r>
              <a:rPr lang="ko-KR" altLang="en-US" dirty="0"/>
              <a:t>원천적으로 </a:t>
            </a:r>
            <a:r>
              <a:rPr lang="ko-KR" altLang="en-US" b="1" dirty="0"/>
              <a:t>소스</a:t>
            </a:r>
            <a:r>
              <a:rPr lang="en-US" altLang="ko-KR" b="1" dirty="0"/>
              <a:t>-</a:t>
            </a:r>
            <a:r>
              <a:rPr lang="ko-KR" altLang="en-US" b="1" dirty="0"/>
              <a:t>타깃 불일치</a:t>
            </a:r>
            <a:r>
              <a:rPr lang="ko-KR" altLang="en-US" dirty="0"/>
              <a:t>가 없는 고품질 데이터셋 구축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인력</a:t>
            </a:r>
            <a:r>
              <a:rPr lang="en-US" altLang="ko-KR" dirty="0"/>
              <a:t>·</a:t>
            </a:r>
            <a:r>
              <a:rPr lang="ko-KR" altLang="en-US" dirty="0"/>
              <a:t>비용이 많이 들고 다채로운 표현이 제한될 수 있으나</a:t>
            </a:r>
            <a:r>
              <a:rPr lang="en-US" altLang="ko-KR" dirty="0"/>
              <a:t>, </a:t>
            </a:r>
            <a:r>
              <a:rPr lang="ko-KR" altLang="en-US" dirty="0"/>
              <a:t>데이터 정확성을 높여 환각 위험 감소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/>
              <a:t>노이즈 제거</a:t>
            </a:r>
            <a:r>
              <a:rPr lang="en-US" altLang="ko-KR" dirty="0"/>
              <a:t>:</a:t>
            </a:r>
            <a:r>
              <a:rPr lang="ko-KR" altLang="en-US" dirty="0"/>
              <a:t>소스와 맞지 않는 타깃을 자동으로 감지</a:t>
            </a:r>
            <a:r>
              <a:rPr lang="en-US" altLang="ko-KR" dirty="0"/>
              <a:t>(</a:t>
            </a:r>
            <a:r>
              <a:rPr lang="ko-KR" altLang="en-US" dirty="0"/>
              <a:t>앞선 </a:t>
            </a:r>
            <a:r>
              <a:rPr lang="ko-KR" altLang="en-US" dirty="0" err="1"/>
              <a:t>메트릭</a:t>
            </a:r>
            <a:r>
              <a:rPr lang="ko-KR" altLang="en-US" dirty="0"/>
              <a:t> 등 활용</a:t>
            </a:r>
            <a:r>
              <a:rPr lang="en-US" altLang="ko-KR" dirty="0"/>
              <a:t>) </a:t>
            </a:r>
            <a:r>
              <a:rPr lang="ko-KR" altLang="en-US" dirty="0"/>
              <a:t>후 </a:t>
            </a:r>
            <a:r>
              <a:rPr lang="ko-KR" altLang="en-US" b="1" dirty="0"/>
              <a:t>제거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b="1" dirty="0"/>
              <a:t>수정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/>
              <a:t>부분 수정</a:t>
            </a:r>
            <a:r>
              <a:rPr lang="en-US" altLang="ko-KR" dirty="0"/>
              <a:t>:</a:t>
            </a:r>
            <a:r>
              <a:rPr lang="ko-KR" altLang="en-US" dirty="0"/>
              <a:t>특히 </a:t>
            </a:r>
            <a:r>
              <a:rPr lang="en-US" altLang="ko-KR" dirty="0"/>
              <a:t>data-to-text(</a:t>
            </a:r>
            <a:r>
              <a:rPr lang="ko-KR" altLang="en-US" dirty="0"/>
              <a:t>구조화 </a:t>
            </a:r>
            <a:r>
              <a:rPr lang="ko-KR" altLang="en-US" dirty="0" err="1"/>
              <a:t>데이터→문장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b="1" dirty="0"/>
              <a:t>Slot matching</a:t>
            </a:r>
            <a:r>
              <a:rPr lang="ko-KR" altLang="en-US" dirty="0"/>
              <a:t> 기법 등으로 입력</a:t>
            </a:r>
            <a:r>
              <a:rPr lang="en-US" altLang="ko-KR" dirty="0"/>
              <a:t>/</a:t>
            </a:r>
            <a:r>
              <a:rPr lang="ko-KR" altLang="en-US" dirty="0"/>
              <a:t>출력 불일치 부분만 교정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/>
              <a:t>Slot matching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사용자 입력에서 특정 정보를 추출하고</a:t>
            </a:r>
            <a:r>
              <a:rPr lang="en-US" altLang="ko-KR" dirty="0"/>
              <a:t>, </a:t>
            </a:r>
            <a:r>
              <a:rPr lang="ko-KR" altLang="en-US" dirty="0"/>
              <a:t>이를 특정 목적에 맞게 매칭하거나 처리하는 과정을 말합니다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소스에 부족한 정보를 </a:t>
            </a:r>
            <a:r>
              <a:rPr lang="ko-KR" altLang="en-US" b="1" dirty="0"/>
              <a:t>외부 지식</a:t>
            </a:r>
            <a:r>
              <a:rPr lang="en-US" altLang="ko-KR" dirty="0"/>
              <a:t>(knowledge graph, </a:t>
            </a:r>
            <a:r>
              <a:rPr lang="ko-KR" altLang="en-US" dirty="0"/>
              <a:t>검색된 텍스트 등</a:t>
            </a:r>
            <a:r>
              <a:rPr lang="en-US" altLang="ko-KR" dirty="0"/>
              <a:t>)</a:t>
            </a:r>
            <a:r>
              <a:rPr lang="ko-KR" altLang="en-US" dirty="0"/>
              <a:t>으로 보완 → 모델이 소스와의 정합을 높임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Encoder </a:t>
            </a:r>
            <a:r>
              <a:rPr lang="ko-KR" altLang="en-US" b="1" dirty="0"/>
              <a:t>개선</a:t>
            </a:r>
            <a:r>
              <a:rPr lang="en-US" altLang="ko-KR" dirty="0"/>
              <a:t>: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듀얼 인코더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+</a:t>
            </a:r>
            <a:r>
              <a:rPr lang="ko-KR" altLang="en-US" dirty="0"/>
              <a:t>그래프</a:t>
            </a:r>
            <a:r>
              <a:rPr lang="en-US" altLang="ko-KR" dirty="0"/>
              <a:t>), </a:t>
            </a:r>
            <a:r>
              <a:rPr lang="ko-KR" altLang="en-US" dirty="0"/>
              <a:t>더욱 정교한 소스 표현 학습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Attention </a:t>
            </a:r>
            <a:r>
              <a:rPr lang="ko-KR" altLang="en-US" b="1" dirty="0"/>
              <a:t>개선</a:t>
            </a:r>
            <a:r>
              <a:rPr lang="en-US" altLang="ko-KR" dirty="0"/>
              <a:t>:</a:t>
            </a:r>
            <a:r>
              <a:rPr lang="ko-KR" altLang="en-US" dirty="0"/>
              <a:t>소스에 집중하게끔 편향</a:t>
            </a:r>
            <a:r>
              <a:rPr lang="en-US" altLang="ko-KR" dirty="0"/>
              <a:t>(bias) </a:t>
            </a:r>
            <a:r>
              <a:rPr lang="ko-KR" altLang="en-US" dirty="0"/>
              <a:t>추가</a:t>
            </a:r>
            <a:r>
              <a:rPr lang="en-US" altLang="ko-KR" dirty="0"/>
              <a:t>, sparse/inductive attention</a:t>
            </a:r>
            <a:r>
              <a:rPr lang="ko-KR" altLang="en-US" dirty="0"/>
              <a:t>으로 장기 의존성 강화</a:t>
            </a:r>
            <a:r>
              <a:rPr lang="en-US" altLang="ko-KR" dirty="0"/>
              <a:t>, </a:t>
            </a:r>
            <a:r>
              <a:rPr lang="ko-KR" altLang="en-US" dirty="0"/>
              <a:t>불필요 링크 제거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Decoder </a:t>
            </a:r>
            <a:r>
              <a:rPr lang="ko-KR" altLang="en-US" b="1" dirty="0"/>
              <a:t>개선</a:t>
            </a:r>
            <a:r>
              <a:rPr lang="en-US" altLang="ko-KR" dirty="0"/>
              <a:t>:</a:t>
            </a:r>
            <a:r>
              <a:rPr lang="ko-KR" altLang="en-US" dirty="0"/>
              <a:t>멀티</a:t>
            </a:r>
            <a:r>
              <a:rPr lang="en-US" altLang="ko-KR" dirty="0"/>
              <a:t>-</a:t>
            </a:r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불확실성</a:t>
            </a:r>
            <a:r>
              <a:rPr lang="en-US" altLang="ko-KR" dirty="0"/>
              <a:t>(uncertainty) </a:t>
            </a:r>
            <a:r>
              <a:rPr lang="ko-KR" altLang="en-US" dirty="0"/>
              <a:t>고려</a:t>
            </a:r>
            <a:r>
              <a:rPr lang="en-US" altLang="ko-KR" dirty="0"/>
              <a:t>, </a:t>
            </a:r>
            <a:r>
              <a:rPr lang="ko-KR" altLang="en-US" dirty="0"/>
              <a:t>구조적 제약</a:t>
            </a:r>
            <a:r>
              <a:rPr lang="en-US" altLang="ko-KR" dirty="0"/>
              <a:t>(decoder</a:t>
            </a:r>
            <a:r>
              <a:rPr lang="ko-KR" altLang="en-US" dirty="0"/>
              <a:t>에 명시적 제한</a:t>
            </a:r>
            <a:r>
              <a:rPr lang="en-US" altLang="ko-KR" dirty="0"/>
              <a:t>) </a:t>
            </a:r>
            <a:r>
              <a:rPr lang="ko-KR" altLang="en-US" dirty="0"/>
              <a:t>등으로 환각 토큰 억제</a:t>
            </a:r>
            <a:r>
              <a:rPr lang="en-US" altLang="ko-KR" dirty="0"/>
              <a:t>.</a:t>
            </a:r>
            <a:r>
              <a:rPr lang="ko-KR" altLang="en-US" dirty="0"/>
              <a:t> 샘플링의 무작위성 줄이기 등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Planning/Sketching</a:t>
            </a:r>
            <a:r>
              <a:rPr lang="ko-KR" altLang="en-US" dirty="0"/>
              <a:t>생성 전</a:t>
            </a:r>
            <a:r>
              <a:rPr lang="en-US" altLang="ko-KR" dirty="0"/>
              <a:t>, </a:t>
            </a:r>
            <a:r>
              <a:rPr lang="ko-KR" altLang="en-US" dirty="0"/>
              <a:t>출력 스켈레톤</a:t>
            </a:r>
            <a:r>
              <a:rPr lang="en-US" altLang="ko-KR" dirty="0"/>
              <a:t>(</a:t>
            </a:r>
            <a:r>
              <a:rPr lang="ko-KR" altLang="en-US" dirty="0"/>
              <a:t>골격</a:t>
            </a:r>
            <a:r>
              <a:rPr lang="en-US" altLang="ko-KR" dirty="0"/>
              <a:t>)</a:t>
            </a:r>
            <a:r>
              <a:rPr lang="ko-KR" altLang="en-US" dirty="0"/>
              <a:t>을 미리 계획 → 무분별한 환각 생성 억제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Reinforcement Learning (RL)</a:t>
            </a:r>
            <a:r>
              <a:rPr lang="ko-KR" altLang="en-US" dirty="0"/>
              <a:t>여러 보상함수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slot consistency, QA </a:t>
            </a:r>
            <a:r>
              <a:rPr lang="ko-KR" altLang="en-US" dirty="0"/>
              <a:t>기반 보상</a:t>
            </a:r>
            <a:r>
              <a:rPr lang="en-US" altLang="ko-KR" dirty="0"/>
              <a:t>)</a:t>
            </a:r>
            <a:r>
              <a:rPr lang="ko-KR" altLang="en-US" dirty="0"/>
              <a:t>로 환각 감소 목표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Multi-task </a:t>
            </a:r>
            <a:r>
              <a:rPr lang="en-US" altLang="ko-KR" b="1" dirty="0" err="1"/>
              <a:t>Learning</a:t>
            </a:r>
            <a:r>
              <a:rPr lang="en-US" altLang="ko-KR" dirty="0" err="1"/>
              <a:t>entailment</a:t>
            </a:r>
            <a:r>
              <a:rPr lang="en-US" altLang="ko-KR" dirty="0"/>
              <a:t>/</a:t>
            </a:r>
            <a:r>
              <a:rPr lang="ko-KR" altLang="en-US" dirty="0"/>
              <a:t>정렬</a:t>
            </a:r>
            <a:r>
              <a:rPr lang="en-US" altLang="ko-KR" dirty="0"/>
              <a:t>(alignment) </a:t>
            </a:r>
            <a:r>
              <a:rPr lang="ko-KR" altLang="en-US" dirty="0"/>
              <a:t>등 부가 과제를 함께 학습 → 소스</a:t>
            </a:r>
            <a:r>
              <a:rPr lang="en-US" altLang="ko-KR" dirty="0"/>
              <a:t>-</a:t>
            </a:r>
            <a:r>
              <a:rPr lang="ko-KR" altLang="en-US" dirty="0"/>
              <a:t>타깃 정합도 높임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Controllable Generation</a:t>
            </a:r>
            <a:r>
              <a:rPr lang="ko-KR" altLang="en-US" dirty="0"/>
              <a:t>환각 정도를 “</a:t>
            </a:r>
            <a:r>
              <a:rPr lang="ko-KR" altLang="en-US" dirty="0" err="1"/>
              <a:t>속성”으로</a:t>
            </a:r>
            <a:r>
              <a:rPr lang="ko-KR" altLang="en-US" dirty="0"/>
              <a:t> 설정 → 사용자 요구에 맞춰 적절히 환각을 줄일 수 있음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사후 보정</a:t>
            </a:r>
            <a:r>
              <a:rPr lang="en-US" altLang="ko-KR" dirty="0"/>
              <a:t>:</a:t>
            </a:r>
            <a:r>
              <a:rPr lang="ko-KR" altLang="en-US" dirty="0"/>
              <a:t>모델이 만든 출력을 다시 한 번 </a:t>
            </a:r>
            <a:r>
              <a:rPr lang="ko-KR" altLang="en-US" b="1" dirty="0"/>
              <a:t>교정</a:t>
            </a:r>
            <a:r>
              <a:rPr lang="en-US" altLang="ko-KR" dirty="0"/>
              <a:t>(</a:t>
            </a:r>
            <a:r>
              <a:rPr lang="ko-KR" altLang="en-US" dirty="0"/>
              <a:t>사실성 검증 후 수정</a:t>
            </a:r>
            <a:r>
              <a:rPr lang="en-US" altLang="ko-K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생성 → 교정</a:t>
            </a:r>
            <a:r>
              <a:rPr lang="en-US" altLang="ko-KR" dirty="0"/>
              <a:t>(refine)” 2</a:t>
            </a:r>
            <a:r>
              <a:rPr lang="ko-KR" altLang="en-US" dirty="0"/>
              <a:t>단계 접근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B7BEE-FC23-AD4D-2FCB-58D20175F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2E5F-5E8B-497F-A5D3-8174A9CCAE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4B5A-E0D2-DE62-33AC-BE88D780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1E64FB-3585-9390-D319-220E02995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135DB0-5318-2790-FA89-289E4EF68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기본 아이디어</a:t>
            </a:r>
            <a:r>
              <a:rPr lang="en-US" altLang="ko-KR" dirty="0"/>
              <a:t>: </a:t>
            </a:r>
            <a:r>
              <a:rPr lang="ko-KR" altLang="en-US" dirty="0"/>
              <a:t>원천적으로 </a:t>
            </a:r>
            <a:r>
              <a:rPr lang="ko-KR" altLang="en-US" b="1" dirty="0"/>
              <a:t>소스</a:t>
            </a:r>
            <a:r>
              <a:rPr lang="en-US" altLang="ko-KR" b="1" dirty="0"/>
              <a:t>-</a:t>
            </a:r>
            <a:r>
              <a:rPr lang="ko-KR" altLang="en-US" b="1" dirty="0"/>
              <a:t>타깃 불일치</a:t>
            </a:r>
            <a:r>
              <a:rPr lang="ko-KR" altLang="en-US" dirty="0"/>
              <a:t>가 없는 고품질 데이터셋 구축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인력</a:t>
            </a:r>
            <a:r>
              <a:rPr lang="en-US" altLang="ko-KR" dirty="0"/>
              <a:t>·</a:t>
            </a:r>
            <a:r>
              <a:rPr lang="ko-KR" altLang="en-US" dirty="0"/>
              <a:t>비용이 많이 들고 다채로운 표현이 제한될 수 있으나</a:t>
            </a:r>
            <a:r>
              <a:rPr lang="en-US" altLang="ko-KR" dirty="0"/>
              <a:t>, </a:t>
            </a:r>
            <a:r>
              <a:rPr lang="ko-KR" altLang="en-US" dirty="0"/>
              <a:t>데이터 정확성을 높여 환각 위험 감소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/>
              <a:t>노이즈 제거</a:t>
            </a:r>
            <a:r>
              <a:rPr lang="en-US" altLang="ko-KR" dirty="0"/>
              <a:t>:</a:t>
            </a:r>
            <a:r>
              <a:rPr lang="ko-KR" altLang="en-US" dirty="0"/>
              <a:t>소스와 맞지 않는 타깃을 자동으로 감지</a:t>
            </a:r>
            <a:r>
              <a:rPr lang="en-US" altLang="ko-KR" dirty="0"/>
              <a:t>(</a:t>
            </a:r>
            <a:r>
              <a:rPr lang="ko-KR" altLang="en-US" dirty="0"/>
              <a:t>앞선 </a:t>
            </a:r>
            <a:r>
              <a:rPr lang="ko-KR" altLang="en-US" dirty="0" err="1"/>
              <a:t>메트릭</a:t>
            </a:r>
            <a:r>
              <a:rPr lang="ko-KR" altLang="en-US" dirty="0"/>
              <a:t> 등 활용</a:t>
            </a:r>
            <a:r>
              <a:rPr lang="en-US" altLang="ko-KR" dirty="0"/>
              <a:t>) </a:t>
            </a:r>
            <a:r>
              <a:rPr lang="ko-KR" altLang="en-US" dirty="0"/>
              <a:t>후 </a:t>
            </a:r>
            <a:r>
              <a:rPr lang="ko-KR" altLang="en-US" b="1" dirty="0"/>
              <a:t>제거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b="1" dirty="0"/>
              <a:t>수정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b="1" dirty="0"/>
              <a:t>부분 수정</a:t>
            </a:r>
            <a:r>
              <a:rPr lang="en-US" altLang="ko-KR" dirty="0"/>
              <a:t>:</a:t>
            </a:r>
            <a:r>
              <a:rPr lang="ko-KR" altLang="en-US" dirty="0"/>
              <a:t>특히 </a:t>
            </a:r>
            <a:r>
              <a:rPr lang="en-US" altLang="ko-KR" dirty="0"/>
              <a:t>data-to-text(</a:t>
            </a:r>
            <a:r>
              <a:rPr lang="ko-KR" altLang="en-US" dirty="0"/>
              <a:t>구조화 </a:t>
            </a:r>
            <a:r>
              <a:rPr lang="ko-KR" altLang="en-US" dirty="0" err="1"/>
              <a:t>데이터→문장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b="1" dirty="0"/>
              <a:t>Slot matching</a:t>
            </a:r>
            <a:r>
              <a:rPr lang="ko-KR" altLang="en-US" dirty="0"/>
              <a:t> 기법 등으로 입력</a:t>
            </a:r>
            <a:r>
              <a:rPr lang="en-US" altLang="ko-KR" dirty="0"/>
              <a:t>/</a:t>
            </a:r>
            <a:r>
              <a:rPr lang="ko-KR" altLang="en-US" dirty="0"/>
              <a:t>출력 불일치 부분만 교정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소스에 부족한 정보를 </a:t>
            </a:r>
            <a:r>
              <a:rPr lang="ko-KR" altLang="en-US" b="1" dirty="0"/>
              <a:t>외부 지식</a:t>
            </a:r>
            <a:r>
              <a:rPr lang="en-US" altLang="ko-KR" dirty="0"/>
              <a:t>(knowledge graph, </a:t>
            </a:r>
            <a:r>
              <a:rPr lang="ko-KR" altLang="en-US" dirty="0"/>
              <a:t>검색된 텍스트 등</a:t>
            </a:r>
            <a:r>
              <a:rPr lang="en-US" altLang="ko-KR" dirty="0"/>
              <a:t>)</a:t>
            </a:r>
            <a:r>
              <a:rPr lang="ko-KR" altLang="en-US" dirty="0"/>
              <a:t>으로 보완 → 모델이 소스와의 정합을 높임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Encoder </a:t>
            </a:r>
            <a:r>
              <a:rPr lang="ko-KR" altLang="en-US" b="1" dirty="0"/>
              <a:t>개선</a:t>
            </a:r>
            <a:r>
              <a:rPr lang="en-US" altLang="ko-KR" dirty="0"/>
              <a:t>: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듀얼 인코더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+</a:t>
            </a:r>
            <a:r>
              <a:rPr lang="ko-KR" altLang="en-US" dirty="0"/>
              <a:t>그래프</a:t>
            </a:r>
            <a:r>
              <a:rPr lang="en-US" altLang="ko-KR" dirty="0"/>
              <a:t>), </a:t>
            </a:r>
            <a:r>
              <a:rPr lang="ko-KR" altLang="en-US" dirty="0"/>
              <a:t>더욱 정교한 소스 표현 학습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Attention </a:t>
            </a:r>
            <a:r>
              <a:rPr lang="ko-KR" altLang="en-US" b="1" dirty="0"/>
              <a:t>개선</a:t>
            </a:r>
            <a:r>
              <a:rPr lang="en-US" altLang="ko-KR" dirty="0"/>
              <a:t>:</a:t>
            </a:r>
            <a:r>
              <a:rPr lang="ko-KR" altLang="en-US" dirty="0"/>
              <a:t>소스에 집중하게끔 편향</a:t>
            </a:r>
            <a:r>
              <a:rPr lang="en-US" altLang="ko-KR" dirty="0"/>
              <a:t>(bias) </a:t>
            </a:r>
            <a:r>
              <a:rPr lang="ko-KR" altLang="en-US" dirty="0"/>
              <a:t>추가</a:t>
            </a:r>
            <a:r>
              <a:rPr lang="en-US" altLang="ko-KR" dirty="0"/>
              <a:t>, sparse/inductive attention</a:t>
            </a:r>
            <a:r>
              <a:rPr lang="ko-KR" altLang="en-US" dirty="0"/>
              <a:t>으로 장기 의존성 강화</a:t>
            </a:r>
            <a:r>
              <a:rPr lang="en-US" altLang="ko-KR" dirty="0"/>
              <a:t>, </a:t>
            </a:r>
            <a:r>
              <a:rPr lang="ko-KR" altLang="en-US" dirty="0"/>
              <a:t>불필요 링크 제거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Decoder </a:t>
            </a:r>
            <a:r>
              <a:rPr lang="ko-KR" altLang="en-US" b="1" dirty="0"/>
              <a:t>개선</a:t>
            </a:r>
            <a:r>
              <a:rPr lang="en-US" altLang="ko-KR" dirty="0"/>
              <a:t>:</a:t>
            </a:r>
            <a:r>
              <a:rPr lang="ko-KR" altLang="en-US" dirty="0"/>
              <a:t>멀티</a:t>
            </a:r>
            <a:r>
              <a:rPr lang="en-US" altLang="ko-KR" dirty="0"/>
              <a:t>-</a:t>
            </a:r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불확실성</a:t>
            </a:r>
            <a:r>
              <a:rPr lang="en-US" altLang="ko-KR" dirty="0"/>
              <a:t>(uncertainty) </a:t>
            </a:r>
            <a:r>
              <a:rPr lang="ko-KR" altLang="en-US" dirty="0"/>
              <a:t>고려</a:t>
            </a:r>
            <a:r>
              <a:rPr lang="en-US" altLang="ko-KR" dirty="0"/>
              <a:t>, </a:t>
            </a:r>
            <a:r>
              <a:rPr lang="ko-KR" altLang="en-US" dirty="0"/>
              <a:t>구조적 제약</a:t>
            </a:r>
            <a:r>
              <a:rPr lang="en-US" altLang="ko-KR" dirty="0"/>
              <a:t>(decoder</a:t>
            </a:r>
            <a:r>
              <a:rPr lang="ko-KR" altLang="en-US" dirty="0"/>
              <a:t>에 명시적 제한</a:t>
            </a:r>
            <a:r>
              <a:rPr lang="en-US" altLang="ko-KR" dirty="0"/>
              <a:t>) </a:t>
            </a:r>
            <a:r>
              <a:rPr lang="ko-KR" altLang="en-US" dirty="0"/>
              <a:t>등으로 환각 토큰 억제</a:t>
            </a:r>
            <a:r>
              <a:rPr lang="en-US" altLang="ko-KR" dirty="0"/>
              <a:t>.</a:t>
            </a:r>
            <a:r>
              <a:rPr lang="ko-KR" altLang="en-US" dirty="0"/>
              <a:t> 샘플링의 무작위성 줄이기 등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Planning/Sketching</a:t>
            </a:r>
            <a:r>
              <a:rPr lang="ko-KR" altLang="en-US" dirty="0"/>
              <a:t>생성 전</a:t>
            </a:r>
            <a:r>
              <a:rPr lang="en-US" altLang="ko-KR" dirty="0"/>
              <a:t>, </a:t>
            </a:r>
            <a:r>
              <a:rPr lang="ko-KR" altLang="en-US" dirty="0"/>
              <a:t>출력 스켈레톤</a:t>
            </a:r>
            <a:r>
              <a:rPr lang="en-US" altLang="ko-KR" dirty="0"/>
              <a:t>(</a:t>
            </a:r>
            <a:r>
              <a:rPr lang="ko-KR" altLang="en-US" dirty="0"/>
              <a:t>골격</a:t>
            </a:r>
            <a:r>
              <a:rPr lang="en-US" altLang="ko-KR" dirty="0"/>
              <a:t>)</a:t>
            </a:r>
            <a:r>
              <a:rPr lang="ko-KR" altLang="en-US" dirty="0"/>
              <a:t>을 미리 계획 → 무분별한 환각 생성 억제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Reinforcement Learning (RL)</a:t>
            </a:r>
            <a:r>
              <a:rPr lang="ko-KR" altLang="en-US" dirty="0"/>
              <a:t>여러 보상함수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slot consistency, QA </a:t>
            </a:r>
            <a:r>
              <a:rPr lang="ko-KR" altLang="en-US" dirty="0"/>
              <a:t>기반 보상</a:t>
            </a:r>
            <a:r>
              <a:rPr lang="en-US" altLang="ko-KR" dirty="0"/>
              <a:t>)</a:t>
            </a:r>
            <a:r>
              <a:rPr lang="ko-KR" altLang="en-US" dirty="0"/>
              <a:t>로 환각 감소 목표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Multi-task Learning </a:t>
            </a:r>
            <a:r>
              <a:rPr lang="en-US" altLang="ko-KR" dirty="0"/>
              <a:t>entailment/</a:t>
            </a:r>
            <a:r>
              <a:rPr lang="ko-KR" altLang="en-US" dirty="0"/>
              <a:t>정렬</a:t>
            </a:r>
            <a:r>
              <a:rPr lang="en-US" altLang="ko-KR" dirty="0"/>
              <a:t>(alignment) </a:t>
            </a:r>
            <a:r>
              <a:rPr lang="ko-KR" altLang="en-US" dirty="0"/>
              <a:t>등 부가 과제를 </a:t>
            </a:r>
            <a:r>
              <a:rPr lang="en-US" altLang="ko-KR" dirty="0"/>
              <a:t>“</a:t>
            </a:r>
            <a:r>
              <a:rPr lang="ko-KR" altLang="en-US" dirty="0"/>
              <a:t>함께 학습</a:t>
            </a:r>
            <a:r>
              <a:rPr lang="en-US" altLang="ko-KR" dirty="0"/>
              <a:t>”</a:t>
            </a:r>
            <a:r>
              <a:rPr lang="ko-KR" altLang="en-US" dirty="0"/>
              <a:t> → 소스</a:t>
            </a:r>
            <a:r>
              <a:rPr lang="en-US" altLang="ko-KR" dirty="0"/>
              <a:t>-</a:t>
            </a:r>
            <a:r>
              <a:rPr lang="ko-KR" altLang="en-US" dirty="0"/>
              <a:t>타깃 정합도 높임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Controllable Generation</a:t>
            </a:r>
            <a:r>
              <a:rPr lang="ko-KR" altLang="en-US" dirty="0"/>
              <a:t>환각 정도를 “</a:t>
            </a:r>
            <a:r>
              <a:rPr lang="ko-KR" altLang="en-US" dirty="0" err="1"/>
              <a:t>속성”으로</a:t>
            </a:r>
            <a:r>
              <a:rPr lang="ko-KR" altLang="en-US" dirty="0"/>
              <a:t> 설정 → 사용자 요구에 맞춰 적절히 환각을 줄일 수 있음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사후 보정</a:t>
            </a:r>
            <a:r>
              <a:rPr lang="en-US" altLang="ko-KR" dirty="0"/>
              <a:t>:</a:t>
            </a:r>
            <a:r>
              <a:rPr lang="ko-KR" altLang="en-US" dirty="0"/>
              <a:t>모델이 만든 출력을 다시 한 번 </a:t>
            </a:r>
            <a:r>
              <a:rPr lang="ko-KR" altLang="en-US" b="1" dirty="0"/>
              <a:t>교정</a:t>
            </a:r>
            <a:r>
              <a:rPr lang="en-US" altLang="ko-KR" dirty="0"/>
              <a:t>(</a:t>
            </a:r>
            <a:r>
              <a:rPr lang="ko-KR" altLang="en-US" dirty="0"/>
              <a:t>사실성 검증 후 수정</a:t>
            </a:r>
            <a:r>
              <a:rPr lang="en-US" altLang="ko-K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생성 → 교정</a:t>
            </a:r>
            <a:r>
              <a:rPr lang="en-US" altLang="ko-KR" dirty="0"/>
              <a:t>(refine)” 2</a:t>
            </a:r>
            <a:r>
              <a:rPr lang="ko-KR" altLang="en-US" dirty="0"/>
              <a:t>단계 접근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C5B81-2817-20B8-82A9-32CD9E162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2E5F-5E8B-497F-A5D3-8174A9CCAE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6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BD1E-ECD8-0C25-E60D-D6A662E6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61442F-4C3C-0ED9-7C54-FBB685CB0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A7B0AE-00E6-889E-CDCA-82BB4BC33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ChatGPT, GPT-4 </a:t>
            </a:r>
            <a:r>
              <a:rPr lang="ko-KR" altLang="en-US" dirty="0"/>
              <a:t>등 강력</a:t>
            </a:r>
            <a:r>
              <a:rPr lang="en-US" altLang="ko-KR" dirty="0"/>
              <a:t>·</a:t>
            </a:r>
            <a:r>
              <a:rPr lang="ko-KR" altLang="en-US" dirty="0"/>
              <a:t>유창하지만 환각 식별 어려워지고</a:t>
            </a:r>
            <a:r>
              <a:rPr lang="en-US" altLang="ko-KR" dirty="0"/>
              <a:t>, </a:t>
            </a:r>
            <a:r>
              <a:rPr lang="ko-KR" altLang="en-US" dirty="0"/>
              <a:t>위험성 높아짐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LLM</a:t>
            </a:r>
            <a:r>
              <a:rPr lang="ko-KR" altLang="en-US" b="1" dirty="0"/>
              <a:t>의 환각</a:t>
            </a:r>
            <a:r>
              <a:rPr lang="ko-KR" altLang="en-US" dirty="0"/>
              <a:t>은 </a:t>
            </a:r>
            <a:r>
              <a:rPr lang="ko-KR" altLang="en-US" b="1" dirty="0"/>
              <a:t>훈련 데이터</a:t>
            </a:r>
            <a:r>
              <a:rPr lang="ko-KR" altLang="en-US" dirty="0"/>
              <a:t> 내용과도 어긋날 수 있음</a:t>
            </a:r>
            <a:r>
              <a:rPr lang="en-US" altLang="ko-KR" dirty="0"/>
              <a:t>(Extrinsic </a:t>
            </a:r>
            <a:r>
              <a:rPr lang="ko-KR" altLang="en-US" dirty="0"/>
              <a:t>지향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학습 데이터 자체가 완벽히 사실이 아닐 수 있음을 고려 → </a:t>
            </a:r>
            <a:r>
              <a:rPr lang="en-US" altLang="ko-KR" dirty="0"/>
              <a:t>factuality(</a:t>
            </a:r>
            <a:r>
              <a:rPr lang="ko-KR" altLang="en-US" dirty="0"/>
              <a:t>사실성</a:t>
            </a:r>
            <a:r>
              <a:rPr lang="en-US" altLang="ko-KR" dirty="0"/>
              <a:t>) vs. hallucination </a:t>
            </a:r>
            <a:r>
              <a:rPr lang="ko-KR" altLang="en-US" dirty="0"/>
              <a:t>구분이 더 복잡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Reference-dependent</a:t>
            </a:r>
            <a:r>
              <a:rPr lang="en-US" altLang="ko-KR" dirty="0"/>
              <a:t>:“</a:t>
            </a:r>
            <a:r>
              <a:rPr lang="ko-KR" altLang="en-US" dirty="0"/>
              <a:t>지식 베이스</a:t>
            </a:r>
            <a:r>
              <a:rPr lang="en-US" altLang="ko-KR" dirty="0"/>
              <a:t>(</a:t>
            </a:r>
            <a:r>
              <a:rPr lang="ko-KR" altLang="en-US" dirty="0"/>
              <a:t>위키 등</a:t>
            </a:r>
            <a:r>
              <a:rPr lang="en-US" altLang="ko-KR" dirty="0"/>
              <a:t>)</a:t>
            </a:r>
            <a:r>
              <a:rPr lang="ko-KR" altLang="en-US" dirty="0"/>
              <a:t>나 인간 검증 </a:t>
            </a:r>
            <a:r>
              <a:rPr lang="ko-KR" altLang="en-US" dirty="0" err="1"/>
              <a:t>데이터”를</a:t>
            </a:r>
            <a:r>
              <a:rPr lang="ko-KR" altLang="en-US" dirty="0"/>
              <a:t> 기준으로 </a:t>
            </a:r>
            <a:r>
              <a:rPr lang="en-US" altLang="ko-KR" dirty="0"/>
              <a:t>LLM </a:t>
            </a:r>
            <a:r>
              <a:rPr lang="ko-KR" altLang="en-US" dirty="0"/>
              <a:t>출력이 얼마나 틀렸는지 측정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외부 참조 없이</a:t>
            </a:r>
            <a:r>
              <a:rPr lang="en-US" altLang="ko-KR" dirty="0"/>
              <a:t>, LLM </a:t>
            </a:r>
            <a:r>
              <a:rPr lang="ko-KR" altLang="en-US" dirty="0"/>
              <a:t>내부 확률</a:t>
            </a:r>
            <a:r>
              <a:rPr lang="en-US" altLang="ko-KR" dirty="0"/>
              <a:t>(uncertainty)</a:t>
            </a:r>
            <a:r>
              <a:rPr lang="ko-KR" altLang="en-US" dirty="0"/>
              <a:t>이나 </a:t>
            </a:r>
            <a:r>
              <a:rPr lang="ko-KR" altLang="en-US" b="1" dirty="0"/>
              <a:t>출력 일관성</a:t>
            </a:r>
            <a:r>
              <a:rPr lang="en-US" altLang="ko-KR" dirty="0"/>
              <a:t>(consistency) </a:t>
            </a:r>
            <a:r>
              <a:rPr lang="ko-KR" altLang="en-US" dirty="0"/>
              <a:t>비교로 환각 판단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토큰 확률이 낮은 부분</a:t>
            </a:r>
            <a:r>
              <a:rPr lang="en-US" altLang="ko-KR" dirty="0"/>
              <a:t> / </a:t>
            </a:r>
            <a:r>
              <a:rPr lang="ko-KR" altLang="en-US" dirty="0"/>
              <a:t>여러 번 샘플링한 결과의 상호 유사도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arenBoth"/>
            </a:pPr>
            <a:r>
              <a:rPr lang="en-US" altLang="ko-KR" b="1" dirty="0"/>
              <a:t>Multimodal</a:t>
            </a:r>
            <a:r>
              <a:rPr lang="ko-KR" altLang="en-US" dirty="0"/>
              <a:t> 환각</a:t>
            </a:r>
            <a:r>
              <a:rPr lang="en-US" altLang="ko-KR" dirty="0"/>
              <a:t>: </a:t>
            </a:r>
            <a:r>
              <a:rPr lang="ko-KR" altLang="en-US" dirty="0"/>
              <a:t>시각</a:t>
            </a:r>
            <a:r>
              <a:rPr lang="en-US" altLang="ko-KR" dirty="0"/>
              <a:t>+</a:t>
            </a:r>
            <a:r>
              <a:rPr lang="ko-KR" altLang="en-US" dirty="0"/>
              <a:t>텍스트 → 더 복잡</a:t>
            </a:r>
            <a:r>
              <a:rPr lang="en-US" altLang="ko-KR" dirty="0"/>
              <a:t>, </a:t>
            </a:r>
            <a:r>
              <a:rPr lang="ko-KR" altLang="en-US" dirty="0"/>
              <a:t>초기 연구 단계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b="1" dirty="0" err="1"/>
              <a:t>롱테일</a:t>
            </a:r>
            <a:r>
              <a:rPr lang="en-US" altLang="ko-KR" b="1" dirty="0"/>
              <a:t>·</a:t>
            </a:r>
            <a:r>
              <a:rPr lang="ko-KR" altLang="en-US" b="1" dirty="0" err="1"/>
              <a:t>저자원</a:t>
            </a:r>
            <a:r>
              <a:rPr lang="ko-KR" altLang="en-US" dirty="0"/>
              <a:t> 도메인</a:t>
            </a:r>
            <a:r>
              <a:rPr lang="en-US" altLang="ko-KR" dirty="0"/>
              <a:t>: </a:t>
            </a:r>
            <a:r>
              <a:rPr lang="ko-KR" altLang="en-US" dirty="0"/>
              <a:t>전문 분야</a:t>
            </a:r>
            <a:r>
              <a:rPr lang="en-US" altLang="ko-KR" dirty="0"/>
              <a:t>·</a:t>
            </a:r>
            <a:r>
              <a:rPr lang="ko-KR" altLang="en-US" dirty="0" err="1"/>
              <a:t>저빈도</a:t>
            </a:r>
            <a:r>
              <a:rPr lang="ko-KR" altLang="en-US" dirty="0"/>
              <a:t> 언어에서 환각 문제 심각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b="1" dirty="0"/>
              <a:t>지식 경계 설정</a:t>
            </a:r>
            <a:r>
              <a:rPr lang="en-US" altLang="ko-KR" dirty="0"/>
              <a:t>: “</a:t>
            </a:r>
            <a:r>
              <a:rPr lang="ko-KR" altLang="en-US" dirty="0"/>
              <a:t>모름” 표현</a:t>
            </a:r>
            <a:r>
              <a:rPr lang="en-US" altLang="ko-KR" dirty="0"/>
              <a:t>, </a:t>
            </a:r>
            <a:r>
              <a:rPr lang="ko-KR" altLang="en-US" dirty="0"/>
              <a:t>불확실성 추정 기법 필요</a:t>
            </a:r>
            <a:r>
              <a:rPr lang="en-US" altLang="ko-KR" dirty="0"/>
              <a:t>. → calibration, posterior QA, </a:t>
            </a:r>
            <a:r>
              <a:rPr lang="ko-KR" altLang="en-US" dirty="0"/>
              <a:t>등 시도 중이나 미해결 과제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(4) </a:t>
            </a:r>
            <a:r>
              <a:rPr lang="en-US" altLang="ko-KR" b="1" dirty="0"/>
              <a:t>Alignment Tax</a:t>
            </a:r>
            <a:r>
              <a:rPr lang="en-US" altLang="ko-KR" dirty="0"/>
              <a:t>: </a:t>
            </a:r>
            <a:r>
              <a:rPr lang="ko-KR" altLang="en-US" dirty="0"/>
              <a:t>환각 줄이면서 모델 능력 손실 최소화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RLHF</a:t>
            </a:r>
            <a:r>
              <a:rPr lang="ko-KR" altLang="en-US" dirty="0"/>
              <a:t>나 </a:t>
            </a:r>
            <a:r>
              <a:rPr lang="ko-KR" altLang="en-US" dirty="0" err="1"/>
              <a:t>안전미세조정</a:t>
            </a:r>
            <a:r>
              <a:rPr lang="en-US" altLang="ko-KR" dirty="0"/>
              <a:t>(safety fine-tuning)</a:t>
            </a:r>
            <a:r>
              <a:rPr lang="ko-KR" altLang="en-US" dirty="0"/>
              <a:t>으로 환각 줄이려 하면 모델이 과도하게 보수적이거나 기존 능력 잃을 수 있음</a:t>
            </a:r>
            <a:r>
              <a:rPr lang="en-US" altLang="ko-KR" dirty="0"/>
              <a:t>(“catastrophic forgetting”). -&gt; </a:t>
            </a:r>
            <a:r>
              <a:rPr lang="ko-KR" altLang="en-US" dirty="0"/>
              <a:t>환각 줄이면서 모델 창의성</a:t>
            </a:r>
            <a:r>
              <a:rPr lang="en-US" altLang="ko-KR" dirty="0"/>
              <a:t>·</a:t>
            </a:r>
            <a:r>
              <a:rPr lang="ko-KR" altLang="en-US" dirty="0"/>
              <a:t>다양성 희생하지 않기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(5) </a:t>
            </a:r>
            <a:r>
              <a:rPr lang="ko-KR" altLang="en-US" b="1" dirty="0"/>
              <a:t>이론적 이해</a:t>
            </a:r>
            <a:r>
              <a:rPr lang="en-US" altLang="ko-KR" dirty="0"/>
              <a:t>: </a:t>
            </a:r>
            <a:r>
              <a:rPr lang="ko-KR" altLang="en-US" dirty="0"/>
              <a:t>스케일링</a:t>
            </a:r>
            <a:r>
              <a:rPr lang="en-US" altLang="ko-KR" dirty="0"/>
              <a:t>, </a:t>
            </a:r>
            <a:r>
              <a:rPr lang="ko-KR" altLang="en-US" dirty="0"/>
              <a:t>내부 지식 구조 등 근본 원리 규명 필요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FA111-65DB-9A33-F6F5-52E3D2E05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2E5F-5E8B-497F-A5D3-8174A9CCAEF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8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030CD-1647-E110-4AC2-4B9B8B858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EEAC5D-8B40-AA47-BD08-FA7E1CA9F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1F0891-B1CF-D9C3-3242-8A7F02D5B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ChatGPT, GPT-4 </a:t>
            </a:r>
            <a:r>
              <a:rPr lang="ko-KR" altLang="en-US" dirty="0"/>
              <a:t>등 강력</a:t>
            </a:r>
            <a:r>
              <a:rPr lang="en-US" altLang="ko-KR" dirty="0"/>
              <a:t>·</a:t>
            </a:r>
            <a:r>
              <a:rPr lang="ko-KR" altLang="en-US" dirty="0"/>
              <a:t>유창하지만 환각 식별 어려워지고</a:t>
            </a:r>
            <a:r>
              <a:rPr lang="en-US" altLang="ko-KR" dirty="0"/>
              <a:t>, </a:t>
            </a:r>
            <a:r>
              <a:rPr lang="ko-KR" altLang="en-US" dirty="0"/>
              <a:t>위험성 높아짐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LLM</a:t>
            </a:r>
            <a:r>
              <a:rPr lang="ko-KR" altLang="en-US" b="1" dirty="0"/>
              <a:t>의 환각</a:t>
            </a:r>
            <a:r>
              <a:rPr lang="ko-KR" altLang="en-US" dirty="0"/>
              <a:t>은 </a:t>
            </a:r>
            <a:r>
              <a:rPr lang="ko-KR" altLang="en-US" b="1" dirty="0"/>
              <a:t>훈련 데이터</a:t>
            </a:r>
            <a:r>
              <a:rPr lang="ko-KR" altLang="en-US" dirty="0"/>
              <a:t> 내용과도 어긋날 수 있음</a:t>
            </a:r>
            <a:r>
              <a:rPr lang="en-US" altLang="ko-KR" dirty="0"/>
              <a:t>(Extrinsic </a:t>
            </a:r>
            <a:r>
              <a:rPr lang="ko-KR" altLang="en-US" dirty="0"/>
              <a:t>지향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학습 데이터 자체가 완벽히 사실이 아닐 수 있음을 고려 → </a:t>
            </a:r>
            <a:r>
              <a:rPr lang="en-US" altLang="ko-KR" dirty="0"/>
              <a:t>factuality(</a:t>
            </a:r>
            <a:r>
              <a:rPr lang="ko-KR" altLang="en-US" dirty="0"/>
              <a:t>사실성</a:t>
            </a:r>
            <a:r>
              <a:rPr lang="en-US" altLang="ko-KR" dirty="0"/>
              <a:t>) vs. hallucination </a:t>
            </a:r>
            <a:r>
              <a:rPr lang="ko-KR" altLang="en-US" dirty="0"/>
              <a:t>구분이 더 복잡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Reference-dependent</a:t>
            </a:r>
            <a:r>
              <a:rPr lang="en-US" altLang="ko-KR" dirty="0"/>
              <a:t>:“</a:t>
            </a:r>
            <a:r>
              <a:rPr lang="ko-KR" altLang="en-US" dirty="0"/>
              <a:t>지식 베이스</a:t>
            </a:r>
            <a:r>
              <a:rPr lang="en-US" altLang="ko-KR" dirty="0"/>
              <a:t>(</a:t>
            </a:r>
            <a:r>
              <a:rPr lang="ko-KR" altLang="en-US" dirty="0"/>
              <a:t>위키 등</a:t>
            </a:r>
            <a:r>
              <a:rPr lang="en-US" altLang="ko-KR" dirty="0"/>
              <a:t>)</a:t>
            </a:r>
            <a:r>
              <a:rPr lang="ko-KR" altLang="en-US" dirty="0"/>
              <a:t>나 인간 검증 </a:t>
            </a:r>
            <a:r>
              <a:rPr lang="ko-KR" altLang="en-US" dirty="0" err="1"/>
              <a:t>데이터”를</a:t>
            </a:r>
            <a:r>
              <a:rPr lang="ko-KR" altLang="en-US" dirty="0"/>
              <a:t> 기준으로 </a:t>
            </a:r>
            <a:r>
              <a:rPr lang="en-US" altLang="ko-KR" dirty="0"/>
              <a:t>LLM </a:t>
            </a:r>
            <a:r>
              <a:rPr lang="ko-KR" altLang="en-US" dirty="0"/>
              <a:t>출력이 얼마나 틀렸는지 측정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외부 참조 없이</a:t>
            </a:r>
            <a:r>
              <a:rPr lang="en-US" altLang="ko-KR" dirty="0"/>
              <a:t>, LLM </a:t>
            </a:r>
            <a:r>
              <a:rPr lang="ko-KR" altLang="en-US" dirty="0"/>
              <a:t>내부 확률</a:t>
            </a:r>
            <a:r>
              <a:rPr lang="en-US" altLang="ko-KR" dirty="0"/>
              <a:t>(uncertainty)</a:t>
            </a:r>
            <a:r>
              <a:rPr lang="ko-KR" altLang="en-US" dirty="0"/>
              <a:t>이나 </a:t>
            </a:r>
            <a:r>
              <a:rPr lang="ko-KR" altLang="en-US" b="1" dirty="0"/>
              <a:t>출력 일관성</a:t>
            </a:r>
            <a:r>
              <a:rPr lang="en-US" altLang="ko-KR" dirty="0"/>
              <a:t>(consistency) </a:t>
            </a:r>
            <a:r>
              <a:rPr lang="ko-KR" altLang="en-US" dirty="0"/>
              <a:t>비교로 환각 판단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토큰 확률이 낮은 부분</a:t>
            </a:r>
            <a:r>
              <a:rPr lang="en-US" altLang="ko-KR" dirty="0"/>
              <a:t> / </a:t>
            </a:r>
            <a:r>
              <a:rPr lang="ko-KR" altLang="en-US" dirty="0"/>
              <a:t>여러 번 샘플링한 결과의 상호 유사도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신뢰도 높은 소스로 구성</a:t>
            </a:r>
            <a:r>
              <a:rPr lang="en-US" altLang="ko-KR" dirty="0"/>
              <a:t>, </a:t>
            </a:r>
            <a:r>
              <a:rPr lang="ko-KR" altLang="en-US" dirty="0"/>
              <a:t>중복</a:t>
            </a:r>
            <a:r>
              <a:rPr lang="en-US" altLang="ko-KR" dirty="0"/>
              <a:t>/</a:t>
            </a:r>
            <a:r>
              <a:rPr lang="ko-KR" altLang="en-US" dirty="0"/>
              <a:t>노이즈 제거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Llama-2: factually reliable </a:t>
            </a:r>
            <a:r>
              <a:rPr lang="ko-KR" altLang="en-US" dirty="0"/>
              <a:t>소스 </a:t>
            </a:r>
            <a:r>
              <a:rPr lang="ko-KR" altLang="en-US" dirty="0" err="1"/>
              <a:t>업샘플링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Alpaca </a:t>
            </a:r>
            <a:r>
              <a:rPr lang="ko-KR" altLang="en-US" dirty="0"/>
              <a:t>등에서 잘못된 응답 제거</a:t>
            </a:r>
            <a:r>
              <a:rPr lang="en-US" altLang="ko-KR" dirty="0"/>
              <a:t>·</a:t>
            </a:r>
            <a:r>
              <a:rPr lang="ko-KR" altLang="en-US" dirty="0"/>
              <a:t>수정 → </a:t>
            </a:r>
            <a:r>
              <a:rPr lang="en-US" altLang="ko-KR" dirty="0"/>
              <a:t>fine-tuning </a:t>
            </a:r>
            <a:r>
              <a:rPr lang="ko-KR" altLang="en-US" dirty="0"/>
              <a:t>시 환각 줄임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RLHF(</a:t>
            </a:r>
            <a:r>
              <a:rPr lang="ko-KR" altLang="en-US" dirty="0"/>
              <a:t>인간 피드백 강화학습</a:t>
            </a:r>
            <a:r>
              <a:rPr lang="en-US" altLang="ko-KR" dirty="0"/>
              <a:t>)</a:t>
            </a:r>
            <a:r>
              <a:rPr lang="ko-KR" altLang="en-US" dirty="0"/>
              <a:t>를 위해 </a:t>
            </a:r>
            <a:r>
              <a:rPr lang="ko-KR" altLang="en-US" dirty="0" err="1"/>
              <a:t>충실성</a:t>
            </a:r>
            <a:r>
              <a:rPr lang="ko-KR" altLang="en-US" dirty="0"/>
              <a:t> 높이는 보상함수 설계 → 환각 출력 억제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LLM</a:t>
            </a:r>
            <a:r>
              <a:rPr lang="ko-KR" altLang="en-US" dirty="0"/>
              <a:t>이 외부 지식</a:t>
            </a:r>
            <a:r>
              <a:rPr lang="en-US" altLang="ko-KR" dirty="0"/>
              <a:t>(</a:t>
            </a:r>
            <a:r>
              <a:rPr lang="ko-KR" altLang="en-US" dirty="0"/>
              <a:t>검색</a:t>
            </a:r>
            <a:r>
              <a:rPr lang="en-US" altLang="ko-KR" dirty="0"/>
              <a:t>, DB) </a:t>
            </a:r>
            <a:r>
              <a:rPr lang="ko-KR" altLang="en-US" dirty="0"/>
              <a:t>참조 → 환각 줄이기</a:t>
            </a:r>
            <a:r>
              <a:rPr lang="en-US" altLang="ko-KR" dirty="0"/>
              <a:t>.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검색 품질</a:t>
            </a:r>
            <a:r>
              <a:rPr lang="en-US" altLang="ko-KR" dirty="0"/>
              <a:t>·</a:t>
            </a:r>
            <a:r>
              <a:rPr lang="ko-KR" altLang="en-US" dirty="0"/>
              <a:t>지식 통합 과정 문제가 생기면 또 다른 혼동 발생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InstructGPT</a:t>
            </a:r>
            <a:r>
              <a:rPr lang="en-US" altLang="ko-KR" dirty="0"/>
              <a:t> </a:t>
            </a:r>
            <a:r>
              <a:rPr lang="ko-KR" altLang="en-US" dirty="0"/>
              <a:t>등에서 환각 비율 크게 감소</a:t>
            </a:r>
            <a:r>
              <a:rPr lang="en-US" altLang="ko-KR" dirty="0"/>
              <a:t>(41%→21%).</a:t>
            </a:r>
            <a:r>
              <a:rPr lang="ko-KR" altLang="en-US" dirty="0"/>
              <a:t>하지만 과도한 정합 추구 시 </a:t>
            </a:r>
            <a:r>
              <a:rPr lang="en-US" altLang="ko-KR" dirty="0"/>
              <a:t>alignment tax </a:t>
            </a:r>
            <a:r>
              <a:rPr lang="ko-KR" altLang="en-US" dirty="0"/>
              <a:t>발생</a:t>
            </a:r>
            <a:r>
              <a:rPr lang="en-US" altLang="ko-KR" dirty="0"/>
              <a:t>(</a:t>
            </a:r>
            <a:r>
              <a:rPr lang="ko-KR" altLang="en-US" dirty="0"/>
              <a:t>창의성</a:t>
            </a:r>
            <a:r>
              <a:rPr lang="en-US" altLang="ko-KR" dirty="0"/>
              <a:t>·</a:t>
            </a:r>
            <a:r>
              <a:rPr lang="ko-KR" altLang="en-US" dirty="0"/>
              <a:t>다양성 감소</a:t>
            </a:r>
            <a:r>
              <a:rPr lang="en-US" altLang="ko-KR" dirty="0"/>
              <a:t>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특정 파라미터</a:t>
            </a:r>
            <a:r>
              <a:rPr lang="en-US" altLang="ko-KR" dirty="0"/>
              <a:t>(</a:t>
            </a:r>
            <a:r>
              <a:rPr lang="ko-KR" altLang="en-US" dirty="0"/>
              <a:t>환각 유발</a:t>
            </a:r>
            <a:r>
              <a:rPr lang="en-US" altLang="ko-KR" dirty="0"/>
              <a:t>) </a:t>
            </a:r>
            <a:r>
              <a:rPr lang="ko-KR" altLang="en-US" dirty="0"/>
              <a:t>가중치 조정</a:t>
            </a:r>
            <a:r>
              <a:rPr lang="en-US" altLang="ko-KR" dirty="0"/>
              <a:t>(EWR </a:t>
            </a:r>
            <a:r>
              <a:rPr lang="ko-KR" altLang="en-US" dirty="0"/>
              <a:t>등</a:t>
            </a:r>
            <a:r>
              <a:rPr lang="en-US" altLang="ko-KR" dirty="0"/>
              <a:t>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DoLa</a:t>
            </a:r>
            <a:r>
              <a:rPr lang="en-US" altLang="ko-KR" dirty="0"/>
              <a:t>, CAD, I TI </a:t>
            </a:r>
            <a:r>
              <a:rPr lang="ko-KR" altLang="en-US" dirty="0"/>
              <a:t>등 기법으로 디코딩 단계에서 사실성 강조</a:t>
            </a:r>
            <a:r>
              <a:rPr lang="en-US" altLang="ko-KR" dirty="0"/>
              <a:t>(</a:t>
            </a:r>
            <a:r>
              <a:rPr lang="ko-KR" altLang="en-US" dirty="0"/>
              <a:t>층 차이</a:t>
            </a:r>
            <a:r>
              <a:rPr lang="en-US" altLang="ko-KR" dirty="0"/>
              <a:t>·</a:t>
            </a:r>
            <a:r>
              <a:rPr lang="ko-KR" altLang="en-US" dirty="0"/>
              <a:t>문맥 차이 활용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LLM</a:t>
            </a:r>
            <a:r>
              <a:rPr lang="ko-KR" altLang="en-US" dirty="0"/>
              <a:t>에게 스스로 단계별로 추론</a:t>
            </a:r>
            <a:r>
              <a:rPr lang="en-US" altLang="ko-KR" dirty="0"/>
              <a:t>·</a:t>
            </a:r>
            <a:r>
              <a:rPr lang="ko-KR" altLang="en-US" dirty="0"/>
              <a:t>검증</a:t>
            </a:r>
            <a:r>
              <a:rPr lang="en-US" altLang="ko-KR" dirty="0"/>
              <a:t>(Chain-of-Verification, self-reflection loops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후 결과 정제</a:t>
            </a:r>
            <a:r>
              <a:rPr lang="en-US" altLang="ko-KR" dirty="0"/>
              <a:t>.</a:t>
            </a:r>
            <a:r>
              <a:rPr lang="ko-KR" altLang="en-US" dirty="0"/>
              <a:t>서로 다른 페르소나</a:t>
            </a:r>
            <a:r>
              <a:rPr lang="en-US" altLang="ko-KR" dirty="0"/>
              <a:t>/</a:t>
            </a:r>
            <a:r>
              <a:rPr lang="ko-KR" altLang="en-US" dirty="0"/>
              <a:t>역할로 토론 후 결론</a:t>
            </a:r>
            <a:r>
              <a:rPr lang="en-US" altLang="ko-KR" dirty="0"/>
              <a:t>(SSP) </a:t>
            </a:r>
            <a:r>
              <a:rPr lang="ko-KR" altLang="en-US" dirty="0"/>
              <a:t>등 </a:t>
            </a:r>
            <a:r>
              <a:rPr lang="ko-KR" altLang="en-US" dirty="0" err="1"/>
              <a:t>협업적</a:t>
            </a:r>
            <a:r>
              <a:rPr lang="ko-KR" altLang="en-US" dirty="0"/>
              <a:t> 접근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생성문을 다시 수정</a:t>
            </a:r>
            <a:r>
              <a:rPr lang="en-US" altLang="ko-KR" dirty="0"/>
              <a:t>/</a:t>
            </a:r>
            <a:r>
              <a:rPr lang="ko-KR" altLang="en-US" dirty="0" err="1"/>
              <a:t>재검증</a:t>
            </a:r>
            <a:r>
              <a:rPr lang="en-US" altLang="ko-KR" dirty="0"/>
              <a:t>(REFEED, CRI TIC) → </a:t>
            </a:r>
            <a:r>
              <a:rPr lang="ko-KR" altLang="en-US" dirty="0"/>
              <a:t>잘못된 부분 교정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</a:t>
            </a:r>
            <a:r>
              <a:rPr lang="en-US" altLang="ko-KR" dirty="0"/>
              <a:t>LLM</a:t>
            </a:r>
            <a:r>
              <a:rPr lang="ko-KR" altLang="en-US" dirty="0"/>
              <a:t>이 각각 응답 후</a:t>
            </a:r>
            <a:r>
              <a:rPr lang="en-US" altLang="ko-KR" dirty="0"/>
              <a:t>, </a:t>
            </a:r>
            <a:r>
              <a:rPr lang="ko-KR" altLang="en-US" dirty="0"/>
              <a:t>상호 토론</a:t>
            </a:r>
            <a:r>
              <a:rPr lang="en-US" altLang="ko-KR" dirty="0"/>
              <a:t>·</a:t>
            </a:r>
            <a:r>
              <a:rPr lang="ko-KR" altLang="en-US" dirty="0"/>
              <a:t>합의해 최종 답 도출 → </a:t>
            </a:r>
            <a:r>
              <a:rPr lang="en-US" altLang="ko-KR" dirty="0"/>
              <a:t>factuality </a:t>
            </a:r>
            <a:r>
              <a:rPr lang="ko-KR" altLang="en-US" dirty="0"/>
              <a:t>개선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Safety fine-tuning : AI</a:t>
            </a:r>
            <a:r>
              <a:rPr lang="ko-KR" altLang="en-US" dirty="0"/>
              <a:t>가 유해하거나 부적절한 답변을 생성하는 것을 방지하고</a:t>
            </a:r>
            <a:r>
              <a:rPr lang="en-US" altLang="ko-KR" dirty="0"/>
              <a:t>, </a:t>
            </a:r>
            <a:r>
              <a:rPr lang="ko-KR" altLang="en-US" dirty="0"/>
              <a:t>윤리적이고 책임 있는 답변을 제공하도록 훈련하는 데 초점을 </a:t>
            </a:r>
            <a:r>
              <a:rPr lang="ko-KR" altLang="en-US" dirty="0" err="1"/>
              <a:t>맞춥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C98D6-EC02-DC90-514F-899C6A2A5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42E5F-5E8B-497F-A5D3-8174A9CCAEF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83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C2A38-81CC-5345-54D4-0FC73B21E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8FBB3-FD4A-E0F2-F8BA-FF2E560D6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EF4AE-997A-DC54-6832-7FA16B1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0A457-A6A5-6D29-85F7-B5353984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F6C8A-CF26-83D6-2950-59395F5E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5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AAA1C-028D-188B-0268-D9069599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CE6E9C-99A0-FC26-4E9B-F5B89A89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B035E-F65A-DB5D-9B14-488BF2AB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46DB7-D3C7-D7D2-4B12-0C40CCC1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61145-C9B3-D427-6ECF-CE70D8C2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3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66636D-6731-307A-0198-2295620AA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AE130-3DC9-7941-3E36-3AE0FCA8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A16CB-9148-C5B4-DFD2-AC71D6E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0A9B4-C706-D49A-BA11-EAB9F1B8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A1A2B-193F-96F2-49F9-25573BFE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9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8AD47-32CC-28A5-3B0B-B6C82D0D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F55DB-F3E1-9257-EE8B-CA927FB8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D41C7-92E6-1186-1A17-74D149A5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DCC83-FBEC-0299-BA09-D33BBC92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FF752-4523-C2A5-7FA6-1BDE76FD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4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68C5A-877A-001A-E07F-8D566799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298DA-D6E9-30E0-9F4F-1C00BCB5E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D159D-1ECC-51F0-5C29-083650FD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86A75-D2F1-DA50-BDAC-7D0094EA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A25D6-BC6A-6468-D248-6136FCBF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05EF4-4315-DE58-6283-6C3E6939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B2890-E44C-CE71-455C-18C2DD1C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629F9A-5429-B8B0-9842-3758AD04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8AB88-E707-523C-DD74-BE8F6205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ACCBA-8D09-BB05-5C93-9AD2056C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629DD-09F5-D228-6F7C-F09B570F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C3D8F-CF49-2357-EBDC-F4C1F6F2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4690-C454-B501-F45E-BBF3B4BC6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CC3C0-181E-CD13-D81B-3B85AB719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D63ADC-6FCE-B8EC-1740-09BB86F5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572555-79CF-3F9F-90D1-EB6E05D70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65433-7790-868E-C6C0-831D01E7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EDB5F-A68E-7205-6D11-470EA858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3DC90-7391-74BF-CF86-89C95718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5018F-01FD-E361-B60F-97F064A1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103D4-B5CB-A0BC-20E4-57895CFA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BCE7-F5BF-C59F-A68E-AC4FADA2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C49C47-1E30-F6C1-5FAC-93A454AD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228D17-B4A7-44CD-A192-CF2886A9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7986A-3550-CFC8-9520-DCB4302A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081F9-8EF9-7162-E904-EF647E50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4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FA6EB-C23F-6C46-2349-0C1D76E8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39E38-367B-F838-0C1F-B37C16A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A0AB1-1821-6E47-56DB-AC767C799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FCDE4-940D-C3AF-1046-5DCF5CC7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E76EA-D09E-1E14-CE00-43A1B18C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32646-947A-5F47-B135-199FBC47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5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91F50-E1A5-581C-27BA-1626B624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61CEBE-4C45-1805-7E9B-1C5854EE2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A5DC98-7120-6AAF-5DC6-3CDE37F8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7BD25-7010-FCC3-10CC-F1CD5F72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35382-2BD8-8CA5-EE7B-81722706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D38AA-13B3-AC23-5A8F-99F97C92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9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D8D09-4B81-6E02-09F7-2AA7820A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FAF8A-03B0-AF2D-5FCC-114CFC37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62C05-CA2C-CE23-D867-DFDA01ABE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1FB46-E75D-40F1-9FE7-FF5D2F298128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04AD6-9487-D3EE-90B4-FE172983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1EF4-62B8-6DA4-61C4-07DA02353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AB327-1295-4D46-9939-2E6D099FCC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852C5B-0123-81DF-5E8D-AFB81A48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041400"/>
            <a:ext cx="98552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5300" dirty="0"/>
              <a:t>Survey  of Hallucination in  Natural  Language  Generation</a:t>
            </a:r>
            <a:br>
              <a:rPr lang="en-US" altLang="ko-KR" dirty="0"/>
            </a:br>
            <a:r>
              <a:rPr lang="en-US" altLang="ko-KR" sz="2700" dirty="0">
                <a:solidFill>
                  <a:srgbClr val="6F6F6F"/>
                </a:solidFill>
                <a:latin typeface="-apple-system"/>
              </a:rPr>
              <a:t>14 Jul 2024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4C2D02-56C9-3ABF-ABC2-A8F0F47D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35" y="3555991"/>
            <a:ext cx="7263330" cy="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B264D-7DDD-75D5-90F8-78C1975E70E1}"/>
              </a:ext>
            </a:extLst>
          </p:cNvPr>
          <p:cNvSpPr txBox="1"/>
          <p:nvPr/>
        </p:nvSpPr>
        <p:spPr>
          <a:xfrm>
            <a:off x="609600" y="1587500"/>
            <a:ext cx="1084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Transformer </a:t>
            </a:r>
            <a:r>
              <a:rPr lang="ko-KR" altLang="en-US" sz="2400" dirty="0"/>
              <a:t>기반 모델의 급성장</a:t>
            </a:r>
            <a:r>
              <a:rPr lang="en-US" altLang="ko-KR" sz="2400" dirty="0"/>
              <a:t> </a:t>
            </a:r>
            <a:r>
              <a:rPr lang="ko-KR" altLang="en-US" sz="2400" dirty="0"/>
              <a:t>→ </a:t>
            </a:r>
            <a:r>
              <a:rPr lang="en-US" altLang="ko-KR" sz="2400" dirty="0"/>
              <a:t> NLG(</a:t>
            </a:r>
            <a:r>
              <a:rPr lang="ko-KR" altLang="en-US" sz="2400" dirty="0"/>
              <a:t>자연어 생성</a:t>
            </a:r>
            <a:r>
              <a:rPr lang="en-US" altLang="ko-KR" sz="2400" dirty="0"/>
              <a:t>) </a:t>
            </a:r>
            <a:r>
              <a:rPr lang="ko-KR" altLang="en-US" sz="2400" dirty="0"/>
              <a:t>발전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BUT </a:t>
            </a:r>
            <a:r>
              <a:rPr lang="ko-KR" altLang="en-US" sz="2400" dirty="0"/>
              <a:t>“</a:t>
            </a:r>
            <a:r>
              <a:rPr lang="en-US" altLang="ko-KR" sz="2400" dirty="0">
                <a:solidFill>
                  <a:srgbClr val="FF0000"/>
                </a:solidFill>
              </a:rPr>
              <a:t>Hallucination</a:t>
            </a:r>
            <a:r>
              <a:rPr lang="en-US" altLang="ko-KR" sz="2400" dirty="0"/>
              <a:t>”</a:t>
            </a:r>
            <a:r>
              <a:rPr lang="ko-KR" altLang="en-US" sz="2400" dirty="0"/>
              <a:t>이라 불리는 잘못된 정보 생성 문제가 빈번하게 발생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포괄적인 </a:t>
            </a:r>
            <a:r>
              <a:rPr lang="en-US" altLang="ko-KR" sz="2400" dirty="0"/>
              <a:t>Survey</a:t>
            </a:r>
            <a:r>
              <a:rPr lang="ko-KR" altLang="en-US" sz="2400" dirty="0"/>
              <a:t>를 위한 다양한 환각 텍스트 </a:t>
            </a:r>
            <a:r>
              <a:rPr lang="ko-KR" altLang="en-US" sz="2400" b="1" dirty="0"/>
              <a:t>측정 지표</a:t>
            </a:r>
            <a:r>
              <a:rPr lang="ko-KR" altLang="en-US" sz="2400" dirty="0"/>
              <a:t>와 </a:t>
            </a:r>
            <a:r>
              <a:rPr lang="ko-KR" altLang="en-US" sz="2400" b="1" dirty="0"/>
              <a:t>완화 기법 제안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endParaRPr lang="en-US" altLang="ko-KR" sz="2400" b="1" dirty="0"/>
          </a:p>
          <a:p>
            <a:pPr marL="342900" indent="-342900">
              <a:buFontTx/>
              <a:buChar char="-"/>
            </a:pPr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정보 충실도</a:t>
            </a:r>
            <a:r>
              <a:rPr lang="en-US" altLang="ko-KR" sz="2400" dirty="0"/>
              <a:t>, </a:t>
            </a:r>
            <a:r>
              <a:rPr lang="ko-KR" altLang="en-US" sz="2400" dirty="0"/>
              <a:t>사실성</a:t>
            </a:r>
            <a:r>
              <a:rPr lang="en-US" altLang="ko-KR" sz="2400" dirty="0"/>
              <a:t>, </a:t>
            </a:r>
            <a:r>
              <a:rPr lang="ko-KR" altLang="en-US" sz="2400" dirty="0"/>
              <a:t>일관성 </a:t>
            </a:r>
            <a:r>
              <a:rPr lang="en-US" altLang="ko-KR" sz="2400" dirty="0"/>
              <a:t>=&gt; </a:t>
            </a:r>
            <a:r>
              <a:rPr lang="ko-KR" altLang="en-US" sz="2400" dirty="0"/>
              <a:t>신뢰할만한 </a:t>
            </a:r>
            <a:r>
              <a:rPr lang="en-US" altLang="ko-KR" sz="2400" dirty="0"/>
              <a:t>NLG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050A8-9886-335F-53F0-62F0BF3A63A5}"/>
              </a:ext>
            </a:extLst>
          </p:cNvPr>
          <p:cNvSpPr txBox="1"/>
          <p:nvPr/>
        </p:nvSpPr>
        <p:spPr>
          <a:xfrm>
            <a:off x="609600" y="139700"/>
            <a:ext cx="86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배경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3910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778AA-9331-EF2A-CF6B-D65BAFC8F91D}"/>
              </a:ext>
            </a:extLst>
          </p:cNvPr>
          <p:cNvSpPr txBox="1"/>
          <p:nvPr/>
        </p:nvSpPr>
        <p:spPr>
          <a:xfrm>
            <a:off x="914400" y="1351508"/>
            <a:ext cx="10883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문제점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단순 확률 최대화 </a:t>
            </a:r>
            <a:r>
              <a:rPr lang="ko-KR" altLang="en-US" sz="2400" dirty="0" err="1"/>
              <a:t>학습시</a:t>
            </a:r>
            <a:r>
              <a:rPr lang="en-US" altLang="ko-KR" sz="2400" dirty="0"/>
              <a:t>, </a:t>
            </a:r>
            <a:r>
              <a:rPr lang="ko-KR" altLang="en-US" sz="2400" dirty="0"/>
              <a:t>퇴행</a:t>
            </a:r>
            <a:r>
              <a:rPr lang="en-US" altLang="ko-KR" sz="2400" dirty="0"/>
              <a:t>(degeneration)</a:t>
            </a:r>
            <a:r>
              <a:rPr lang="ko-KR" altLang="en-US" sz="2400" dirty="0"/>
              <a:t> 문제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b="1" dirty="0">
                <a:solidFill>
                  <a:srgbClr val="FF0000"/>
                </a:solidFill>
              </a:rPr>
              <a:t>환각</a:t>
            </a:r>
            <a:r>
              <a:rPr lang="en-US" altLang="ko-KR" sz="2400" b="1" dirty="0">
                <a:solidFill>
                  <a:srgbClr val="FF0000"/>
                </a:solidFill>
              </a:rPr>
              <a:t>(hallucination)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→ 의료</a:t>
            </a:r>
            <a:r>
              <a:rPr lang="en-US" altLang="ko-KR" sz="2400" dirty="0"/>
              <a:t>·</a:t>
            </a:r>
            <a:r>
              <a:rPr lang="ko-KR" altLang="en-US" sz="2400" dirty="0"/>
              <a:t>법률 분야 위험</a:t>
            </a:r>
            <a:r>
              <a:rPr lang="en-US" altLang="ko-KR" sz="2400" dirty="0"/>
              <a:t>, </a:t>
            </a:r>
            <a:r>
              <a:rPr lang="ko-KR" altLang="en-US" sz="2400" dirty="0"/>
              <a:t>개인정보 유출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000" dirty="0"/>
              <a:t>= </a:t>
            </a:r>
            <a:r>
              <a:rPr lang="ko-KR" altLang="en-US" sz="2000" dirty="0"/>
              <a:t>외부 자극이 없음에도 </a:t>
            </a:r>
            <a:r>
              <a:rPr lang="en-US" altLang="ko-KR" sz="2000" dirty="0"/>
              <a:t>“</a:t>
            </a:r>
            <a:r>
              <a:rPr lang="ko-KR" altLang="en-US" sz="2000" dirty="0"/>
              <a:t>실제처럼</a:t>
            </a:r>
            <a:r>
              <a:rPr lang="en-US" altLang="ko-KR" sz="2000" dirty="0"/>
              <a:t>”</a:t>
            </a:r>
            <a:r>
              <a:rPr lang="ko-KR" altLang="en-US" sz="2000" dirty="0"/>
              <a:t> 인지되는 지각</a:t>
            </a:r>
            <a:r>
              <a:rPr lang="en-US" altLang="ko-KR" sz="2000" dirty="0"/>
              <a:t>(</a:t>
            </a:r>
            <a:r>
              <a:rPr lang="ko-KR" altLang="en-US" sz="2000" dirty="0"/>
              <a:t>심리학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= NLG </a:t>
            </a:r>
            <a:r>
              <a:rPr lang="ko-KR" altLang="en-US" sz="2000" dirty="0"/>
              <a:t>모델이 생성한 텍스트가 </a:t>
            </a:r>
            <a:r>
              <a:rPr lang="ko-KR" altLang="en-US" sz="2000" b="1" dirty="0"/>
              <a:t>말이 되지 않거나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출처</a:t>
            </a:r>
            <a:r>
              <a:rPr lang="en-US" altLang="ko-KR" sz="2000" b="1" dirty="0"/>
              <a:t>/source</a:t>
            </a:r>
            <a:r>
              <a:rPr lang="ko-KR" altLang="en-US" sz="2000" b="1" dirty="0"/>
              <a:t>에 충실하지 않은 경우</a:t>
            </a:r>
            <a:r>
              <a:rPr lang="ko-KR" altLang="en-US" sz="2000" dirty="0"/>
              <a:t>를 총칭</a:t>
            </a:r>
            <a:r>
              <a:rPr lang="en-US" altLang="ko-KR" sz="2000" dirty="0"/>
              <a:t>(“unfaithful or nonsensical generation”)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종류 </a:t>
            </a:r>
            <a:r>
              <a:rPr lang="en-US" altLang="ko-KR" sz="2000" dirty="0"/>
              <a:t>: Intrinsic Hallucination / Extrinsic Hallucination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8A6CE-6C8D-F1A4-AF86-9E631F6F1423}"/>
              </a:ext>
            </a:extLst>
          </p:cNvPr>
          <p:cNvSpPr txBox="1"/>
          <p:nvPr/>
        </p:nvSpPr>
        <p:spPr>
          <a:xfrm>
            <a:off x="609600" y="139700"/>
            <a:ext cx="86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환각이란</a:t>
            </a:r>
            <a:r>
              <a:rPr lang="en-US" altLang="ko-KR" sz="3200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788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56B75-6DC4-B6E5-2715-A59CB8C6A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2132B0-6B7F-76A2-5275-C94578FA8A9F}"/>
              </a:ext>
            </a:extLst>
          </p:cNvPr>
          <p:cNvSpPr txBox="1"/>
          <p:nvPr/>
        </p:nvSpPr>
        <p:spPr>
          <a:xfrm>
            <a:off x="851338" y="1351508"/>
            <a:ext cx="109469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환각 원인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데이터</a:t>
            </a:r>
            <a:r>
              <a:rPr lang="en-US" altLang="ko-KR" sz="2400" dirty="0"/>
              <a:t>]</a:t>
            </a:r>
          </a:p>
          <a:p>
            <a:r>
              <a:rPr lang="ko-KR" altLang="en-US" sz="2400" dirty="0"/>
              <a:t>소스</a:t>
            </a:r>
            <a:r>
              <a:rPr lang="en-US" altLang="ko-KR" sz="2400" dirty="0"/>
              <a:t>, </a:t>
            </a:r>
            <a:r>
              <a:rPr lang="ko-KR" altLang="en-US" sz="2400" dirty="0"/>
              <a:t>타깃</a:t>
            </a:r>
            <a:r>
              <a:rPr lang="en-US" altLang="ko-KR" sz="2400" dirty="0"/>
              <a:t>(</a:t>
            </a:r>
            <a:r>
              <a:rPr lang="ko-KR" altLang="en-US" sz="2400" dirty="0"/>
              <a:t>정답</a:t>
            </a:r>
            <a:r>
              <a:rPr lang="en-US" altLang="ko-KR" sz="2400" dirty="0"/>
              <a:t>) </a:t>
            </a:r>
            <a:r>
              <a:rPr lang="ko-KR" altLang="en-US" sz="2400" dirty="0"/>
              <a:t>불일치</a:t>
            </a:r>
            <a:r>
              <a:rPr lang="en-US" altLang="ko-KR" sz="2400" dirty="0"/>
              <a:t>(Heuristic pairings)</a:t>
            </a:r>
          </a:p>
          <a:p>
            <a:r>
              <a:rPr lang="ko-KR" altLang="en-US" sz="2400" dirty="0"/>
              <a:t>중복 데이터</a:t>
            </a:r>
            <a:endParaRPr lang="en-US" altLang="ko-KR" sz="2400" dirty="0"/>
          </a:p>
          <a:p>
            <a:r>
              <a:rPr lang="ko-KR" altLang="en-US" sz="2400" dirty="0" err="1"/>
              <a:t>태스트</a:t>
            </a:r>
            <a:r>
              <a:rPr lang="ko-KR" altLang="en-US" sz="2400" dirty="0"/>
              <a:t> 특성 상 허용된 환각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학습</a:t>
            </a:r>
            <a:r>
              <a:rPr lang="en-US" altLang="ko-KR" sz="2400" dirty="0"/>
              <a:t>,</a:t>
            </a:r>
            <a:r>
              <a:rPr lang="ko-KR" altLang="en-US" sz="2400" dirty="0"/>
              <a:t>추론</a:t>
            </a:r>
            <a:r>
              <a:rPr lang="en-US" altLang="ko-KR" sz="2400" dirty="0"/>
              <a:t>]</a:t>
            </a:r>
          </a:p>
          <a:p>
            <a:r>
              <a:rPr lang="en-US" altLang="ko-KR" sz="2400" dirty="0"/>
              <a:t>Encoder Representation </a:t>
            </a:r>
            <a:r>
              <a:rPr lang="ko-KR" altLang="en-US" sz="2400" dirty="0"/>
              <a:t>문제 </a:t>
            </a:r>
            <a:r>
              <a:rPr lang="en-US" altLang="ko-KR" sz="2400" dirty="0"/>
              <a:t>=&gt; </a:t>
            </a:r>
            <a:r>
              <a:rPr lang="ko-KR" altLang="en-US" sz="2400" dirty="0"/>
              <a:t>입력 잘못 했어</a:t>
            </a:r>
            <a:r>
              <a:rPr lang="en-US" altLang="ko-KR" sz="2400" dirty="0"/>
              <a:t>!</a:t>
            </a:r>
          </a:p>
          <a:p>
            <a:r>
              <a:rPr lang="en-US" altLang="ko-KR" sz="2400" dirty="0"/>
              <a:t>Attention </a:t>
            </a:r>
            <a:r>
              <a:rPr lang="ko-KR" altLang="en-US" sz="2400" dirty="0"/>
              <a:t>오류</a:t>
            </a:r>
            <a:r>
              <a:rPr lang="en-US" altLang="ko-KR" sz="2400" dirty="0"/>
              <a:t> / </a:t>
            </a:r>
            <a:r>
              <a:rPr lang="ko-KR" altLang="en-US" sz="2400" dirty="0"/>
              <a:t>디코딩 기법 </a:t>
            </a:r>
            <a:r>
              <a:rPr lang="en-US" altLang="ko-KR" sz="2400" dirty="0"/>
              <a:t>(Decoding </a:t>
            </a:r>
            <a:r>
              <a:rPr lang="ko-KR" altLang="en-US" sz="2400" dirty="0"/>
              <a:t>문제</a:t>
            </a:r>
            <a:r>
              <a:rPr lang="en-US" altLang="ko-KR" sz="2400" dirty="0"/>
              <a:t>) =&gt; </a:t>
            </a:r>
            <a:r>
              <a:rPr lang="ko-KR" altLang="en-US" sz="2400" dirty="0"/>
              <a:t>사실관계 섞임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학습</a:t>
            </a:r>
            <a:r>
              <a:rPr lang="en-US" altLang="ko-KR" sz="2400" dirty="0"/>
              <a:t>/ </a:t>
            </a:r>
            <a:r>
              <a:rPr lang="ko-KR" altLang="en-US" sz="2400" dirty="0"/>
              <a:t>추론 간의 괴리</a:t>
            </a:r>
            <a:r>
              <a:rPr lang="en-US" altLang="ko-KR" sz="2400" dirty="0"/>
              <a:t>(Exposure Bias) =&gt; </a:t>
            </a:r>
            <a:r>
              <a:rPr lang="ko-KR" altLang="en-US" sz="2400" dirty="0"/>
              <a:t>이론과 실전은 다르다</a:t>
            </a:r>
            <a:r>
              <a:rPr lang="en-US" altLang="ko-KR" sz="2400" dirty="0"/>
              <a:t>!</a:t>
            </a:r>
          </a:p>
          <a:p>
            <a:r>
              <a:rPr lang="ko-KR" altLang="en-US" sz="2400" dirty="0"/>
              <a:t>내부 지식 우선 사용</a:t>
            </a:r>
            <a:r>
              <a:rPr lang="en-US" altLang="ko-KR" sz="2400" dirty="0"/>
              <a:t>(Parametric Knowledge) =&gt; </a:t>
            </a:r>
            <a:r>
              <a:rPr lang="ko-KR" altLang="en-US" sz="2400" dirty="0"/>
              <a:t>어린 시절 기억</a:t>
            </a:r>
            <a:r>
              <a:rPr lang="en-US" altLang="ko-KR" sz="2400" dirty="0"/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7258-1286-6138-FE5E-CAE961483DE8}"/>
              </a:ext>
            </a:extLst>
          </p:cNvPr>
          <p:cNvSpPr txBox="1"/>
          <p:nvPr/>
        </p:nvSpPr>
        <p:spPr>
          <a:xfrm>
            <a:off x="609600" y="139700"/>
            <a:ext cx="86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환각의 원인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339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CABCB-D540-A23E-1857-6DDBEA341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23883-3D6A-A8CB-4E90-7C505CDB4EF6}"/>
              </a:ext>
            </a:extLst>
          </p:cNvPr>
          <p:cNvSpPr txBox="1"/>
          <p:nvPr/>
        </p:nvSpPr>
        <p:spPr>
          <a:xfrm>
            <a:off x="654050" y="797510"/>
            <a:ext cx="108839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평가 지표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전통 지표</a:t>
            </a:r>
            <a:r>
              <a:rPr lang="en-US" altLang="ko-KR" sz="2400" dirty="0"/>
              <a:t> / </a:t>
            </a:r>
            <a:r>
              <a:rPr lang="ko-KR" altLang="en-US" sz="2400" dirty="0"/>
              <a:t>통계적 지표</a:t>
            </a:r>
            <a:r>
              <a:rPr lang="en-US" altLang="ko-KR" sz="2400" dirty="0"/>
              <a:t> / </a:t>
            </a:r>
            <a:r>
              <a:rPr lang="ko-KR" altLang="en-US" sz="2400" dirty="0"/>
              <a:t>모델 기반 지표</a:t>
            </a:r>
            <a:r>
              <a:rPr lang="en-US" altLang="ko-KR" sz="2400" dirty="0"/>
              <a:t> / </a:t>
            </a:r>
            <a:r>
              <a:rPr lang="ko-KR" altLang="en-US" sz="2400" dirty="0"/>
              <a:t>인간 평가</a:t>
            </a:r>
            <a:r>
              <a:rPr lang="en-US" altLang="ko-KR" sz="2400" dirty="0"/>
              <a:t>(</a:t>
            </a:r>
            <a:r>
              <a:rPr lang="ko-KR" altLang="en-US" sz="2400" dirty="0"/>
              <a:t>가장 정확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환각 완화 방법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데이터 측면  </a:t>
            </a:r>
            <a:r>
              <a:rPr lang="en-US" altLang="ko-KR" sz="2400" dirty="0"/>
              <a:t>:</a:t>
            </a:r>
          </a:p>
          <a:p>
            <a:r>
              <a:rPr lang="ko-KR" altLang="en-US" sz="2400" dirty="0"/>
              <a:t>신뢰도 높은 데이터셋 구축</a:t>
            </a:r>
            <a:r>
              <a:rPr lang="en-US" altLang="ko-KR" sz="2400" dirty="0"/>
              <a:t>(Faithful Dataset)</a:t>
            </a:r>
          </a:p>
          <a:p>
            <a:r>
              <a:rPr lang="ko-KR" altLang="en-US" sz="2400" dirty="0"/>
              <a:t>기존 데이터 자동 정화</a:t>
            </a:r>
            <a:r>
              <a:rPr lang="en-US" altLang="ko-KR" sz="2400" dirty="0"/>
              <a:t>(</a:t>
            </a:r>
            <a:r>
              <a:rPr lang="ko-KR" altLang="en-US" sz="2400" dirty="0"/>
              <a:t>노이즈 제거</a:t>
            </a:r>
            <a:r>
              <a:rPr lang="en-US" altLang="ko-KR" sz="2400" dirty="0"/>
              <a:t>, Slot matching)</a:t>
            </a:r>
          </a:p>
          <a:p>
            <a:r>
              <a:rPr lang="ko-KR" altLang="en-US" sz="2400" dirty="0"/>
              <a:t>정보</a:t>
            </a:r>
            <a:r>
              <a:rPr lang="en-US" altLang="ko-KR" sz="2400" dirty="0"/>
              <a:t>(knowledge) </a:t>
            </a:r>
            <a:r>
              <a:rPr lang="ko-KR" altLang="en-US" sz="2400" dirty="0"/>
              <a:t>증강</a:t>
            </a:r>
            <a:r>
              <a:rPr lang="en-US" altLang="ko-KR" sz="2400" dirty="0"/>
              <a:t>(</a:t>
            </a:r>
            <a:r>
              <a:rPr lang="ko-KR" altLang="en-US" sz="2400" dirty="0"/>
              <a:t>정합</a:t>
            </a:r>
            <a:r>
              <a:rPr lang="en-US" altLang="ko-KR" sz="2400" dirty="0"/>
              <a:t> up)</a:t>
            </a:r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학습</a:t>
            </a:r>
            <a:r>
              <a:rPr lang="en-US" altLang="ko-KR" sz="2400" dirty="0"/>
              <a:t>,</a:t>
            </a:r>
            <a:r>
              <a:rPr lang="ko-KR" altLang="en-US" sz="2400" dirty="0"/>
              <a:t>추론 측면 </a:t>
            </a:r>
            <a:r>
              <a:rPr lang="en-US" altLang="ko-KR" sz="2400" dirty="0"/>
              <a:t>:</a:t>
            </a:r>
          </a:p>
          <a:p>
            <a:r>
              <a:rPr lang="ko-KR" altLang="en-US" sz="2400" dirty="0"/>
              <a:t>아키텍처 수정</a:t>
            </a:r>
            <a:r>
              <a:rPr lang="en-US" altLang="ko-KR" sz="2400" dirty="0"/>
              <a:t>(Encoder, Attention, Decoder </a:t>
            </a:r>
            <a:r>
              <a:rPr lang="ko-KR" altLang="en-US" sz="2400" dirty="0"/>
              <a:t>구조 개선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훈련</a:t>
            </a:r>
            <a:r>
              <a:rPr lang="en-US" altLang="ko-KR" sz="2400" dirty="0"/>
              <a:t>(</a:t>
            </a:r>
            <a:r>
              <a:rPr lang="ko-KR" altLang="en-US" sz="2400" dirty="0"/>
              <a:t>학습</a:t>
            </a:r>
            <a:r>
              <a:rPr lang="en-US" altLang="ko-KR" sz="2400" dirty="0"/>
              <a:t>) </a:t>
            </a:r>
            <a:r>
              <a:rPr lang="ko-KR" altLang="en-US" sz="2400" dirty="0"/>
              <a:t>전략</a:t>
            </a:r>
            <a:r>
              <a:rPr lang="en-US" altLang="ko-KR" sz="2400" dirty="0"/>
              <a:t>(Planning/Sketching/ RL/ Multi-task / Controllable Generation)</a:t>
            </a:r>
          </a:p>
          <a:p>
            <a:r>
              <a:rPr lang="ko-KR" altLang="en-US" sz="2400" dirty="0"/>
              <a:t>후처리 </a:t>
            </a:r>
            <a:r>
              <a:rPr lang="en-US" altLang="ko-KR" sz="2400" dirty="0"/>
              <a:t>(</a:t>
            </a:r>
            <a:r>
              <a:rPr lang="ko-KR" altLang="en-US" sz="2400" dirty="0"/>
              <a:t>생성 </a:t>
            </a:r>
            <a:r>
              <a:rPr lang="en-US" altLang="ko-KR" sz="2400" dirty="0"/>
              <a:t>-&gt; </a:t>
            </a:r>
            <a:r>
              <a:rPr lang="ko-KR" altLang="en-US" sz="2400" dirty="0"/>
              <a:t>교정</a:t>
            </a:r>
            <a:r>
              <a:rPr lang="en-US" altLang="ko-KR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17DB9-A745-FE68-5EB8-29276FB9202B}"/>
              </a:ext>
            </a:extLst>
          </p:cNvPr>
          <p:cNvSpPr txBox="1"/>
          <p:nvPr/>
        </p:nvSpPr>
        <p:spPr>
          <a:xfrm>
            <a:off x="609600" y="139700"/>
            <a:ext cx="86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환각의 평가 지표와 완화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962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14C71-1EE1-B653-1A56-B0BA3E957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ECA82-CD84-FD1F-547E-89012D831A7A}"/>
              </a:ext>
            </a:extLst>
          </p:cNvPr>
          <p:cNvSpPr txBox="1"/>
          <p:nvPr/>
        </p:nvSpPr>
        <p:spPr>
          <a:xfrm>
            <a:off x="609600" y="139700"/>
            <a:ext cx="86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환각의 평가 지표와 완화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867976-93DB-2DDD-0FD6-EE8A6E50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9" y="1356984"/>
            <a:ext cx="12076381" cy="41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5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8AD95-5D3C-1A34-2010-83181D6C7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0AF584-EFEE-CDE6-33ED-8CA35CEB9E98}"/>
              </a:ext>
            </a:extLst>
          </p:cNvPr>
          <p:cNvSpPr txBox="1"/>
          <p:nvPr/>
        </p:nvSpPr>
        <p:spPr>
          <a:xfrm>
            <a:off x="803679" y="1591409"/>
            <a:ext cx="10883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LLM</a:t>
            </a:r>
            <a:r>
              <a:rPr lang="ko-KR" altLang="en-US" sz="2400" dirty="0"/>
              <a:t> 특성상 기존보다 </a:t>
            </a:r>
            <a:r>
              <a:rPr lang="en-US" altLang="ko-KR" sz="2400" dirty="0"/>
              <a:t>extrinsic </a:t>
            </a:r>
            <a:r>
              <a:rPr lang="ko-KR" altLang="en-US" sz="2400" dirty="0"/>
              <a:t>환각 비중이 커짐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LLM</a:t>
            </a:r>
            <a:r>
              <a:rPr lang="ko-KR" altLang="en-US" sz="2400" dirty="0"/>
              <a:t>용 환각 </a:t>
            </a:r>
            <a:r>
              <a:rPr lang="ko-KR" altLang="en-US" sz="2400" dirty="0" err="1"/>
              <a:t>메트릭</a:t>
            </a:r>
            <a:r>
              <a:rPr lang="ko-KR" altLang="en-US" sz="2400" dirty="0"/>
              <a:t> </a:t>
            </a:r>
            <a:r>
              <a:rPr lang="en-US" altLang="ko-KR" sz="2400" dirty="0"/>
              <a:t>: Reference-dependent / Reference-free</a:t>
            </a:r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미래 방향 </a:t>
            </a:r>
            <a:r>
              <a:rPr lang="en-US" altLang="ko-KR" sz="2400" dirty="0"/>
              <a:t>: </a:t>
            </a:r>
          </a:p>
          <a:p>
            <a:r>
              <a:rPr lang="en-US" altLang="ko-KR" sz="2400" b="1" dirty="0"/>
              <a:t>Multimodal </a:t>
            </a:r>
            <a:r>
              <a:rPr lang="ko-KR" altLang="en-US" sz="2400" b="1" dirty="0"/>
              <a:t>환각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시각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텍스트</a:t>
            </a:r>
            <a:r>
              <a:rPr lang="en-US" altLang="ko-KR" sz="2400" b="1" dirty="0"/>
              <a:t>)</a:t>
            </a:r>
          </a:p>
          <a:p>
            <a:r>
              <a:rPr lang="ko-KR" altLang="en-US" sz="2400" b="1" dirty="0" err="1"/>
              <a:t>롱테일</a:t>
            </a:r>
            <a:r>
              <a:rPr lang="en-US" altLang="ko-KR" sz="2400" b="1" dirty="0"/>
              <a:t>·</a:t>
            </a:r>
            <a:r>
              <a:rPr lang="ko-KR" altLang="en-US" sz="2400" b="1" dirty="0" err="1"/>
              <a:t>저자원</a:t>
            </a:r>
            <a:r>
              <a:rPr lang="ko-KR" altLang="en-US" sz="2400" b="1" dirty="0"/>
              <a:t> 도메인</a:t>
            </a:r>
            <a:r>
              <a:rPr lang="en-US" altLang="ko-KR" sz="2400" b="1" dirty="0"/>
              <a:t>(minor lang)</a:t>
            </a:r>
          </a:p>
          <a:p>
            <a:r>
              <a:rPr lang="ko-KR" altLang="en-US" sz="2400" b="1" dirty="0"/>
              <a:t>지식 경계 설정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절대 모른다고 안함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Alignment Tax(RLHF, safety fine-tuning)</a:t>
            </a:r>
          </a:p>
          <a:p>
            <a:r>
              <a:rPr lang="ko-KR" altLang="en-US" sz="2400" b="1" dirty="0"/>
              <a:t>이론적 이해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모델의 근본적 이해 필요</a:t>
            </a:r>
            <a:r>
              <a:rPr lang="en-US" altLang="ko-KR" sz="2400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00089-6526-2CFF-AEDE-527E4F7D8704}"/>
              </a:ext>
            </a:extLst>
          </p:cNvPr>
          <p:cNvSpPr txBox="1"/>
          <p:nvPr/>
        </p:nvSpPr>
        <p:spPr>
          <a:xfrm>
            <a:off x="609600" y="139700"/>
            <a:ext cx="86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b="1" dirty="0"/>
              <a:t>LLM</a:t>
            </a:r>
            <a:r>
              <a:rPr lang="ko-KR" altLang="en-US" sz="3200" b="1" dirty="0"/>
              <a:t>에서의 환각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295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E9678-D202-E94B-0485-93229E75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BE534-996E-C867-6E59-EDD255F7E911}"/>
              </a:ext>
            </a:extLst>
          </p:cNvPr>
          <p:cNvSpPr txBox="1"/>
          <p:nvPr/>
        </p:nvSpPr>
        <p:spPr>
          <a:xfrm>
            <a:off x="654050" y="1166842"/>
            <a:ext cx="108839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데이터 관련</a:t>
            </a:r>
            <a:endParaRPr lang="en-US" altLang="ko-KR" sz="2400" dirty="0"/>
          </a:p>
          <a:p>
            <a:r>
              <a:rPr lang="ko-KR" altLang="en-US" sz="2400" dirty="0"/>
              <a:t>대규모 사전학습 데이터 정제</a:t>
            </a:r>
            <a:r>
              <a:rPr lang="en-US" altLang="ko-KR" sz="2400" dirty="0"/>
              <a:t>·</a:t>
            </a:r>
            <a:r>
              <a:rPr lang="ko-KR" altLang="en-US" sz="2400" dirty="0"/>
              <a:t>필터링</a:t>
            </a:r>
            <a:r>
              <a:rPr lang="en-US" altLang="ko-KR" sz="2400" dirty="0"/>
              <a:t>, Instruction/Reward Model </a:t>
            </a:r>
            <a:r>
              <a:rPr lang="ko-KR" altLang="en-US" sz="2400" dirty="0"/>
              <a:t>학습 시 정확성 강조</a:t>
            </a:r>
            <a:r>
              <a:rPr lang="en-US" altLang="ko-KR" sz="2400" dirty="0"/>
              <a:t>, Retrieval </a:t>
            </a:r>
            <a:r>
              <a:rPr lang="ko-KR" altLang="en-US" sz="2400" dirty="0"/>
              <a:t>기반 생성</a:t>
            </a:r>
            <a:r>
              <a:rPr lang="en-US" altLang="ko-KR" sz="2400" dirty="0"/>
              <a:t>(RAG).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모델</a:t>
            </a:r>
            <a:r>
              <a:rPr lang="en-US" altLang="ko-KR" sz="2400" dirty="0"/>
              <a:t>/</a:t>
            </a:r>
            <a:r>
              <a:rPr lang="ko-KR" altLang="en-US" sz="2400" dirty="0"/>
              <a:t>추론</a:t>
            </a:r>
            <a:r>
              <a:rPr lang="en-US" altLang="ko-KR" sz="24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Safety Fine-Tuning / RLHF =&gt; </a:t>
            </a:r>
            <a:r>
              <a:rPr lang="ko-KR" altLang="en-US" sz="2800" b="1" dirty="0"/>
              <a:t>정합 추구</a:t>
            </a:r>
            <a:endParaRPr lang="en-US" altLang="ko-KR" sz="2800" b="1" dirty="0"/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Model Editing =&gt; </a:t>
            </a:r>
            <a:r>
              <a:rPr lang="ko-KR" altLang="en-US" sz="2800" b="1" dirty="0"/>
              <a:t>파라미터 조정</a:t>
            </a:r>
            <a:r>
              <a:rPr lang="en-US" altLang="ko-KR" sz="2800" b="1" dirty="0"/>
              <a:t>(EWR)</a:t>
            </a:r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Decoding Methods =&gt;</a:t>
            </a:r>
            <a:r>
              <a:rPr lang="ko-KR" altLang="en-US" sz="2800" b="1" dirty="0"/>
              <a:t> 디코딩 단계에서 사실성 강조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층 차이</a:t>
            </a:r>
            <a:r>
              <a:rPr lang="en-US" altLang="ko-KR" sz="2800" b="1" dirty="0"/>
              <a:t>·</a:t>
            </a:r>
            <a:r>
              <a:rPr lang="ko-KR" altLang="en-US" sz="2800" b="1" dirty="0"/>
              <a:t>문맥 차이</a:t>
            </a:r>
            <a:r>
              <a:rPr lang="en-US" altLang="ko-KR" sz="2800" b="1" dirty="0"/>
              <a:t>) =&gt; </a:t>
            </a:r>
            <a:r>
              <a:rPr lang="en-US" altLang="ko-KR" sz="1800" dirty="0" err="1"/>
              <a:t>DoLa</a:t>
            </a:r>
            <a:r>
              <a:rPr lang="en-US" altLang="ko-KR" sz="1800" dirty="0"/>
              <a:t>, CAD, I TI </a:t>
            </a:r>
            <a:r>
              <a:rPr lang="ko-KR" altLang="en-US" sz="1800" dirty="0"/>
              <a:t>등 기법</a:t>
            </a:r>
            <a:endParaRPr lang="en-US" altLang="ko-KR" sz="2800" b="1" dirty="0"/>
          </a:p>
          <a:p>
            <a:pPr marL="342900" indent="-342900">
              <a:buFontTx/>
              <a:buChar char="-"/>
            </a:pPr>
            <a:r>
              <a:rPr lang="en-US" altLang="ko-KR" sz="2800" b="1" dirty="0">
                <a:solidFill>
                  <a:srgbClr val="FF0000"/>
                </a:solidFill>
              </a:rPr>
              <a:t>Chain-of-Thought</a:t>
            </a:r>
            <a:r>
              <a:rPr lang="en-US" altLang="ko-KR" sz="2800" b="1" dirty="0"/>
              <a:t> =&gt;</a:t>
            </a:r>
            <a:r>
              <a:rPr lang="ko-KR" altLang="en-US" sz="2800" b="1" dirty="0"/>
              <a:t> 페르소나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역할 분리</a:t>
            </a:r>
            <a:endParaRPr lang="en-US" altLang="ko-KR" sz="2800" b="1" dirty="0"/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Post-processing =&gt;</a:t>
            </a:r>
            <a:r>
              <a:rPr lang="ko-KR" altLang="en-US" sz="2800" b="1" dirty="0"/>
              <a:t> 수정</a:t>
            </a:r>
            <a:r>
              <a:rPr lang="en-US" altLang="ko-KR" sz="2800" b="1" dirty="0"/>
              <a:t>/</a:t>
            </a:r>
            <a:r>
              <a:rPr lang="ko-KR" altLang="en-US" sz="2800" b="1" dirty="0" err="1"/>
              <a:t>재검증</a:t>
            </a:r>
            <a:endParaRPr lang="en-US" altLang="ko-KR" sz="2800" b="1" dirty="0"/>
          </a:p>
          <a:p>
            <a:pPr marL="342900" indent="-342900">
              <a:buFontTx/>
              <a:buChar char="-"/>
            </a:pPr>
            <a:r>
              <a:rPr lang="en-US" altLang="ko-KR" sz="2800" b="1" dirty="0"/>
              <a:t>Ensemble =&gt; </a:t>
            </a:r>
            <a:r>
              <a:rPr lang="ko-KR" altLang="en-US" sz="2800" b="1" dirty="0"/>
              <a:t>여러 </a:t>
            </a:r>
            <a:r>
              <a:rPr lang="en-US" altLang="ko-KR" sz="2800" b="1" dirty="0"/>
              <a:t>LLM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C42F6-083F-6E0E-75B7-FC5F3C6B3CDF}"/>
              </a:ext>
            </a:extLst>
          </p:cNvPr>
          <p:cNvSpPr txBox="1"/>
          <p:nvPr/>
        </p:nvSpPr>
        <p:spPr>
          <a:xfrm>
            <a:off x="609600" y="139700"/>
            <a:ext cx="86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b="1" dirty="0"/>
              <a:t>LLM</a:t>
            </a:r>
            <a:r>
              <a:rPr lang="ko-KR" altLang="en-US" sz="3200" b="1" dirty="0"/>
              <a:t>에서의 환각을 줄이려면</a:t>
            </a:r>
            <a:r>
              <a:rPr lang="en-US" altLang="ko-KR" sz="3200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64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764A8-336E-4EAE-9E53-E086813A015F}"/>
              </a:ext>
            </a:extLst>
          </p:cNvPr>
          <p:cNvSpPr txBox="1"/>
          <p:nvPr/>
        </p:nvSpPr>
        <p:spPr>
          <a:xfrm>
            <a:off x="1036435" y="1720840"/>
            <a:ext cx="10883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NLG</a:t>
            </a:r>
            <a:r>
              <a:rPr lang="ko-KR" altLang="en-US" sz="2400" dirty="0"/>
              <a:t>가 생성한 환각의 그럴듯함</a:t>
            </a:r>
            <a:endParaRPr lang="en-US" altLang="ko-KR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/>
              <a:t>오해를 일으켜 의료</a:t>
            </a:r>
            <a:r>
              <a:rPr lang="en-US" altLang="ko-KR" sz="2400" dirty="0"/>
              <a:t>, </a:t>
            </a:r>
            <a:r>
              <a:rPr lang="ko-KR" altLang="en-US" sz="2400" dirty="0"/>
              <a:t>법률 민감 영역에서의 문제</a:t>
            </a:r>
            <a:endParaRPr lang="en-US" altLang="ko-KR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모델 수준의 원인과 </a:t>
            </a:r>
            <a:r>
              <a:rPr lang="en-US" altLang="ko-KR" sz="2400" dirty="0"/>
              <a:t>Intrinsic/Extrinsic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환각의 태스크별 특성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본 </a:t>
            </a:r>
            <a:r>
              <a:rPr lang="en-US" altLang="ko-KR" sz="2400" dirty="0"/>
              <a:t>Survey</a:t>
            </a:r>
            <a:r>
              <a:rPr lang="ko-KR" altLang="en-US" sz="2400" dirty="0"/>
              <a:t>가 </a:t>
            </a:r>
            <a:r>
              <a:rPr lang="en-US" altLang="ko-KR" sz="2400" dirty="0"/>
              <a:t>NLG </a:t>
            </a:r>
            <a:r>
              <a:rPr lang="ko-KR" altLang="en-US" sz="2400" dirty="0"/>
              <a:t>태스크 전반의 환각 문제 해결을 위한 협력과 발전에 기여할 것으로 기대</a:t>
            </a:r>
            <a:r>
              <a:rPr lang="en-US" altLang="ko-KR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DE675-135C-93D0-0F96-FF3EC5E1F61A}"/>
              </a:ext>
            </a:extLst>
          </p:cNvPr>
          <p:cNvSpPr txBox="1"/>
          <p:nvPr/>
        </p:nvSpPr>
        <p:spPr>
          <a:xfrm>
            <a:off x="609600" y="139700"/>
            <a:ext cx="869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b="1" dirty="0"/>
              <a:t>결론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567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2011</Words>
  <Application>Microsoft Office PowerPoint</Application>
  <PresentationFormat>와이드스크린</PresentationFormat>
  <Paragraphs>202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-apple-system</vt:lpstr>
      <vt:lpstr>맑은 고딕</vt:lpstr>
      <vt:lpstr>Arial</vt:lpstr>
      <vt:lpstr>Symbol</vt:lpstr>
      <vt:lpstr>Office 테마</vt:lpstr>
      <vt:lpstr>Survey  of Hallucination in  Natural  Language  Generation 14 Jul 2024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SEONGBEEN PARK</dc:creator>
  <cp:lastModifiedBy>SEONGBEEN PARK</cp:lastModifiedBy>
  <cp:revision>7</cp:revision>
  <dcterms:created xsi:type="dcterms:W3CDTF">2025-01-24T09:35:30Z</dcterms:created>
  <dcterms:modified xsi:type="dcterms:W3CDTF">2025-01-24T15:03:00Z</dcterms:modified>
</cp:coreProperties>
</file>