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7" r:id="rId11"/>
    <p:sldId id="268" r:id="rId12"/>
    <p:sldId id="269" r:id="rId13"/>
    <p:sldId id="270" r:id="rId14"/>
    <p:sldId id="272" r:id="rId15"/>
    <p:sldId id="274" r:id="rId16"/>
    <p:sldId id="273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74F25-307C-242F-7765-3150CC892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54685A-3DB2-7AF2-A05E-BB62F6C5A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D7572-6F0B-A772-5877-FECB6D50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F68D-0278-4931-A59A-33E57CC873CB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2F5E8-7227-1EDE-033C-6A2E6B85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C53CE-6FB4-562D-977A-4B77A7E6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5B72-20B8-42AC-AA88-09B87AD79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5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765D2-7C4A-80AA-04D2-3760320F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22A5D0-600E-028D-53F3-67885F9ED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B6F06E-3636-A533-6B00-85166B2E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F68D-0278-4931-A59A-33E57CC873CB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CC11A-377F-0072-3DBA-209A4722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302CBE-6B71-6608-9803-EE571110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5B72-20B8-42AC-AA88-09B87AD79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4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7F1AC4-7505-A8BC-197B-D82AD6FC6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23C90B-FDD4-7593-2278-660390D0B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61E0D5-D160-1683-92BF-57C1839C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F68D-0278-4931-A59A-33E57CC873CB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1AB562-9021-7BB2-3557-B2090285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743F0-E164-8984-71FE-99F10FC2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5B72-20B8-42AC-AA88-09B87AD79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6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46407-58CA-3BCF-8F7B-955AF085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EB4A8-ED72-DDB2-30FD-BA47C5414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C72A1-52BF-C3AB-04C4-AEEF16DA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F68D-0278-4931-A59A-33E57CC873CB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E03046-E05D-F0A1-A75A-8CAB9211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3A70F2-0948-24AC-63D0-80EED9D4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5B72-20B8-42AC-AA88-09B87AD79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36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31B33-B277-DF1A-A893-A2A14D95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85497-D246-793B-5ED6-DFF9D991B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EEE1E-7E29-883C-64C7-62245664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F68D-0278-4931-A59A-33E57CC873CB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1C7AC5-B813-5D2C-C78A-400BAEA8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4380D-1EA8-DD77-6E54-FCB4B367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5B72-20B8-42AC-AA88-09B87AD79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33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4F632-466E-AA56-C389-9E673FDD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7B3950-9F0F-CA5A-725B-A558BEE0C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C8F14A-2D29-1464-1DC5-6BDA070CE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7E6EC4-13C5-27C0-23B1-D60CAD979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F68D-0278-4931-A59A-33E57CC873CB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75E0F2-ADBB-21A1-8D24-96A8B0AF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5DF785-3232-0027-07BE-49D1CF2C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5B72-20B8-42AC-AA88-09B87AD79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72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5DF08-253B-E844-152C-398815B5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D230DB-5767-7EBE-A4CA-CDB3A2F6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A15633-0AE5-46BC-1EA5-47A6EF110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0E31C6-089E-04A1-E305-084B0F8A9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BFE67F-1EA7-521F-6AA3-069214F5D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A40DE5-3939-F026-BA28-6EE04E64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F68D-0278-4931-A59A-33E57CC873CB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F7C2CE-2CDB-B69E-79F3-20D30E7FA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419DF9-BCDB-5B53-1CC8-3C2DF121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5B72-20B8-42AC-AA88-09B87AD79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97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18B77-5799-BAF5-685E-9B2B9DAE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01744B-0781-F2F6-14BD-4B69FEF3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F68D-0278-4931-A59A-33E57CC873CB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1EF3AC-0B62-265F-7405-8EADE09C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C718C4-1837-C6A4-DDC8-36C2A802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5B72-20B8-42AC-AA88-09B87AD79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78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EE7027-E52A-CC48-190C-D22FE7584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F68D-0278-4931-A59A-33E57CC873CB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122C96-DA39-FD45-0AE2-94C08AE1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CCDA77-56BF-9275-2E57-68DD106C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5B72-20B8-42AC-AA88-09B87AD79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2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A7EF3-EA27-4F6D-4B19-F15673205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D8FA92-B831-5B3C-BC57-8484D4985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70DD06-DFE5-145C-F405-58B1E8738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9DFABF-CB43-5149-5CE2-AADD7A9DF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F68D-0278-4931-A59A-33E57CC873CB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D7C401-D515-0EB9-20DC-2BCB4EF5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F5A41A-2FAC-7587-19F7-47188789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5B72-20B8-42AC-AA88-09B87AD79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36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442D7-5156-1AEA-13FB-376ECFAD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BE28FD-E5C4-6EAA-55D0-552BA9EEF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FFA806-6258-C965-AC0B-8B793EB32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55BC8F-C705-BF70-2811-385ED32B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F68D-0278-4931-A59A-33E57CC873CB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651AB8-AAB3-DE67-3A1F-3EFA6181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829E54-7DD5-1DD6-EEEC-4CB3143D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5B72-20B8-42AC-AA88-09B87AD79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4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6883EC-2479-EE80-DDD2-24EB8A1A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19B1A1-8CEC-C9FC-92F1-23EF9F13E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F0A1B-DCAD-7A93-767B-2FE8065D9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4F68D-0278-4931-A59A-33E57CC873CB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54D9DC-8C6D-07D4-5303-9D19B0711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87523-6D99-D1E6-A69E-286A7DC79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C5B72-20B8-42AC-AA88-09B87AD79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37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D204C-D071-C809-9793-DAF7DACD5A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Attention Is All You Need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800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37A878-D321-4CCD-F82D-0510CCAB2EB9}"/>
              </a:ext>
            </a:extLst>
          </p:cNvPr>
          <p:cNvSpPr txBox="1"/>
          <p:nvPr/>
        </p:nvSpPr>
        <p:spPr>
          <a:xfrm>
            <a:off x="0" y="995570"/>
            <a:ext cx="58371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인코더</a:t>
            </a:r>
            <a:r>
              <a:rPr lang="en-US" altLang="ko-KR" dirty="0"/>
              <a:t>(Encoder)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각 인코더 레이어는 두 개의 </a:t>
            </a:r>
            <a:r>
              <a:rPr lang="ko-KR" altLang="en-US" dirty="0" err="1"/>
              <a:t>서브레이어로</a:t>
            </a:r>
            <a:r>
              <a:rPr lang="ko-KR" altLang="en-US" dirty="0"/>
              <a:t> 구성된다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멀티</a:t>
            </a:r>
            <a:r>
              <a:rPr lang="en-US" altLang="ko-KR" b="1" dirty="0"/>
              <a:t>-</a:t>
            </a:r>
            <a:r>
              <a:rPr lang="ko-KR" altLang="en-US" b="1" dirty="0"/>
              <a:t>헤드 셀프 </a:t>
            </a:r>
            <a:r>
              <a:rPr lang="ko-KR" altLang="en-US" b="1" dirty="0" err="1"/>
              <a:t>어텐션</a:t>
            </a:r>
            <a:r>
              <a:rPr lang="en-US" altLang="ko-KR" b="1" dirty="0"/>
              <a:t>(Multi-Head Self-Attention)</a:t>
            </a:r>
          </a:p>
          <a:p>
            <a:pPr marL="342900" indent="-342900">
              <a:buAutoNum type="arabicPeriod"/>
            </a:pPr>
            <a:endParaRPr lang="ko-KR" altLang="en-US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포지션별 완전연결 </a:t>
            </a:r>
            <a:r>
              <a:rPr lang="ko-KR" altLang="en-US" b="1" dirty="0" err="1"/>
              <a:t>피드포워드</a:t>
            </a:r>
            <a:endParaRPr lang="en-US" altLang="ko-KR" b="1" dirty="0"/>
          </a:p>
          <a:p>
            <a:r>
              <a:rPr lang="en-US" altLang="ko-KR" b="1" dirty="0"/>
              <a:t>(Position-wise Feed-Forward Network)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</a:t>
            </a:r>
            <a:r>
              <a:rPr lang="ko-KR" altLang="en-US" dirty="0" err="1"/>
              <a:t>서브레이어에는</a:t>
            </a:r>
            <a:r>
              <a:rPr lang="ko-KR" altLang="en-US" dirty="0"/>
              <a:t> </a:t>
            </a:r>
            <a:r>
              <a:rPr lang="ko-KR" altLang="en-US" dirty="0" err="1"/>
              <a:t>잔차</a:t>
            </a:r>
            <a:r>
              <a:rPr lang="ko-KR" altLang="en-US" dirty="0"/>
              <a:t> 연결</a:t>
            </a:r>
            <a:r>
              <a:rPr lang="en-US" altLang="ko-KR" dirty="0"/>
              <a:t>(Residual Connection)</a:t>
            </a:r>
            <a:r>
              <a:rPr lang="ko-KR" altLang="en-US" dirty="0"/>
              <a:t>과 레이어 정규화</a:t>
            </a:r>
            <a:r>
              <a:rPr lang="en-US" altLang="ko-KR" dirty="0"/>
              <a:t>(Layer Normalization)</a:t>
            </a:r>
            <a:r>
              <a:rPr lang="ko-KR" altLang="en-US" dirty="0"/>
              <a:t>가 적용되어</a:t>
            </a:r>
            <a:r>
              <a:rPr lang="en-US" altLang="ko-KR" dirty="0"/>
              <a:t>, </a:t>
            </a:r>
            <a:r>
              <a:rPr lang="ko-KR" altLang="en-US" dirty="0"/>
              <a:t>모델 학습을 안정화하고 정보 손실을 줄인다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8D5A3CA-4474-D77E-41C3-1576DB9F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3. Model Architecture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2B1BD8F-F1E9-64A1-52DD-3DD345773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483" y="0"/>
            <a:ext cx="6512517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AB4367-3AAD-F559-C59E-8DEFE6716AEE}"/>
              </a:ext>
            </a:extLst>
          </p:cNvPr>
          <p:cNvSpPr txBox="1"/>
          <p:nvPr/>
        </p:nvSpPr>
        <p:spPr>
          <a:xfrm>
            <a:off x="0" y="3995678"/>
            <a:ext cx="58371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디코더</a:t>
            </a:r>
            <a:r>
              <a:rPr lang="en-US" altLang="ko-KR" dirty="0"/>
              <a:t>(Decoder)</a:t>
            </a:r>
          </a:p>
          <a:p>
            <a:r>
              <a:rPr lang="en-US" altLang="ko-KR" dirty="0"/>
              <a:t>- </a:t>
            </a:r>
            <a:r>
              <a:rPr lang="ko-KR" altLang="en-US" dirty="0" err="1"/>
              <a:t>디코더도</a:t>
            </a:r>
            <a:r>
              <a:rPr lang="ko-KR" altLang="en-US" dirty="0"/>
              <a:t> 인코더와 유사하게 </a:t>
            </a:r>
            <a:r>
              <a:rPr lang="en-US" altLang="ko-KR" dirty="0"/>
              <a:t>6</a:t>
            </a:r>
            <a:r>
              <a:rPr lang="ko-KR" altLang="en-US" dirty="0"/>
              <a:t>개의 레이어로 구성되지만</a:t>
            </a:r>
            <a:r>
              <a:rPr lang="en-US" altLang="ko-KR" dirty="0"/>
              <a:t>, </a:t>
            </a:r>
            <a:r>
              <a:rPr lang="ko-KR" altLang="en-US" b="1" dirty="0"/>
              <a:t>추가 </a:t>
            </a:r>
            <a:r>
              <a:rPr lang="ko-KR" altLang="en-US" b="1" dirty="0" err="1"/>
              <a:t>서브레이어</a:t>
            </a:r>
            <a:r>
              <a:rPr lang="ko-KR" altLang="en-US" dirty="0" err="1"/>
              <a:t>가</a:t>
            </a:r>
            <a:r>
              <a:rPr lang="ko-KR" altLang="en-US" dirty="0"/>
              <a:t> 존재한다</a:t>
            </a:r>
            <a:r>
              <a:rPr lang="en-US" altLang="ko-KR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인코더 출력에 대한 </a:t>
            </a:r>
            <a:r>
              <a:rPr lang="ko-KR" altLang="en-US" b="1" dirty="0"/>
              <a:t>멀티</a:t>
            </a:r>
            <a:r>
              <a:rPr lang="en-US" altLang="ko-KR" b="1" dirty="0"/>
              <a:t>-</a:t>
            </a:r>
            <a:r>
              <a:rPr lang="ko-KR" altLang="en-US" b="1" dirty="0"/>
              <a:t>헤드 </a:t>
            </a:r>
            <a:r>
              <a:rPr lang="ko-KR" altLang="en-US" b="1" dirty="0" err="1"/>
              <a:t>어텐션</a:t>
            </a:r>
            <a:r>
              <a:rPr lang="ko-KR" altLang="en-US" dirty="0"/>
              <a:t> </a:t>
            </a:r>
            <a:r>
              <a:rPr lang="ko-KR" altLang="en-US" dirty="0" err="1"/>
              <a:t>서브레이어를</a:t>
            </a:r>
            <a:r>
              <a:rPr lang="ko-KR" altLang="en-US" dirty="0"/>
              <a:t> 추가하여</a:t>
            </a:r>
            <a:r>
              <a:rPr lang="en-US" altLang="ko-KR" dirty="0"/>
              <a:t>, </a:t>
            </a:r>
            <a:r>
              <a:rPr lang="ko-KR" altLang="en-US" dirty="0" err="1"/>
              <a:t>디코더가</a:t>
            </a:r>
            <a:r>
              <a:rPr lang="ko-KR" altLang="en-US" dirty="0"/>
              <a:t> 인코더 정보에 주의</a:t>
            </a:r>
            <a:r>
              <a:rPr lang="en-US" altLang="ko-KR" dirty="0"/>
              <a:t>(attend)</a:t>
            </a:r>
            <a:r>
              <a:rPr lang="ko-KR" altLang="en-US" dirty="0"/>
              <a:t>할 수 있게 만든다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미래 시점 </a:t>
            </a:r>
            <a:r>
              <a:rPr lang="ko-KR" altLang="en-US" dirty="0" err="1"/>
              <a:t>마스킹</a:t>
            </a:r>
            <a:r>
              <a:rPr lang="en-US" altLang="ko-KR" dirty="0"/>
              <a:t>(Masked Self-Attention)</a:t>
            </a:r>
            <a:r>
              <a:rPr lang="ko-KR" altLang="en-US" dirty="0"/>
              <a:t>을 적용해</a:t>
            </a:r>
            <a:r>
              <a:rPr lang="en-US" altLang="ko-KR" dirty="0"/>
              <a:t>, </a:t>
            </a:r>
            <a:r>
              <a:rPr lang="ko-KR" altLang="en-US" dirty="0" err="1"/>
              <a:t>디코더가</a:t>
            </a:r>
            <a:r>
              <a:rPr lang="ko-KR" altLang="en-US" dirty="0"/>
              <a:t> 아직 생성되지 않은 토큰</a:t>
            </a:r>
            <a:r>
              <a:rPr lang="en-US" altLang="ko-KR" dirty="0"/>
              <a:t>(</a:t>
            </a:r>
            <a:r>
              <a:rPr lang="ko-KR" altLang="en-US" dirty="0"/>
              <a:t>미래 정보</a:t>
            </a:r>
            <a:r>
              <a:rPr lang="en-US" altLang="ko-KR" dirty="0"/>
              <a:t>)</a:t>
            </a:r>
            <a:r>
              <a:rPr lang="ko-KR" altLang="en-US" dirty="0"/>
              <a:t>을 보지 못하게 막아 </a:t>
            </a:r>
            <a:r>
              <a:rPr lang="ko-KR" altLang="en-US" b="1" dirty="0" err="1"/>
              <a:t>오토리그레시브</a:t>
            </a:r>
            <a:r>
              <a:rPr lang="en-US" altLang="ko-KR" b="1" dirty="0"/>
              <a:t>(Autoregressive) </a:t>
            </a:r>
            <a:r>
              <a:rPr lang="ko-KR" altLang="en-US" b="1" dirty="0"/>
              <a:t>특성</a:t>
            </a:r>
            <a:r>
              <a:rPr lang="ko-KR" altLang="en-US" dirty="0"/>
              <a:t>을 유지한다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137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E3BB4BC-CDC3-2A5D-F4F9-2EC63557D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10449" cy="47849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E36179-6EBA-8E56-BD9A-605B32CE7EE5}"/>
              </a:ext>
            </a:extLst>
          </p:cNvPr>
          <p:cNvSpPr txBox="1"/>
          <p:nvPr/>
        </p:nvSpPr>
        <p:spPr>
          <a:xfrm>
            <a:off x="263047" y="5035463"/>
            <a:ext cx="11665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err="1"/>
              <a:t>오토리그레시브</a:t>
            </a:r>
            <a:r>
              <a:rPr lang="en-US" altLang="ko-KR" b="1" dirty="0"/>
              <a:t>(Autoregressive)</a:t>
            </a:r>
            <a:r>
              <a:rPr lang="en-US" altLang="ko-KR" dirty="0"/>
              <a:t> </a:t>
            </a:r>
            <a:r>
              <a:rPr lang="ko-KR" altLang="en-US" dirty="0"/>
              <a:t>특성 </a:t>
            </a:r>
            <a:r>
              <a:rPr lang="en-US" altLang="ko-KR" dirty="0"/>
              <a:t>: </a:t>
            </a:r>
            <a:r>
              <a:rPr lang="ko-KR" altLang="en-US" dirty="0"/>
              <a:t>이미 생성된 과거 토큰</a:t>
            </a:r>
            <a:r>
              <a:rPr lang="en-US" altLang="ko-KR" dirty="0"/>
              <a:t>(</a:t>
            </a:r>
            <a:r>
              <a:rPr lang="ko-KR" altLang="en-US" dirty="0"/>
              <a:t>이전 시점들</a:t>
            </a:r>
            <a:r>
              <a:rPr lang="en-US" altLang="ko-KR" dirty="0"/>
              <a:t>)</a:t>
            </a:r>
            <a:r>
              <a:rPr lang="ko-KR" altLang="en-US" dirty="0"/>
              <a:t>만을 참고하고 아직 생성되지 않은 미래 토큰 정보는 사용하지 않는다는 특성</a:t>
            </a:r>
            <a:endParaRPr lang="en-US" altLang="ko-KR" dirty="0"/>
          </a:p>
          <a:p>
            <a:r>
              <a:rPr lang="en-US" altLang="ko-KR" dirty="0"/>
              <a:t>- Transformer</a:t>
            </a:r>
            <a:r>
              <a:rPr lang="ko-KR" altLang="en-US" dirty="0"/>
              <a:t>는 전체 </a:t>
            </a:r>
            <a:r>
              <a:rPr lang="ko-KR" altLang="en-US" dirty="0" err="1"/>
              <a:t>입력값을</a:t>
            </a:r>
            <a:r>
              <a:rPr lang="ko-KR" altLang="en-US" dirty="0"/>
              <a:t> 전달받기 때문에 예측할 때 미래 시점의 </a:t>
            </a:r>
            <a:r>
              <a:rPr lang="ko-KR" altLang="en-US" dirty="0" err="1"/>
              <a:t>입력값을</a:t>
            </a:r>
            <a:r>
              <a:rPr lang="ko-KR" altLang="en-US" dirty="0"/>
              <a:t> 참조할 수 있다는 문제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b="1" dirty="0"/>
              <a:t>미래 토큰을 일부로 가려서 </a:t>
            </a:r>
            <a:r>
              <a:rPr lang="ko-KR" altLang="en-US" b="1" dirty="0" err="1"/>
              <a:t>훈련할때</a:t>
            </a:r>
            <a:r>
              <a:rPr lang="ko-KR" altLang="en-US" b="1" dirty="0"/>
              <a:t> 이전 토큰만 참조할 수 있게 만들어 학습 능력을 높임</a:t>
            </a:r>
          </a:p>
        </p:txBody>
      </p:sp>
    </p:spTree>
    <p:extLst>
      <p:ext uri="{BB962C8B-B14F-4D97-AF65-F5344CB8AC3E}">
        <p14:creationId xmlns:p14="http://schemas.microsoft.com/office/powerpoint/2010/main" val="1265043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A55DD62-A59E-1D05-F310-0196B586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3. Model Architecture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1FF88E-3085-6973-EDD4-DA70A5AA7558}"/>
              </a:ext>
            </a:extLst>
          </p:cNvPr>
          <p:cNvSpPr txBox="1"/>
          <p:nvPr/>
        </p:nvSpPr>
        <p:spPr>
          <a:xfrm>
            <a:off x="2517422" y="1227711"/>
            <a:ext cx="7620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어텐션</a:t>
            </a:r>
            <a:r>
              <a:rPr lang="ko-KR" altLang="en-US" dirty="0"/>
              <a:t> 메커니즘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 err="1"/>
              <a:t>스케일드</a:t>
            </a:r>
            <a:r>
              <a:rPr lang="ko-KR" altLang="en-US" b="1" dirty="0"/>
              <a:t> 닷</a:t>
            </a:r>
            <a:r>
              <a:rPr lang="en-US" altLang="ko-KR" b="1" dirty="0"/>
              <a:t>-</a:t>
            </a:r>
            <a:r>
              <a:rPr lang="ko-KR" altLang="en-US" b="1" dirty="0"/>
              <a:t>프로덕트 </a:t>
            </a:r>
            <a:r>
              <a:rPr lang="ko-KR" altLang="en-US" b="1" dirty="0" err="1"/>
              <a:t>어텐션</a:t>
            </a:r>
            <a:r>
              <a:rPr lang="en-US" altLang="ko-KR" b="1" dirty="0"/>
              <a:t>(Scaled Dot-Product Attention) :</a:t>
            </a:r>
          </a:p>
          <a:p>
            <a:r>
              <a:rPr lang="ko-KR" altLang="en-US" dirty="0"/>
              <a:t>쿼리</a:t>
            </a:r>
            <a:r>
              <a:rPr lang="en-US" altLang="ko-KR" dirty="0"/>
              <a:t>(Query)</a:t>
            </a:r>
            <a:r>
              <a:rPr lang="ko-KR" altLang="en-US" dirty="0"/>
              <a:t>와 키</a:t>
            </a:r>
            <a:r>
              <a:rPr lang="en-US" altLang="ko-KR" dirty="0"/>
              <a:t>(Key)</a:t>
            </a:r>
            <a:r>
              <a:rPr lang="ko-KR" altLang="en-US" dirty="0"/>
              <a:t>의 내적을 </a:t>
            </a:r>
            <a:r>
              <a:rPr lang="en-US" altLang="ko-KR" dirty="0"/>
              <a:t>dk</a:t>
            </a:r>
            <a:r>
              <a:rPr lang="ko-KR" altLang="en-US" dirty="0"/>
              <a:t>루트로 나눈 뒤 </a:t>
            </a:r>
            <a:r>
              <a:rPr lang="ko-KR" altLang="en-US" dirty="0" err="1"/>
              <a:t>소프트맥스를</a:t>
            </a:r>
            <a:r>
              <a:rPr lang="ko-KR" altLang="en-US" dirty="0"/>
              <a:t> 취해 가중치를 구하고</a:t>
            </a:r>
            <a:r>
              <a:rPr lang="en-US" altLang="ko-KR" dirty="0"/>
              <a:t>, </a:t>
            </a:r>
            <a:r>
              <a:rPr lang="ko-KR" altLang="en-US" dirty="0"/>
              <a:t>이에 따라 값</a:t>
            </a:r>
            <a:r>
              <a:rPr lang="en-US" altLang="ko-KR" dirty="0"/>
              <a:t>(Value) </a:t>
            </a:r>
            <a:r>
              <a:rPr lang="ko-KR" altLang="en-US" dirty="0"/>
              <a:t>벡터를 가중 합한다</a:t>
            </a:r>
            <a:r>
              <a:rPr lang="en-US" altLang="ko-KR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>
                <a:solidFill>
                  <a:srgbClr val="FF0000"/>
                </a:solidFill>
              </a:rPr>
              <a:t>이를 통해 병렬 계산과 공간 효율성을 높였다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멀티</a:t>
            </a:r>
            <a:r>
              <a:rPr lang="en-US" altLang="ko-KR" b="1" dirty="0"/>
              <a:t>-</a:t>
            </a:r>
            <a:r>
              <a:rPr lang="ko-KR" altLang="en-US" b="1" dirty="0"/>
              <a:t>헤드 </a:t>
            </a:r>
            <a:r>
              <a:rPr lang="ko-KR" altLang="en-US" b="1" dirty="0" err="1"/>
              <a:t>어텐션</a:t>
            </a:r>
            <a:r>
              <a:rPr lang="en-US" altLang="ko-KR" b="1" dirty="0"/>
              <a:t>(Multi-Head Attention) :</a:t>
            </a:r>
          </a:p>
          <a:p>
            <a:endParaRPr lang="en-US" altLang="ko-KR" dirty="0"/>
          </a:p>
          <a:p>
            <a:r>
              <a:rPr lang="ko-KR" altLang="en-US" dirty="0"/>
              <a:t>쿼리</a:t>
            </a:r>
            <a:r>
              <a:rPr lang="en-US" altLang="ko-KR" dirty="0"/>
              <a:t>·</a:t>
            </a:r>
            <a:r>
              <a:rPr lang="ko-KR" altLang="en-US" dirty="0"/>
              <a:t>키</a:t>
            </a:r>
            <a:r>
              <a:rPr lang="en-US" altLang="ko-KR" dirty="0"/>
              <a:t>·</a:t>
            </a:r>
            <a:r>
              <a:rPr lang="ko-KR" altLang="en-US" dirty="0"/>
              <a:t>값을 여러 개의 헤드로 분할해 동시에 </a:t>
            </a:r>
            <a:r>
              <a:rPr lang="ko-KR" altLang="en-US" dirty="0" err="1"/>
              <a:t>어텐션을</a:t>
            </a:r>
            <a:r>
              <a:rPr lang="ko-KR" altLang="en-US" dirty="0"/>
              <a:t> 수행한 뒤</a:t>
            </a:r>
            <a:r>
              <a:rPr lang="en-US" altLang="ko-KR" dirty="0"/>
              <a:t>, </a:t>
            </a:r>
            <a:r>
              <a:rPr lang="ko-KR" altLang="en-US" dirty="0"/>
              <a:t>다시 합치는 방식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서로 다른 표현 하위공간</a:t>
            </a:r>
            <a:r>
              <a:rPr lang="en-US" altLang="ko-KR" dirty="0"/>
              <a:t>(subspace)</a:t>
            </a:r>
            <a:r>
              <a:rPr lang="ko-KR" altLang="en-US" dirty="0"/>
              <a:t>에서 정보를 동시에 학습함으로써 모델 성능을 향상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 설정에서 </a:t>
            </a:r>
            <a:r>
              <a:rPr lang="en-US" altLang="ko-KR" dirty="0"/>
              <a:t>8</a:t>
            </a:r>
            <a:r>
              <a:rPr lang="ko-KR" altLang="en-US" dirty="0"/>
              <a:t>개 헤드</a:t>
            </a:r>
            <a:r>
              <a:rPr lang="en-US" altLang="ko-KR" dirty="0"/>
              <a:t>, </a:t>
            </a:r>
            <a:r>
              <a:rPr lang="ko-KR" altLang="en-US" dirty="0"/>
              <a:t>각 헤드의 차원은 </a:t>
            </a:r>
            <a:r>
              <a:rPr lang="en-US" altLang="ko-KR" dirty="0"/>
              <a:t>64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전체 𝑑</a:t>
            </a:r>
            <a:r>
              <a:rPr lang="en-US" altLang="ko-KR" dirty="0"/>
              <a:t>model</a:t>
            </a:r>
            <a:r>
              <a:rPr lang="ko-KR" altLang="en-US" dirty="0"/>
              <a:t>과 동일한 계산 비용으로 동작한다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031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15C5F-4E90-CF51-3AB3-FE6C74229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3. Model Architecture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D8516-0D8F-9A89-A49A-F02C7065B222}"/>
              </a:ext>
            </a:extLst>
          </p:cNvPr>
          <p:cNvSpPr txBox="1"/>
          <p:nvPr/>
        </p:nvSpPr>
        <p:spPr>
          <a:xfrm>
            <a:off x="1" y="1094017"/>
            <a:ext cx="66262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포지션별 </a:t>
            </a:r>
            <a:r>
              <a:rPr lang="ko-KR" altLang="en-US" b="1" dirty="0" err="1"/>
              <a:t>피드포워드</a:t>
            </a:r>
            <a:r>
              <a:rPr lang="en-US" altLang="ko-KR" b="1" dirty="0"/>
              <a:t>(Position-wise Feed-Forward Network)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각 레이어에서 </a:t>
            </a:r>
            <a:r>
              <a:rPr lang="ko-KR" altLang="en-US" dirty="0" err="1"/>
              <a:t>어텐션</a:t>
            </a:r>
            <a:r>
              <a:rPr lang="ko-KR" altLang="en-US" dirty="0"/>
              <a:t> 다음으로 완전연결 신경망</a:t>
            </a:r>
            <a:r>
              <a:rPr lang="en-US" altLang="ko-KR" dirty="0"/>
              <a:t>(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활성화</a:t>
            </a:r>
            <a:r>
              <a:rPr lang="en-US" altLang="ko-KR" dirty="0"/>
              <a:t>)</a:t>
            </a:r>
            <a:r>
              <a:rPr lang="ko-KR" altLang="en-US" dirty="0"/>
              <a:t>을 적용하며</a:t>
            </a:r>
            <a:r>
              <a:rPr lang="en-US" altLang="ko-KR" dirty="0"/>
              <a:t>, </a:t>
            </a:r>
            <a:r>
              <a:rPr lang="ko-KR" altLang="en-US" dirty="0"/>
              <a:t>시퀀스의 각 위치에 동일한 변환을 적용한다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선형 </a:t>
            </a:r>
            <a:r>
              <a:rPr lang="en-US" altLang="ko-KR" dirty="0"/>
              <a:t>-&gt; </a:t>
            </a:r>
            <a:r>
              <a:rPr lang="ko-KR" altLang="en-US" dirty="0"/>
              <a:t>비선형 </a:t>
            </a:r>
            <a:r>
              <a:rPr lang="en-US" altLang="ko-KR" dirty="0"/>
              <a:t>-&gt; </a:t>
            </a:r>
            <a:r>
              <a:rPr lang="ko-KR" altLang="en-US" dirty="0"/>
              <a:t>선형 </a:t>
            </a:r>
            <a:r>
              <a:rPr lang="en-US" altLang="ko-KR" dirty="0"/>
              <a:t>(</a:t>
            </a:r>
            <a:r>
              <a:rPr lang="ko-KR" altLang="en-US" dirty="0"/>
              <a:t>이걸로 비선형 복잡성 </a:t>
            </a:r>
            <a:r>
              <a:rPr lang="ko-KR" altLang="en-US" dirty="0" err="1"/>
              <a:t>넣기위해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입력</a:t>
            </a:r>
            <a:r>
              <a:rPr lang="en-US" altLang="ko-KR" dirty="0"/>
              <a:t>·</a:t>
            </a:r>
            <a:r>
              <a:rPr lang="ko-KR" altLang="en-US" dirty="0"/>
              <a:t>출력 차원은 𝑑</a:t>
            </a:r>
            <a:r>
              <a:rPr lang="en-US" altLang="ko-KR" dirty="0"/>
              <a:t>model=512, </a:t>
            </a:r>
            <a:r>
              <a:rPr lang="ko-KR" altLang="en-US" dirty="0"/>
              <a:t>내부 레이어 차원은 𝑑𝑓𝑓</a:t>
            </a:r>
            <a:r>
              <a:rPr lang="en-US" altLang="ko-KR" dirty="0"/>
              <a:t>=2048</a:t>
            </a:r>
            <a:r>
              <a:rPr lang="ko-KR" altLang="en-US" dirty="0"/>
              <a:t>로 설정되어 있다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3C2D47-65B9-88CD-45B6-B87538318C5F}"/>
              </a:ext>
            </a:extLst>
          </p:cNvPr>
          <p:cNvSpPr txBox="1"/>
          <p:nvPr/>
        </p:nvSpPr>
        <p:spPr>
          <a:xfrm>
            <a:off x="0" y="3901935"/>
            <a:ext cx="66262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임베딩과</a:t>
            </a:r>
            <a:r>
              <a:rPr lang="ko-KR" altLang="en-US" b="1" dirty="0"/>
              <a:t> </a:t>
            </a:r>
            <a:r>
              <a:rPr lang="ko-KR" altLang="en-US" b="1" dirty="0" err="1"/>
              <a:t>포지셔널</a:t>
            </a:r>
            <a:r>
              <a:rPr lang="ko-KR" altLang="en-US" b="1" dirty="0"/>
              <a:t> 인코딩</a:t>
            </a:r>
            <a:r>
              <a:rPr lang="en-US" altLang="ko-KR" b="1" dirty="0"/>
              <a:t>(Positional Encoding)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토큰 </a:t>
            </a:r>
            <a:r>
              <a:rPr lang="ko-KR" altLang="en-US" b="1" dirty="0" err="1"/>
              <a:t>임베딩</a:t>
            </a:r>
            <a:r>
              <a:rPr lang="en-US" altLang="ko-KR" dirty="0"/>
              <a:t>: </a:t>
            </a:r>
            <a:r>
              <a:rPr lang="ko-KR" altLang="en-US" dirty="0"/>
              <a:t>입력</a:t>
            </a:r>
            <a:r>
              <a:rPr lang="en-US" altLang="ko-KR" dirty="0"/>
              <a:t>·</a:t>
            </a:r>
            <a:r>
              <a:rPr lang="ko-KR" altLang="en-US" dirty="0"/>
              <a:t>출력을 모델 차원</a:t>
            </a:r>
            <a:r>
              <a:rPr lang="en-US" altLang="ko-KR" dirty="0"/>
              <a:t>(512)</a:t>
            </a:r>
            <a:r>
              <a:rPr lang="ko-KR" altLang="en-US" dirty="0"/>
              <a:t>으로 매핑한다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u="sng" dirty="0" err="1"/>
              <a:t>포지셔널</a:t>
            </a:r>
            <a:r>
              <a:rPr lang="ko-KR" altLang="en-US" b="1" u="sng" dirty="0"/>
              <a:t> 인코딩</a:t>
            </a:r>
            <a:r>
              <a:rPr lang="en-US" altLang="ko-KR" u="sng" dirty="0"/>
              <a:t>: </a:t>
            </a:r>
            <a:r>
              <a:rPr lang="ko-KR" altLang="en-US" u="sng" dirty="0"/>
              <a:t>순환이나 </a:t>
            </a:r>
            <a:r>
              <a:rPr lang="ko-KR" altLang="en-US" u="sng" dirty="0" err="1"/>
              <a:t>합성곱</a:t>
            </a:r>
            <a:r>
              <a:rPr lang="ko-KR" altLang="en-US" u="sng" dirty="0"/>
              <a:t> 구조가 없기 때문에</a:t>
            </a:r>
            <a:r>
              <a:rPr lang="en-US" altLang="ko-KR" dirty="0"/>
              <a:t>, </a:t>
            </a:r>
            <a:r>
              <a:rPr lang="ko-KR" altLang="en-US" b="1" dirty="0"/>
              <a:t>토큰의 위치 정보를 넣기 위해</a:t>
            </a:r>
            <a:r>
              <a:rPr lang="ko-KR" altLang="en-US" dirty="0"/>
              <a:t> 사인</a:t>
            </a:r>
            <a:r>
              <a:rPr lang="en-US" altLang="ko-KR" dirty="0"/>
              <a:t>·</a:t>
            </a:r>
            <a:r>
              <a:rPr lang="ko-KR" altLang="en-US" dirty="0"/>
              <a:t>코사인 함수를 이용한 주기적 인코딩을 추가한다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학습 기반 </a:t>
            </a:r>
            <a:r>
              <a:rPr lang="ko-KR" altLang="en-US" dirty="0" err="1"/>
              <a:t>포지셔널</a:t>
            </a:r>
            <a:r>
              <a:rPr lang="ko-KR" altLang="en-US" dirty="0"/>
              <a:t> </a:t>
            </a:r>
            <a:r>
              <a:rPr lang="ko-KR" altLang="en-US" dirty="0" err="1"/>
              <a:t>임베딩도</a:t>
            </a:r>
            <a:r>
              <a:rPr lang="ko-KR" altLang="en-US" dirty="0"/>
              <a:t> 가능하지만</a:t>
            </a:r>
            <a:r>
              <a:rPr lang="en-US" altLang="ko-KR" dirty="0"/>
              <a:t>, </a:t>
            </a:r>
            <a:r>
              <a:rPr lang="ko-KR" altLang="en-US" dirty="0"/>
              <a:t>사인</a:t>
            </a:r>
            <a:r>
              <a:rPr lang="en-US" altLang="ko-KR" dirty="0"/>
              <a:t>·</a:t>
            </a:r>
            <a:r>
              <a:rPr lang="ko-KR" altLang="en-US" dirty="0"/>
              <a:t>코사인 방식을 쓰면 </a:t>
            </a:r>
            <a:r>
              <a:rPr lang="ko-KR" altLang="en-US" b="1" dirty="0"/>
              <a:t>길이가 더 긴 시퀀스</a:t>
            </a:r>
            <a:r>
              <a:rPr lang="ko-KR" altLang="en-US" dirty="0"/>
              <a:t>로도 확장 가능성이 높다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3C738E-174C-A506-05B3-AB340C126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890" y="393996"/>
            <a:ext cx="5777110" cy="28623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7D9604-9C06-37CD-2DE1-98376ABB248B}"/>
              </a:ext>
            </a:extLst>
          </p:cNvPr>
          <p:cNvSpPr txBox="1"/>
          <p:nvPr/>
        </p:nvSpPr>
        <p:spPr>
          <a:xfrm>
            <a:off x="6325643" y="3402341"/>
            <a:ext cx="6125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1st layer</a:t>
            </a:r>
            <a:r>
              <a:rPr lang="ko-KR" altLang="en-US" dirty="0"/>
              <a:t>는 확장</a:t>
            </a:r>
            <a:r>
              <a:rPr lang="en-US" altLang="ko-KR" dirty="0"/>
              <a:t>, 2</a:t>
            </a:r>
            <a:r>
              <a:rPr lang="en-US" altLang="ko-KR" baseline="30000" dirty="0"/>
              <a:t>nd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는 축소</a:t>
            </a: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이를 통해 데이터의 더 복잡한 패턴을 파악할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E718ED3-55B3-DE4A-540D-530CB33C0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268" y="4102362"/>
            <a:ext cx="5457674" cy="25226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18BDC3-10A7-C796-3A10-75EBF7916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838" y="3356044"/>
            <a:ext cx="3362794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29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957CE5C-168D-E010-79C4-B6831EEB2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330"/>
            <a:ext cx="10515600" cy="1325563"/>
          </a:xfrm>
        </p:spPr>
        <p:txBody>
          <a:bodyPr/>
          <a:lstStyle/>
          <a:p>
            <a:r>
              <a:rPr lang="en-US" altLang="ko-KR" dirty="0"/>
              <a:t>3. Model Architecture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5A7AA-D22F-9FC4-2F89-DFC9DF290F2B}"/>
              </a:ext>
            </a:extLst>
          </p:cNvPr>
          <p:cNvSpPr txBox="1"/>
          <p:nvPr/>
        </p:nvSpPr>
        <p:spPr>
          <a:xfrm>
            <a:off x="12526" y="1325563"/>
            <a:ext cx="111356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계산 복잡도와 장점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셀프 </a:t>
            </a:r>
            <a:r>
              <a:rPr lang="ko-KR" altLang="en-US" dirty="0" err="1"/>
              <a:t>어텐션은</a:t>
            </a:r>
            <a:r>
              <a:rPr lang="ko-KR" altLang="en-US" dirty="0"/>
              <a:t> </a:t>
            </a:r>
            <a:r>
              <a:rPr lang="en-US" altLang="ko-KR" dirty="0"/>
              <a:t>O(n2⋅d)</a:t>
            </a:r>
            <a:r>
              <a:rPr lang="ko-KR" altLang="en-US" dirty="0"/>
              <a:t>의 연산 복잡도를 가지지만</a:t>
            </a:r>
            <a:r>
              <a:rPr lang="en-US" altLang="ko-KR" dirty="0"/>
              <a:t>, </a:t>
            </a:r>
            <a:r>
              <a:rPr lang="ko-KR" altLang="en-US" b="1" dirty="0"/>
              <a:t>순차 처리가 필요 없어</a:t>
            </a:r>
            <a:r>
              <a:rPr lang="ko-KR" altLang="en-US" dirty="0"/>
              <a:t> 병렬화가 용이하다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멀리 떨어진 위치 간 의존성을 상수 연산</a:t>
            </a:r>
            <a:r>
              <a:rPr lang="en-US" altLang="ko-KR" dirty="0"/>
              <a:t>(</a:t>
            </a:r>
            <a:r>
              <a:rPr lang="ko-KR" altLang="en-US" dirty="0" err="1"/>
              <a:t>어텐션</a:t>
            </a:r>
            <a:r>
              <a:rPr lang="en-US" altLang="ko-KR" dirty="0"/>
              <a:t>)</a:t>
            </a:r>
            <a:r>
              <a:rPr lang="ko-KR" altLang="en-US" dirty="0"/>
              <a:t>으로 처리할 수 있어</a:t>
            </a:r>
            <a:r>
              <a:rPr lang="en-US" altLang="ko-KR" dirty="0"/>
              <a:t>, </a:t>
            </a:r>
            <a:r>
              <a:rPr lang="ko-KR" altLang="en-US" b="1" dirty="0"/>
              <a:t>장기 의존 관계 학습</a:t>
            </a:r>
            <a:r>
              <a:rPr lang="ko-KR" altLang="en-US" dirty="0"/>
              <a:t>에 유리하다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=&gt;</a:t>
            </a:r>
            <a:r>
              <a:rPr lang="ko-KR" altLang="en-US" dirty="0"/>
              <a:t>특정 위치의 쿼리</a:t>
            </a:r>
            <a:r>
              <a:rPr lang="en-US" altLang="ko-KR" dirty="0"/>
              <a:t>(Query)</a:t>
            </a:r>
            <a:r>
              <a:rPr lang="ko-KR" altLang="en-US" dirty="0"/>
              <a:t>가 모든 키</a:t>
            </a:r>
            <a:r>
              <a:rPr lang="en-US" altLang="ko-KR" dirty="0"/>
              <a:t>(Key)·</a:t>
            </a:r>
            <a:r>
              <a:rPr lang="ko-KR" altLang="en-US" dirty="0"/>
              <a:t>값</a:t>
            </a:r>
            <a:r>
              <a:rPr lang="en-US" altLang="ko-KR" dirty="0"/>
              <a:t>(Value)</a:t>
            </a:r>
            <a:r>
              <a:rPr lang="ko-KR" altLang="en-US" dirty="0"/>
              <a:t>와 단 한 번에 계산되므로</a:t>
            </a:r>
            <a:r>
              <a:rPr lang="en-US" altLang="ko-KR" dirty="0"/>
              <a:t>, </a:t>
            </a:r>
            <a:r>
              <a:rPr lang="ko-KR" altLang="en-US" dirty="0"/>
              <a:t>두 토큰 사이의 ‘거리가’ </a:t>
            </a:r>
            <a:r>
              <a:rPr lang="ko-KR" altLang="en-US" b="1" dirty="0"/>
              <a:t>논리적으로 </a:t>
            </a:r>
            <a:r>
              <a:rPr lang="en-US" altLang="ko-KR" b="1" dirty="0"/>
              <a:t>1</a:t>
            </a:r>
            <a:r>
              <a:rPr lang="en-US" altLang="ko-KR" dirty="0"/>
              <a:t>(</a:t>
            </a:r>
            <a:r>
              <a:rPr lang="ko-KR" altLang="en-US" dirty="0"/>
              <a:t>한 번의 </a:t>
            </a:r>
            <a:r>
              <a:rPr lang="ko-KR" altLang="en-US" dirty="0" err="1"/>
              <a:t>어텐션</a:t>
            </a:r>
            <a:r>
              <a:rPr lang="en-US" altLang="ko-KR" dirty="0"/>
              <a:t>)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71E28F-E64D-01F6-F5E9-414A34BCD2D0}"/>
              </a:ext>
            </a:extLst>
          </p:cNvPr>
          <p:cNvSpPr txBox="1"/>
          <p:nvPr/>
        </p:nvSpPr>
        <p:spPr>
          <a:xfrm>
            <a:off x="205635" y="5720798"/>
            <a:ext cx="11780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2000" dirty="0"/>
              <a:t>위 구성요소들을 통해 </a:t>
            </a:r>
            <a:r>
              <a:rPr lang="en-US" altLang="ko-KR" sz="2000" b="1" dirty="0"/>
              <a:t>Transformer</a:t>
            </a:r>
            <a:r>
              <a:rPr lang="ko-KR" altLang="en-US" sz="2000" dirty="0"/>
              <a:t>는 기존 순환 신경망</a:t>
            </a:r>
            <a:r>
              <a:rPr lang="en-US" altLang="ko-KR" sz="2000" dirty="0"/>
              <a:t>(RNN)·</a:t>
            </a:r>
            <a:r>
              <a:rPr lang="ko-KR" altLang="en-US" sz="2000" dirty="0" err="1"/>
              <a:t>합성곱</a:t>
            </a:r>
            <a:r>
              <a:rPr lang="ko-KR" altLang="en-US" sz="2000" dirty="0"/>
              <a:t> 신경망</a:t>
            </a:r>
            <a:r>
              <a:rPr lang="en-US" altLang="ko-KR" sz="2000" dirty="0"/>
              <a:t>(CNN) </a:t>
            </a:r>
            <a:r>
              <a:rPr lang="ko-KR" altLang="en-US" sz="2000" dirty="0"/>
              <a:t>기반 모델과 달리 </a:t>
            </a:r>
            <a:r>
              <a:rPr lang="ko-KR" altLang="en-US" sz="2000" b="1" dirty="0"/>
              <a:t>순차적 구조 없이도</a:t>
            </a:r>
            <a:r>
              <a:rPr lang="ko-KR" altLang="en-US" sz="2000" dirty="0"/>
              <a:t> 시퀀스 간 상호작용을 효율적으로 모델링한다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 병렬 연산을 극대화하여 </a:t>
            </a:r>
            <a:r>
              <a:rPr lang="ko-KR" altLang="en-US" sz="2000" b="1" dirty="0"/>
              <a:t>학습 속도를 높이고</a:t>
            </a:r>
            <a:r>
              <a:rPr lang="en-US" altLang="ko-KR" sz="2000" dirty="0"/>
              <a:t>, </a:t>
            </a:r>
            <a:r>
              <a:rPr lang="ko-KR" altLang="en-US" sz="2000" dirty="0"/>
              <a:t>복잡한 시퀀스 작업에서도 </a:t>
            </a:r>
            <a:r>
              <a:rPr lang="ko-KR" altLang="en-US" sz="2000" b="1" dirty="0"/>
              <a:t>우수한 성능</a:t>
            </a:r>
            <a:r>
              <a:rPr lang="ko-KR" altLang="en-US" sz="2000" dirty="0"/>
              <a:t>을 달성한다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15605B-5B4A-2FEE-AA97-84B3610BD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35" y="3375492"/>
            <a:ext cx="10828610" cy="234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65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A4B18AB-DEA6-673F-FE27-09B60E9DD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31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9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51C4279-B5F1-BF3D-0439-FB94330F6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301" y="0"/>
            <a:ext cx="7402882" cy="691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25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0AAF9A-1D09-57A7-CA73-3B2CC1A0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330"/>
            <a:ext cx="10515600" cy="1325563"/>
          </a:xfrm>
        </p:spPr>
        <p:txBody>
          <a:bodyPr/>
          <a:lstStyle/>
          <a:p>
            <a:r>
              <a:rPr lang="en-US" altLang="ko-KR" dirty="0"/>
              <a:t>4. Why Self-Attention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618495-AF31-514C-2744-2C8D33BF1240}"/>
              </a:ext>
            </a:extLst>
          </p:cNvPr>
          <p:cNvSpPr txBox="1"/>
          <p:nvPr/>
        </p:nvSpPr>
        <p:spPr>
          <a:xfrm>
            <a:off x="0" y="1270131"/>
            <a:ext cx="82922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셀프 </a:t>
            </a:r>
            <a:r>
              <a:rPr lang="ko-KR" altLang="en-US" dirty="0" err="1"/>
              <a:t>어텐션</a:t>
            </a:r>
            <a:r>
              <a:rPr lang="en-US" altLang="ko-KR" dirty="0"/>
              <a:t>(Self-Attention)</a:t>
            </a:r>
            <a:r>
              <a:rPr lang="ko-KR" altLang="en-US" dirty="0"/>
              <a:t>과 기존의 </a:t>
            </a:r>
            <a:r>
              <a:rPr lang="ko-KR" altLang="en-US" b="1" dirty="0"/>
              <a:t>순환</a:t>
            </a:r>
            <a:r>
              <a:rPr lang="en-US" altLang="ko-KR" b="1" dirty="0"/>
              <a:t>(Recurrent)</a:t>
            </a:r>
            <a:r>
              <a:rPr lang="en-US" altLang="ko-KR" dirty="0"/>
              <a:t>, </a:t>
            </a:r>
            <a:r>
              <a:rPr lang="ko-KR" altLang="en-US" b="1" dirty="0" err="1"/>
              <a:t>합성곱</a:t>
            </a:r>
            <a:r>
              <a:rPr lang="en-US" altLang="ko-KR" b="1" dirty="0"/>
              <a:t>(Convolutional)</a:t>
            </a:r>
            <a:r>
              <a:rPr lang="ko-KR" altLang="en-US" dirty="0"/>
              <a:t> 레이어를 비교하여</a:t>
            </a:r>
            <a:r>
              <a:rPr lang="en-US" altLang="ko-KR" dirty="0"/>
              <a:t>, </a:t>
            </a:r>
            <a:r>
              <a:rPr lang="ko-KR" altLang="en-US" dirty="0"/>
              <a:t>왜 </a:t>
            </a:r>
            <a:r>
              <a:rPr lang="en-US" altLang="ko-KR" dirty="0"/>
              <a:t>Transformer</a:t>
            </a:r>
            <a:r>
              <a:rPr lang="ko-KR" altLang="en-US" dirty="0"/>
              <a:t>에서 셀프 </a:t>
            </a:r>
            <a:r>
              <a:rPr lang="ko-KR" altLang="en-US" dirty="0" err="1"/>
              <a:t>어텐션을</a:t>
            </a:r>
            <a:r>
              <a:rPr lang="ko-KR" altLang="en-US" dirty="0"/>
              <a:t> 사용하는지에 대해 설명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b="1" dirty="0"/>
              <a:t>계층</a:t>
            </a:r>
            <a:r>
              <a:rPr lang="en-US" altLang="ko-KR" b="1" dirty="0"/>
              <a:t>(</a:t>
            </a:r>
            <a:r>
              <a:rPr lang="ko-KR" altLang="en-US" b="1" dirty="0"/>
              <a:t>레이어</a:t>
            </a:r>
            <a:r>
              <a:rPr lang="en-US" altLang="ko-KR" b="1" dirty="0"/>
              <a:t>)</a:t>
            </a:r>
            <a:r>
              <a:rPr lang="ko-KR" altLang="en-US" b="1" dirty="0"/>
              <a:t>별 전체 연산 복잡도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ko-KR" altLang="en-US" b="1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병렬화가 가능한 정도</a:t>
            </a:r>
            <a:r>
              <a:rPr lang="en-US" altLang="ko-KR" b="1" dirty="0"/>
              <a:t>(</a:t>
            </a:r>
            <a:r>
              <a:rPr lang="ko-KR" altLang="en-US" b="1" dirty="0"/>
              <a:t>최소 순차 연산 단계 수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시퀀스 내 장기 의존</a:t>
            </a:r>
            <a:r>
              <a:rPr lang="en-US" altLang="ko-KR" b="1" dirty="0"/>
              <a:t>(Long-Range Dependency)</a:t>
            </a:r>
            <a:r>
              <a:rPr lang="ko-KR" altLang="en-US" b="1" dirty="0"/>
              <a:t>를 학습하기 위한 경로 길이</a:t>
            </a:r>
          </a:p>
        </p:txBody>
      </p:sp>
    </p:spTree>
    <p:extLst>
      <p:ext uri="{BB962C8B-B14F-4D97-AF65-F5344CB8AC3E}">
        <p14:creationId xmlns:p14="http://schemas.microsoft.com/office/powerpoint/2010/main" val="1252424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BF6503-A9EE-0BF8-DB02-7B5055B45153}"/>
              </a:ext>
            </a:extLst>
          </p:cNvPr>
          <p:cNvSpPr txBox="1"/>
          <p:nvPr/>
        </p:nvSpPr>
        <p:spPr>
          <a:xfrm>
            <a:off x="588723" y="566678"/>
            <a:ext cx="93068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계층</a:t>
            </a:r>
            <a:r>
              <a:rPr lang="en-US" altLang="ko-KR" b="1" dirty="0"/>
              <a:t>(</a:t>
            </a:r>
            <a:r>
              <a:rPr lang="ko-KR" altLang="en-US" b="1" dirty="0"/>
              <a:t>레이어</a:t>
            </a:r>
            <a:r>
              <a:rPr lang="en-US" altLang="ko-KR" b="1" dirty="0"/>
              <a:t>)</a:t>
            </a:r>
            <a:r>
              <a:rPr lang="ko-KR" altLang="en-US" b="1" dirty="0"/>
              <a:t>별 전체 연산 복잡도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- RNN</a:t>
            </a:r>
            <a:r>
              <a:rPr lang="ko-KR" altLang="en-US" dirty="0"/>
              <a:t>은 시퀀스 길이 𝑛에 대해 𝑂</a:t>
            </a:r>
            <a:r>
              <a:rPr lang="en-US" altLang="ko-KR" dirty="0"/>
              <a:t>(</a:t>
            </a:r>
            <a:r>
              <a:rPr lang="ko-KR" altLang="en-US" dirty="0"/>
              <a:t>𝑛</a:t>
            </a:r>
            <a:r>
              <a:rPr lang="en-US" altLang="ko-KR" dirty="0"/>
              <a:t>) </a:t>
            </a:r>
            <a:r>
              <a:rPr lang="ko-KR" altLang="en-US" dirty="0"/>
              <a:t>단계의 순차 연산이 필요하나</a:t>
            </a:r>
            <a:r>
              <a:rPr lang="en-US" altLang="ko-KR" dirty="0"/>
              <a:t>, </a:t>
            </a:r>
            <a:r>
              <a:rPr lang="ko-KR" altLang="en-US" dirty="0"/>
              <a:t>셀프 </a:t>
            </a:r>
            <a:r>
              <a:rPr lang="ko-KR" altLang="en-US" dirty="0" err="1"/>
              <a:t>어텐션은</a:t>
            </a:r>
            <a:r>
              <a:rPr lang="ko-KR" altLang="en-US" dirty="0"/>
              <a:t> 상수 단계</a:t>
            </a:r>
            <a:r>
              <a:rPr lang="en-US" altLang="ko-KR" dirty="0"/>
              <a:t>(</a:t>
            </a:r>
            <a:r>
              <a:rPr lang="ko-KR" altLang="en-US" dirty="0"/>
              <a:t>모든 위치가 한 번의 </a:t>
            </a:r>
            <a:r>
              <a:rPr lang="ko-KR" altLang="en-US" dirty="0" err="1"/>
              <a:t>어텐션으로</a:t>
            </a:r>
            <a:r>
              <a:rPr lang="ko-KR" altLang="en-US" dirty="0"/>
              <a:t> 연결</a:t>
            </a:r>
            <a:r>
              <a:rPr lang="en-US" altLang="ko-KR" dirty="0"/>
              <a:t>)</a:t>
            </a:r>
            <a:r>
              <a:rPr lang="ko-KR" altLang="en-US" dirty="0"/>
              <a:t>로 처리가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실제 </a:t>
            </a:r>
            <a:r>
              <a:rPr lang="ko-KR" altLang="en-US" dirty="0" err="1"/>
              <a:t>연산량</a:t>
            </a:r>
            <a:r>
              <a:rPr lang="ko-KR" altLang="en-US" dirty="0"/>
              <a:t> 측면</a:t>
            </a:r>
            <a:r>
              <a:rPr lang="en-US" altLang="ko-KR" dirty="0"/>
              <a:t>(</a:t>
            </a:r>
            <a:r>
              <a:rPr lang="ko-KR" altLang="en-US" dirty="0"/>
              <a:t>𝑂</a:t>
            </a:r>
            <a:r>
              <a:rPr lang="en-US" altLang="ko-KR" dirty="0"/>
              <a:t>(</a:t>
            </a:r>
            <a:r>
              <a:rPr lang="ko-KR" altLang="en-US" dirty="0"/>
              <a:t>𝑛</a:t>
            </a:r>
            <a:r>
              <a:rPr lang="en-US" altLang="ko-KR" dirty="0"/>
              <a:t>2⋅</a:t>
            </a:r>
            <a:r>
              <a:rPr lang="ko-KR" altLang="en-US" dirty="0"/>
              <a:t>𝑑</a:t>
            </a:r>
            <a:r>
              <a:rPr lang="en-US" altLang="ko-KR" dirty="0"/>
              <a:t>) vs. </a:t>
            </a:r>
            <a:r>
              <a:rPr lang="ko-KR" altLang="en-US" dirty="0"/>
              <a:t>𝑂</a:t>
            </a:r>
            <a:r>
              <a:rPr lang="en-US" altLang="ko-KR" dirty="0"/>
              <a:t>(</a:t>
            </a:r>
            <a:r>
              <a:rPr lang="ko-KR" altLang="en-US" dirty="0"/>
              <a:t>𝑛⋅𝑑</a:t>
            </a:r>
            <a:r>
              <a:rPr lang="en-US" altLang="ko-KR" dirty="0"/>
              <a:t>2)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에서도</a:t>
            </a:r>
            <a:r>
              <a:rPr lang="en-US" altLang="ko-KR" dirty="0"/>
              <a:t>, </a:t>
            </a:r>
            <a:r>
              <a:rPr lang="ko-KR" altLang="en-US" dirty="0"/>
              <a:t>일반적인 문장 단위 변환</a:t>
            </a:r>
            <a:r>
              <a:rPr lang="en-US" altLang="ko-KR" dirty="0"/>
              <a:t>(</a:t>
            </a:r>
            <a:r>
              <a:rPr lang="ko-KR" altLang="en-US" dirty="0"/>
              <a:t>단어</a:t>
            </a:r>
            <a:r>
              <a:rPr lang="en-US" altLang="ko-KR" dirty="0"/>
              <a:t>·</a:t>
            </a:r>
            <a:r>
              <a:rPr lang="ko-KR" altLang="en-US" dirty="0" err="1"/>
              <a:t>워드피스</a:t>
            </a:r>
            <a:r>
              <a:rPr lang="en-US" altLang="ko-KR" dirty="0"/>
              <a:t>·</a:t>
            </a:r>
            <a:r>
              <a:rPr lang="ko-KR" altLang="en-US" dirty="0" err="1"/>
              <a:t>바이트페어</a:t>
            </a:r>
            <a:r>
              <a:rPr lang="en-US" altLang="ko-KR" dirty="0"/>
              <a:t>)</a:t>
            </a:r>
            <a:r>
              <a:rPr lang="ko-KR" altLang="en-US" dirty="0"/>
              <a:t>에서는 셀프 </a:t>
            </a:r>
            <a:r>
              <a:rPr lang="ko-KR" altLang="en-US" dirty="0" err="1"/>
              <a:t>어텐션이</a:t>
            </a:r>
            <a:r>
              <a:rPr lang="ko-KR" altLang="en-US" dirty="0"/>
              <a:t> </a:t>
            </a:r>
            <a:r>
              <a:rPr lang="en-US" altLang="ko-KR" dirty="0"/>
              <a:t>RNN</a:t>
            </a:r>
            <a:r>
              <a:rPr lang="ko-KR" altLang="en-US" dirty="0"/>
              <a:t>보다 빠를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시퀀스가 매우 길 경우</a:t>
            </a:r>
            <a:r>
              <a:rPr lang="en-US" altLang="ko-KR" dirty="0"/>
              <a:t>, </a:t>
            </a:r>
            <a:r>
              <a:rPr lang="ko-KR" altLang="en-US" dirty="0"/>
              <a:t>관심 영역을 주변 𝑟크기로 제한하면</a:t>
            </a:r>
            <a:r>
              <a:rPr lang="en-US" altLang="ko-KR" dirty="0"/>
              <a:t>(Restricted Self-Attention) </a:t>
            </a:r>
            <a:r>
              <a:rPr lang="ko-KR" altLang="en-US" dirty="0"/>
              <a:t>연산 복잡도를 더 줄일 수 있어</a:t>
            </a:r>
            <a:r>
              <a:rPr lang="en-US" altLang="ko-KR" dirty="0"/>
              <a:t>, </a:t>
            </a:r>
            <a:r>
              <a:rPr lang="ko-KR" altLang="en-US" dirty="0"/>
              <a:t>장기적으로 연구할 가치가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BF156B-5364-BF94-A040-27C0087CB95D}"/>
              </a:ext>
            </a:extLst>
          </p:cNvPr>
          <p:cNvSpPr txBox="1"/>
          <p:nvPr/>
        </p:nvSpPr>
        <p:spPr>
          <a:xfrm>
            <a:off x="588723" y="3842359"/>
            <a:ext cx="93068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장기 의존 관계</a:t>
            </a:r>
            <a:r>
              <a:rPr lang="en-US" altLang="ko-KR" b="1" dirty="0"/>
              <a:t>(</a:t>
            </a:r>
            <a:r>
              <a:rPr lang="ko-KR" altLang="en-US" b="1" dirty="0"/>
              <a:t>멀리 떨어진 위치 간 연결</a:t>
            </a:r>
            <a:r>
              <a:rPr lang="en-US" altLang="ko-KR" b="1" dirty="0"/>
              <a:t>) </a:t>
            </a:r>
            <a:r>
              <a:rPr lang="ko-KR" altLang="en-US" b="1" dirty="0"/>
              <a:t>학습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RNN</a:t>
            </a:r>
            <a:r>
              <a:rPr lang="ko-KR" altLang="en-US" dirty="0"/>
              <a:t>이나 </a:t>
            </a:r>
            <a:r>
              <a:rPr lang="en-US" altLang="ko-KR" dirty="0"/>
              <a:t>CNN </a:t>
            </a:r>
            <a:r>
              <a:rPr lang="ko-KR" altLang="en-US" dirty="0"/>
              <a:t>기반 구조에서는 </a:t>
            </a:r>
            <a:r>
              <a:rPr lang="ko-KR" altLang="en-US" b="1" dirty="0"/>
              <a:t>멀리 떨어진 위치 간 정보를 전달</a:t>
            </a:r>
            <a:r>
              <a:rPr lang="ko-KR" altLang="en-US" dirty="0"/>
              <a:t>하기 위해 여러 단계</a:t>
            </a:r>
            <a:r>
              <a:rPr lang="en-US" altLang="ko-KR" dirty="0"/>
              <a:t>(</a:t>
            </a:r>
            <a:r>
              <a:rPr lang="ko-KR" altLang="en-US" dirty="0"/>
              <a:t>레이어</a:t>
            </a:r>
            <a:r>
              <a:rPr lang="en-US" altLang="ko-KR" dirty="0"/>
              <a:t>)</a:t>
            </a:r>
            <a:r>
              <a:rPr lang="ko-KR" altLang="en-US" dirty="0"/>
              <a:t>를 거쳐야 하므로</a:t>
            </a:r>
            <a:r>
              <a:rPr lang="en-US" altLang="ko-KR" dirty="0"/>
              <a:t>, </a:t>
            </a:r>
            <a:r>
              <a:rPr lang="ko-KR" altLang="en-US" dirty="0"/>
              <a:t>경로가 길어진다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b="1" dirty="0"/>
              <a:t>셀프 </a:t>
            </a:r>
            <a:r>
              <a:rPr lang="ko-KR" altLang="en-US" b="1" dirty="0" err="1"/>
              <a:t>어텐션</a:t>
            </a:r>
            <a:r>
              <a:rPr lang="ko-KR" altLang="en-US" dirty="0" err="1"/>
              <a:t>은</a:t>
            </a:r>
            <a:r>
              <a:rPr lang="ko-KR" altLang="en-US" dirty="0"/>
              <a:t> 모든 위치가 직접 </a:t>
            </a:r>
            <a:r>
              <a:rPr lang="ko-KR" altLang="en-US" dirty="0" err="1"/>
              <a:t>어텐션을</a:t>
            </a:r>
            <a:r>
              <a:rPr lang="ko-KR" altLang="en-US" dirty="0"/>
              <a:t> 통해 연결되므로</a:t>
            </a:r>
            <a:r>
              <a:rPr lang="en-US" altLang="ko-KR" dirty="0"/>
              <a:t>, </a:t>
            </a:r>
            <a:r>
              <a:rPr lang="ko-KR" altLang="en-US" b="1" dirty="0"/>
              <a:t>경로 길이가 사실상 </a:t>
            </a:r>
            <a:r>
              <a:rPr lang="en-US" altLang="ko-KR" b="1" dirty="0"/>
              <a:t>1</a:t>
            </a:r>
            <a:r>
              <a:rPr lang="en-US" altLang="ko-KR" dirty="0"/>
              <a:t>(</a:t>
            </a:r>
            <a:r>
              <a:rPr lang="ko-KR" altLang="en-US" dirty="0"/>
              <a:t>한 번의 </a:t>
            </a:r>
            <a:r>
              <a:rPr lang="ko-KR" altLang="en-US" dirty="0" err="1"/>
              <a:t>어텐션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ko-KR" altLang="en-US" b="1" dirty="0"/>
              <a:t>장기 의존 관계</a:t>
            </a:r>
            <a:r>
              <a:rPr lang="ko-KR" altLang="en-US" dirty="0"/>
              <a:t>를 학습하기 한층 유리하다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1787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21F2E9-F2B3-EECB-ABE2-1536E524FD28}"/>
              </a:ext>
            </a:extLst>
          </p:cNvPr>
          <p:cNvSpPr txBox="1"/>
          <p:nvPr/>
        </p:nvSpPr>
        <p:spPr>
          <a:xfrm>
            <a:off x="676405" y="598118"/>
            <a:ext cx="105093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CNN</a:t>
            </a:r>
            <a:r>
              <a:rPr lang="ko-KR" altLang="en-US" b="1" dirty="0"/>
              <a:t>과의 비교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CNN</a:t>
            </a:r>
            <a:r>
              <a:rPr lang="ko-KR" altLang="en-US" dirty="0"/>
              <a:t>은 커널 크기 </a:t>
            </a:r>
            <a:r>
              <a:rPr lang="en-US" altLang="ko-KR" dirty="0"/>
              <a:t>k</a:t>
            </a:r>
            <a:r>
              <a:rPr lang="ko-KR" altLang="en-US" dirty="0"/>
              <a:t>를 확장하거나 여러 레이어를 쌓아야 </a:t>
            </a:r>
            <a:r>
              <a:rPr lang="ko-KR" altLang="en-US" b="1" dirty="0"/>
              <a:t>장기 의존 관계</a:t>
            </a:r>
            <a:r>
              <a:rPr lang="ko-KR" altLang="en-US" dirty="0"/>
              <a:t>를 커버할 수 있으므로</a:t>
            </a:r>
            <a:r>
              <a:rPr lang="en-US" altLang="ko-KR" dirty="0"/>
              <a:t>, </a:t>
            </a:r>
            <a:r>
              <a:rPr lang="ko-KR" altLang="en-US" dirty="0"/>
              <a:t>레이어 수가 늘어날수록 경로가 길어진다</a:t>
            </a:r>
            <a:r>
              <a:rPr lang="en-US" altLang="ko-KR" dirty="0"/>
              <a:t>(Contiguous </a:t>
            </a:r>
            <a:r>
              <a:rPr lang="ko-KR" altLang="en-US" dirty="0"/>
              <a:t>또는 </a:t>
            </a:r>
            <a:r>
              <a:rPr lang="en-US" altLang="ko-KR" dirty="0"/>
              <a:t>Dilated Convolution).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 err="1"/>
              <a:t>연산량</a:t>
            </a:r>
            <a:r>
              <a:rPr lang="ko-KR" altLang="en-US" dirty="0"/>
              <a:t> 또한 커널 크기와 함께 증가하며</a:t>
            </a:r>
            <a:r>
              <a:rPr lang="en-US" altLang="ko-KR" dirty="0"/>
              <a:t>, </a:t>
            </a:r>
            <a:r>
              <a:rPr lang="ko-KR" altLang="en-US" dirty="0"/>
              <a:t>커널을 크게 잡더라도 </a:t>
            </a:r>
            <a:r>
              <a:rPr lang="ko-KR" altLang="en-US" b="1" dirty="0"/>
              <a:t>셀프 </a:t>
            </a:r>
            <a:r>
              <a:rPr lang="ko-KR" altLang="en-US" b="1" dirty="0" err="1"/>
              <a:t>어텐션</a:t>
            </a:r>
            <a:r>
              <a:rPr lang="ko-KR" altLang="en-US" b="1" dirty="0"/>
              <a:t> </a:t>
            </a:r>
            <a:r>
              <a:rPr lang="en-US" altLang="ko-KR" b="1" dirty="0"/>
              <a:t>+ </a:t>
            </a:r>
            <a:r>
              <a:rPr lang="ko-KR" altLang="en-US" b="1" dirty="0" err="1"/>
              <a:t>피드포워드</a:t>
            </a:r>
            <a:r>
              <a:rPr lang="ko-KR" altLang="en-US" dirty="0" err="1"/>
              <a:t>를</a:t>
            </a:r>
            <a:r>
              <a:rPr lang="ko-KR" altLang="en-US" dirty="0"/>
              <a:t> 합친 수준의 복잡도가 된다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FF6AC-5702-088A-7451-E92E40E4F3AB}"/>
              </a:ext>
            </a:extLst>
          </p:cNvPr>
          <p:cNvSpPr txBox="1"/>
          <p:nvPr/>
        </p:nvSpPr>
        <p:spPr>
          <a:xfrm>
            <a:off x="676405" y="2862166"/>
            <a:ext cx="105093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해석 가능성</a:t>
            </a:r>
            <a:r>
              <a:rPr lang="en-US" altLang="ko-KR" b="1" dirty="0"/>
              <a:t>(Interpretable)</a:t>
            </a: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셀프 </a:t>
            </a:r>
            <a:r>
              <a:rPr lang="ko-KR" altLang="en-US" dirty="0" err="1"/>
              <a:t>어텐션은</a:t>
            </a:r>
            <a:r>
              <a:rPr lang="ko-KR" altLang="en-US" dirty="0"/>
              <a:t> 학습된 </a:t>
            </a:r>
            <a:r>
              <a:rPr lang="ko-KR" altLang="en-US" b="1" dirty="0" err="1"/>
              <a:t>어텐션</a:t>
            </a:r>
            <a:r>
              <a:rPr lang="ko-KR" altLang="en-US" b="1" dirty="0"/>
              <a:t> 분포</a:t>
            </a:r>
            <a:r>
              <a:rPr lang="en-US" altLang="ko-KR" b="1" dirty="0"/>
              <a:t>(Weight)</a:t>
            </a:r>
            <a:r>
              <a:rPr lang="ko-KR" altLang="en-US" b="1" dirty="0"/>
              <a:t>를 직접 확인</a:t>
            </a:r>
            <a:r>
              <a:rPr lang="ko-KR" altLang="en-US" dirty="0"/>
              <a:t>함으로써</a:t>
            </a:r>
            <a:r>
              <a:rPr lang="en-US" altLang="ko-KR" dirty="0"/>
              <a:t>, </a:t>
            </a:r>
            <a:r>
              <a:rPr lang="ko-KR" altLang="en-US" dirty="0"/>
              <a:t>모델이 문장의 어떤 위치에 주의를 기울였는지 파악할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이는 문법적</a:t>
            </a:r>
            <a:r>
              <a:rPr lang="en-US" altLang="ko-KR" dirty="0"/>
              <a:t>·</a:t>
            </a:r>
            <a:r>
              <a:rPr lang="ko-KR" altLang="en-US" dirty="0"/>
              <a:t>의미적 구조를 분석하는 데도 도움이 되며</a:t>
            </a:r>
            <a:r>
              <a:rPr lang="en-US" altLang="ko-KR" dirty="0"/>
              <a:t>, </a:t>
            </a:r>
            <a:r>
              <a:rPr lang="ko-KR" altLang="en-US" dirty="0"/>
              <a:t>실제로 다른 레이어</a:t>
            </a:r>
            <a:r>
              <a:rPr lang="en-US" altLang="ko-KR" dirty="0"/>
              <a:t>·</a:t>
            </a:r>
            <a:r>
              <a:rPr lang="ko-KR" altLang="en-US" dirty="0"/>
              <a:t>헤드들이 </a:t>
            </a:r>
            <a:r>
              <a:rPr lang="ko-KR" altLang="en-US" b="1" dirty="0"/>
              <a:t>서로 다른 기능</a:t>
            </a:r>
            <a:r>
              <a:rPr lang="ko-KR" altLang="en-US" dirty="0"/>
              <a:t>을 학습하는 사례가 관찰된다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3661E-214D-5F33-9266-55207A0D1F5A}"/>
              </a:ext>
            </a:extLst>
          </p:cNvPr>
          <p:cNvSpPr txBox="1"/>
          <p:nvPr/>
        </p:nvSpPr>
        <p:spPr>
          <a:xfrm>
            <a:off x="676405" y="5523978"/>
            <a:ext cx="11185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정리하면</a:t>
            </a:r>
            <a:r>
              <a:rPr lang="en-US" altLang="ko-KR" dirty="0"/>
              <a:t>, </a:t>
            </a:r>
            <a:r>
              <a:rPr lang="ko-KR" altLang="en-US" dirty="0"/>
              <a:t>셀프 </a:t>
            </a:r>
            <a:r>
              <a:rPr lang="ko-KR" altLang="en-US" dirty="0" err="1"/>
              <a:t>어텐션은</a:t>
            </a:r>
            <a:r>
              <a:rPr lang="ko-KR" altLang="en-US" dirty="0"/>
              <a:t> </a:t>
            </a:r>
            <a:r>
              <a:rPr lang="ko-KR" altLang="en-US" b="1" dirty="0"/>
              <a:t>병렬 처리와 장기 의존 학습</a:t>
            </a:r>
            <a:r>
              <a:rPr lang="ko-KR" altLang="en-US" dirty="0"/>
              <a:t>에 유리하고</a:t>
            </a:r>
            <a:r>
              <a:rPr lang="en-US" altLang="ko-KR" dirty="0"/>
              <a:t>, </a:t>
            </a:r>
            <a:r>
              <a:rPr lang="ko-KR" altLang="en-US" b="1" dirty="0"/>
              <a:t>해석 가능성</a:t>
            </a:r>
            <a:r>
              <a:rPr lang="ko-KR" altLang="en-US" dirty="0"/>
              <a:t>도 높다</a:t>
            </a:r>
            <a:r>
              <a:rPr lang="en-US" altLang="ko-KR" dirty="0"/>
              <a:t>. </a:t>
            </a:r>
            <a:r>
              <a:rPr lang="ko-KR" altLang="en-US" dirty="0"/>
              <a:t>이러한 특성들은 </a:t>
            </a:r>
            <a:r>
              <a:rPr lang="en-US" altLang="ko-KR" dirty="0"/>
              <a:t>Transformer</a:t>
            </a:r>
            <a:r>
              <a:rPr lang="ko-KR" altLang="en-US" dirty="0"/>
              <a:t>가 </a:t>
            </a:r>
            <a:r>
              <a:rPr lang="en-US" altLang="ko-KR" dirty="0"/>
              <a:t>RNN·CNN </a:t>
            </a:r>
            <a:r>
              <a:rPr lang="ko-KR" altLang="en-US" dirty="0"/>
              <a:t>중심의 시퀀스 모델을 대체해 </a:t>
            </a:r>
            <a:r>
              <a:rPr lang="ko-KR" altLang="en-US" b="1" dirty="0"/>
              <a:t>효율적이고 강력한 시퀀스 변환</a:t>
            </a:r>
            <a:r>
              <a:rPr lang="ko-KR" altLang="en-US" dirty="0"/>
              <a:t>을 수행하게 만드는 핵심 근거가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692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B3B35-519F-0611-B946-056CCFC5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ECD05-85B4-75D3-21FA-0AD554EE0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복잡한 순환</a:t>
            </a:r>
            <a:r>
              <a:rPr lang="en-US" altLang="ko-KR" dirty="0"/>
              <a:t>(RNN)</a:t>
            </a:r>
            <a:r>
              <a:rPr lang="ko-KR" altLang="en-US" dirty="0"/>
              <a:t>이나 </a:t>
            </a:r>
            <a:r>
              <a:rPr lang="ko-KR" altLang="en-US" dirty="0" err="1"/>
              <a:t>합성곱</a:t>
            </a:r>
            <a:r>
              <a:rPr lang="en-US" altLang="ko-KR" dirty="0"/>
              <a:t>(CNN) </a:t>
            </a:r>
            <a:r>
              <a:rPr lang="ko-KR" altLang="en-US" dirty="0"/>
              <a:t>기반 구조 대신</a:t>
            </a:r>
            <a:r>
              <a:rPr lang="en-US" altLang="ko-KR" dirty="0"/>
              <a:t>, </a:t>
            </a:r>
            <a:r>
              <a:rPr lang="ko-KR" altLang="en-US" b="1" dirty="0"/>
              <a:t>순수 </a:t>
            </a:r>
            <a:r>
              <a:rPr lang="ko-KR" altLang="en-US" b="1" dirty="0" err="1"/>
              <a:t>어텐션</a:t>
            </a:r>
            <a:r>
              <a:rPr lang="ko-KR" altLang="en-US" b="1" dirty="0"/>
              <a:t> 메커니즘</a:t>
            </a:r>
            <a:r>
              <a:rPr lang="ko-KR" altLang="en-US" dirty="0"/>
              <a:t>만을 사용하는 새롭고 간단한 네트워크 아키텍처인 </a:t>
            </a:r>
            <a:r>
              <a:rPr lang="en-US" altLang="ko-KR" b="1" dirty="0"/>
              <a:t>Transformer</a:t>
            </a:r>
            <a:r>
              <a:rPr lang="ko-KR" altLang="en-US" dirty="0"/>
              <a:t>를 제안</a:t>
            </a:r>
            <a:endParaRPr lang="en-US" altLang="ko-KR" dirty="0"/>
          </a:p>
          <a:p>
            <a:r>
              <a:rPr lang="ko-KR" altLang="en-US" b="1" dirty="0"/>
              <a:t>병렬화가 우수</a:t>
            </a:r>
            <a:r>
              <a:rPr lang="ko-KR" altLang="en-US" dirty="0"/>
              <a:t>하고 </a:t>
            </a:r>
            <a:r>
              <a:rPr lang="ko-KR" altLang="en-US" b="1" dirty="0"/>
              <a:t>학습 속도가 빠르면서</a:t>
            </a:r>
            <a:r>
              <a:rPr lang="en-US" altLang="ko-KR" b="1" dirty="0"/>
              <a:t> </a:t>
            </a:r>
            <a:r>
              <a:rPr lang="ko-KR" altLang="en-US" dirty="0"/>
              <a:t>번역 과제에서 </a:t>
            </a:r>
            <a:r>
              <a:rPr lang="en-US" altLang="ko-KR" dirty="0"/>
              <a:t>BLEU </a:t>
            </a:r>
            <a:r>
              <a:rPr lang="ko-KR" altLang="en-US" dirty="0"/>
              <a:t>기존 최고 성능을 뛰어넘었다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영어</a:t>
            </a:r>
            <a:r>
              <a:rPr lang="en-US" altLang="ko-KR" dirty="0"/>
              <a:t>-</a:t>
            </a:r>
            <a:r>
              <a:rPr lang="ko-KR" altLang="en-US" dirty="0"/>
              <a:t>프랑스어 번역에서도</a:t>
            </a:r>
            <a:r>
              <a:rPr lang="en-US" altLang="ko-KR" dirty="0"/>
              <a:t> </a:t>
            </a:r>
            <a:r>
              <a:rPr lang="ko-KR" altLang="en-US" dirty="0"/>
              <a:t>최고 수준의 단일 모델 성능</a:t>
            </a:r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Transformer </a:t>
            </a:r>
            <a:r>
              <a:rPr lang="ko-KR" altLang="en-US" dirty="0"/>
              <a:t>구조는 </a:t>
            </a:r>
            <a:r>
              <a:rPr lang="ko-KR" altLang="en-US" b="1" dirty="0"/>
              <a:t>영어 구문 분석</a:t>
            </a:r>
            <a:r>
              <a:rPr lang="ko-KR" altLang="en-US" dirty="0"/>
              <a:t>과 같은 다른 과제에도 잘 일반화되며</a:t>
            </a:r>
            <a:r>
              <a:rPr lang="en-US" altLang="ko-KR" dirty="0"/>
              <a:t>, </a:t>
            </a:r>
            <a:r>
              <a:rPr lang="ko-KR" altLang="en-US" dirty="0"/>
              <a:t>적은 데이터로도 성공적으로 학습이 가능함을 입증</a:t>
            </a:r>
          </a:p>
        </p:txBody>
      </p:sp>
    </p:spTree>
    <p:extLst>
      <p:ext uri="{BB962C8B-B14F-4D97-AF65-F5344CB8AC3E}">
        <p14:creationId xmlns:p14="http://schemas.microsoft.com/office/powerpoint/2010/main" val="814712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55D0543-D12D-06B4-6D05-9616650B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330"/>
            <a:ext cx="10515600" cy="1325563"/>
          </a:xfrm>
        </p:spPr>
        <p:txBody>
          <a:bodyPr/>
          <a:lstStyle/>
          <a:p>
            <a:r>
              <a:rPr lang="en-US" altLang="ko-KR" dirty="0"/>
              <a:t>7. Conclusion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6E561-12A3-DAF8-106B-323D9014CCD0}"/>
              </a:ext>
            </a:extLst>
          </p:cNvPr>
          <p:cNvSpPr txBox="1"/>
          <p:nvPr/>
        </p:nvSpPr>
        <p:spPr>
          <a:xfrm>
            <a:off x="388306" y="1720840"/>
            <a:ext cx="111857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이 연구에서는 </a:t>
            </a:r>
            <a:r>
              <a:rPr lang="en-US" altLang="ko-KR" dirty="0"/>
              <a:t>Transformer</a:t>
            </a:r>
            <a:r>
              <a:rPr lang="ko-KR" altLang="en-US" dirty="0"/>
              <a:t>를 제안했으며</a:t>
            </a:r>
            <a:r>
              <a:rPr lang="en-US" altLang="ko-KR" dirty="0"/>
              <a:t>, </a:t>
            </a:r>
            <a:r>
              <a:rPr lang="ko-KR" altLang="en-US" dirty="0"/>
              <a:t>이는 완전히 </a:t>
            </a:r>
            <a:r>
              <a:rPr lang="ko-KR" altLang="en-US" dirty="0" err="1"/>
              <a:t>어텐션에만</a:t>
            </a:r>
            <a:r>
              <a:rPr lang="ko-KR" altLang="en-US" dirty="0"/>
              <a:t> 기반하여 기존 인코더</a:t>
            </a:r>
            <a:r>
              <a:rPr lang="en-US" altLang="ko-KR" dirty="0"/>
              <a:t>-</a:t>
            </a:r>
            <a:r>
              <a:rPr lang="ko-KR" altLang="en-US" dirty="0" err="1"/>
              <a:t>디코더</a:t>
            </a:r>
            <a:r>
              <a:rPr lang="ko-KR" altLang="en-US" dirty="0"/>
              <a:t> 구조에서 사용되던 순환 레이어</a:t>
            </a:r>
            <a:r>
              <a:rPr lang="en-US" altLang="ko-KR" dirty="0"/>
              <a:t>(RNN)</a:t>
            </a:r>
            <a:r>
              <a:rPr lang="ko-KR" altLang="en-US" dirty="0"/>
              <a:t>를 멀티</a:t>
            </a:r>
            <a:r>
              <a:rPr lang="en-US" altLang="ko-KR" dirty="0"/>
              <a:t>-</a:t>
            </a:r>
            <a:r>
              <a:rPr lang="ko-KR" altLang="en-US" dirty="0"/>
              <a:t>헤드 셀프 </a:t>
            </a:r>
            <a:r>
              <a:rPr lang="ko-KR" altLang="en-US" dirty="0" err="1"/>
              <a:t>어텐션으로</a:t>
            </a:r>
            <a:r>
              <a:rPr lang="ko-KR" altLang="en-US" dirty="0"/>
              <a:t> 대체한 최초의 시퀀스 변환 모델이다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번역 과제에서</a:t>
            </a:r>
            <a:r>
              <a:rPr lang="en-US" altLang="ko-KR" dirty="0"/>
              <a:t>, Transformer</a:t>
            </a:r>
            <a:r>
              <a:rPr lang="ko-KR" altLang="en-US" dirty="0"/>
              <a:t>는 </a:t>
            </a:r>
            <a:r>
              <a:rPr lang="en-US" altLang="ko-KR" dirty="0"/>
              <a:t>RNN </a:t>
            </a:r>
            <a:r>
              <a:rPr lang="ko-KR" altLang="en-US" dirty="0"/>
              <a:t>또는 </a:t>
            </a:r>
            <a:r>
              <a:rPr lang="en-US" altLang="ko-KR" dirty="0"/>
              <a:t>CNN </a:t>
            </a:r>
            <a:r>
              <a:rPr lang="ko-KR" altLang="en-US" dirty="0"/>
              <a:t>기반의 기존 모델들보다 훨씬 빠르게 학습할 수 있으며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WMT 2014 </a:t>
            </a:r>
            <a:r>
              <a:rPr lang="ko-KR" altLang="en-US" dirty="0" err="1"/>
              <a:t>영어→독일어</a:t>
            </a:r>
            <a:r>
              <a:rPr lang="en-US" altLang="ko-KR" dirty="0"/>
              <a:t>, </a:t>
            </a:r>
            <a:r>
              <a:rPr lang="ko-KR" altLang="en-US" dirty="0" err="1"/>
              <a:t>영어→프랑스어</a:t>
            </a:r>
            <a:r>
              <a:rPr lang="ko-KR" altLang="en-US" dirty="0"/>
              <a:t> 번역 대회에서 새로운 최고 성능</a:t>
            </a:r>
            <a:r>
              <a:rPr lang="en-US" altLang="ko-KR" dirty="0"/>
              <a:t>(State of the Art)</a:t>
            </a:r>
            <a:r>
              <a:rPr lang="ko-KR" altLang="en-US" dirty="0"/>
              <a:t>을 달성했다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 </a:t>
            </a:r>
            <a:r>
              <a:rPr lang="ko-KR" altLang="en-US" dirty="0" err="1"/>
              <a:t>영어→독일어</a:t>
            </a:r>
            <a:r>
              <a:rPr lang="ko-KR" altLang="en-US" dirty="0"/>
              <a:t> 번역에서 기존에 보고된 앙상블 모델들보다도 더 좋은 성능을 얻었다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향후</a:t>
            </a:r>
            <a:r>
              <a:rPr lang="en-US" altLang="ko-KR" dirty="0"/>
              <a:t>, </a:t>
            </a:r>
            <a:r>
              <a:rPr lang="ko-KR" altLang="en-US" dirty="0" err="1"/>
              <a:t>어텐션</a:t>
            </a:r>
            <a:r>
              <a:rPr lang="ko-KR" altLang="en-US" dirty="0"/>
              <a:t> 기반 모델을 텍스트 이외의 입력</a:t>
            </a:r>
            <a:r>
              <a:rPr lang="en-US" altLang="ko-KR" dirty="0"/>
              <a:t>·</a:t>
            </a:r>
            <a:r>
              <a:rPr lang="ko-KR" altLang="en-US" dirty="0"/>
              <a:t>출력 </a:t>
            </a:r>
            <a:r>
              <a:rPr lang="ko-KR" altLang="en-US" dirty="0" err="1"/>
              <a:t>모달리티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오디오</a:t>
            </a:r>
            <a:r>
              <a:rPr lang="en-US" altLang="ko-KR" dirty="0"/>
              <a:t>, </a:t>
            </a:r>
            <a:r>
              <a:rPr lang="ko-KR" altLang="en-US" dirty="0"/>
              <a:t>비디오</a:t>
            </a:r>
            <a:r>
              <a:rPr lang="en-US" altLang="ko-KR" dirty="0"/>
              <a:t>)</a:t>
            </a:r>
            <a:r>
              <a:rPr lang="ko-KR" altLang="en-US" dirty="0"/>
              <a:t>에 적용하고</a:t>
            </a:r>
            <a:r>
              <a:rPr lang="en-US" altLang="ko-KR" dirty="0"/>
              <a:t>, </a:t>
            </a:r>
            <a:r>
              <a:rPr lang="ko-KR" altLang="en-US" dirty="0"/>
              <a:t>대규모 입력</a:t>
            </a:r>
            <a:r>
              <a:rPr lang="en-US" altLang="ko-KR" dirty="0"/>
              <a:t>·</a:t>
            </a:r>
            <a:r>
              <a:rPr lang="ko-KR" altLang="en-US" dirty="0"/>
              <a:t>출력을 효율적으로 처리하기 위해 제한된</a:t>
            </a:r>
            <a:r>
              <a:rPr lang="en-US" altLang="ko-KR" dirty="0"/>
              <a:t>(Local) </a:t>
            </a:r>
            <a:r>
              <a:rPr lang="ko-KR" altLang="en-US" dirty="0" err="1"/>
              <a:t>어텐션</a:t>
            </a:r>
            <a:r>
              <a:rPr lang="ko-KR" altLang="en-US" dirty="0"/>
              <a:t> 메커니즘 등을 탐구할 계획이다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생성 과정을 점차 **</a:t>
            </a:r>
            <a:r>
              <a:rPr lang="ko-KR" altLang="en-US" dirty="0" err="1"/>
              <a:t>비순차화</a:t>
            </a:r>
            <a:r>
              <a:rPr lang="en-US" altLang="ko-KR" dirty="0"/>
              <a:t>(less sequential)**</a:t>
            </a:r>
            <a:r>
              <a:rPr lang="ko-KR" altLang="en-US" dirty="0"/>
              <a:t>하는 것도 목표로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09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79694-5690-CA17-E107-DE16CD1F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329FA-BFEF-788E-9D06-B8D6A389D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8789" cy="4351338"/>
          </a:xfrm>
        </p:spPr>
        <p:txBody>
          <a:bodyPr/>
          <a:lstStyle/>
          <a:p>
            <a:r>
              <a:rPr lang="ko-KR" altLang="en-US" dirty="0"/>
              <a:t>기존의 시퀀스 모델링</a:t>
            </a:r>
            <a:r>
              <a:rPr lang="en-US" altLang="ko-KR" dirty="0"/>
              <a:t>(LSTM</a:t>
            </a:r>
            <a:r>
              <a:rPr lang="ko-KR" altLang="en-US" dirty="0"/>
              <a:t>이나 </a:t>
            </a:r>
            <a:r>
              <a:rPr lang="en-US" altLang="ko-KR" dirty="0"/>
              <a:t>GRU </a:t>
            </a:r>
            <a:r>
              <a:rPr lang="ko-KR" altLang="en-US" dirty="0"/>
              <a:t>기반의 인코더</a:t>
            </a:r>
            <a:r>
              <a:rPr lang="en-US" altLang="ko-KR" dirty="0"/>
              <a:t>-</a:t>
            </a:r>
            <a:r>
              <a:rPr lang="ko-KR" altLang="en-US" dirty="0" err="1"/>
              <a:t>디코더</a:t>
            </a:r>
            <a:r>
              <a:rPr lang="ko-KR" altLang="en-US" dirty="0"/>
              <a:t> 모델</a:t>
            </a:r>
            <a:r>
              <a:rPr lang="en-US" altLang="ko-KR" dirty="0"/>
              <a:t>)</a:t>
            </a:r>
            <a:r>
              <a:rPr lang="ko-KR" altLang="en-US" dirty="0"/>
              <a:t>과 번역 과제에서는 </a:t>
            </a:r>
            <a:r>
              <a:rPr lang="ko-KR" altLang="en-US" u="sng" dirty="0"/>
              <a:t>입력과 출력 시퀀스의 각 위치를 순차적으로 처리 </a:t>
            </a:r>
            <a:endParaRPr lang="en-US" altLang="ko-KR" u="sng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>
                <a:solidFill>
                  <a:srgbClr val="FF0000"/>
                </a:solidFill>
              </a:rPr>
              <a:t>시퀀스 길이가 길어질수록 병렬화가 제한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메모리 부족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buFont typeface="Symbol" panose="05050102010706020507" pitchFamily="18" charset="2"/>
              <a:buChar char="Þ"/>
            </a:pPr>
            <a:endParaRPr lang="en-US" altLang="ko-KR" dirty="0"/>
          </a:p>
          <a:p>
            <a:r>
              <a:rPr lang="ko-KR" altLang="en-US" dirty="0"/>
              <a:t>기존의 </a:t>
            </a:r>
            <a:r>
              <a:rPr lang="ko-KR" altLang="en-US" dirty="0" err="1"/>
              <a:t>어텐션</a:t>
            </a:r>
            <a:r>
              <a:rPr lang="ko-KR" altLang="en-US" dirty="0"/>
              <a:t> 메커니즘은 시퀀스 상의 원거리 의존 관계를 효과적으로 학습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 </a:t>
            </a:r>
            <a:r>
              <a:rPr lang="ko-KR" altLang="en-US" dirty="0"/>
              <a:t>그러나 </a:t>
            </a:r>
            <a:r>
              <a:rPr lang="ko-KR" altLang="en-US" dirty="0">
                <a:solidFill>
                  <a:srgbClr val="FF0000"/>
                </a:solidFill>
              </a:rPr>
              <a:t>대부분은 </a:t>
            </a:r>
            <a:r>
              <a:rPr lang="en-US" altLang="ko-KR" dirty="0">
                <a:solidFill>
                  <a:srgbClr val="FF0000"/>
                </a:solidFill>
              </a:rPr>
              <a:t>RNN </a:t>
            </a:r>
            <a:r>
              <a:rPr lang="ko-KR" altLang="en-US" dirty="0">
                <a:solidFill>
                  <a:srgbClr val="FF0000"/>
                </a:solidFill>
              </a:rPr>
              <a:t>구조와 </a:t>
            </a:r>
            <a:r>
              <a:rPr lang="ko-KR" altLang="en-US" dirty="0" err="1">
                <a:solidFill>
                  <a:srgbClr val="FF0000"/>
                </a:solidFill>
              </a:rPr>
              <a:t>결합되어왔음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682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091E6-8393-1A10-B1E3-5E70E2CE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E97BB-27C7-7ACF-C649-ECF51D3DC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 논문에서는 </a:t>
            </a:r>
            <a:r>
              <a:rPr lang="en-US" altLang="ko-KR" b="1" dirty="0"/>
              <a:t>Transformer</a:t>
            </a:r>
            <a:r>
              <a:rPr lang="ko-KR" altLang="en-US" dirty="0"/>
              <a:t>라는 새로운 아키텍처를 제안</a:t>
            </a:r>
            <a:endParaRPr lang="en-US" altLang="ko-KR" dirty="0"/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ko-KR" altLang="en-US" u="sng" dirty="0"/>
              <a:t>순환 구조 없이 </a:t>
            </a:r>
            <a:r>
              <a:rPr lang="ko-KR" altLang="en-US" b="1" dirty="0"/>
              <a:t>오직 </a:t>
            </a:r>
            <a:r>
              <a:rPr lang="ko-KR" altLang="en-US" b="1" dirty="0" err="1"/>
              <a:t>어텐션</a:t>
            </a:r>
            <a:r>
              <a:rPr lang="ko-KR" altLang="en-US" b="1" dirty="0"/>
              <a:t> 메커니즘만</a:t>
            </a:r>
            <a:r>
              <a:rPr lang="ko-KR" altLang="en-US" dirty="0"/>
              <a:t>을 통해 입력과 출력 시퀀스 간 전역적 의존 관계를 모델링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병렬화 성능이 크게 향상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단 </a:t>
            </a:r>
            <a:r>
              <a:rPr lang="en-US" altLang="ko-KR" dirty="0"/>
              <a:t>12</a:t>
            </a:r>
            <a:r>
              <a:rPr lang="ko-KR" altLang="en-US" dirty="0"/>
              <a:t>시간 동안 </a:t>
            </a:r>
            <a:r>
              <a:rPr lang="en-US" altLang="ko-KR" dirty="0"/>
              <a:t>8</a:t>
            </a:r>
            <a:r>
              <a:rPr lang="ko-KR" altLang="en-US" dirty="0"/>
              <a:t>개의 </a:t>
            </a:r>
            <a:r>
              <a:rPr lang="en-US" altLang="ko-KR" dirty="0"/>
              <a:t>P100 GPU</a:t>
            </a:r>
            <a:r>
              <a:rPr lang="ko-KR" altLang="en-US" dirty="0"/>
              <a:t>로 학습하여 기존 번역 모델의 성능을 뛰어넘는 새로운 수준의 결과를 달성할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4045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C8E57-066B-9694-8545-A9E007E8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E09A8A-66D7-4E5C-3FB1-74D36696B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1" dirty="0" err="1"/>
              <a:t>합성곱</a:t>
            </a:r>
            <a:r>
              <a:rPr lang="ko-KR" altLang="en-US" b="1" dirty="0"/>
              <a:t> 신경망</a:t>
            </a:r>
            <a:r>
              <a:rPr lang="en-US" altLang="ko-KR" b="1" dirty="0"/>
              <a:t>(CNN)</a:t>
            </a:r>
            <a:r>
              <a:rPr lang="ko-KR" altLang="en-US" dirty="0"/>
              <a:t> 기반 모델 설계를 토대로 순차 </a:t>
            </a:r>
            <a:r>
              <a:rPr lang="ko-KR" altLang="en-US" dirty="0" err="1"/>
              <a:t>연산량을</a:t>
            </a:r>
            <a:r>
              <a:rPr lang="ko-KR" altLang="en-US" dirty="0"/>
              <a:t> 줄이려는 목표</a:t>
            </a:r>
            <a:r>
              <a:rPr lang="en-US" altLang="ko-KR" dirty="0"/>
              <a:t>(Extended Neural GPU, </a:t>
            </a:r>
            <a:r>
              <a:rPr lang="en-US" altLang="ko-KR" dirty="0" err="1"/>
              <a:t>ByteNet</a:t>
            </a:r>
            <a:r>
              <a:rPr lang="en-US" altLang="ko-KR" dirty="0"/>
              <a:t>, ConvS2S)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</a:t>
            </a:r>
            <a:r>
              <a:rPr lang="ko-KR" altLang="en-US" dirty="0"/>
              <a:t>입력</a:t>
            </a:r>
            <a:r>
              <a:rPr lang="en-US" altLang="ko-KR" dirty="0"/>
              <a:t>·</a:t>
            </a:r>
            <a:r>
              <a:rPr lang="ko-KR" altLang="en-US" dirty="0"/>
              <a:t>출력 전체 위치에 대해 </a:t>
            </a:r>
            <a:r>
              <a:rPr lang="ko-KR" altLang="en-US" b="1" dirty="0"/>
              <a:t>병렬로 은닉 표현을 계산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/>
              <a:t>임의의 두 위치 간 신호를 연결하기 위해 필요한 연산이 </a:t>
            </a:r>
            <a:r>
              <a:rPr lang="ko-KR" altLang="en-US" u="sng" dirty="0"/>
              <a:t>거리에 따라 증가</a:t>
            </a:r>
            <a:r>
              <a:rPr lang="ko-KR" altLang="en-US" dirty="0"/>
              <a:t>하여</a:t>
            </a:r>
            <a:r>
              <a:rPr lang="en-US" altLang="ko-KR" dirty="0"/>
              <a:t>, </a:t>
            </a:r>
            <a:r>
              <a:rPr lang="ko-KR" altLang="en-US" b="1" dirty="0"/>
              <a:t>먼 위치 간 의존 관계</a:t>
            </a:r>
            <a:r>
              <a:rPr lang="ko-KR" altLang="en-US" dirty="0"/>
              <a:t>를 학습하기가 상대적으로 어려움</a:t>
            </a:r>
            <a:r>
              <a:rPr lang="en-US" altLang="ko-KR" dirty="0"/>
              <a:t>.</a:t>
            </a:r>
          </a:p>
          <a:p>
            <a:pPr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endParaRPr lang="en-US" altLang="ko-KR" dirty="0"/>
          </a:p>
          <a:p>
            <a:r>
              <a:rPr lang="ko-KR" altLang="en-US" dirty="0"/>
              <a:t>이에 비해 </a:t>
            </a:r>
            <a:r>
              <a:rPr lang="en-US" altLang="ko-KR" b="1" dirty="0"/>
              <a:t>Transformer</a:t>
            </a:r>
            <a:r>
              <a:rPr lang="ko-KR" altLang="en-US" dirty="0"/>
              <a:t>는 </a:t>
            </a:r>
            <a:r>
              <a:rPr lang="ko-KR" altLang="en-US" dirty="0" err="1"/>
              <a:t>어텐션만을</a:t>
            </a:r>
            <a:r>
              <a:rPr lang="ko-KR" altLang="en-US" dirty="0"/>
              <a:t> 사용함으로써 </a:t>
            </a:r>
            <a:r>
              <a:rPr lang="ko-KR" altLang="en-US" b="1" dirty="0"/>
              <a:t>상수 시간</a:t>
            </a:r>
            <a:r>
              <a:rPr lang="ko-KR" altLang="en-US" dirty="0"/>
              <a:t>에 전역적 의존 관계를 모델링할 수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(</a:t>
            </a:r>
            <a:r>
              <a:rPr lang="ko-KR" altLang="en-US" sz="2000" dirty="0" err="1"/>
              <a:t>어텐션</a:t>
            </a:r>
            <a:r>
              <a:rPr lang="ko-KR" altLang="en-US" sz="2000" dirty="0"/>
              <a:t> 가중을 평균함으로 인해 해상도 저하 문제 </a:t>
            </a:r>
            <a:r>
              <a:rPr lang="en-US" altLang="ko-KR" sz="2000" dirty="0"/>
              <a:t>-&gt; “</a:t>
            </a:r>
            <a:r>
              <a:rPr lang="ko-KR" altLang="en-US" sz="2000" b="1" dirty="0"/>
              <a:t>멀티 헤드 </a:t>
            </a:r>
            <a:r>
              <a:rPr lang="ko-KR" altLang="en-US" sz="2000" b="1" dirty="0" err="1"/>
              <a:t>어텐션</a:t>
            </a:r>
            <a:r>
              <a:rPr lang="en-US" altLang="ko-KR" sz="2000" b="1" dirty="0"/>
              <a:t>”</a:t>
            </a:r>
            <a:r>
              <a:rPr lang="ko-KR" altLang="en-US" sz="2000" dirty="0"/>
              <a:t>으로 보완 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7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051DE28-EF45-E9F2-C634-82CDBC9DC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9A0CA6-6536-948D-2FFB-57C7A474BBDE}"/>
              </a:ext>
            </a:extLst>
          </p:cNvPr>
          <p:cNvSpPr txBox="1"/>
          <p:nvPr/>
        </p:nvSpPr>
        <p:spPr>
          <a:xfrm>
            <a:off x="506812" y="2274838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같은 문장  내 다양한  </a:t>
            </a:r>
            <a:r>
              <a:rPr lang="en-US" altLang="ko-KR" dirty="0"/>
              <a:t>Relation </a:t>
            </a:r>
            <a:r>
              <a:rPr lang="ko-KR" altLang="en-US" dirty="0"/>
              <a:t>또는 다양한  </a:t>
            </a:r>
            <a:r>
              <a:rPr lang="en-US" altLang="ko-KR" dirty="0"/>
              <a:t>Source Information</a:t>
            </a:r>
            <a:r>
              <a:rPr lang="ko-KR" altLang="en-US" dirty="0"/>
              <a:t>을</a:t>
            </a:r>
            <a:endParaRPr lang="en-US" altLang="ko-KR" dirty="0"/>
          </a:p>
          <a:p>
            <a:r>
              <a:rPr lang="ko-KR" altLang="en-US" dirty="0"/>
              <a:t> 나타내는  정보들에  집중하는  </a:t>
            </a:r>
            <a:r>
              <a:rPr lang="en-US" altLang="ko-KR" dirty="0"/>
              <a:t>Attention </a:t>
            </a:r>
            <a:r>
              <a:rPr lang="ko-KR" altLang="en-US" dirty="0"/>
              <a:t>제공  가능</a:t>
            </a:r>
            <a:endParaRPr lang="en-US" altLang="ko-KR" dirty="0"/>
          </a:p>
          <a:p>
            <a:r>
              <a:rPr lang="en-US" altLang="ko-KR" dirty="0"/>
              <a:t>- Multi-head attention</a:t>
            </a:r>
            <a:r>
              <a:rPr lang="ko-KR" altLang="en-US" dirty="0"/>
              <a:t>을 사용하게 되면 각 </a:t>
            </a:r>
            <a:r>
              <a:rPr lang="en-US" altLang="ko-KR" dirty="0"/>
              <a:t>head</a:t>
            </a:r>
            <a:r>
              <a:rPr lang="ko-KR" altLang="en-US" dirty="0"/>
              <a:t>는 </a:t>
            </a:r>
            <a:r>
              <a:rPr lang="en-US" altLang="ko-KR" dirty="0"/>
              <a:t>input </a:t>
            </a:r>
            <a:r>
              <a:rPr lang="ko-KR" altLang="en-US" dirty="0"/>
              <a:t>시퀀스의 서로 다른 </a:t>
            </a:r>
          </a:p>
          <a:p>
            <a:r>
              <a:rPr lang="ko-KR" altLang="en-US" dirty="0"/>
              <a:t>부분에 </a:t>
            </a:r>
            <a:r>
              <a:rPr lang="en-US" altLang="ko-KR" dirty="0"/>
              <a:t>Attention</a:t>
            </a:r>
            <a:r>
              <a:rPr lang="ko-KR" altLang="en-US" dirty="0"/>
              <a:t>을 주기 때문에 모델이 입력 토큰 간의 더 복잡한 관계를 다룰 수 </a:t>
            </a:r>
          </a:p>
          <a:p>
            <a:r>
              <a:rPr lang="ko-KR" altLang="en-US" dirty="0"/>
              <a:t>있음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b="1" dirty="0"/>
              <a:t>따라서  더  많은  입력 시퀀스의  정보를  뽑아  낼  수 있음</a:t>
            </a:r>
            <a:r>
              <a:rPr lang="en-US" altLang="ko-KR" b="1" dirty="0"/>
              <a:t>. </a:t>
            </a:r>
            <a:r>
              <a:rPr lang="ko-KR" altLang="en-US" b="1" dirty="0"/>
              <a:t>또한  다양한 유형의 </a:t>
            </a:r>
          </a:p>
          <a:p>
            <a:r>
              <a:rPr lang="en-US" altLang="ko-KR" b="1" dirty="0"/>
              <a:t>Dependency</a:t>
            </a:r>
            <a:r>
              <a:rPr lang="ko-KR" altLang="en-US" b="1" dirty="0"/>
              <a:t>를 알  수 있어 표현력이 향상되고 토큰</a:t>
            </a:r>
            <a:r>
              <a:rPr lang="en-US" altLang="ko-KR" b="1" dirty="0"/>
              <a:t>(</a:t>
            </a:r>
            <a:r>
              <a:rPr lang="ko-KR" altLang="en-US" b="1" dirty="0"/>
              <a:t>단어</a:t>
            </a:r>
            <a:r>
              <a:rPr lang="en-US" altLang="ko-KR" b="1" dirty="0"/>
              <a:t>) </a:t>
            </a:r>
            <a:r>
              <a:rPr lang="ko-KR" altLang="en-US" b="1" dirty="0"/>
              <a:t>간의  미묘한 관계  역시 </a:t>
            </a:r>
          </a:p>
          <a:p>
            <a:r>
              <a:rPr lang="ko-KR" altLang="en-US" b="1" dirty="0"/>
              <a:t>더 쉽게  알 수 있게  해 줌</a:t>
            </a:r>
          </a:p>
        </p:txBody>
      </p:sp>
    </p:spTree>
    <p:extLst>
      <p:ext uri="{BB962C8B-B14F-4D97-AF65-F5344CB8AC3E}">
        <p14:creationId xmlns:p14="http://schemas.microsoft.com/office/powerpoint/2010/main" val="71758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1C879-9E6C-4C49-47CA-86585ABC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ABE2F-524A-FF76-D025-26439A341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013"/>
            <a:ext cx="10515600" cy="5264987"/>
          </a:xfrm>
        </p:spPr>
        <p:txBody>
          <a:bodyPr>
            <a:normAutofit/>
          </a:bodyPr>
          <a:lstStyle/>
          <a:p>
            <a:r>
              <a:rPr lang="ko-KR" altLang="en-US" dirty="0"/>
              <a:t>셀프 </a:t>
            </a:r>
            <a:r>
              <a:rPr lang="ko-KR" altLang="en-US" dirty="0" err="1"/>
              <a:t>어텐션</a:t>
            </a:r>
            <a:r>
              <a:rPr lang="en-US" altLang="ko-KR" dirty="0"/>
              <a:t>(Self-attention)</a:t>
            </a:r>
            <a:r>
              <a:rPr lang="ko-KR" altLang="en-US" dirty="0"/>
              <a:t>은 단일 시퀀스 내 </a:t>
            </a:r>
            <a:r>
              <a:rPr lang="ko-KR" altLang="en-US" b="1" dirty="0"/>
              <a:t>여러 위치 간 상호 작용</a:t>
            </a:r>
            <a:r>
              <a:rPr lang="ko-KR" altLang="en-US" dirty="0"/>
              <a:t>을 통해 해당 시퀀스의 표현을 학습하는 기법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600" dirty="0"/>
              <a:t>독해</a:t>
            </a:r>
            <a:r>
              <a:rPr lang="en-US" altLang="ko-KR" sz="2600" dirty="0"/>
              <a:t>, </a:t>
            </a:r>
            <a:r>
              <a:rPr lang="ko-KR" altLang="en-US" sz="2600" dirty="0"/>
              <a:t>추상적 요약</a:t>
            </a:r>
            <a:r>
              <a:rPr lang="en-US" altLang="ko-KR" sz="2600" dirty="0"/>
              <a:t>, </a:t>
            </a:r>
            <a:r>
              <a:rPr lang="ko-KR" altLang="en-US" sz="2600" dirty="0"/>
              <a:t>텍스트 함의</a:t>
            </a:r>
            <a:r>
              <a:rPr lang="en-US" altLang="ko-KR" sz="2600" dirty="0"/>
              <a:t>, </a:t>
            </a:r>
            <a:r>
              <a:rPr lang="ko-KR" altLang="en-US" sz="2600" dirty="0"/>
              <a:t>문장 표현 학습 등에 성공적</a:t>
            </a:r>
            <a:endParaRPr lang="en-US" altLang="ko-KR" sz="2600" dirty="0"/>
          </a:p>
          <a:p>
            <a:pPr marL="0" indent="0">
              <a:buNone/>
            </a:pPr>
            <a:endParaRPr lang="en-US" altLang="ko-KR" sz="2600" dirty="0"/>
          </a:p>
          <a:p>
            <a:r>
              <a:rPr lang="en-US" altLang="ko-KR" sz="2600" b="1" dirty="0"/>
              <a:t>End-to-end </a:t>
            </a:r>
            <a:r>
              <a:rPr lang="ko-KR" altLang="en-US" sz="2600" b="1" dirty="0"/>
              <a:t>메모리 네트워크</a:t>
            </a:r>
            <a:r>
              <a:rPr lang="ko-KR" altLang="en-US" sz="2600" dirty="0"/>
              <a:t>는 순차적 </a:t>
            </a:r>
            <a:r>
              <a:rPr lang="en-US" altLang="ko-KR" sz="2600" dirty="0"/>
              <a:t>RNN </a:t>
            </a:r>
            <a:r>
              <a:rPr lang="ko-KR" altLang="en-US" sz="2600" dirty="0"/>
              <a:t>대신 순환 </a:t>
            </a:r>
            <a:r>
              <a:rPr lang="ko-KR" altLang="en-US" sz="2600" dirty="0" err="1"/>
              <a:t>어텐션</a:t>
            </a:r>
            <a:r>
              <a:rPr lang="ko-KR" altLang="en-US" sz="2600" dirty="0"/>
              <a:t> 메커니즘을 사용하여 간단한 질의응답이나 언어 모델링 작업에서 우수한 성능</a:t>
            </a:r>
            <a:endParaRPr lang="en-US" altLang="ko-KR" sz="2600" dirty="0"/>
          </a:p>
          <a:p>
            <a:endParaRPr lang="en-US" altLang="ko-KR" sz="2600" dirty="0"/>
          </a:p>
          <a:p>
            <a:r>
              <a:rPr lang="en-US" altLang="ko-KR" sz="2600" dirty="0"/>
              <a:t>Transformer</a:t>
            </a:r>
            <a:r>
              <a:rPr lang="ko-KR" altLang="en-US" sz="2600" dirty="0"/>
              <a:t>는 </a:t>
            </a:r>
            <a:r>
              <a:rPr lang="ko-KR" altLang="en-US" sz="2600" b="1" dirty="0"/>
              <a:t>순차적 </a:t>
            </a:r>
            <a:r>
              <a:rPr lang="en-US" altLang="ko-KR" sz="2600" b="1" dirty="0"/>
              <a:t>RNN</a:t>
            </a:r>
            <a:r>
              <a:rPr lang="ko-KR" altLang="en-US" sz="2600" b="1" dirty="0"/>
              <a:t>이나 </a:t>
            </a:r>
            <a:r>
              <a:rPr lang="ko-KR" altLang="en-US" sz="2600" b="1" dirty="0" err="1"/>
              <a:t>합성곱</a:t>
            </a:r>
            <a:r>
              <a:rPr lang="ko-KR" altLang="en-US" sz="2600" b="1" dirty="0"/>
              <a:t> 없이</a:t>
            </a:r>
            <a:r>
              <a:rPr lang="en-US" altLang="ko-KR" sz="2600" dirty="0"/>
              <a:t>, </a:t>
            </a:r>
            <a:r>
              <a:rPr lang="ko-KR" altLang="en-US" sz="2600" b="1" dirty="0"/>
              <a:t>오직 셀프 </a:t>
            </a:r>
            <a:r>
              <a:rPr lang="ko-KR" altLang="en-US" sz="2600" b="1" dirty="0" err="1"/>
              <a:t>어텐션만</a:t>
            </a:r>
            <a:r>
              <a:rPr lang="ko-KR" altLang="en-US" sz="2600" dirty="0" err="1"/>
              <a:t>으로</a:t>
            </a:r>
            <a:r>
              <a:rPr lang="ko-KR" altLang="en-US" sz="2600" dirty="0"/>
              <a:t> 입력</a:t>
            </a:r>
            <a:r>
              <a:rPr lang="en-US" altLang="ko-KR" sz="2600" dirty="0"/>
              <a:t>·</a:t>
            </a:r>
            <a:r>
              <a:rPr lang="ko-KR" altLang="en-US" sz="2600" dirty="0"/>
              <a:t>출력 시퀀스를 인코딩</a:t>
            </a:r>
            <a:r>
              <a:rPr lang="en-US" altLang="ko-KR" sz="2600" dirty="0"/>
              <a:t>·</a:t>
            </a:r>
            <a:r>
              <a:rPr lang="ko-KR" altLang="en-US" sz="2600" dirty="0"/>
              <a:t>디코딩하는 첫 번째 변환</a:t>
            </a:r>
            <a:r>
              <a:rPr lang="en-US" altLang="ko-KR" sz="2600" dirty="0"/>
              <a:t>(transduction) </a:t>
            </a:r>
            <a:r>
              <a:rPr lang="ko-KR" altLang="en-US" sz="2600" dirty="0"/>
              <a:t>모델</a:t>
            </a:r>
          </a:p>
        </p:txBody>
      </p:sp>
    </p:spTree>
    <p:extLst>
      <p:ext uri="{BB962C8B-B14F-4D97-AF65-F5344CB8AC3E}">
        <p14:creationId xmlns:p14="http://schemas.microsoft.com/office/powerpoint/2010/main" val="4061285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695D9-9871-A15E-931F-9ADA7227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Model Architecture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EAC840A-7CC4-A0B6-A19C-373F6CE68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073" y="1472698"/>
            <a:ext cx="3927020" cy="51828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4E81A2-68C6-0C0D-F8DF-22A21E72382D}"/>
              </a:ext>
            </a:extLst>
          </p:cNvPr>
          <p:cNvSpPr txBox="1"/>
          <p:nvPr/>
        </p:nvSpPr>
        <p:spPr>
          <a:xfrm>
            <a:off x="5236401" y="4549676"/>
            <a:ext cx="59039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전체구조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Transformer</a:t>
            </a:r>
            <a:r>
              <a:rPr lang="ko-KR" altLang="en-US" dirty="0"/>
              <a:t>는 전통적인 시퀀스</a:t>
            </a:r>
            <a:r>
              <a:rPr lang="en-US" altLang="ko-KR" dirty="0"/>
              <a:t>-</a:t>
            </a:r>
            <a:r>
              <a:rPr lang="ko-KR" altLang="en-US" dirty="0"/>
              <a:t>투</a:t>
            </a:r>
            <a:r>
              <a:rPr lang="en-US" altLang="ko-KR" dirty="0"/>
              <a:t>-</a:t>
            </a:r>
            <a:r>
              <a:rPr lang="ko-KR" altLang="en-US" dirty="0"/>
              <a:t>시퀀스</a:t>
            </a:r>
            <a:r>
              <a:rPr lang="en-US" altLang="ko-KR" dirty="0"/>
              <a:t>(Seq2Seq) </a:t>
            </a:r>
            <a:r>
              <a:rPr lang="ko-KR" altLang="en-US" dirty="0"/>
              <a:t>모델과 유사하게 </a:t>
            </a:r>
            <a:r>
              <a:rPr lang="ko-KR" altLang="en-US" b="1" dirty="0"/>
              <a:t>인코더</a:t>
            </a:r>
            <a:r>
              <a:rPr lang="en-US" altLang="ko-KR" b="1" dirty="0"/>
              <a:t>-</a:t>
            </a:r>
            <a:r>
              <a:rPr lang="ko-KR" altLang="en-US" b="1" dirty="0" err="1"/>
              <a:t>디코더</a:t>
            </a:r>
            <a:r>
              <a:rPr lang="ko-KR" altLang="en-US" dirty="0"/>
              <a:t> 구조를 사용한다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인코더와 </a:t>
            </a:r>
            <a:r>
              <a:rPr lang="ko-KR" altLang="en-US" dirty="0" err="1"/>
              <a:t>디코더</a:t>
            </a:r>
            <a:r>
              <a:rPr lang="ko-KR" altLang="en-US" dirty="0"/>
              <a:t> 각각에 </a:t>
            </a:r>
            <a:r>
              <a:rPr lang="en-US" altLang="ko-KR" b="1" dirty="0"/>
              <a:t>N=6</a:t>
            </a:r>
            <a:r>
              <a:rPr lang="ko-KR" altLang="en-US" b="1" dirty="0"/>
              <a:t>개의 동일한 레이어</a:t>
            </a:r>
            <a:r>
              <a:rPr lang="ko-KR" altLang="en-US" dirty="0"/>
              <a:t>가 쌓여 있으며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ko-KR" altLang="en-US" dirty="0" err="1"/>
              <a:t>서브레이어의</a:t>
            </a:r>
            <a:r>
              <a:rPr lang="ko-KR" altLang="en-US" dirty="0"/>
              <a:t> 출력 차원은 </a:t>
            </a:r>
            <a:r>
              <a:rPr lang="en-US" altLang="ko-KR" b="1" dirty="0"/>
              <a:t>d(model)​=512</a:t>
            </a:r>
            <a:r>
              <a:rPr lang="ko-KR" altLang="en-US" dirty="0"/>
              <a:t>로 동일하다</a:t>
            </a:r>
            <a:r>
              <a:rPr lang="en-US" altLang="ko-KR" dirty="0"/>
              <a:t>.(4 x 512 )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0F2595-6F63-1C45-5C93-73BB62EF7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945" y="95651"/>
            <a:ext cx="5040134" cy="48849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DF375D5-9650-29C2-48E4-5928E4808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921" y="1472698"/>
            <a:ext cx="2152950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92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1596</Words>
  <Application>Microsoft Office PowerPoint</Application>
  <PresentationFormat>와이드스크린</PresentationFormat>
  <Paragraphs>150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Symbol</vt:lpstr>
      <vt:lpstr>Office 테마</vt:lpstr>
      <vt:lpstr>Attention Is All You Need</vt:lpstr>
      <vt:lpstr>1. Abstract</vt:lpstr>
      <vt:lpstr>1. Introduction</vt:lpstr>
      <vt:lpstr>1. Introduction</vt:lpstr>
      <vt:lpstr>2. Background</vt:lpstr>
      <vt:lpstr>PowerPoint 프레젠테이션</vt:lpstr>
      <vt:lpstr>PowerPoint 프레젠테이션</vt:lpstr>
      <vt:lpstr>2. Background</vt:lpstr>
      <vt:lpstr>3. Model Architecture</vt:lpstr>
      <vt:lpstr>3. Model Architecture</vt:lpstr>
      <vt:lpstr>PowerPoint 프레젠테이션</vt:lpstr>
      <vt:lpstr>3. Model Architecture</vt:lpstr>
      <vt:lpstr>3. Model Architecture</vt:lpstr>
      <vt:lpstr>3. Model Architecture</vt:lpstr>
      <vt:lpstr>PowerPoint 프레젠테이션</vt:lpstr>
      <vt:lpstr>PowerPoint 프레젠테이션</vt:lpstr>
      <vt:lpstr>4. Why Self-Attention</vt:lpstr>
      <vt:lpstr>PowerPoint 프레젠테이션</vt:lpstr>
      <vt:lpstr>PowerPoint 프레젠테이션</vt:lpstr>
      <vt:lpstr>7.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SEONGBEEN PARK</dc:creator>
  <cp:lastModifiedBy>SEONGBEEN PARK</cp:lastModifiedBy>
  <cp:revision>4</cp:revision>
  <dcterms:created xsi:type="dcterms:W3CDTF">2025-01-02T09:14:58Z</dcterms:created>
  <dcterms:modified xsi:type="dcterms:W3CDTF">2025-03-12T06:16:18Z</dcterms:modified>
</cp:coreProperties>
</file>