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303" r:id="rId5"/>
    <p:sldId id="304" r:id="rId6"/>
    <p:sldId id="286" r:id="rId7"/>
    <p:sldId id="290" r:id="rId8"/>
    <p:sldId id="257" r:id="rId9"/>
    <p:sldId id="259" r:id="rId10"/>
    <p:sldId id="291" r:id="rId11"/>
    <p:sldId id="292" r:id="rId12"/>
    <p:sldId id="293" r:id="rId13"/>
    <p:sldId id="295" r:id="rId14"/>
    <p:sldId id="296" r:id="rId15"/>
    <p:sldId id="297" r:id="rId16"/>
    <p:sldId id="301" r:id="rId17"/>
    <p:sldId id="299" r:id="rId18"/>
    <p:sldId id="298" r:id="rId19"/>
    <p:sldId id="300" r:id="rId20"/>
    <p:sldId id="30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95985" autoAdjust="0"/>
  </p:normalViewPr>
  <p:slideViewPr>
    <p:cSldViewPr snapToGrid="0">
      <p:cViewPr varScale="1">
        <p:scale>
          <a:sx n="98" d="100"/>
          <a:sy n="98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D567-7989-FF74-049F-812E37E04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A0220E-EB96-1775-FBD5-E35EED71C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F5200-5781-4D9A-DE3D-0FA81689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2CF07-B5C5-0953-A76B-C647525F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124CF-D07C-AA60-ACEF-4424D757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2EC34-11AD-C108-9F14-11C803F1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BA6319-1093-D2CD-9028-0595ADE34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36BF2-1E52-E2FD-9DB1-70FCB59D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AAC6A-6D7A-A44C-C9E2-36D48FFF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2AE28-0B80-A5C1-F67C-3BB73D43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2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42F35D-19BA-F0BA-3391-85D3C229E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E6D1F-C766-82CF-6C1F-11A473E6B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FAA7E-307A-9A66-BA94-38871950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D171C-3A9D-3BFB-C937-D1F7B490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30BD2-52E8-5BED-90F3-BFE3CD64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9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shaun/AppData/Roaming/PolarisOffice/ETemp/9384_21497432/fImage688451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614235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5000" b="1">
                <a:solidFill>
                  <a:srgbClr val="F05F5C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911225" y="3861435"/>
            <a:ext cx="6145530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>
              <a:buFontTx/>
              <a:buNone/>
              <a:defRPr lang="en-GB" altLang="en-US"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 sz="2000"/>
            </a:lvl2pPr>
            <a:lvl3pPr marL="914400" lvl="2" indent="0" algn="ctr">
              <a:buFontTx/>
              <a:buNone/>
              <a:defRPr lang="en-GB" altLang="en-US" sz="1800"/>
            </a:lvl3pPr>
            <a:lvl4pPr marL="1371600" lvl="3" indent="0" algn="ctr">
              <a:buFontTx/>
              <a:buNone/>
              <a:defRPr lang="en-GB" altLang="en-US" sz="1600"/>
            </a:lvl4pPr>
            <a:lvl5pPr marL="1828800" lvl="4" indent="0" algn="ctr">
              <a:buFontTx/>
              <a:buNone/>
              <a:defRPr lang="en-GB" altLang="en-US" sz="1600"/>
            </a:lvl5pPr>
            <a:lvl6pPr marL="2286000" lvl="5" indent="0" algn="ctr">
              <a:buFontTx/>
              <a:buNone/>
              <a:defRPr lang="en-GB" altLang="en-US" sz="1600"/>
            </a:lvl6pPr>
            <a:lvl7pPr marL="2743200" lvl="6" indent="0" algn="ctr">
              <a:buFontTx/>
              <a:buNone/>
              <a:defRPr lang="en-GB" altLang="en-US" sz="1600"/>
            </a:lvl7pPr>
            <a:lvl8pPr marL="3200400" lvl="7" indent="0" algn="ctr">
              <a:buFontTx/>
              <a:buNone/>
              <a:defRPr lang="en-GB" altLang="en-US" sz="1600"/>
            </a:lvl8pPr>
            <a:lvl9pPr marL="3657600" lvl="8" indent="0" algn="ctr">
              <a:buFontTx/>
              <a:buNone/>
              <a:defRPr lang="en-GB" altLang="en-US" sz="1600"/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33826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9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F05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shaun/AppData/Roaming/PolarisOffice/ETemp/9384_21497432/fImage236050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4400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0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17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2025-01-06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93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48463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48463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2025-01-06</a:t>
            </a:fld>
            <a:endParaRPr lang="ko-KR" alt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3691565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2025-01-06</a:t>
            </a:fld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55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2025-01-06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1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5193665" cy="6858635"/>
          </a:xfrm>
          <a:prstGeom prst="rect">
            <a:avLst/>
          </a:prstGeom>
          <a:solidFill>
            <a:srgbClr val="60C9DE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615940" y="987425"/>
            <a:ext cx="573976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lvl="5" indent="0">
              <a:buFontTx/>
              <a:buNone/>
              <a:defRPr lang="en-GB" altLang="en-US" sz="2000"/>
            </a:lvl6pPr>
            <a:lvl7pPr marL="0" lvl="6" indent="0">
              <a:buFontTx/>
              <a:buNone/>
              <a:defRPr lang="en-GB" altLang="en-US" sz="2000"/>
            </a:lvl7pPr>
            <a:lvl8pPr marL="0" lvl="7" indent="0">
              <a:buFontTx/>
              <a:buNone/>
              <a:defRPr lang="en-GB" altLang="en-US" sz="2000"/>
            </a:lvl8pPr>
            <a:lvl9pPr marL="0" lvl="8" indent="0">
              <a:buFontTx/>
              <a:buNone/>
              <a:defRPr lang="en-GB" altLang="en-US" sz="2000"/>
            </a:lvl9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1400"/>
            </a:lvl2pPr>
            <a:lvl3pPr marL="914400" lvl="2" indent="0">
              <a:buFontTx/>
              <a:buNone/>
              <a:defRPr lang="en-GB" altLang="en-US" sz="1200"/>
            </a:lvl3pPr>
            <a:lvl4pPr marL="1371600" lvl="3" indent="0">
              <a:buFontTx/>
              <a:buNone/>
              <a:defRPr lang="en-GB" altLang="en-US" sz="1000"/>
            </a:lvl4pPr>
            <a:lvl5pPr marL="1828800" lvl="4" indent="0">
              <a:buFontTx/>
              <a:buNone/>
              <a:defRPr lang="en-GB" altLang="en-US" sz="1000"/>
            </a:lvl5pPr>
            <a:lvl6pPr marL="2286000" lvl="5" indent="0">
              <a:buFontTx/>
              <a:buNone/>
              <a:defRPr lang="en-GB" altLang="en-US" sz="1000"/>
            </a:lvl6pPr>
            <a:lvl7pPr marL="2743200" lvl="6" indent="0">
              <a:buFontTx/>
              <a:buNone/>
              <a:defRPr lang="en-GB" altLang="en-US" sz="1000"/>
            </a:lvl7pPr>
            <a:lvl8pPr marL="3200400" lvl="7" indent="0">
              <a:buFontTx/>
              <a:buNone/>
              <a:defRPr lang="en-GB" altLang="en-US" sz="1000"/>
            </a:lvl8pPr>
            <a:lvl9pPr marL="3657600" lvl="8" indent="0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2025-01-06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4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C4E4A-55D8-779F-1D2D-C1E8FB20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90D98-0F20-15B3-B01E-8971BC83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B9E9D-E654-C91E-DE1C-FFDCA896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E562F-C418-A945-061E-05870A92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DA2B2-2575-2328-2BE1-55B09013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73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0" y="0"/>
            <a:ext cx="5193665" cy="6858635"/>
          </a:xfrm>
          <a:prstGeom prst="rect">
            <a:avLst/>
          </a:prstGeom>
          <a:solidFill>
            <a:srgbClr val="F05F5C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615305" y="987425"/>
            <a:ext cx="5740400" cy="4874260"/>
          </a:xfrm>
          <a:prstGeom prst="rect">
            <a:avLst/>
          </a:prstGeom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1400"/>
            </a:lvl2pPr>
            <a:lvl3pPr marL="914400" lvl="2" indent="0">
              <a:buFontTx/>
              <a:buNone/>
              <a:defRPr lang="en-GB" altLang="en-US" sz="1200"/>
            </a:lvl3pPr>
            <a:lvl4pPr marL="1371600" lvl="3" indent="0">
              <a:buFontTx/>
              <a:buNone/>
              <a:defRPr lang="en-GB" altLang="en-US" sz="1000"/>
            </a:lvl4pPr>
            <a:lvl5pPr marL="1828800" lvl="4" indent="0">
              <a:buFontTx/>
              <a:buNone/>
              <a:defRPr lang="en-GB" altLang="en-US" sz="1000"/>
            </a:lvl5pPr>
            <a:lvl6pPr marL="2286000" lvl="5" indent="0">
              <a:buFontTx/>
              <a:buNone/>
              <a:defRPr lang="en-GB" altLang="en-US" sz="1000"/>
            </a:lvl6pPr>
            <a:lvl7pPr marL="2743200" lvl="6" indent="0">
              <a:buFontTx/>
              <a:buNone/>
              <a:defRPr lang="en-GB" altLang="en-US" sz="1000"/>
            </a:lvl7pPr>
            <a:lvl8pPr marL="3200400" lvl="7" indent="0">
              <a:buFontTx/>
              <a:buNone/>
              <a:defRPr lang="en-GB" altLang="en-US" sz="1000"/>
            </a:lvl8pPr>
            <a:lvl9pPr marL="3657600" lvl="8" indent="0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2025-01-06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842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31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bg>
      <p:bgPr>
        <a:solidFill>
          <a:srgbClr val="60C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>
            <a:lvl1pPr marL="0" indent="0">
              <a:buFontTx/>
              <a:buNone/>
              <a:defRPr lang="en-GB" altLang="en-US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1"/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1"/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1"/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1"/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4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2894B-FFD0-14F3-AB38-A641CCD1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8D348-B8C1-DE4E-128E-9FDDFDA7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71D24-4200-D826-6989-D0387D89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1FFC8-BF58-2690-E40E-4120F01F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CB488-2A39-789C-55A4-9CAA6B14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0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A3A62-0025-9016-B187-DAFBE457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D7BA7-5011-444B-AFE7-CF08653AA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A6934D-F315-2F04-9AF8-7F44C842C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E0086A-81E3-DB50-558C-25444B4E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42BFB-1A76-FEAA-2EA2-F71E3639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FFA9B-4797-1681-EB40-2EC807D8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7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12361-57CE-9D10-0999-E4890E7B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AB45DB-E4EE-290B-D9E8-534B012D2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4F626-FB6F-A370-AF21-0225AC184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DC6DF4-7C29-8BCE-9ED7-F822A28C1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3E663F-6038-BB1A-F2D7-656BD0173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E88713-45C4-9769-A697-F9836E2B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72EF98-C3DC-A6A6-58B3-D911A77B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E8A1F-8CE1-68C1-0731-D893B42F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4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F2EBD-372E-66CC-EC2C-35E1AD13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FA8594-BCA6-4F34-8FA3-C31BB018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671A78-5681-AE4D-D6B1-C63DCC98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80C563-4F4A-767E-3F39-38E021E3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6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0A3F7F-F0A8-A342-0BE9-4412159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28092A-5FF3-DFF2-0FC6-4A8BAE8B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3A8AA-6D3A-B6C3-8383-66430BE7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5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8C1B4-FD67-5CA3-8142-524F970B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65B20-E4FA-0C3F-8B06-8A4DE929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AD490-CCF8-6782-6FD4-7129E8A4F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45C2C-C9C2-5A89-4E84-6AEAEAE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4E5D5-0552-685E-EBF6-BB2A409F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C1C2AF-A209-096A-1FC4-FD123B6C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5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C90A7-C296-7E90-CBC4-4525C1BF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508FBD-AF5B-AA8B-917B-0F565546F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4AB5E4-D54E-B990-A91A-AF4CF8657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45421F-D2A1-DFFF-6772-87910DD6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7885D-131D-CBF1-D542-3F8DB9A9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FE8FDD-8609-FF83-7ADA-6D90882E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5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DE9E2C-A9E1-2924-462A-BF5E4091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EE3331-83B8-529B-9AC7-31C4E6D59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BC8FD-B857-C5F8-4073-85CE9C060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C25E-8A4C-459C-9956-5C94F92F1E7D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83DA8-59BC-45CE-52D3-DDA85291C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6FF16-1959-9390-40B5-68D786F46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2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12192635" cy="36830"/>
          </a:xfrm>
          <a:prstGeom prst="rect">
            <a:avLst/>
          </a:prstGeom>
          <a:solidFill>
            <a:srgbClr val="F05F5C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>
              <a:solidFill>
                <a:srgbClr val="F05F5C"/>
              </a:solidFill>
            </a:endParaRPr>
          </a:p>
        </p:txBody>
      </p:sp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2025-01-06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pdf/2011.0864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6B68F-52F9-2BD0-141A-F9C7D303D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50" y="1813771"/>
            <a:ext cx="10334625" cy="1782762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Improving Language Understanding by Generative Pre-Training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52108-428F-04EB-3B82-35730C42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87" y="3969968"/>
            <a:ext cx="10475888" cy="144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CD5FAA-A35A-C298-957A-1219902A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해결책 및 성과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93C4A31-69A8-E660-2430-BB00BC0C3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362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그래서 대규모의 </a:t>
            </a:r>
            <a:r>
              <a:rPr lang="ko-KR" altLang="en-US" sz="2000" dirty="0" err="1"/>
              <a:t>언레이블</a:t>
            </a:r>
            <a:r>
              <a:rPr lang="ko-KR" altLang="en-US" sz="2000" dirty="0"/>
              <a:t> 텍스트에서 먼저 </a:t>
            </a:r>
            <a:r>
              <a:rPr lang="ko-KR" altLang="en-US" sz="2000" dirty="0" err="1"/>
              <a:t>생성적</a:t>
            </a:r>
            <a:r>
              <a:rPr lang="ko-KR" altLang="en-US" sz="2000" dirty="0"/>
              <a:t> 언어 모델 학습</a:t>
            </a:r>
            <a:r>
              <a:rPr lang="en-US" altLang="ko-KR" sz="2000" dirty="0"/>
              <a:t>(Generative Pre-Training)</a:t>
            </a:r>
            <a:r>
              <a:rPr lang="ko-KR" altLang="en-US" sz="2000" dirty="0"/>
              <a:t> </a:t>
            </a:r>
            <a:r>
              <a:rPr lang="en-US" altLang="ko-KR" sz="2000" dirty="0"/>
              <a:t>=&gt;</a:t>
            </a:r>
            <a:r>
              <a:rPr lang="ko-KR" altLang="en-US" sz="2000" dirty="0"/>
              <a:t> 각 </a:t>
            </a:r>
            <a:r>
              <a:rPr lang="ko-KR" altLang="en-US" sz="2000" dirty="0" err="1"/>
              <a:t>테스크별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판별적</a:t>
            </a:r>
            <a:r>
              <a:rPr lang="ko-KR" altLang="en-US" sz="2000" dirty="0"/>
              <a:t> </a:t>
            </a:r>
            <a:r>
              <a:rPr lang="en-US" altLang="ko-KR" sz="2000" dirty="0"/>
              <a:t>Fine-tuning</a:t>
            </a:r>
            <a:r>
              <a:rPr lang="ko-KR" altLang="en-US" sz="2000" dirty="0"/>
              <a:t>을 수행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태스크별 입력 변환</a:t>
            </a:r>
            <a:r>
              <a:rPr lang="en-US" altLang="ko-KR" sz="2000" dirty="0"/>
              <a:t>(task-aware input transformation)</a:t>
            </a:r>
            <a:r>
              <a:rPr lang="ko-KR" altLang="en-US" sz="2000" dirty="0"/>
              <a:t>을 통해 모델 구조 자체를 크게 바꾸지 않고도  전이를 잘 수행할 수 있음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이러한 접근으로 여러 자연어 이해 태스크에서 기존 </a:t>
            </a:r>
            <a:r>
              <a:rPr lang="en-US" altLang="ko-KR" sz="2000" dirty="0"/>
              <a:t>SOTA </a:t>
            </a:r>
            <a:r>
              <a:rPr lang="ko-KR" altLang="en-US" sz="2000" dirty="0"/>
              <a:t>모델들을 뛰어넘는 결과를 얻음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10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48EF22-CE9B-4701-60B6-5270EA602133}"/>
              </a:ext>
            </a:extLst>
          </p:cNvPr>
          <p:cNvSpPr txBox="1">
            <a:spLocks/>
          </p:cNvSpPr>
          <p:nvPr/>
        </p:nvSpPr>
        <p:spPr>
          <a:xfrm>
            <a:off x="838200" y="8940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1. Introduction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8BA5B-F315-7276-6767-4949B2427BA5}"/>
              </a:ext>
            </a:extLst>
          </p:cNvPr>
          <p:cNvSpPr txBox="1"/>
          <p:nvPr/>
        </p:nvSpPr>
        <p:spPr>
          <a:xfrm>
            <a:off x="838199" y="2219606"/>
            <a:ext cx="109091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라벨링되지</a:t>
            </a:r>
            <a:r>
              <a:rPr lang="ko-KR" altLang="en-US" dirty="0"/>
              <a:t> 않은 대규모 텍스트를 활용할 수 있는 모델이 있다면</a:t>
            </a:r>
            <a:r>
              <a:rPr lang="en-US" altLang="ko-KR" dirty="0"/>
              <a:t>, </a:t>
            </a:r>
            <a:r>
              <a:rPr lang="ko-KR" altLang="en-US" dirty="0"/>
              <a:t>별도의 데이터 수집</a:t>
            </a:r>
            <a:r>
              <a:rPr lang="en-US" altLang="ko-KR" dirty="0"/>
              <a:t>·</a:t>
            </a:r>
            <a:r>
              <a:rPr lang="ko-KR" altLang="en-US" dirty="0" err="1"/>
              <a:t>라벨링</a:t>
            </a:r>
            <a:r>
              <a:rPr lang="ko-KR" altLang="en-US" dirty="0"/>
              <a:t> 비용을 크게 줄일 수 있음</a:t>
            </a:r>
            <a:r>
              <a:rPr lang="en-US" altLang="ko-KR" dirty="0"/>
              <a:t>. =&gt; </a:t>
            </a:r>
            <a:r>
              <a:rPr lang="ko-KR" altLang="en-US" b="1" dirty="0"/>
              <a:t>비용</a:t>
            </a:r>
            <a:r>
              <a:rPr lang="en-US" altLang="ko-KR" b="1" dirty="0"/>
              <a:t>·</a:t>
            </a:r>
            <a:r>
              <a:rPr lang="ko-KR" altLang="en-US" b="1" dirty="0"/>
              <a:t>시간</a:t>
            </a:r>
            <a:r>
              <a:rPr lang="ko-KR" altLang="en-US" dirty="0"/>
              <a:t> 면에서 효율적인 대안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그동안 </a:t>
            </a:r>
            <a:r>
              <a:rPr lang="ko-KR" altLang="en-US" b="1" dirty="0"/>
              <a:t>사전 학습된 단어 </a:t>
            </a:r>
            <a:r>
              <a:rPr lang="ko-KR" altLang="en-US" b="1" dirty="0" err="1"/>
              <a:t>임베딩</a:t>
            </a:r>
            <a:r>
              <a:rPr lang="en-US" altLang="ko-KR" dirty="0"/>
              <a:t>(Word2Vec, </a:t>
            </a:r>
            <a:r>
              <a:rPr lang="en-US" altLang="ko-KR" dirty="0" err="1"/>
              <a:t>GloVe</a:t>
            </a:r>
            <a:r>
              <a:rPr lang="en-US" altLang="ko-KR" dirty="0"/>
              <a:t>)</a:t>
            </a:r>
            <a:r>
              <a:rPr lang="ko-KR" altLang="en-US" dirty="0"/>
              <a:t>이 다양한 </a:t>
            </a:r>
            <a:r>
              <a:rPr lang="en-US" altLang="ko-KR" dirty="0"/>
              <a:t>NLP </a:t>
            </a:r>
            <a:r>
              <a:rPr lang="ko-KR" altLang="en-US" dirty="0"/>
              <a:t>태스크에서 큰 효과를 </a:t>
            </a:r>
            <a:r>
              <a:rPr lang="ko-KR" altLang="en-US" dirty="0" err="1"/>
              <a:t>봤던것처럼</a:t>
            </a:r>
            <a:r>
              <a:rPr lang="ko-KR" altLang="en-US" dirty="0"/>
              <a:t> 먼저 비지도 학습으로 좋은 표현</a:t>
            </a:r>
            <a:r>
              <a:rPr lang="en-US" altLang="ko-KR" dirty="0"/>
              <a:t>(embedding)</a:t>
            </a:r>
            <a:r>
              <a:rPr lang="ko-KR" altLang="en-US" dirty="0"/>
              <a:t>을 학습해 두면</a:t>
            </a:r>
            <a:r>
              <a:rPr lang="en-US" altLang="ko-KR" dirty="0"/>
              <a:t>, </a:t>
            </a:r>
            <a:r>
              <a:rPr lang="ko-KR" altLang="en-US" dirty="0"/>
              <a:t>추가로 성능 향상이 가능함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한계점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1" dirty="0"/>
              <a:t>단어 수준</a:t>
            </a:r>
            <a:r>
              <a:rPr lang="en-US" altLang="ko-KR" b="1" dirty="0"/>
              <a:t>(Word-level)</a:t>
            </a:r>
            <a:r>
              <a:rPr lang="ko-KR" altLang="en-US" dirty="0"/>
              <a:t> 이상의 문맥</a:t>
            </a:r>
            <a:r>
              <a:rPr lang="en-US" altLang="ko-KR" dirty="0"/>
              <a:t>·</a:t>
            </a:r>
            <a:r>
              <a:rPr lang="ko-KR" altLang="en-US" dirty="0"/>
              <a:t>문장 수준 정보를 활용하기는 훨씬 어렵다는 문제 의식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“무엇을 기준으로 비지도 학습</a:t>
            </a:r>
            <a:r>
              <a:rPr lang="en-US" altLang="ko-KR" dirty="0"/>
              <a:t>(</a:t>
            </a:r>
            <a:r>
              <a:rPr lang="ko-KR" altLang="en-US" dirty="0" err="1"/>
              <a:t>언레이블</a:t>
            </a:r>
            <a:r>
              <a:rPr lang="ko-KR" altLang="en-US" dirty="0"/>
              <a:t> 데이터에서 학습</a:t>
            </a:r>
            <a:r>
              <a:rPr lang="en-US" altLang="ko-KR" dirty="0"/>
              <a:t>)</a:t>
            </a:r>
            <a:r>
              <a:rPr lang="ko-KR" altLang="en-US" dirty="0"/>
              <a:t>을 해야 하는가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범용적으로 여러 태스크에 잘 적용되는지 확실 </a:t>
            </a:r>
            <a:r>
              <a:rPr lang="en-US" altLang="ko-KR" dirty="0"/>
              <a:t>X)</a:t>
            </a:r>
          </a:p>
          <a:p>
            <a:r>
              <a:rPr lang="en-US" altLang="ko-KR" dirty="0"/>
              <a:t>2. “</a:t>
            </a:r>
            <a:r>
              <a:rPr lang="ko-KR" altLang="en-US" dirty="0"/>
              <a:t>학습된 표현을 어떻게 전이</a:t>
            </a:r>
            <a:r>
              <a:rPr lang="en-US" altLang="ko-KR" dirty="0"/>
              <a:t>(transfer)</a:t>
            </a:r>
            <a:r>
              <a:rPr lang="ko-KR" altLang="en-US" dirty="0"/>
              <a:t>할 것인가</a:t>
            </a:r>
            <a:r>
              <a:rPr lang="en-US" altLang="ko-KR" dirty="0"/>
              <a:t>?”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학습된 표현</a:t>
            </a:r>
            <a:r>
              <a:rPr lang="en-US" altLang="ko-KR" dirty="0"/>
              <a:t>(embeddings, hidden states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b="1" dirty="0"/>
              <a:t>목표 태스크</a:t>
            </a:r>
            <a:r>
              <a:rPr lang="ko-KR" altLang="en-US" dirty="0"/>
              <a:t>에 적용하는 방식 자체가 아직 표준화 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비지도 사전학습 </a:t>
            </a:r>
            <a:r>
              <a:rPr lang="en-US" altLang="ko-KR" dirty="0"/>
              <a:t>+ </a:t>
            </a:r>
            <a:r>
              <a:rPr lang="ko-KR" altLang="en-US" dirty="0"/>
              <a:t>지도</a:t>
            </a:r>
            <a:r>
              <a:rPr lang="en-US" altLang="ko-KR" dirty="0"/>
              <a:t>(Supervised)</a:t>
            </a:r>
            <a:r>
              <a:rPr lang="ko-KR" altLang="en-US" dirty="0"/>
              <a:t> 미세조정 </a:t>
            </a:r>
            <a:r>
              <a:rPr lang="en-US" altLang="ko-KR" dirty="0"/>
              <a:t>= </a:t>
            </a:r>
            <a:r>
              <a:rPr lang="en-US" altLang="ko-KR" b="1" dirty="0"/>
              <a:t>“</a:t>
            </a:r>
            <a:r>
              <a:rPr lang="ko-KR" altLang="en-US" b="1" dirty="0"/>
              <a:t>반지도 학습 접근법</a:t>
            </a:r>
            <a:r>
              <a:rPr lang="en-US" altLang="ko-KR" b="1" dirty="0"/>
              <a:t>”</a:t>
            </a:r>
            <a:r>
              <a:rPr lang="ko-KR" altLang="en-US" b="1" dirty="0"/>
              <a:t> </a:t>
            </a:r>
            <a:r>
              <a:rPr lang="ko-KR" altLang="en-US" dirty="0"/>
              <a:t>제안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여러 태스크에 조금만 손봐서도 적용할 수 있는 범용적</a:t>
            </a:r>
            <a:r>
              <a:rPr lang="en-US" altLang="ko-KR" b="1" dirty="0">
                <a:solidFill>
                  <a:srgbClr val="FF0000"/>
                </a:solidFill>
              </a:rPr>
              <a:t>(universal) </a:t>
            </a:r>
            <a:r>
              <a:rPr lang="ko-KR" altLang="en-US" b="1" dirty="0">
                <a:solidFill>
                  <a:srgbClr val="FF0000"/>
                </a:solidFill>
              </a:rPr>
              <a:t>표현</a:t>
            </a:r>
            <a:r>
              <a:rPr lang="ko-KR" altLang="en-US" dirty="0">
                <a:solidFill>
                  <a:srgbClr val="FF0000"/>
                </a:solidFill>
              </a:rPr>
              <a:t>을 학습”</a:t>
            </a:r>
          </a:p>
        </p:txBody>
      </p:sp>
    </p:spTree>
    <p:extLst>
      <p:ext uri="{BB962C8B-B14F-4D97-AF65-F5344CB8AC3E}">
        <p14:creationId xmlns:p14="http://schemas.microsoft.com/office/powerpoint/2010/main" val="306178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6738C-710F-DFD0-84CD-000DF9B41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CDCB235-DD18-4A7D-F835-A30C9D71109B}"/>
              </a:ext>
            </a:extLst>
          </p:cNvPr>
          <p:cNvSpPr txBox="1">
            <a:spLocks/>
          </p:cNvSpPr>
          <p:nvPr/>
        </p:nvSpPr>
        <p:spPr>
          <a:xfrm>
            <a:off x="838200" y="8940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1. Introduction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22CF9-B90A-AB8C-2EF7-9B153E8E15A8}"/>
              </a:ext>
            </a:extLst>
          </p:cNvPr>
          <p:cNvSpPr txBox="1"/>
          <p:nvPr/>
        </p:nvSpPr>
        <p:spPr>
          <a:xfrm>
            <a:off x="838199" y="2219606"/>
            <a:ext cx="10909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방법 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b="1" dirty="0"/>
              <a:t>Transformer </a:t>
            </a:r>
            <a:r>
              <a:rPr lang="ko-KR" altLang="en-US" b="1" dirty="0"/>
              <a:t>기반 모델 </a:t>
            </a:r>
            <a:r>
              <a:rPr lang="ko-KR" altLang="en-US" dirty="0"/>
              <a:t>사용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순환 기반 모델</a:t>
            </a:r>
            <a:r>
              <a:rPr lang="en-US" altLang="ko-KR" dirty="0"/>
              <a:t>(RNN) </a:t>
            </a:r>
            <a:r>
              <a:rPr lang="ko-KR" altLang="en-US" dirty="0"/>
              <a:t>보다 </a:t>
            </a:r>
            <a:r>
              <a:rPr lang="en-US" altLang="ko-KR" dirty="0"/>
              <a:t>“</a:t>
            </a:r>
            <a:r>
              <a:rPr lang="ko-KR" altLang="en-US" dirty="0"/>
              <a:t>장기 의존성</a:t>
            </a:r>
            <a:r>
              <a:rPr lang="en-US" altLang="ko-KR" dirty="0"/>
              <a:t>”</a:t>
            </a:r>
            <a:r>
              <a:rPr lang="ko-KR" altLang="en-US" dirty="0"/>
              <a:t>을 더 잘 처리한다는 장점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Self-Attention </a:t>
            </a:r>
            <a:r>
              <a:rPr lang="ko-KR" altLang="en-US" dirty="0"/>
              <a:t>메커니즘이 문맥 이해에 강점을 가짐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b="1" dirty="0"/>
              <a:t>태스크별 입력 변환</a:t>
            </a:r>
            <a:r>
              <a:rPr lang="en-US" altLang="ko-KR" dirty="0"/>
              <a:t>(Task-specific input transformation)</a:t>
            </a:r>
            <a:r>
              <a:rPr lang="ko-KR" altLang="en-US" dirty="0"/>
              <a:t>으로 아키텍처 변경을 최소화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입력 포맷을 조정하는 것으로 다양한 태스크에 대응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AE386-6F19-660E-8638-32AEC8FAAEF2}"/>
              </a:ext>
            </a:extLst>
          </p:cNvPr>
          <p:cNvSpPr txBox="1"/>
          <p:nvPr/>
        </p:nvSpPr>
        <p:spPr>
          <a:xfrm>
            <a:off x="838198" y="4976329"/>
            <a:ext cx="10909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결론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자연어 추론</a:t>
            </a:r>
            <a:r>
              <a:rPr lang="en-US" altLang="ko-KR" dirty="0"/>
              <a:t>, </a:t>
            </a:r>
            <a:r>
              <a:rPr lang="ko-KR" altLang="en-US" dirty="0"/>
              <a:t>질의응답</a:t>
            </a:r>
            <a:r>
              <a:rPr lang="en-US" altLang="ko-KR" dirty="0"/>
              <a:t>, </a:t>
            </a:r>
            <a:r>
              <a:rPr lang="ko-KR" altLang="en-US" dirty="0"/>
              <a:t>의미 유사도</a:t>
            </a:r>
            <a:r>
              <a:rPr lang="en-US" altLang="ko-KR" dirty="0"/>
              <a:t>, </a:t>
            </a:r>
            <a:r>
              <a:rPr lang="ko-KR" altLang="en-US" dirty="0"/>
              <a:t>텍스트 분류 등에서 높은 성능 달성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Zero-shot </a:t>
            </a:r>
            <a:r>
              <a:rPr lang="ko-KR" altLang="en-US" dirty="0"/>
              <a:t>상황에서도 모델이 자연어 이해 능력을 어느 정도 보여줌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21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6714175-9DD7-F07F-57F8-8FCDBB3FDAEB}"/>
              </a:ext>
            </a:extLst>
          </p:cNvPr>
          <p:cNvSpPr txBox="1">
            <a:spLocks/>
          </p:cNvSpPr>
          <p:nvPr/>
        </p:nvSpPr>
        <p:spPr>
          <a:xfrm>
            <a:off x="838200" y="1592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제로샷</a:t>
            </a:r>
            <a:r>
              <a:rPr lang="ko-KR" altLang="en-US" sz="2400" dirty="0"/>
              <a:t> 학습</a:t>
            </a:r>
            <a:r>
              <a:rPr lang="en-US" altLang="ko-KR" sz="2400" dirty="0"/>
              <a:t>(Zero-shot Learning)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87E6-A835-B43F-0D08-34D582D5EE2A}"/>
              </a:ext>
            </a:extLst>
          </p:cNvPr>
          <p:cNvSpPr txBox="1"/>
          <p:nvPr/>
        </p:nvSpPr>
        <p:spPr>
          <a:xfrm>
            <a:off x="838200" y="1476562"/>
            <a:ext cx="47298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https://arxiv.org/pdf/2011.08641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제로샷</a:t>
            </a:r>
            <a:r>
              <a:rPr lang="ko-KR" altLang="en-US" b="1" dirty="0"/>
              <a:t> 학습</a:t>
            </a:r>
            <a:r>
              <a:rPr lang="en-US" altLang="ko-KR" b="1" dirty="0"/>
              <a:t>(ZSL)</a:t>
            </a:r>
            <a:r>
              <a:rPr lang="en-US" altLang="ko-KR" dirty="0"/>
              <a:t> : </a:t>
            </a:r>
            <a:r>
              <a:rPr lang="ko-KR" altLang="en-US" dirty="0"/>
              <a:t>모델이 학습 과정에서 전혀 보지 못한 새로운 클래스</a:t>
            </a:r>
            <a:r>
              <a:rPr lang="en-US" altLang="ko-KR" dirty="0"/>
              <a:t>(</a:t>
            </a:r>
            <a:r>
              <a:rPr lang="en-US" altLang="ko-KR" i="1" dirty="0"/>
              <a:t>unseen classes</a:t>
            </a:r>
            <a:r>
              <a:rPr lang="en-US" altLang="ko-KR" dirty="0"/>
              <a:t>)</a:t>
            </a:r>
            <a:r>
              <a:rPr lang="ko-KR" altLang="en-US" dirty="0"/>
              <a:t>에 대해 추론하는 학습 방식</a:t>
            </a:r>
            <a:endParaRPr lang="en-US" altLang="ko-KR" dirty="0"/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r>
              <a:rPr lang="ko-KR" altLang="en-US" b="1" dirty="0" err="1"/>
              <a:t>원샷</a:t>
            </a:r>
            <a:r>
              <a:rPr lang="ko-KR" altLang="en-US" b="1" dirty="0"/>
              <a:t> 학습</a:t>
            </a:r>
            <a:r>
              <a:rPr lang="en-US" altLang="ko-KR" b="1" dirty="0"/>
              <a:t>(One-shot Learning)</a:t>
            </a:r>
            <a:r>
              <a:rPr lang="en-US" altLang="ko-KR" dirty="0"/>
              <a:t>:</a:t>
            </a:r>
            <a:r>
              <a:rPr lang="ko-KR" altLang="en-US" dirty="0"/>
              <a:t>학습 데이터가 클래스당 단 </a:t>
            </a:r>
            <a:r>
              <a:rPr lang="en-US" altLang="ko-KR" dirty="0"/>
              <a:t>1</a:t>
            </a:r>
            <a:r>
              <a:rPr lang="ko-KR" altLang="en-US" dirty="0"/>
              <a:t>개만 제공되는 경우 학습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몇 샷 학습</a:t>
            </a:r>
            <a:r>
              <a:rPr lang="en-US" altLang="ko-KR" b="1" dirty="0"/>
              <a:t>(Few-shot Learning)</a:t>
            </a:r>
            <a:r>
              <a:rPr lang="en-US" altLang="ko-KR" dirty="0"/>
              <a:t>:</a:t>
            </a:r>
            <a:r>
              <a:rPr lang="ko-KR" altLang="en-US" dirty="0"/>
              <a:t>학습 데이터가 클래스당 몇 개의 예제가 소량 제공되는 경우 학습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범용 </a:t>
            </a:r>
            <a:r>
              <a:rPr lang="ko-KR" altLang="en-US" b="1" dirty="0" err="1"/>
              <a:t>제로샷</a:t>
            </a:r>
            <a:r>
              <a:rPr lang="ko-KR" altLang="en-US" b="1" dirty="0"/>
              <a:t> 학습</a:t>
            </a:r>
            <a:r>
              <a:rPr lang="en-US" altLang="ko-KR" b="1" dirty="0"/>
              <a:t>(GZSL)</a:t>
            </a:r>
            <a:r>
              <a:rPr lang="en-US" altLang="ko-KR" dirty="0"/>
              <a:t> : </a:t>
            </a:r>
            <a:r>
              <a:rPr lang="ko-KR" altLang="en-US" dirty="0"/>
              <a:t>모델이 학습 데이터에 포함된 기존 클래스</a:t>
            </a:r>
            <a:r>
              <a:rPr lang="en-US" altLang="ko-KR" dirty="0"/>
              <a:t>(</a:t>
            </a:r>
            <a:r>
              <a:rPr lang="en-US" altLang="ko-KR" i="1" dirty="0"/>
              <a:t>seen classes</a:t>
            </a:r>
            <a:r>
              <a:rPr lang="en-US" altLang="ko-KR" dirty="0"/>
              <a:t>)</a:t>
            </a:r>
            <a:r>
              <a:rPr lang="ko-KR" altLang="en-US" dirty="0"/>
              <a:t>와 학습 데이터에 없는 새로운 클래스</a:t>
            </a:r>
            <a:r>
              <a:rPr lang="en-US" altLang="ko-KR" dirty="0"/>
              <a:t>(</a:t>
            </a:r>
            <a:r>
              <a:rPr lang="en-US" altLang="ko-KR" i="1" dirty="0"/>
              <a:t>unseen classes</a:t>
            </a:r>
            <a:r>
              <a:rPr lang="en-US" altLang="ko-KR" dirty="0"/>
              <a:t>)</a:t>
            </a:r>
            <a:r>
              <a:rPr lang="ko-KR" altLang="en-US" dirty="0"/>
              <a:t>를 동시에 다룰 수 있도록 학습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A9C65C-1116-F3FD-B2DB-E4EBF39D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07" y="1802674"/>
            <a:ext cx="6401693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5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DB9FE61-F3A9-5065-C7C7-9F73BB46448B}"/>
              </a:ext>
            </a:extLst>
          </p:cNvPr>
          <p:cNvSpPr txBox="1">
            <a:spLocks/>
          </p:cNvSpPr>
          <p:nvPr/>
        </p:nvSpPr>
        <p:spPr>
          <a:xfrm>
            <a:off x="838200" y="6817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Related Work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6DDDD-73A8-CC20-AF41-08CA1E3C47C0}"/>
              </a:ext>
            </a:extLst>
          </p:cNvPr>
          <p:cNvSpPr txBox="1"/>
          <p:nvPr/>
        </p:nvSpPr>
        <p:spPr>
          <a:xfrm>
            <a:off x="419100" y="1860250"/>
            <a:ext cx="1135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Semi-supervised learning for NLP</a:t>
            </a:r>
          </a:p>
          <a:p>
            <a:r>
              <a:rPr lang="ko-KR" altLang="en-US" dirty="0"/>
              <a:t>워드 </a:t>
            </a:r>
            <a:r>
              <a:rPr lang="ko-KR" altLang="en-US" dirty="0" err="1"/>
              <a:t>임베딩</a:t>
            </a:r>
            <a:r>
              <a:rPr lang="en-US" altLang="ko-KR" dirty="0"/>
              <a:t>(</a:t>
            </a:r>
            <a:r>
              <a:rPr lang="ko-KR" altLang="en-US" dirty="0"/>
              <a:t>이런 접근은 </a:t>
            </a:r>
            <a:r>
              <a:rPr lang="ko-KR" altLang="en-US" b="1" dirty="0"/>
              <a:t>주로 ‘단어 수준’ 정보</a:t>
            </a:r>
            <a:r>
              <a:rPr lang="ko-KR" altLang="en-US" dirty="0"/>
              <a:t>에 머무르며</a:t>
            </a:r>
            <a:r>
              <a:rPr lang="en-US" altLang="ko-KR" dirty="0"/>
              <a:t>, </a:t>
            </a:r>
            <a:r>
              <a:rPr lang="ko-KR" altLang="en-US" b="1" dirty="0"/>
              <a:t>더 높은 수준</a:t>
            </a:r>
            <a:r>
              <a:rPr lang="en-US" altLang="ko-KR" b="1" dirty="0"/>
              <a:t>(</a:t>
            </a:r>
            <a:r>
              <a:rPr lang="ko-KR" altLang="en-US" b="1" dirty="0"/>
              <a:t>문장</a:t>
            </a:r>
            <a:r>
              <a:rPr lang="en-US" altLang="ko-KR" b="1" dirty="0"/>
              <a:t>, </a:t>
            </a:r>
            <a:r>
              <a:rPr lang="ko-KR" altLang="en-US" b="1" dirty="0"/>
              <a:t>문단</a:t>
            </a:r>
            <a:r>
              <a:rPr lang="en-US" altLang="ko-KR" b="1" dirty="0"/>
              <a:t>, </a:t>
            </a:r>
            <a:r>
              <a:rPr lang="ko-KR" altLang="en-US" b="1" dirty="0"/>
              <a:t>맥락</a:t>
            </a:r>
            <a:r>
              <a:rPr lang="en-US" altLang="ko-KR" b="1" dirty="0"/>
              <a:t>) </a:t>
            </a:r>
            <a:r>
              <a:rPr lang="ko-KR" altLang="en-US" b="1" dirty="0"/>
              <a:t>의미</a:t>
            </a:r>
            <a:r>
              <a:rPr lang="ko-KR" altLang="en-US" dirty="0"/>
              <a:t>를 충분히 포착하지 못한다는 한계</a:t>
            </a:r>
            <a:r>
              <a:rPr lang="en-US" altLang="ko-KR" dirty="0"/>
              <a:t>), </a:t>
            </a:r>
            <a:r>
              <a:rPr lang="ko-KR" altLang="en-US" dirty="0"/>
              <a:t>이후 문장</a:t>
            </a:r>
            <a:r>
              <a:rPr lang="en-US" altLang="ko-KR" dirty="0"/>
              <a:t>·</a:t>
            </a:r>
            <a:r>
              <a:rPr lang="ko-KR" altLang="en-US" dirty="0"/>
              <a:t>문맥 단위 표현을 학습하려는 시도가 이루어짐</a:t>
            </a:r>
            <a:r>
              <a:rPr lang="en-US" altLang="ko-KR" dirty="0"/>
              <a:t>.=&gt; </a:t>
            </a:r>
            <a:r>
              <a:rPr lang="ko-KR" altLang="en-US" dirty="0"/>
              <a:t>아직 표준화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en-US" altLang="ko-KR" dirty="0"/>
              <a:t>2. Unsupervised pre-training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언어 모델링</a:t>
            </a:r>
            <a:r>
              <a:rPr lang="en-US" altLang="ko-KR" dirty="0"/>
              <a:t>”</a:t>
            </a:r>
            <a:r>
              <a:rPr lang="ko-KR" altLang="en-US" dirty="0"/>
              <a:t>을 사전학습 목표로 둔 뒤</a:t>
            </a:r>
            <a:r>
              <a:rPr lang="en-US" altLang="ko-KR" dirty="0"/>
              <a:t>, </a:t>
            </a:r>
            <a:r>
              <a:rPr lang="ko-KR" altLang="en-US" b="1" dirty="0"/>
              <a:t>지도 데이터로 </a:t>
            </a:r>
            <a:r>
              <a:rPr lang="ko-KR" altLang="en-US" b="1" dirty="0" err="1"/>
              <a:t>미세조정</a:t>
            </a:r>
            <a:r>
              <a:rPr lang="ko-KR" altLang="en-US" dirty="0" err="1"/>
              <a:t>하는</a:t>
            </a:r>
            <a:r>
              <a:rPr lang="ko-KR" altLang="en-US" dirty="0"/>
              <a:t> 접근이 여러 연구</a:t>
            </a:r>
            <a:r>
              <a:rPr lang="en-US" altLang="ko-KR" dirty="0"/>
              <a:t>(</a:t>
            </a:r>
            <a:r>
              <a:rPr lang="en-US" altLang="ko-KR" dirty="0" err="1"/>
              <a:t>ULMFiT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 성과를 거둠</a:t>
            </a:r>
            <a:r>
              <a:rPr lang="en-US" altLang="ko-KR" dirty="0"/>
              <a:t>. =&gt; </a:t>
            </a:r>
            <a:r>
              <a:rPr lang="ko-KR" altLang="en-US" dirty="0"/>
              <a:t>대부분 </a:t>
            </a:r>
            <a:r>
              <a:rPr lang="en-US" altLang="ko-KR" dirty="0"/>
              <a:t>LSTM </a:t>
            </a:r>
            <a:r>
              <a:rPr lang="ko-KR" altLang="en-US" dirty="0"/>
              <a:t>기반이라 </a:t>
            </a:r>
            <a:r>
              <a:rPr lang="ko-KR" altLang="en-US" b="1" dirty="0"/>
              <a:t>긴 문맥 처리</a:t>
            </a:r>
            <a:r>
              <a:rPr lang="ko-KR" altLang="en-US" dirty="0"/>
              <a:t>에 제약이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차별화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Transformer</a:t>
            </a:r>
            <a:r>
              <a:rPr lang="ko-KR" altLang="en-US" dirty="0"/>
              <a:t>를 활용함으로써</a:t>
            </a:r>
            <a:r>
              <a:rPr lang="en-US" altLang="ko-KR" dirty="0"/>
              <a:t>, </a:t>
            </a:r>
            <a:r>
              <a:rPr lang="ko-KR" altLang="en-US" b="1" dirty="0"/>
              <a:t>장기 의존성</a:t>
            </a:r>
            <a:r>
              <a:rPr lang="ko-KR" altLang="en-US" dirty="0"/>
              <a:t>을 효과적으로 학습해 </a:t>
            </a:r>
            <a:r>
              <a:rPr lang="ko-KR" altLang="en-US" b="1" dirty="0"/>
              <a:t>보다 폭넓은 </a:t>
            </a:r>
            <a:r>
              <a:rPr lang="en-US" altLang="ko-KR" b="1" dirty="0"/>
              <a:t>NLP </a:t>
            </a:r>
            <a:r>
              <a:rPr lang="ko-KR" altLang="en-US" b="1" dirty="0"/>
              <a:t>태스크</a:t>
            </a:r>
            <a:r>
              <a:rPr lang="ko-KR" altLang="en-US" dirty="0"/>
              <a:t>에 적용 가능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Task-aware input transformation</a:t>
            </a:r>
            <a:r>
              <a:rPr lang="ko-KR" altLang="en-US" dirty="0"/>
              <a:t>을 통해 </a:t>
            </a:r>
            <a:r>
              <a:rPr lang="ko-KR" altLang="en-US" b="1" dirty="0"/>
              <a:t>추가 파라미터</a:t>
            </a:r>
            <a:r>
              <a:rPr lang="ko-KR" altLang="en-US" dirty="0"/>
              <a:t> 없이도 다양한 태스크에 쉽게 전이 가능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“보조 학습 </a:t>
            </a:r>
            <a:r>
              <a:rPr lang="ko-KR" altLang="en-US" dirty="0" err="1">
                <a:solidFill>
                  <a:srgbClr val="FF0000"/>
                </a:solidFill>
              </a:rPr>
              <a:t>목표”</a:t>
            </a:r>
            <a:r>
              <a:rPr lang="ko-KR" altLang="en-US" dirty="0" err="1"/>
              <a:t>를</a:t>
            </a:r>
            <a:r>
              <a:rPr lang="ko-KR" altLang="en-US" dirty="0"/>
              <a:t> 추가하는 것도 가능하지만</a:t>
            </a:r>
            <a:r>
              <a:rPr lang="en-US" altLang="ko-KR" dirty="0"/>
              <a:t>, </a:t>
            </a:r>
            <a:r>
              <a:rPr lang="ko-KR" altLang="en-US" dirty="0"/>
              <a:t>기본적으로 </a:t>
            </a:r>
            <a:r>
              <a:rPr lang="ko-KR" altLang="en-US" b="1" dirty="0"/>
              <a:t>사전학습만으로도</a:t>
            </a:r>
            <a:r>
              <a:rPr lang="ko-KR" altLang="en-US" dirty="0"/>
              <a:t> 이미 풍부한 언어 지식을 습득함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“보조 학습 목표” </a:t>
            </a:r>
            <a:r>
              <a:rPr lang="en-US" altLang="ko-KR" dirty="0"/>
              <a:t>= </a:t>
            </a:r>
            <a:r>
              <a:rPr lang="ko-KR" altLang="en-US" dirty="0"/>
              <a:t>모델의 주요 학습 목표와는 별도로 추가적인 비지도 학습 과제를 설정하여 모델 성능을 향상시키는 방법</a:t>
            </a:r>
            <a:endParaRPr lang="en-US" altLang="ko-KR" dirty="0"/>
          </a:p>
          <a:p>
            <a:r>
              <a:rPr lang="en-US" altLang="ko-KR" dirty="0"/>
              <a:t>( </a:t>
            </a:r>
            <a:r>
              <a:rPr lang="en-US" altLang="ko-KR" dirty="0" err="1"/>
              <a:t>bert</a:t>
            </a:r>
            <a:r>
              <a:rPr lang="ko-KR" altLang="en-US" dirty="0"/>
              <a:t>에서 </a:t>
            </a:r>
            <a:r>
              <a:rPr lang="en-US" altLang="ko-KR" dirty="0"/>
              <a:t>Main Objective: </a:t>
            </a:r>
            <a:r>
              <a:rPr lang="ko-KR" altLang="en-US" dirty="0"/>
              <a:t>문장 간 관계 예측</a:t>
            </a:r>
            <a:r>
              <a:rPr lang="en-US" altLang="ko-KR" dirty="0"/>
              <a:t>. / Auxiliary Objective: Masked Language Modeling (MLM) )</a:t>
            </a:r>
          </a:p>
        </p:txBody>
      </p:sp>
    </p:spTree>
    <p:extLst>
      <p:ext uri="{BB962C8B-B14F-4D97-AF65-F5344CB8AC3E}">
        <p14:creationId xmlns:p14="http://schemas.microsoft.com/office/powerpoint/2010/main" val="184712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FF2572-4F48-72BB-9D36-180B4D8D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471" y="212271"/>
            <a:ext cx="8093529" cy="57639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DBBEBD-219F-11F7-89C6-A9DB1B4C5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37214" cy="671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4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E9299-2932-968A-E714-3B822BBFE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47F4362-2066-9C2C-859E-B130983E29C5}"/>
              </a:ext>
            </a:extLst>
          </p:cNvPr>
          <p:cNvSpPr txBox="1">
            <a:spLocks/>
          </p:cNvSpPr>
          <p:nvPr/>
        </p:nvSpPr>
        <p:spPr>
          <a:xfrm>
            <a:off x="838200" y="240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3. Framework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8DCF5-8DBB-7BF1-0906-6CA14FF2A2FB}"/>
              </a:ext>
            </a:extLst>
          </p:cNvPr>
          <p:cNvSpPr txBox="1"/>
          <p:nvPr/>
        </p:nvSpPr>
        <p:spPr>
          <a:xfrm>
            <a:off x="212271" y="1288877"/>
            <a:ext cx="1197972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/>
              <a:t>Unsupervised pre-training(</a:t>
            </a:r>
            <a:r>
              <a:rPr lang="ko-KR" altLang="en-US" sz="2000" b="1" dirty="0" err="1"/>
              <a:t>비라벨</a:t>
            </a:r>
            <a:r>
              <a:rPr lang="ko-KR" altLang="en-US" sz="2000" b="1" dirty="0"/>
              <a:t> 텍스트를 이용한 언어모델</a:t>
            </a:r>
            <a:r>
              <a:rPr lang="en-US" altLang="ko-KR" sz="2000" b="1" dirty="0"/>
              <a:t>(Generative Language Model)</a:t>
            </a:r>
            <a:r>
              <a:rPr lang="ko-KR" altLang="en-US" sz="2000" b="1" dirty="0"/>
              <a:t>의 사전학습</a:t>
            </a:r>
            <a:r>
              <a:rPr lang="en-US" altLang="ko-KR" sz="2000" b="1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언어모델링 기반 사전학습 </a:t>
            </a:r>
            <a:r>
              <a:rPr lang="en-US" altLang="ko-KR" dirty="0"/>
              <a:t>:  </a:t>
            </a:r>
            <a:r>
              <a:rPr lang="ko-KR" altLang="en-US" dirty="0"/>
              <a:t>이전 토큰들이 주어졌을 때 다음 토큰이 무엇인지 예측하는 전형적인 언어 모델링 목표</a:t>
            </a:r>
            <a:r>
              <a:rPr lang="en-US" altLang="ko-KR" dirty="0"/>
              <a:t>(objective)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 err="1"/>
              <a:t>목표란</a:t>
            </a:r>
            <a:r>
              <a:rPr lang="en-US" altLang="ko-KR" dirty="0"/>
              <a:t>? </a:t>
            </a:r>
            <a:r>
              <a:rPr lang="ko-KR" altLang="en-US" dirty="0"/>
              <a:t>아래 수식을 통해서 </a:t>
            </a:r>
            <a:r>
              <a:rPr lang="ko-KR" altLang="en-US" dirty="0" err="1"/>
              <a:t>원하는걸</a:t>
            </a:r>
            <a:r>
              <a:rPr lang="ko-KR" altLang="en-US" dirty="0"/>
              <a:t> 예측하는 행위</a:t>
            </a:r>
            <a:r>
              <a:rPr lang="en-US" altLang="ko-KR" dirty="0"/>
              <a:t> 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확률적 </a:t>
            </a:r>
            <a:r>
              <a:rPr lang="ko-KR" altLang="en-US" sz="1600" dirty="0" err="1"/>
              <a:t>경사하강법</a:t>
            </a:r>
            <a:r>
              <a:rPr lang="en-US" altLang="ko-KR" sz="1600" dirty="0"/>
              <a:t>(SGD)</a:t>
            </a:r>
            <a:r>
              <a:rPr lang="ko-KR" altLang="en-US" sz="1600" dirty="0"/>
              <a:t>으로 학습</a:t>
            </a:r>
            <a:r>
              <a:rPr lang="en-US" altLang="ko-KR" sz="1600" dirty="0"/>
              <a:t>, k</a:t>
            </a:r>
            <a:r>
              <a:rPr lang="ko-KR" altLang="en-US" sz="1600" dirty="0"/>
              <a:t>는 문맥</a:t>
            </a:r>
            <a:r>
              <a:rPr lang="en-US" altLang="ko-KR" sz="1600" dirty="0"/>
              <a:t>(window) </a:t>
            </a:r>
            <a:r>
              <a:rPr lang="ko-KR" altLang="en-US" sz="1600" dirty="0"/>
              <a:t>크기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​</a:t>
            </a:r>
            <a:r>
              <a:rPr lang="ko-KR" altLang="en-US" sz="1600" dirty="0"/>
              <a:t>는 토큰</a:t>
            </a:r>
            <a:r>
              <a:rPr lang="en-US" altLang="ko-KR" sz="1600" dirty="0"/>
              <a:t>(</a:t>
            </a:r>
            <a:r>
              <a:rPr lang="ko-KR" altLang="en-US" sz="1600" dirty="0"/>
              <a:t>단어 등</a:t>
            </a:r>
            <a:r>
              <a:rPr lang="en-US" altLang="ko-KR" sz="1600" dirty="0"/>
              <a:t>)</a:t>
            </a:r>
            <a:r>
              <a:rPr lang="ko-KR" altLang="en-US" sz="1600" dirty="0"/>
              <a:t>이며</a:t>
            </a:r>
            <a:r>
              <a:rPr lang="en-US" altLang="ko-KR" sz="1600" dirty="0"/>
              <a:t>, P</a:t>
            </a:r>
            <a:r>
              <a:rPr lang="ko-KR" altLang="en-US" sz="1600" dirty="0"/>
              <a:t>는 모델이 예측하는 확률 분포를 의미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( </a:t>
            </a:r>
            <a:r>
              <a:rPr lang="ko-KR" altLang="en-US" sz="1600" dirty="0"/>
              <a:t>앞에 있는 </a:t>
            </a:r>
            <a:r>
              <a:rPr lang="en-US" altLang="ko-KR" sz="1600" dirty="0" err="1"/>
              <a:t>ui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실제값</a:t>
            </a:r>
            <a:r>
              <a:rPr lang="ko-KR" altLang="en-US" sz="1600" dirty="0"/>
              <a:t> </a:t>
            </a:r>
            <a:r>
              <a:rPr lang="en-US" altLang="ko-KR" sz="1600" dirty="0"/>
              <a:t>y / </a:t>
            </a:r>
            <a:r>
              <a:rPr lang="ko-KR" altLang="en-US" sz="1600" dirty="0"/>
              <a:t>뒤에 있는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-k ~ ui-1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예측값</a:t>
            </a:r>
            <a:r>
              <a:rPr lang="ko-KR" altLang="en-US" sz="1600" dirty="0"/>
              <a:t> </a:t>
            </a:r>
            <a:r>
              <a:rPr lang="en-US" altLang="ko-KR" sz="1600" dirty="0"/>
              <a:t>x 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구조</a:t>
            </a:r>
            <a:r>
              <a:rPr lang="en-US" altLang="ko-KR" dirty="0"/>
              <a:t>: Transformer Decoder : Transformer</a:t>
            </a:r>
            <a:r>
              <a:rPr lang="ko-KR" altLang="en-US" dirty="0"/>
              <a:t>의 </a:t>
            </a:r>
            <a:r>
              <a:rPr lang="en-US" altLang="ko-KR" dirty="0"/>
              <a:t>Decoder </a:t>
            </a:r>
            <a:r>
              <a:rPr lang="ko-KR" altLang="en-US" dirty="0"/>
              <a:t>파트를 사용해 다음 토큰을 예측</a:t>
            </a:r>
            <a:r>
              <a:rPr lang="en-US" altLang="ko-KR" dirty="0"/>
              <a:t>, </a:t>
            </a:r>
            <a:r>
              <a:rPr lang="en-US" altLang="ko-KR" b="1" dirty="0"/>
              <a:t>Self-Attention</a:t>
            </a:r>
            <a:r>
              <a:rPr lang="ko-KR" altLang="en-US" dirty="0"/>
              <a:t> 메커니즘으로 각 위치에 대해 이전 토큰들의 정보를 효율적으로 결합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algn="r"/>
            <a:r>
              <a:rPr lang="en-US" altLang="ko-KR" dirty="0"/>
              <a:t>(We:</a:t>
            </a:r>
            <a:r>
              <a:rPr lang="ko-KR" altLang="en-US" dirty="0"/>
              <a:t>토큰 </a:t>
            </a:r>
            <a:r>
              <a:rPr lang="ko-KR" altLang="en-US" dirty="0" err="1"/>
              <a:t>임베딩</a:t>
            </a:r>
            <a:r>
              <a:rPr lang="en-US" altLang="ko-KR" dirty="0"/>
              <a:t>/Wp:</a:t>
            </a:r>
            <a:r>
              <a:rPr lang="ko-KR" altLang="en-US" dirty="0"/>
              <a:t>위치 </a:t>
            </a:r>
            <a:r>
              <a:rPr lang="ko-KR" altLang="en-US" dirty="0" err="1"/>
              <a:t>임베딩</a:t>
            </a:r>
            <a:r>
              <a:rPr lang="en-US" altLang="ko-KR" dirty="0"/>
              <a:t>)</a:t>
            </a:r>
            <a:endParaRPr lang="en-US" altLang="ko-KR" sz="1600" b="1" dirty="0"/>
          </a:p>
          <a:p>
            <a:pPr algn="r"/>
            <a:r>
              <a:rPr lang="en-US" altLang="ko-KR" sz="1600" b="1" dirty="0"/>
              <a:t>Self-Attention + Feedforward</a:t>
            </a:r>
            <a:r>
              <a:rPr lang="en-US" altLang="ko-KR" sz="1600" dirty="0"/>
              <a:t> </a:t>
            </a:r>
            <a:r>
              <a:rPr lang="ko-KR" altLang="en-US" sz="1600" dirty="0"/>
              <a:t>연산을 수행</a:t>
            </a:r>
            <a:endParaRPr lang="en-US" altLang="ko-KR" sz="1600" dirty="0"/>
          </a:p>
          <a:p>
            <a:pPr algn="r"/>
            <a:r>
              <a:rPr lang="ko-KR" altLang="en-US" sz="1600" dirty="0" err="1"/>
              <a:t>소프트맥스로</a:t>
            </a:r>
            <a:r>
              <a:rPr lang="ko-KR" altLang="en-US" sz="1600" dirty="0"/>
              <a:t> 변환하여 각 토큰에 대한 확률</a:t>
            </a:r>
            <a:endParaRPr lang="en-US" altLang="ko-KR" sz="1600" dirty="0"/>
          </a:p>
          <a:p>
            <a:pPr algn="r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이렇게 학습한 파라미터 </a:t>
            </a:r>
            <a:r>
              <a:rPr lang="el-GR" altLang="ko-KR" dirty="0"/>
              <a:t>Θ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ko-KR" altLang="en-US" b="1" dirty="0"/>
              <a:t>지도 태스크</a:t>
            </a:r>
            <a:r>
              <a:rPr lang="ko-KR" altLang="en-US" dirty="0"/>
              <a:t>에 사용할 </a:t>
            </a:r>
            <a:r>
              <a:rPr lang="ko-KR" altLang="en-US" b="1" dirty="0" err="1"/>
              <a:t>초깃값</a:t>
            </a:r>
            <a:r>
              <a:rPr lang="ko-KR" altLang="en-US" dirty="0"/>
              <a:t> 역할을 함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908B1A-71DA-5003-363D-A1041AC5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03" y="2781210"/>
            <a:ext cx="7249537" cy="6477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E52E00-8A22-1F5A-F394-6B1E5872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02" y="4643746"/>
            <a:ext cx="7249537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0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CBD5042-CD2A-1F5F-E710-F359973CE75F}"/>
              </a:ext>
            </a:extLst>
          </p:cNvPr>
          <p:cNvSpPr txBox="1">
            <a:spLocks/>
          </p:cNvSpPr>
          <p:nvPr/>
        </p:nvSpPr>
        <p:spPr>
          <a:xfrm>
            <a:off x="838200" y="240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3. Framework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319C6-56C9-40E7-393E-992DE0D5E236}"/>
              </a:ext>
            </a:extLst>
          </p:cNvPr>
          <p:cNvSpPr txBox="1"/>
          <p:nvPr/>
        </p:nvSpPr>
        <p:spPr>
          <a:xfrm>
            <a:off x="212271" y="1288877"/>
            <a:ext cx="119797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Supervised fine-tuning(</a:t>
            </a:r>
            <a:r>
              <a:rPr lang="ko-KR" altLang="en-US" sz="2000" b="1" dirty="0"/>
              <a:t>태스크 전용 라벨 데이터를 이용한 미세조정</a:t>
            </a:r>
            <a:r>
              <a:rPr lang="en-US" altLang="ko-KR" sz="2000" b="1" dirty="0"/>
              <a:t>(discriminative fine-tuning))</a:t>
            </a:r>
          </a:p>
          <a:p>
            <a:endParaRPr lang="en-US" altLang="ko-KR" sz="2000" b="1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지도 데이터를 이용한 미세조정 </a:t>
            </a:r>
            <a:r>
              <a:rPr lang="en-US" altLang="ko-KR" sz="2000" dirty="0"/>
              <a:t>:</a:t>
            </a:r>
          </a:p>
          <a:p>
            <a:r>
              <a:rPr lang="ko-KR" altLang="en-US" dirty="0"/>
              <a:t>이제 라벨이 달린 데이터셋 </a:t>
            </a:r>
            <a:r>
              <a:rPr lang="en-US" altLang="ko-KR" dirty="0"/>
              <a:t>C={(</a:t>
            </a:r>
            <a:r>
              <a:rPr lang="en-US" altLang="ko-KR" dirty="0" err="1"/>
              <a:t>x,y</a:t>
            </a:r>
            <a:r>
              <a:rPr lang="en-US" altLang="ko-KR" dirty="0"/>
              <a:t>)} </a:t>
            </a:r>
            <a:r>
              <a:rPr lang="ko-KR" altLang="en-US" dirty="0"/>
              <a:t>이 존재</a:t>
            </a:r>
            <a:r>
              <a:rPr lang="en-US" altLang="ko-KR" dirty="0"/>
              <a:t>.(x</a:t>
            </a:r>
            <a:r>
              <a:rPr lang="ko-KR" altLang="en-US" dirty="0"/>
              <a:t>는 입력 토큰 시퀀스</a:t>
            </a:r>
            <a:r>
              <a:rPr lang="en-US" altLang="ko-KR" dirty="0"/>
              <a:t>, y</a:t>
            </a:r>
            <a:r>
              <a:rPr lang="ko-KR" altLang="en-US" dirty="0"/>
              <a:t>는 정답 라벨</a:t>
            </a:r>
            <a:r>
              <a:rPr lang="en-US" altLang="ko-KR" dirty="0"/>
              <a:t>(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엔티티</a:t>
            </a:r>
            <a:r>
              <a:rPr lang="en-US" altLang="ko-KR" dirty="0"/>
              <a:t>, </a:t>
            </a:r>
            <a:r>
              <a:rPr lang="ko-KR" altLang="en-US" dirty="0"/>
              <a:t>정답 등</a:t>
            </a:r>
            <a:r>
              <a:rPr lang="en-US" altLang="ko-KR" dirty="0"/>
              <a:t>).)</a:t>
            </a:r>
          </a:p>
          <a:p>
            <a:endParaRPr lang="en-US" altLang="ko-KR" dirty="0"/>
          </a:p>
          <a:p>
            <a:r>
              <a:rPr lang="ko-KR" altLang="en-US" dirty="0" err="1"/>
              <a:t>사전학습된</a:t>
            </a:r>
            <a:r>
              <a:rPr lang="ko-KR" altLang="en-US" dirty="0"/>
              <a:t> </a:t>
            </a:r>
            <a:r>
              <a:rPr lang="en-US" altLang="ko-KR" dirty="0"/>
              <a:t>Transformer</a:t>
            </a:r>
            <a:r>
              <a:rPr lang="ko-KR" altLang="en-US" dirty="0"/>
              <a:t>블록을 </a:t>
            </a:r>
            <a:r>
              <a:rPr lang="ko-KR" altLang="en-US" b="1" dirty="0"/>
              <a:t>그대로 사용하여</a:t>
            </a:r>
            <a:r>
              <a:rPr lang="en-US" altLang="ko-KR" dirty="0"/>
              <a:t>,</a:t>
            </a:r>
            <a:r>
              <a:rPr lang="ko-KR" altLang="en-US" dirty="0"/>
              <a:t> 마지막에 새로 추가되는 선형 레이어</a:t>
            </a:r>
            <a:r>
              <a:rPr lang="en-US" altLang="ko-KR" dirty="0"/>
              <a:t>(Wy)</a:t>
            </a:r>
            <a:r>
              <a:rPr lang="ko-KR" altLang="en-US" dirty="0"/>
              <a:t>를 통해 각 라벨 </a:t>
            </a:r>
            <a:r>
              <a:rPr lang="en-US" altLang="ko-KR" dirty="0"/>
              <a:t>y</a:t>
            </a:r>
            <a:r>
              <a:rPr lang="ko-KR" altLang="en-US" dirty="0"/>
              <a:t>에 대한 확률을 예측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A3A80B5-9714-1B2D-D51A-BF88A414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" y="3445466"/>
            <a:ext cx="7923425" cy="6368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B17DBC-323C-9661-4018-4438122C2A81}"/>
              </a:ext>
            </a:extLst>
          </p:cNvPr>
          <p:cNvSpPr txBox="1"/>
          <p:nvPr/>
        </p:nvSpPr>
        <p:spPr>
          <a:xfrm>
            <a:off x="5293003" y="4316175"/>
            <a:ext cx="689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=&gt; </a:t>
            </a:r>
            <a:r>
              <a:rPr lang="ko-KR" altLang="en-US" b="1" dirty="0"/>
              <a:t>크로스 엔트로피</a:t>
            </a:r>
            <a:r>
              <a:rPr lang="ko-KR" altLang="en-US" dirty="0"/>
              <a:t> 형태</a:t>
            </a:r>
            <a:r>
              <a:rPr lang="en-US" altLang="ko-KR" dirty="0"/>
              <a:t>(</a:t>
            </a:r>
            <a:r>
              <a:rPr lang="ko-KR" altLang="en-US" dirty="0"/>
              <a:t>손실함수</a:t>
            </a:r>
            <a:r>
              <a:rPr lang="en-US" altLang="ko-KR" dirty="0"/>
              <a:t>)</a:t>
            </a:r>
            <a:r>
              <a:rPr lang="ko-KR" altLang="en-US" dirty="0"/>
              <a:t>로 라벨 예측 성능을 최대화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230486-6CBE-6CB7-E653-9799D0F21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2" y="4115210"/>
            <a:ext cx="4474030" cy="9025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E2C05A-D481-8837-C650-19177DA8F6E5}"/>
              </a:ext>
            </a:extLst>
          </p:cNvPr>
          <p:cNvSpPr txBox="1"/>
          <p:nvPr/>
        </p:nvSpPr>
        <p:spPr>
          <a:xfrm>
            <a:off x="277586" y="5047604"/>
            <a:ext cx="11914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Auxiliary Objective (</a:t>
            </a:r>
            <a:r>
              <a:rPr lang="ko-KR" altLang="en-US" sz="2000" dirty="0"/>
              <a:t>선택적 추가</a:t>
            </a:r>
            <a:r>
              <a:rPr lang="en-US" altLang="ko-KR" sz="2000" dirty="0"/>
              <a:t>) :</a:t>
            </a:r>
          </a:p>
          <a:p>
            <a:r>
              <a:rPr lang="ko-KR" altLang="en-US" dirty="0"/>
              <a:t>미세조정 시</a:t>
            </a:r>
            <a:r>
              <a:rPr lang="en-US" altLang="ko-KR" dirty="0"/>
              <a:t>, </a:t>
            </a:r>
            <a:r>
              <a:rPr lang="ko-KR" altLang="en-US" b="1" dirty="0"/>
              <a:t>언어 모델링 목표</a:t>
            </a:r>
            <a:r>
              <a:rPr lang="en-US" altLang="ko-KR" dirty="0"/>
              <a:t>(L1)</a:t>
            </a:r>
            <a:r>
              <a:rPr lang="ko-KR" altLang="en-US" dirty="0"/>
              <a:t>와 </a:t>
            </a:r>
            <a:r>
              <a:rPr lang="ko-KR" altLang="en-US" b="1" dirty="0"/>
              <a:t>지도 목표</a:t>
            </a:r>
            <a:r>
              <a:rPr lang="en-US" altLang="ko-KR" dirty="0"/>
              <a:t>(L2)</a:t>
            </a:r>
            <a:r>
              <a:rPr lang="ko-KR" altLang="en-US" dirty="0"/>
              <a:t>를 </a:t>
            </a:r>
            <a:r>
              <a:rPr lang="ko-KR" altLang="en-US" b="1" dirty="0"/>
              <a:t>합산</a:t>
            </a:r>
            <a:r>
              <a:rPr lang="en-US" altLang="ko-KR" dirty="0"/>
              <a:t>(L3​)</a:t>
            </a:r>
            <a:r>
              <a:rPr lang="ko-KR" altLang="en-US" dirty="0"/>
              <a:t>하여 학습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일반화 성능 향상 </a:t>
            </a:r>
            <a:r>
              <a:rPr lang="en-US" altLang="ko-KR" dirty="0"/>
              <a:t>+ </a:t>
            </a:r>
            <a:r>
              <a:rPr lang="ko-KR" altLang="en-US" dirty="0"/>
              <a:t>학습 수렴 속도 개선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sz="2000" dirty="0" err="1"/>
              <a:t>사전학습된</a:t>
            </a:r>
            <a:r>
              <a:rPr lang="ko-KR" altLang="en-US" sz="2000" dirty="0"/>
              <a:t> 값 </a:t>
            </a:r>
            <a:r>
              <a:rPr lang="en-US" altLang="ko-KR" sz="2000" dirty="0"/>
              <a:t>+ </a:t>
            </a:r>
            <a:r>
              <a:rPr lang="ko-KR" altLang="en-US" sz="2000" dirty="0"/>
              <a:t>추가되는 파라미터</a:t>
            </a:r>
            <a:r>
              <a:rPr lang="en-US" altLang="ko-KR" sz="2000" dirty="0"/>
              <a:t>( </a:t>
            </a:r>
            <a:r>
              <a:rPr lang="ko-KR" altLang="en-US" sz="2000" dirty="0" err="1"/>
              <a:t>선형레이어</a:t>
            </a:r>
            <a:r>
              <a:rPr lang="ko-KR" altLang="en-US" sz="2000" dirty="0"/>
              <a:t> </a:t>
            </a:r>
            <a:r>
              <a:rPr lang="en-US" altLang="ko-KR" sz="2000" dirty="0"/>
              <a:t>Wy, </a:t>
            </a:r>
            <a:r>
              <a:rPr lang="ko-KR" altLang="en-US" sz="2000" dirty="0" err="1"/>
              <a:t>구분자</a:t>
            </a:r>
            <a:r>
              <a:rPr lang="en-US" altLang="ko-KR" sz="2000" dirty="0"/>
              <a:t>(delimiter)</a:t>
            </a:r>
            <a:r>
              <a:rPr lang="ko-KR" altLang="en-US" sz="2000" dirty="0"/>
              <a:t>토큰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37D1F2E-D8B1-58A1-2714-63BC16F4C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195" y="5030786"/>
            <a:ext cx="4242805" cy="6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0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D1D51-D08D-DD75-BB73-8130ABCB3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C7BD14E-71F5-046C-BFFA-2718427AC99E}"/>
              </a:ext>
            </a:extLst>
          </p:cNvPr>
          <p:cNvSpPr txBox="1">
            <a:spLocks/>
          </p:cNvSpPr>
          <p:nvPr/>
        </p:nvSpPr>
        <p:spPr>
          <a:xfrm>
            <a:off x="838200" y="240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3. Framework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80A1D-DA87-3B9E-4CE0-F06524F0B329}"/>
              </a:ext>
            </a:extLst>
          </p:cNvPr>
          <p:cNvSpPr txBox="1"/>
          <p:nvPr/>
        </p:nvSpPr>
        <p:spPr>
          <a:xfrm>
            <a:off x="212271" y="1288877"/>
            <a:ext cx="1197972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Task-specific input transformations</a:t>
            </a:r>
          </a:p>
          <a:p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기존 방식 </a:t>
            </a:r>
            <a:r>
              <a:rPr lang="en-US" altLang="ko-KR" dirty="0"/>
              <a:t>: </a:t>
            </a:r>
            <a:r>
              <a:rPr lang="ko-KR" altLang="en-US" dirty="0"/>
              <a:t>태스크별로 추가 모듈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LSTM, Attention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더 만들어서 입력 구조를 처리</a:t>
            </a:r>
            <a:endParaRPr lang="en-US" altLang="ko-KR" dirty="0"/>
          </a:p>
          <a:p>
            <a:r>
              <a:rPr lang="en-US" altLang="ko-KR" dirty="0"/>
              <a:t>    (= </a:t>
            </a:r>
            <a:r>
              <a:rPr lang="ko-KR" altLang="en-US" dirty="0"/>
              <a:t>각 태스크별로 다른 구조화된 입력을 어떻게 다룰지 </a:t>
            </a:r>
            <a:r>
              <a:rPr lang="ko-KR" altLang="en-US" dirty="0" err="1"/>
              <a:t>고민했었음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/>
              <a:t>제안 방식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구조 변경 최소화를 위해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입력 자체를 </a:t>
            </a:r>
            <a:r>
              <a:rPr lang="ko-KR" altLang="en-US" sz="2000" b="1" dirty="0">
                <a:solidFill>
                  <a:srgbClr val="FF0000"/>
                </a:solidFill>
              </a:rPr>
              <a:t>시퀀스 형태로 변환하는 접근</a:t>
            </a:r>
            <a:r>
              <a:rPr lang="en-US" altLang="ko-KR" sz="2000" b="1" dirty="0">
                <a:solidFill>
                  <a:srgbClr val="FF0000"/>
                </a:solidFill>
              </a:rPr>
              <a:t>(“traversal-style”)</a:t>
            </a:r>
            <a:r>
              <a:rPr lang="ko-KR" altLang="en-US" sz="2000" b="1" dirty="0"/>
              <a:t>을 채택</a:t>
            </a:r>
            <a:r>
              <a:rPr lang="en-US" altLang="ko-KR" sz="2000" b="1" dirty="0"/>
              <a:t>.</a:t>
            </a:r>
          </a:p>
          <a:p>
            <a:r>
              <a:rPr lang="en-US" altLang="ko-KR" sz="2000" dirty="0"/>
              <a:t> (=</a:t>
            </a:r>
            <a:r>
              <a:rPr lang="ko-KR" altLang="en-US" sz="2000" u="sng" dirty="0">
                <a:highlight>
                  <a:srgbClr val="FFFF00"/>
                </a:highlight>
              </a:rPr>
              <a:t>태스크 상관없이 입력 자체를 </a:t>
            </a:r>
            <a:r>
              <a:rPr lang="en-US" altLang="ko-KR" sz="2000" u="sng" dirty="0">
                <a:highlight>
                  <a:srgbClr val="FFFF00"/>
                </a:highlight>
              </a:rPr>
              <a:t>“</a:t>
            </a:r>
            <a:r>
              <a:rPr lang="ko-KR" altLang="en-US" sz="2000" b="1" u="sng" dirty="0">
                <a:highlight>
                  <a:srgbClr val="FFFF00"/>
                </a:highlight>
              </a:rPr>
              <a:t>단일 시퀀스</a:t>
            </a:r>
            <a:r>
              <a:rPr lang="en-US" altLang="ko-KR" sz="2000" b="1" u="sng" dirty="0">
                <a:highlight>
                  <a:srgbClr val="FFFF00"/>
                </a:highlight>
              </a:rPr>
              <a:t>”</a:t>
            </a:r>
            <a:r>
              <a:rPr lang="ko-KR" altLang="en-US" sz="2000" u="sng" dirty="0">
                <a:highlight>
                  <a:srgbClr val="FFFF00"/>
                </a:highlight>
              </a:rPr>
              <a:t>로 바꿔서 모델이 평소처럼 처리하게 만들자</a:t>
            </a:r>
            <a:r>
              <a:rPr lang="en-US" altLang="ko-KR" sz="2000" u="sng" dirty="0">
                <a:highlight>
                  <a:srgbClr val="FFFF00"/>
                </a:highlight>
              </a:rPr>
              <a:t>.</a:t>
            </a:r>
            <a:r>
              <a:rPr lang="en-US" altLang="ko-KR" sz="2000" dirty="0"/>
              <a:t>)</a:t>
            </a:r>
            <a:endParaRPr lang="en-US" altLang="ko-KR" sz="2000" b="1" dirty="0"/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sz="1600" dirty="0"/>
              <a:t>Textual Entailment (NLI)</a:t>
            </a:r>
            <a:r>
              <a:rPr lang="en-US" altLang="ko-KR" sz="1600" b="1" dirty="0"/>
              <a:t> : </a:t>
            </a:r>
            <a:r>
              <a:rPr lang="ko-KR" altLang="en-US" sz="1600" b="1" dirty="0"/>
              <a:t>전제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𝑝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와 가설</a:t>
            </a:r>
            <a:r>
              <a:rPr lang="en-US" altLang="ko-KR" sz="1600" b="1" dirty="0"/>
              <a:t>(ℎ)</a:t>
            </a:r>
            <a:r>
              <a:rPr lang="ko-KR" altLang="en-US" sz="1600" b="1" dirty="0"/>
              <a:t>을 단순히 이어 붙이되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구분자</a:t>
            </a:r>
            <a:r>
              <a:rPr lang="en-US" altLang="ko-KR" sz="1600" b="1" dirty="0"/>
              <a:t>(delimiter) </a:t>
            </a:r>
            <a:r>
              <a:rPr lang="ko-KR" altLang="en-US" sz="1600" b="1" dirty="0"/>
              <a:t>기호</a:t>
            </a:r>
            <a:r>
              <a:rPr lang="en-US" altLang="ko-KR" sz="1600" b="1" dirty="0"/>
              <a:t>($)</a:t>
            </a:r>
            <a:r>
              <a:rPr lang="ko-KR" altLang="en-US" sz="1600" b="1" dirty="0"/>
              <a:t>를 넣어 시퀀스를 생성</a:t>
            </a:r>
            <a:endParaRPr lang="en-US" altLang="ko-KR" sz="1600" b="1" dirty="0"/>
          </a:p>
          <a:p>
            <a:pPr marL="457200" indent="-457200">
              <a:buAutoNum type="arabicPeriod"/>
            </a:pPr>
            <a:r>
              <a:rPr lang="en-US" altLang="ko-KR" sz="1600" dirty="0"/>
              <a:t>Similarity : </a:t>
            </a:r>
            <a:r>
              <a:rPr lang="ko-KR" altLang="en-US" sz="1600" dirty="0"/>
              <a:t>두 가지 순서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문장</a:t>
            </a:r>
            <a:r>
              <a:rPr lang="en-US" altLang="ko-KR" sz="1600" b="1" dirty="0"/>
              <a:t>1→</a:t>
            </a:r>
            <a:r>
              <a:rPr lang="ko-KR" altLang="en-US" sz="1600" b="1" dirty="0"/>
              <a:t>문장</a:t>
            </a:r>
            <a:r>
              <a:rPr lang="en-US" altLang="ko-KR" sz="1600" b="1" dirty="0"/>
              <a:t>2), (</a:t>
            </a:r>
            <a:r>
              <a:rPr lang="ko-KR" altLang="en-US" sz="1600" b="1" dirty="0"/>
              <a:t>문장</a:t>
            </a:r>
            <a:r>
              <a:rPr lang="en-US" altLang="ko-KR" sz="1600" b="1" dirty="0"/>
              <a:t>2→</a:t>
            </a:r>
            <a:r>
              <a:rPr lang="ko-KR" altLang="en-US" sz="1600" b="1" dirty="0"/>
              <a:t>문장</a:t>
            </a:r>
            <a:r>
              <a:rPr lang="en-US" altLang="ko-KR" sz="1600" b="1" dirty="0"/>
              <a:t>1) </a:t>
            </a:r>
            <a:r>
              <a:rPr lang="ko-KR" altLang="en-US" sz="1600" b="1" dirty="0"/>
              <a:t>각각 입력 넣어 나온 두 시퀀스의 최종벡터를 </a:t>
            </a:r>
            <a:r>
              <a:rPr lang="en-US" altLang="ko-KR" sz="1600" b="1" dirty="0"/>
              <a:t>element-wise</a:t>
            </a:r>
            <a:r>
              <a:rPr lang="ko-KR" altLang="en-US" sz="1600" dirty="0"/>
              <a:t>로 합한 뒤</a:t>
            </a:r>
            <a:r>
              <a:rPr lang="en-US" altLang="ko-KR" sz="1600" dirty="0"/>
              <a:t>, </a:t>
            </a:r>
            <a:r>
              <a:rPr lang="ko-KR" altLang="en-US" sz="1600" dirty="0"/>
              <a:t>출력 레이어로 연결</a:t>
            </a:r>
            <a:r>
              <a:rPr lang="en-US" altLang="ko-KR" sz="16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1600" dirty="0"/>
              <a:t>Question Answering (QA), Commonsense Reasoning :</a:t>
            </a:r>
          </a:p>
          <a:p>
            <a:r>
              <a:rPr lang="ko-KR" altLang="en-US" sz="1600" b="1" dirty="0"/>
              <a:t>문맥</a:t>
            </a:r>
            <a:r>
              <a:rPr lang="en-US" altLang="ko-KR" sz="1600" b="1" dirty="0"/>
              <a:t>(document) z, </a:t>
            </a:r>
            <a:r>
              <a:rPr lang="ko-KR" altLang="en-US" sz="1600" b="1" dirty="0"/>
              <a:t>질문</a:t>
            </a:r>
            <a:r>
              <a:rPr lang="en-US" altLang="ko-KR" sz="1600" b="1" dirty="0"/>
              <a:t>(question) q, </a:t>
            </a:r>
            <a:r>
              <a:rPr lang="ko-KR" altLang="en-US" sz="1600" b="1" dirty="0"/>
              <a:t>후보 답안 </a:t>
            </a:r>
            <a:r>
              <a:rPr lang="en-US" altLang="ko-KR" sz="1600" b="1" dirty="0" err="1"/>
              <a:t>a_k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각각 </a:t>
            </a:r>
            <a:r>
              <a:rPr lang="en-US" altLang="ko-KR" sz="1600" dirty="0"/>
              <a:t>[z ; q ; $ ; </a:t>
            </a:r>
            <a:r>
              <a:rPr lang="en-US" altLang="ko-KR" sz="1600" dirty="0" err="1"/>
              <a:t>a_k</a:t>
            </a:r>
            <a:r>
              <a:rPr lang="en-US" altLang="ko-KR" sz="1600" dirty="0"/>
              <a:t>] </a:t>
            </a:r>
            <a:r>
              <a:rPr lang="ko-KR" altLang="en-US" sz="1600" dirty="0"/>
              <a:t>형태로 이어 붙여 시퀀스를 생성 → 모델에 입력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모든 후보 답안에 대해 각각의 확률을 계산한 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소프트맥스로</a:t>
            </a:r>
            <a:r>
              <a:rPr lang="ko-KR" altLang="en-US" sz="1600" dirty="0"/>
              <a:t> 정답을 고름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dirty="0"/>
              <a:t>이렇게 </a:t>
            </a:r>
            <a:r>
              <a:rPr lang="ko-KR" altLang="en-US" sz="2000" b="1" dirty="0"/>
              <a:t>적절한 시퀀스 형태</a:t>
            </a:r>
            <a:r>
              <a:rPr lang="ko-KR" altLang="en-US" sz="2000" dirty="0"/>
              <a:t>로 변환하여 </a:t>
            </a:r>
            <a:r>
              <a:rPr lang="ko-KR" altLang="en-US" sz="2000" b="1" dirty="0"/>
              <a:t>통일된</a:t>
            </a:r>
            <a:r>
              <a:rPr lang="ko-KR" altLang="en-US" sz="2000" dirty="0"/>
              <a:t> </a:t>
            </a:r>
            <a:r>
              <a:rPr lang="en-US" altLang="ko-KR" sz="2000" dirty="0"/>
              <a:t>Transformer </a:t>
            </a:r>
            <a:r>
              <a:rPr lang="ko-KR" altLang="en-US" sz="2000" dirty="0"/>
              <a:t>모델에 투입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태스크에 따라 별도의 네트워크 구조</a:t>
            </a:r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: QA </a:t>
            </a:r>
            <a:r>
              <a:rPr lang="ko-KR" altLang="en-US" sz="2000" dirty="0"/>
              <a:t>전용 모델</a:t>
            </a:r>
            <a:r>
              <a:rPr lang="en-US" altLang="ko-KR" sz="2000" dirty="0"/>
              <a:t>)</a:t>
            </a:r>
            <a:r>
              <a:rPr lang="ko-KR" altLang="en-US" sz="2000" dirty="0"/>
              <a:t>를 만들 필요 없음</a:t>
            </a:r>
            <a:r>
              <a:rPr lang="en-US" altLang="ko-KR" sz="20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9E6948-A2D2-2DB5-E298-80A7F2AD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921" y="4159884"/>
            <a:ext cx="3174079" cy="22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75F60D-CC25-C610-D9A7-509FD260EF39}"/>
              </a:ext>
            </a:extLst>
          </p:cNvPr>
          <p:cNvSpPr txBox="1">
            <a:spLocks/>
          </p:cNvSpPr>
          <p:nvPr/>
        </p:nvSpPr>
        <p:spPr>
          <a:xfrm>
            <a:off x="838200" y="240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6. Conclusion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18F8C-C654-14C8-06BC-E6AFADD981F1}"/>
              </a:ext>
            </a:extLst>
          </p:cNvPr>
          <p:cNvSpPr txBox="1"/>
          <p:nvPr/>
        </p:nvSpPr>
        <p:spPr>
          <a:xfrm>
            <a:off x="538843" y="1225689"/>
            <a:ext cx="98461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사전학습</a:t>
            </a:r>
            <a:r>
              <a:rPr lang="en-US" altLang="ko-KR" sz="2000" dirty="0">
                <a:solidFill>
                  <a:srgbClr val="FF0000"/>
                </a:solidFill>
              </a:rPr>
              <a:t>(Generative Pre-Training)</a:t>
            </a:r>
            <a:r>
              <a:rPr lang="ko-KR" altLang="en-US" sz="2000" dirty="0"/>
              <a:t>과 </a:t>
            </a:r>
            <a:r>
              <a:rPr lang="ko-KR" altLang="en-US" sz="2000" dirty="0">
                <a:solidFill>
                  <a:srgbClr val="FF0000"/>
                </a:solidFill>
              </a:rPr>
              <a:t>미세조정</a:t>
            </a:r>
            <a:r>
              <a:rPr lang="en-US" altLang="ko-KR" sz="2000" dirty="0">
                <a:solidFill>
                  <a:srgbClr val="FF0000"/>
                </a:solidFill>
              </a:rPr>
              <a:t>(Discriminative Fine-Tuning)</a:t>
            </a:r>
            <a:r>
              <a:rPr lang="ko-KR" altLang="en-US" sz="2000" dirty="0"/>
              <a:t>이라는 </a:t>
            </a:r>
            <a:r>
              <a:rPr lang="en-US" altLang="ko-KR" sz="2000" dirty="0"/>
              <a:t>2</a:t>
            </a:r>
            <a:r>
              <a:rPr lang="ko-KR" altLang="en-US" sz="2000" dirty="0"/>
              <a:t>단계 접근법으로 다양한 자연어 이해</a:t>
            </a:r>
            <a:r>
              <a:rPr lang="en-US" altLang="ko-KR" sz="2000" dirty="0"/>
              <a:t>(NLU) </a:t>
            </a:r>
            <a:r>
              <a:rPr lang="ko-KR" altLang="en-US" sz="2000" dirty="0"/>
              <a:t>태스크에 효과적으로 대응할 </a:t>
            </a:r>
            <a:r>
              <a:rPr lang="ko-KR" altLang="en-US" sz="2000" b="1" dirty="0"/>
              <a:t>단일 범용 모델</a:t>
            </a:r>
            <a:r>
              <a:rPr lang="ko-KR" altLang="en-US" sz="2000" dirty="0"/>
              <a:t> 제시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긴 문맥</a:t>
            </a:r>
            <a:r>
              <a:rPr lang="en-US" altLang="ko-KR" sz="2000" dirty="0"/>
              <a:t>(long-range dependencies)</a:t>
            </a:r>
            <a:r>
              <a:rPr lang="ko-KR" altLang="en-US" sz="2000" dirty="0"/>
              <a:t>이 포함된 다양한 텍스트 코퍼스에서 사전학습을 수행해 </a:t>
            </a:r>
            <a:r>
              <a:rPr lang="ko-KR" altLang="en-US" sz="2000" b="1" dirty="0"/>
              <a:t>풍부한 배경지식</a:t>
            </a:r>
            <a:r>
              <a:rPr lang="en-US" altLang="ko-KR" sz="2000" dirty="0"/>
              <a:t>(world knowledge)</a:t>
            </a:r>
            <a:r>
              <a:rPr lang="ko-KR" altLang="en-US" sz="2000" dirty="0"/>
              <a:t>과 </a:t>
            </a:r>
            <a:r>
              <a:rPr lang="ko-KR" altLang="en-US" sz="2000" b="1" dirty="0"/>
              <a:t>맥락 이해 능력</a:t>
            </a:r>
            <a:r>
              <a:rPr lang="ko-KR" altLang="en-US" sz="2000" dirty="0"/>
              <a:t>을 모델이 학습</a:t>
            </a:r>
            <a:r>
              <a:rPr lang="en-US" altLang="ko-KR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이후 </a:t>
            </a:r>
            <a:r>
              <a:rPr lang="ko-KR" altLang="en-US" sz="2000" dirty="0">
                <a:solidFill>
                  <a:srgbClr val="FF0000"/>
                </a:solidFill>
              </a:rPr>
              <a:t>미세조정 과정</a:t>
            </a:r>
            <a:r>
              <a:rPr lang="ko-KR" altLang="en-US" sz="2000" dirty="0"/>
              <a:t>을 통해 질의응답</a:t>
            </a:r>
            <a:r>
              <a:rPr lang="en-US" altLang="ko-KR" sz="2000" dirty="0"/>
              <a:t>, </a:t>
            </a:r>
            <a:r>
              <a:rPr lang="ko-KR" altLang="en-US" sz="2000" dirty="0"/>
              <a:t>의미 유사도</a:t>
            </a:r>
            <a:r>
              <a:rPr lang="en-US" altLang="ko-KR" sz="2000" dirty="0"/>
              <a:t>, </a:t>
            </a:r>
            <a:r>
              <a:rPr lang="ko-KR" altLang="en-US" sz="2000" dirty="0"/>
              <a:t>텍스트 분류</a:t>
            </a:r>
            <a:r>
              <a:rPr lang="en-US" altLang="ko-KR" sz="2000" dirty="0"/>
              <a:t>, </a:t>
            </a:r>
            <a:r>
              <a:rPr lang="ko-KR" altLang="en-US" sz="2000" dirty="0"/>
              <a:t>텍스트 간 함의</a:t>
            </a:r>
            <a:r>
              <a:rPr lang="en-US" altLang="ko-KR" sz="2000" dirty="0"/>
              <a:t>(entailment) </a:t>
            </a:r>
            <a:r>
              <a:rPr lang="ko-KR" altLang="en-US" sz="2000" dirty="0"/>
              <a:t>등 </a:t>
            </a:r>
            <a:r>
              <a:rPr lang="ko-KR" altLang="en-US" sz="2000" b="1" dirty="0"/>
              <a:t>판별 태스크</a:t>
            </a:r>
            <a:r>
              <a:rPr lang="ko-KR" altLang="en-US" sz="2000" dirty="0"/>
              <a:t>로 전이</a:t>
            </a:r>
            <a:r>
              <a:rPr lang="en-US" altLang="ko-KR" sz="2000" dirty="0"/>
              <a:t> </a:t>
            </a:r>
            <a:r>
              <a:rPr lang="ko-KR" altLang="en-US" sz="2000" dirty="0"/>
              <a:t>가능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dirty="0"/>
              <a:t>본 연구는 </a:t>
            </a:r>
            <a:r>
              <a:rPr lang="ko-KR" altLang="en-US" sz="2000" b="1" dirty="0" err="1"/>
              <a:t>비라벨</a:t>
            </a:r>
            <a:r>
              <a:rPr lang="ko-KR" altLang="en-US" sz="2000" b="1" dirty="0"/>
              <a:t> 대규모 텍스트</a:t>
            </a:r>
            <a:r>
              <a:rPr lang="ko-KR" altLang="en-US" sz="2000" dirty="0"/>
              <a:t>를 활용하여 </a:t>
            </a:r>
            <a:r>
              <a:rPr lang="ko-KR" altLang="en-US" sz="2000" b="1" dirty="0"/>
              <a:t>지도 태스크 성능</a:t>
            </a:r>
            <a:r>
              <a:rPr lang="ko-KR" altLang="en-US" sz="2000" dirty="0"/>
              <a:t>을 크게 높일 수 있음을 입증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dirty="0"/>
              <a:t>결과적으로</a:t>
            </a:r>
            <a:r>
              <a:rPr lang="en-US" altLang="ko-KR" sz="2000" dirty="0"/>
              <a:t>, </a:t>
            </a:r>
            <a:r>
              <a:rPr lang="en-US" altLang="ko-KR" sz="2000" b="1" dirty="0"/>
              <a:t>Transformer + </a:t>
            </a:r>
            <a:r>
              <a:rPr lang="ko-KR" altLang="en-US" sz="2000" b="1" dirty="0"/>
              <a:t>장문 텍스트 코퍼스</a:t>
            </a:r>
            <a:r>
              <a:rPr lang="ko-KR" altLang="en-US" sz="2000" dirty="0"/>
              <a:t> 조합이 비지도 사전학습에 이상적임을 시사</a:t>
            </a:r>
            <a:r>
              <a:rPr lang="en-US" altLang="ko-KR" sz="2000" dirty="0"/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dirty="0"/>
              <a:t>이후 등장한 </a:t>
            </a:r>
            <a:r>
              <a:rPr lang="en-US" altLang="ko-KR" sz="2000" dirty="0"/>
              <a:t>GPT, BERT </a:t>
            </a:r>
            <a:r>
              <a:rPr lang="ko-KR" altLang="en-US" sz="2000" dirty="0"/>
              <a:t>등 여러 사전학습 모델과 함께 </a:t>
            </a:r>
            <a:r>
              <a:rPr lang="en-US" altLang="ko-KR" sz="2000" b="1" dirty="0"/>
              <a:t>NLP </a:t>
            </a:r>
            <a:r>
              <a:rPr lang="ko-KR" altLang="en-US" sz="2000" b="1" dirty="0"/>
              <a:t>패러다임</a:t>
            </a:r>
            <a:r>
              <a:rPr lang="ko-KR" altLang="en-US" sz="2000" dirty="0"/>
              <a:t> 전환에 큰 영향을 미친 선구적 연구로 평가됨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218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0247B-5161-D99A-4FCC-ED2261E9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94" y="882309"/>
            <a:ext cx="10674611" cy="509338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altLang="ko-KR" dirty="0"/>
              <a:t>June 11, 2018</a:t>
            </a:r>
          </a:p>
          <a:p>
            <a:pPr marL="0" indent="0" algn="ctr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Transfomer</a:t>
            </a:r>
            <a:r>
              <a:rPr lang="ko-KR" altLang="en-US" dirty="0"/>
              <a:t>의 </a:t>
            </a:r>
            <a:r>
              <a:rPr lang="en-US" altLang="ko-KR" dirty="0"/>
              <a:t>Decoder</a:t>
            </a:r>
            <a:r>
              <a:rPr lang="ko-KR" altLang="en-US" dirty="0"/>
              <a:t>부분만 사용한 모델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레이블이 없는 대량의 데이터를 이용해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__fkGroteskNeue_598ab8"/>
              </a:rPr>
              <a:t>Unsupervised Pre-training</a:t>
            </a:r>
            <a:r>
              <a:rPr lang="ko-KR" altLang="en-US" b="0" i="0" dirty="0">
                <a:effectLst/>
                <a:latin typeface="__fkGroteskNeue_598ab8"/>
              </a:rPr>
              <a:t>해서 일반적인 언어 표현 학습</a:t>
            </a:r>
            <a:endParaRPr lang="en-US" altLang="ko-KR" b="0" i="0" dirty="0">
              <a:effectLst/>
              <a:latin typeface="__fkGroteskNeue_598ab8"/>
            </a:endParaRPr>
          </a:p>
          <a:p>
            <a:pPr marL="0" indent="0">
              <a:buNone/>
            </a:pPr>
            <a:endParaRPr lang="en-US" altLang="ko-KR" b="0" i="0" dirty="0">
              <a:effectLst/>
              <a:latin typeface="__fkGroteskNeue_598ab8"/>
            </a:endParaRPr>
          </a:p>
          <a:p>
            <a:pPr>
              <a:buFontTx/>
              <a:buChar char="-"/>
            </a:pPr>
            <a:r>
              <a:rPr lang="ko-KR" altLang="en-US" b="0" i="0" dirty="0">
                <a:effectLst/>
                <a:latin typeface="__fkGroteskNeue_598ab8"/>
              </a:rPr>
              <a:t>이전 단어를 기반으로 다음 단어를 예측하는 </a:t>
            </a:r>
            <a:r>
              <a:rPr lang="en-US" altLang="ko-KR" b="0" i="0" dirty="0">
                <a:effectLst/>
                <a:latin typeface="__fkGroteskNeue_598ab8"/>
              </a:rPr>
              <a:t>“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__fkGroteskNeue_598ab8"/>
              </a:rPr>
              <a:t>단방향</a:t>
            </a:r>
            <a:r>
              <a:rPr lang="en-US" altLang="ko-KR" b="0" i="0" dirty="0">
                <a:effectLst/>
                <a:latin typeface="__fkGroteskNeue_598ab8"/>
              </a:rPr>
              <a:t>”</a:t>
            </a:r>
            <a:r>
              <a:rPr lang="ko-KR" altLang="en-US" b="0" i="0" dirty="0">
                <a:effectLst/>
                <a:latin typeface="__fkGroteskNeue_598ab8"/>
              </a:rPr>
              <a:t>언어 모델링</a:t>
            </a:r>
            <a:endParaRPr lang="en-US" altLang="ko-KR" b="0" i="0" dirty="0">
              <a:effectLst/>
              <a:latin typeface="__fkGroteskNeue_598ab8"/>
            </a:endParaRPr>
          </a:p>
          <a:p>
            <a:pPr marL="0" indent="0">
              <a:buNone/>
            </a:pPr>
            <a:endParaRPr lang="en-US" altLang="ko-KR" b="0" i="0" dirty="0">
              <a:effectLst/>
              <a:latin typeface="__fkGroteskNeue_598ab8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__fkGroteskNeue_598ab8"/>
              </a:rPr>
              <a:t>적은 양의 레이블 데이터를 이용해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__fkGroteskNeue_598ab8"/>
              </a:rPr>
              <a:t>Supervised Fine-tuning</a:t>
            </a:r>
            <a:r>
              <a:rPr lang="ko-KR" altLang="en-US" b="0" i="0" dirty="0">
                <a:effectLst/>
                <a:latin typeface="__fkGroteskNeue_598ab8"/>
              </a:rPr>
              <a:t>해서 </a:t>
            </a:r>
            <a:endParaRPr lang="en-US" altLang="ko-KR" b="0" i="0" dirty="0">
              <a:effectLst/>
              <a:latin typeface="__fkGroteskNeue_598ab8"/>
            </a:endParaRPr>
          </a:p>
          <a:p>
            <a:pPr marL="0" indent="0">
              <a:buNone/>
            </a:pPr>
            <a:r>
              <a:rPr lang="en-US" altLang="ko-KR" dirty="0">
                <a:latin typeface="__fkGroteskNeue_598ab8"/>
              </a:rPr>
              <a:t>   </a:t>
            </a:r>
            <a:r>
              <a:rPr lang="ko-KR" altLang="en-US" b="0" i="0" dirty="0">
                <a:effectLst/>
                <a:latin typeface="__fkGroteskNeue_598ab8"/>
              </a:rPr>
              <a:t>특정 과제에 맞게 </a:t>
            </a:r>
            <a:r>
              <a:rPr lang="ko-KR" altLang="en-US" b="0" i="0" dirty="0" err="1">
                <a:effectLst/>
                <a:latin typeface="__fkGroteskNeue_598ab8"/>
              </a:rPr>
              <a:t>미세조정하여</a:t>
            </a:r>
            <a:r>
              <a:rPr lang="ko-KR" altLang="en-US" b="0" i="0" dirty="0">
                <a:effectLst/>
                <a:latin typeface="__fkGroteskNeue_598ab8"/>
              </a:rPr>
              <a:t> 성능 최적화</a:t>
            </a:r>
            <a:endParaRPr lang="en-US" altLang="ko-KR" b="0" i="0" dirty="0">
              <a:effectLst/>
              <a:latin typeface="__fkGroteskNeue_598ab8"/>
            </a:endParaRPr>
          </a:p>
          <a:p>
            <a:pPr marL="0" indent="0">
              <a:buNone/>
            </a:pPr>
            <a:endParaRPr lang="en-US" altLang="ko-KR" b="0" i="0" dirty="0">
              <a:effectLst/>
              <a:latin typeface="__fkGroteskNeue_598ab8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latin typeface="__fkGroteskNeue_598ab8"/>
              </a:rPr>
              <a:t> 사전학습</a:t>
            </a:r>
            <a:r>
              <a:rPr lang="en-US" altLang="ko-KR" dirty="0">
                <a:latin typeface="__fkGroteskNeue_598ab8"/>
              </a:rPr>
              <a:t>(pre-training)</a:t>
            </a:r>
            <a:r>
              <a:rPr lang="ko-KR" altLang="en-US" dirty="0">
                <a:latin typeface="__fkGroteskNeue_598ab8"/>
              </a:rPr>
              <a:t>과 </a:t>
            </a:r>
            <a:r>
              <a:rPr lang="ko-KR" altLang="en-US" dirty="0" err="1">
                <a:latin typeface="__fkGroteskNeue_598ab8"/>
              </a:rPr>
              <a:t>파인튜닝</a:t>
            </a:r>
            <a:r>
              <a:rPr lang="en-US" altLang="ko-KR" dirty="0">
                <a:latin typeface="__fkGroteskNeue_598ab8"/>
              </a:rPr>
              <a:t>(fine-tuning) </a:t>
            </a:r>
            <a:r>
              <a:rPr lang="ko-KR" altLang="en-US" dirty="0">
                <a:latin typeface="__fkGroteskNeue_598ab8"/>
              </a:rPr>
              <a:t>기법이 자연어 처리에서</a:t>
            </a:r>
            <a:endParaRPr lang="en-US" altLang="ko-KR" dirty="0">
              <a:latin typeface="__fkGroteskNeue_598ab8"/>
            </a:endParaRPr>
          </a:p>
          <a:p>
            <a:pPr marL="0" indent="0">
              <a:buNone/>
            </a:pPr>
            <a:r>
              <a:rPr lang="ko-KR" altLang="en-US" dirty="0">
                <a:latin typeface="__fkGroteskNeue_598ab8"/>
              </a:rPr>
              <a:t> 매우 효과적이라는 사실을 체계적으로 보여준 선구적인 연구</a:t>
            </a:r>
            <a:endParaRPr lang="en-US" altLang="ko-KR" b="0" i="0" dirty="0">
              <a:effectLst/>
              <a:latin typeface="__fkGroteskNeue_598ab8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79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FE3EC-3BDD-F9B0-9559-CB381B66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Supervised Learning? Unsupervised Learning?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A6FAC-6C09-EC7A-08FD-C0CB67F8E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519566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지도 학습</a:t>
            </a:r>
            <a:r>
              <a:rPr lang="en-US" altLang="ko-KR" dirty="0"/>
              <a:t>(Supervised Learning)</a:t>
            </a:r>
          </a:p>
          <a:p>
            <a:pPr marL="0" indent="0">
              <a:buNone/>
            </a:pPr>
            <a:r>
              <a:rPr lang="ko-KR" altLang="en-US" sz="2000" dirty="0"/>
              <a:t>입력 데이터</a:t>
            </a:r>
            <a:r>
              <a:rPr lang="en-US" altLang="ko-KR" sz="2000" dirty="0"/>
              <a:t>(Input)</a:t>
            </a:r>
            <a:r>
              <a:rPr lang="ko-KR" altLang="en-US" sz="2000" dirty="0"/>
              <a:t>와 정답 데이터</a:t>
            </a:r>
            <a:r>
              <a:rPr lang="en-US" altLang="ko-KR" sz="2000" dirty="0"/>
              <a:t>(Label)</a:t>
            </a:r>
            <a:r>
              <a:rPr lang="ko-KR" altLang="en-US" sz="2000" dirty="0"/>
              <a:t>가 함께 제공되는 학습 방식입니다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모델은 입력과 정답의 관계를 학습하여 새로운 입력 데이터에 대해 예측할 수 있도록 훈련됩니다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분류</a:t>
            </a:r>
            <a:r>
              <a:rPr lang="en-US" altLang="ko-KR" sz="2000" dirty="0"/>
              <a:t>(</a:t>
            </a:r>
            <a:r>
              <a:rPr lang="ko-KR" altLang="en-US" sz="2000" dirty="0"/>
              <a:t>이메일 스팸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 분류</a:t>
            </a:r>
            <a:r>
              <a:rPr lang="en-US" altLang="ko-KR" sz="2000" dirty="0"/>
              <a:t>) / </a:t>
            </a:r>
            <a:r>
              <a:rPr lang="ko-KR" altLang="en-US" sz="2000" dirty="0"/>
              <a:t>회귀</a:t>
            </a:r>
            <a:r>
              <a:rPr lang="en-US" altLang="ko-KR" sz="2000" dirty="0"/>
              <a:t>(</a:t>
            </a:r>
            <a:r>
              <a:rPr lang="ko-KR" altLang="en-US" sz="2000" dirty="0"/>
              <a:t>집값 예측</a:t>
            </a:r>
            <a:r>
              <a:rPr lang="en-US" altLang="ko-KR" sz="2000" dirty="0"/>
              <a:t>, </a:t>
            </a:r>
            <a:r>
              <a:rPr lang="ko-KR" altLang="en-US" sz="2000" dirty="0"/>
              <a:t>주식가격 예측</a:t>
            </a:r>
            <a:r>
              <a:rPr lang="en-US" altLang="ko-KR" sz="2000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100" dirty="0"/>
              <a:t>특정한 태스크</a:t>
            </a:r>
            <a:r>
              <a:rPr lang="en-US" altLang="ko-KR" sz="2100" dirty="0"/>
              <a:t>(</a:t>
            </a:r>
            <a:r>
              <a:rPr lang="ko-KR" altLang="en-US" sz="2100" dirty="0"/>
              <a:t>예</a:t>
            </a:r>
            <a:r>
              <a:rPr lang="en-US" altLang="ko-KR" sz="2100" dirty="0"/>
              <a:t>: </a:t>
            </a:r>
            <a:r>
              <a:rPr lang="ko-KR" altLang="en-US" sz="2100" dirty="0"/>
              <a:t>질문응답</a:t>
            </a:r>
            <a:r>
              <a:rPr lang="en-US" altLang="ko-KR" sz="2100" dirty="0"/>
              <a:t>, </a:t>
            </a:r>
            <a:r>
              <a:rPr lang="ko-KR" altLang="en-US" sz="2100" dirty="0"/>
              <a:t>텍스트 분류</a:t>
            </a:r>
            <a:r>
              <a:rPr lang="en-US" altLang="ko-KR" sz="2100" dirty="0"/>
              <a:t>, </a:t>
            </a:r>
            <a:r>
              <a:rPr lang="ko-KR" altLang="en-US" sz="2100" dirty="0"/>
              <a:t>번역</a:t>
            </a:r>
            <a:r>
              <a:rPr lang="en-US" altLang="ko-KR" sz="2100" dirty="0"/>
              <a:t>)</a:t>
            </a:r>
            <a:r>
              <a:rPr lang="ko-KR" altLang="en-US" sz="2100" dirty="0"/>
              <a:t>에 맞게 모델을 정교하게 조정</a:t>
            </a:r>
            <a:r>
              <a:rPr lang="en-US" altLang="ko-KR" sz="21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Fine-tuning with Task-specific Data</a:t>
            </a:r>
            <a:r>
              <a:rPr lang="en-US" altLang="ko-KR" sz="2100" dirty="0"/>
              <a:t> = </a:t>
            </a:r>
            <a:r>
              <a:rPr lang="ko-KR" altLang="en-US" sz="1600" dirty="0"/>
              <a:t>텍스트 분류</a:t>
            </a:r>
            <a:r>
              <a:rPr lang="en-US" altLang="ko-KR" sz="1600" dirty="0"/>
              <a:t>(</a:t>
            </a:r>
            <a:r>
              <a:rPr lang="ko-KR" altLang="en-US" sz="1600" dirty="0"/>
              <a:t>긍정</a:t>
            </a:r>
            <a:r>
              <a:rPr lang="en-US" altLang="ko-KR" sz="1600" dirty="0"/>
              <a:t>/</a:t>
            </a:r>
            <a:r>
              <a:rPr lang="ko-KR" altLang="en-US" sz="1600" dirty="0"/>
              <a:t>부정</a:t>
            </a:r>
            <a:r>
              <a:rPr lang="en-US" altLang="ko-KR" sz="1600" dirty="0"/>
              <a:t>)</a:t>
            </a:r>
            <a:r>
              <a:rPr lang="en-US" altLang="ko-KR" sz="2100" dirty="0"/>
              <a:t>, </a:t>
            </a:r>
            <a:r>
              <a:rPr lang="ko-KR" altLang="en-US" sz="1600" dirty="0"/>
              <a:t>질문 응답</a:t>
            </a:r>
            <a:r>
              <a:rPr lang="en-US" altLang="ko-KR" sz="1600" dirty="0"/>
              <a:t>, </a:t>
            </a:r>
            <a:r>
              <a:rPr lang="ko-KR" altLang="en-US" sz="1600" dirty="0"/>
              <a:t>요약 </a:t>
            </a:r>
            <a:r>
              <a:rPr lang="en-US" altLang="ko-KR" sz="1600" dirty="0"/>
              <a:t>/ Cross-Entropy Loss / RLHF</a:t>
            </a:r>
            <a:endParaRPr lang="en-US" altLang="ko-KR" sz="21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비지도 학습</a:t>
            </a:r>
            <a:r>
              <a:rPr lang="en-US" altLang="ko-KR" dirty="0"/>
              <a:t>(Unsupervised Learning)</a:t>
            </a:r>
          </a:p>
          <a:p>
            <a:pPr marL="0" indent="0">
              <a:buNone/>
            </a:pPr>
            <a:r>
              <a:rPr lang="ko-KR" altLang="en-US" sz="2000" dirty="0"/>
              <a:t>입력 데이터</a:t>
            </a:r>
            <a:r>
              <a:rPr lang="en-US" altLang="ko-KR" sz="2000" dirty="0"/>
              <a:t>(Input)</a:t>
            </a:r>
            <a:r>
              <a:rPr lang="ko-KR" altLang="en-US" sz="2000" dirty="0"/>
              <a:t>만 주어지고</a:t>
            </a:r>
            <a:r>
              <a:rPr lang="en-US" altLang="ko-KR" sz="2000" dirty="0"/>
              <a:t>, </a:t>
            </a:r>
            <a:r>
              <a:rPr lang="ko-KR" altLang="en-US" sz="2000" dirty="0"/>
              <a:t>정답 데이터</a:t>
            </a:r>
            <a:r>
              <a:rPr lang="en-US" altLang="ko-KR" sz="2000" dirty="0"/>
              <a:t>(Label)</a:t>
            </a:r>
            <a:r>
              <a:rPr lang="ko-KR" altLang="en-US" sz="2000" dirty="0"/>
              <a:t>는 제공되지 않는 학습 방식입니다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모델은 데이터의 패턴</a:t>
            </a:r>
            <a:r>
              <a:rPr lang="en-US" altLang="ko-KR" sz="2000" dirty="0"/>
              <a:t>, </a:t>
            </a:r>
            <a:r>
              <a:rPr lang="ko-KR" altLang="en-US" sz="2000" dirty="0"/>
              <a:t>구조</a:t>
            </a:r>
            <a:r>
              <a:rPr lang="en-US" altLang="ko-KR" sz="2000" dirty="0"/>
              <a:t>, </a:t>
            </a:r>
            <a:r>
              <a:rPr lang="ko-KR" altLang="en-US" sz="2000" dirty="0"/>
              <a:t>분포를 학습하여 숨겨진 관계를 탐색합니다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군집화</a:t>
            </a:r>
            <a:r>
              <a:rPr lang="en-US" altLang="ko-KR" sz="2000" dirty="0"/>
              <a:t>(</a:t>
            </a:r>
            <a:r>
              <a:rPr lang="ko-KR" altLang="en-US" sz="2000" dirty="0"/>
              <a:t>고객 세분화</a:t>
            </a:r>
            <a:r>
              <a:rPr lang="en-US" altLang="ko-KR" sz="2000" dirty="0"/>
              <a:t>) / </a:t>
            </a:r>
            <a:r>
              <a:rPr lang="ko-KR" altLang="en-US" sz="2000" dirty="0"/>
              <a:t>차원 축소</a:t>
            </a:r>
            <a:r>
              <a:rPr lang="en-US" altLang="ko-KR" sz="2000" dirty="0"/>
              <a:t>(PCA, t-SNE) / </a:t>
            </a:r>
            <a:r>
              <a:rPr lang="ko-KR" altLang="en-US" sz="2000" dirty="0"/>
              <a:t>밀도 추정</a:t>
            </a:r>
            <a:r>
              <a:rPr lang="en-US" altLang="ko-KR" sz="2000" dirty="0"/>
              <a:t>(</a:t>
            </a:r>
            <a:r>
              <a:rPr lang="ko-KR" altLang="en-US" sz="2000" dirty="0"/>
              <a:t>이상치 탐지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=&gt;</a:t>
            </a:r>
            <a:r>
              <a:rPr lang="ko-KR" altLang="en-US" sz="2000" dirty="0"/>
              <a:t>라벨 없이 데이터를 활용해 언어 표현</a:t>
            </a:r>
            <a:r>
              <a:rPr lang="en-US" altLang="ko-KR" sz="2000" dirty="0"/>
              <a:t>(Embeddings)</a:t>
            </a:r>
            <a:r>
              <a:rPr lang="ko-KR" altLang="en-US" sz="2000" dirty="0"/>
              <a:t>을 학습하고</a:t>
            </a:r>
            <a:r>
              <a:rPr lang="en-US" altLang="ko-KR" sz="2000" dirty="0"/>
              <a:t>, </a:t>
            </a:r>
            <a:r>
              <a:rPr lang="ko-KR" altLang="en-US" sz="2000" dirty="0"/>
              <a:t>확률적 언어 생성 능력을 확보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400" dirty="0"/>
              <a:t>Causal Language Modeling (CLM)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ko-KR" altLang="en-US" sz="1400" dirty="0"/>
              <a:t>이전 토큰을 기반으로 다음 토큰을 예측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400" dirty="0"/>
              <a:t>Masked Language Modeling (MLM)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ko-KR" altLang="en-US" sz="1400" dirty="0"/>
              <a:t>문장에서 일부 토큰을 </a:t>
            </a:r>
            <a:r>
              <a:rPr lang="ko-KR" altLang="en-US" sz="1400" dirty="0" err="1"/>
              <a:t>마스킹하고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복원하도록 학습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2809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EF2EF9-0933-5818-7865-BBC5C2067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91" y="104311"/>
            <a:ext cx="10449834" cy="67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5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334770"/>
            <a:ext cx="10516870" cy="45307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Tx/>
              <a:buNone/>
            </a:pPr>
            <a:r>
              <a:rPr lang="ko-KR" altLang="en-US" sz="2400" dirty="0">
                <a:latin typeface="Calibri" charset="0"/>
                <a:ea typeface="맑은 고딕" charset="0"/>
                <a:cs typeface="+mn-cs"/>
              </a:rPr>
              <a:t>지난 내용 정리 </a:t>
            </a:r>
            <a:endParaRPr lang="ko-KR" altLang="en-US" sz="2115" b="1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115" b="1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115" b="1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2115" b="1" dirty="0">
                <a:latin typeface="Calibri" charset="0"/>
                <a:ea typeface="맑은 고딕" charset="0"/>
                <a:cs typeface="+mn-cs"/>
              </a:rPr>
              <a:t>기존 </a:t>
            </a:r>
            <a:r>
              <a:rPr lang="ko-KR" altLang="en-US" sz="2115" b="1" dirty="0" err="1">
                <a:latin typeface="Calibri" charset="0"/>
                <a:ea typeface="맑은 고딕" charset="0"/>
                <a:cs typeface="+mn-cs"/>
              </a:rPr>
              <a:t>딥러닝에는</a:t>
            </a:r>
            <a:r>
              <a:rPr lang="ko-KR" altLang="en-US" sz="2115" b="1" dirty="0">
                <a:latin typeface="Calibri" charset="0"/>
                <a:ea typeface="맑은 고딕" charset="0"/>
                <a:cs typeface="+mn-cs"/>
              </a:rPr>
              <a:t> 순환(RNN), </a:t>
            </a:r>
            <a:r>
              <a:rPr lang="ko-KR" altLang="en-US" sz="2115" b="1" dirty="0" err="1">
                <a:latin typeface="Calibri" charset="0"/>
                <a:ea typeface="맑은 고딕" charset="0"/>
                <a:cs typeface="+mn-cs"/>
              </a:rPr>
              <a:t>합성곱</a:t>
            </a:r>
            <a:r>
              <a:rPr lang="ko-KR" altLang="en-US" sz="2115" b="1" dirty="0">
                <a:latin typeface="Calibri" charset="0"/>
                <a:ea typeface="맑은 고딕" charset="0"/>
                <a:cs typeface="+mn-cs"/>
              </a:rPr>
              <a:t>(CNN)이 쓰여 왔음</a:t>
            </a:r>
          </a:p>
          <a:p>
            <a:pPr marL="228600" indent="-228600">
              <a:buFontTx/>
              <a:buNone/>
            </a:pPr>
            <a:r>
              <a:rPr lang="ko-KR" altLang="en-US" sz="2115" b="1" dirty="0">
                <a:latin typeface="Calibri" charset="0"/>
                <a:ea typeface="맑은 고딕" charset="0"/>
                <a:cs typeface="+mn-cs"/>
              </a:rPr>
              <a:t>(고정된 크기 입력, 출력 데이터 처리에 우수한 성능)</a:t>
            </a:r>
          </a:p>
          <a:p>
            <a:pPr marL="228600" indent="-228600">
              <a:buFontTx/>
              <a:buNone/>
            </a:pPr>
            <a:endParaRPr lang="ko-KR" altLang="en-US" sz="2115" b="1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2115" b="1" dirty="0">
                <a:latin typeface="Calibri" charset="0"/>
                <a:ea typeface="맑은 고딕" charset="0"/>
                <a:cs typeface="+mn-cs"/>
              </a:rPr>
              <a:t>Seq2seq 논문에서 가변 길이 </a:t>
            </a:r>
            <a:r>
              <a:rPr lang="ko-KR" altLang="en-US" sz="2115" b="1" dirty="0" err="1">
                <a:latin typeface="Calibri" charset="0"/>
                <a:ea typeface="맑은 고딕" charset="0"/>
                <a:cs typeface="+mn-cs"/>
              </a:rPr>
              <a:t>seq에</a:t>
            </a:r>
            <a:r>
              <a:rPr lang="ko-KR" altLang="en-US" sz="2115" b="1" dirty="0">
                <a:latin typeface="Calibri" charset="0"/>
                <a:ea typeface="맑은 고딕" charset="0"/>
                <a:cs typeface="+mn-cs"/>
              </a:rPr>
              <a:t> 대응하기 위해 [</a:t>
            </a:r>
            <a:r>
              <a:rPr lang="ko-KR" altLang="en-US" sz="2115" b="1" dirty="0" err="1">
                <a:latin typeface="Calibri" charset="0"/>
                <a:ea typeface="맑은 고딕" charset="0"/>
                <a:cs typeface="+mn-cs"/>
              </a:rPr>
              <a:t>Encoder-Context</a:t>
            </a:r>
            <a:r>
              <a:rPr lang="ko-KR" altLang="en-US" sz="2115" b="1" dirty="0">
                <a:latin typeface="Calibri" charset="0"/>
                <a:ea typeface="맑은 고딕" charset="0"/>
                <a:cs typeface="+mn-cs"/>
              </a:rPr>
              <a:t> </a:t>
            </a:r>
            <a:r>
              <a:rPr lang="ko-KR" altLang="en-US" sz="2115" b="1" dirty="0" err="1">
                <a:latin typeface="Calibri" charset="0"/>
                <a:ea typeface="맑은 고딕" charset="0"/>
                <a:cs typeface="+mn-cs"/>
              </a:rPr>
              <a:t>Vector-Decoder</a:t>
            </a:r>
            <a:r>
              <a:rPr lang="ko-KR" altLang="en-US" sz="2115" b="1" dirty="0">
                <a:latin typeface="Calibri" charset="0"/>
                <a:ea typeface="맑은 고딕" charset="0"/>
                <a:cs typeface="+mn-cs"/>
              </a:rPr>
              <a:t>] 구조가 처음 제안됨(LSTM 기반)</a:t>
            </a:r>
          </a:p>
          <a:p>
            <a:pPr marL="228600" indent="-228600">
              <a:buFontTx/>
              <a:buNone/>
            </a:pPr>
            <a:endParaRPr lang="ko-KR" altLang="en-US" sz="2115" b="1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2115" b="1" dirty="0">
                <a:latin typeface="Calibri" charset="0"/>
                <a:ea typeface="맑은 고딕" charset="0"/>
                <a:cs typeface="+mn-cs"/>
              </a:rPr>
              <a:t>이후 </a:t>
            </a:r>
            <a:r>
              <a:rPr lang="ko-KR" altLang="en-US" sz="2115" b="1" dirty="0" err="1">
                <a:latin typeface="Calibri" charset="0"/>
                <a:ea typeface="맑은 고딕" charset="0"/>
                <a:cs typeface="+mn-cs"/>
              </a:rPr>
              <a:t>attention</a:t>
            </a:r>
            <a:r>
              <a:rPr lang="ko-KR" altLang="en-US" sz="2115" b="1" dirty="0">
                <a:latin typeface="Calibri" charset="0"/>
                <a:ea typeface="맑은 고딕" charset="0"/>
                <a:cs typeface="+mn-cs"/>
              </a:rPr>
              <a:t> 논문에서 </a:t>
            </a:r>
            <a:r>
              <a:rPr lang="ko-KR" altLang="en-US" sz="2115" b="1" dirty="0" err="1">
                <a:latin typeface="Calibri" charset="0"/>
                <a:ea typeface="맑은 고딕" charset="0"/>
                <a:cs typeface="+mn-cs"/>
              </a:rPr>
              <a:t>attention</a:t>
            </a:r>
            <a:r>
              <a:rPr lang="ko-KR" altLang="en-US" sz="2115" b="1" dirty="0">
                <a:latin typeface="Calibri" charset="0"/>
                <a:ea typeface="맑은 고딕" charset="0"/>
                <a:cs typeface="+mn-cs"/>
              </a:rPr>
              <a:t> 메커니즘만을 사용해 병렬화가 우수하고 장기 의존성이 높은 </a:t>
            </a:r>
            <a:r>
              <a:rPr lang="ko-KR" altLang="en-US" sz="2115" b="1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2115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모델</a:t>
            </a:r>
            <a:r>
              <a:rPr lang="ko-KR" altLang="en-US" sz="2115" b="1" dirty="0">
                <a:latin typeface="Calibri" charset="0"/>
                <a:ea typeface="맑은 고딕" charset="0"/>
                <a:cs typeface="+mn-cs"/>
              </a:rPr>
              <a:t>이 제안됨</a:t>
            </a:r>
            <a:endParaRPr lang="ko-KR" altLang="en-US" sz="2400" dirty="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800" dirty="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 dirty="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2536190" y="960120"/>
            <a:ext cx="7406640" cy="54305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55000" lnSpcReduction="20000"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2400" dirty="0">
                <a:latin typeface="Calibri" charset="0"/>
                <a:ea typeface="맑은 고딕" charset="0"/>
                <a:cs typeface="+mn-cs"/>
              </a:rPr>
              <a:t>그 이후 BERT 논문 전까지 어떤 일들이 벌어졌나...</a:t>
            </a:r>
          </a:p>
          <a:p>
            <a:pPr marL="228600" indent="-228600">
              <a:buFontTx/>
              <a:buNone/>
            </a:pPr>
            <a:endParaRPr lang="ko-KR" altLang="en-US" sz="2400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sz="3270" b="1" dirty="0"/>
              <a:t>1. RNN </a:t>
            </a:r>
            <a:r>
              <a:rPr sz="3270" b="1" dirty="0" err="1"/>
              <a:t>기반</a:t>
            </a:r>
            <a:r>
              <a:rPr dirty="0"/>
              <a:t> </a:t>
            </a:r>
            <a:r>
              <a:rPr sz="2880" b="1" dirty="0"/>
              <a:t>Word2Vec(2013), </a:t>
            </a:r>
            <a:r>
              <a:rPr sz="2880" b="1" dirty="0" err="1"/>
              <a:t>GloVe</a:t>
            </a:r>
            <a:r>
              <a:rPr sz="2880" b="1" dirty="0"/>
              <a:t>(2014)</a:t>
            </a:r>
            <a:r>
              <a:rPr dirty="0"/>
              <a:t> </a:t>
            </a:r>
            <a:r>
              <a:rPr b="1" dirty="0" err="1"/>
              <a:t>정적</a:t>
            </a:r>
            <a:r>
              <a:rPr b="1" dirty="0"/>
              <a:t>(Static) </a:t>
            </a:r>
            <a:r>
              <a:rPr b="1" dirty="0" err="1"/>
              <a:t>임베딩</a:t>
            </a:r>
            <a:endParaRPr lang="ko-KR" altLang="en-US" b="1" dirty="0"/>
          </a:p>
          <a:p>
            <a:pPr marL="228600" indent="-228600">
              <a:buFontTx/>
              <a:buNone/>
            </a:pPr>
            <a:endParaRPr lang="ko-KR" altLang="en-US" dirty="0"/>
          </a:p>
          <a:p>
            <a:pPr marL="228600" indent="-228600">
              <a:buFontTx/>
              <a:buNone/>
            </a:pPr>
            <a:r>
              <a:rPr dirty="0"/>
              <a:t>한 </a:t>
            </a:r>
            <a:r>
              <a:rPr dirty="0" err="1"/>
              <a:t>단어당</a:t>
            </a:r>
            <a:r>
              <a:rPr dirty="0"/>
              <a:t> </a:t>
            </a:r>
            <a:r>
              <a:rPr b="1" dirty="0" err="1"/>
              <a:t>하나의</a:t>
            </a:r>
            <a:r>
              <a:rPr b="1" dirty="0"/>
              <a:t> </a:t>
            </a:r>
            <a:r>
              <a:rPr b="1" dirty="0" err="1"/>
              <a:t>고정된</a:t>
            </a:r>
            <a:r>
              <a:rPr b="1" dirty="0"/>
              <a:t> </a:t>
            </a:r>
            <a:r>
              <a:rPr b="1" dirty="0" err="1"/>
              <a:t>벡터</a:t>
            </a:r>
            <a:r>
              <a:rPr b="1" dirty="0"/>
              <a:t>(vector) </a:t>
            </a:r>
            <a:r>
              <a:rPr b="1" dirty="0" err="1"/>
              <a:t>표현</a:t>
            </a:r>
            <a:r>
              <a:rPr dirty="0"/>
              <a:t> </a:t>
            </a:r>
            <a:r>
              <a:rPr dirty="0" err="1"/>
              <a:t>제공</a:t>
            </a:r>
            <a:endParaRPr lang="ko-KR" altLang="en-US" dirty="0"/>
          </a:p>
          <a:p>
            <a:pPr marL="228600" indent="-228600">
              <a:buFontTx/>
              <a:buNone/>
            </a:pPr>
            <a:r>
              <a:rPr dirty="0"/>
              <a:t>&gt;한 번 </a:t>
            </a:r>
            <a:r>
              <a:rPr dirty="0" err="1"/>
              <a:t>단어</a:t>
            </a:r>
            <a:r>
              <a:rPr dirty="0"/>
              <a:t> </a:t>
            </a:r>
            <a:r>
              <a:rPr dirty="0" err="1"/>
              <a:t>임베딩이</a:t>
            </a:r>
            <a:r>
              <a:rPr dirty="0"/>
              <a:t> </a:t>
            </a:r>
            <a:r>
              <a:rPr dirty="0" err="1"/>
              <a:t>학습되면</a:t>
            </a:r>
            <a:r>
              <a:rPr dirty="0"/>
              <a:t>, </a:t>
            </a:r>
            <a:r>
              <a:rPr dirty="0" err="1"/>
              <a:t>맥락</a:t>
            </a:r>
            <a:r>
              <a:rPr dirty="0"/>
              <a:t>(</a:t>
            </a:r>
            <a:r>
              <a:rPr dirty="0" err="1"/>
              <a:t>문맥</a:t>
            </a:r>
            <a:r>
              <a:rPr dirty="0"/>
              <a:t>)에 </a:t>
            </a:r>
            <a:r>
              <a:rPr dirty="0" err="1"/>
              <a:t>상관없이</a:t>
            </a:r>
            <a:r>
              <a:rPr dirty="0"/>
              <a:t> 그 </a:t>
            </a:r>
            <a:r>
              <a:rPr dirty="0" err="1"/>
              <a:t>단어는</a:t>
            </a:r>
            <a:r>
              <a:rPr dirty="0"/>
              <a:t> </a:t>
            </a: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벡터를</a:t>
            </a:r>
            <a:r>
              <a:rPr dirty="0"/>
              <a:t> </a:t>
            </a:r>
            <a:r>
              <a:rPr dirty="0" err="1"/>
              <a:t>사용</a:t>
            </a:r>
            <a:endParaRPr lang="ko-KR" altLang="en-US" dirty="0"/>
          </a:p>
          <a:p>
            <a:pPr marL="228600" indent="-228600">
              <a:buFontTx/>
              <a:buNone/>
            </a:pPr>
            <a:r>
              <a:rPr dirty="0"/>
              <a:t>(</a:t>
            </a:r>
            <a:r>
              <a:rPr lang="ko-KR" dirty="0"/>
              <a:t>예 : </a:t>
            </a:r>
            <a:r>
              <a:rPr dirty="0" err="1"/>
              <a:t>bank라는</a:t>
            </a:r>
            <a:r>
              <a:rPr lang="ko-KR" dirty="0"/>
              <a:t> 단어가 ‘강둑’ </a:t>
            </a:r>
            <a:r>
              <a:rPr lang="ko-KR" dirty="0" err="1"/>
              <a:t>의미든</a:t>
            </a:r>
            <a:r>
              <a:rPr lang="ko-KR" dirty="0"/>
              <a:t> ‘은행’ </a:t>
            </a:r>
            <a:r>
              <a:rPr lang="ko-KR" dirty="0" err="1"/>
              <a:t>의미든</a:t>
            </a:r>
            <a:r>
              <a:rPr lang="ko-KR" dirty="0"/>
              <a:t> 상황과 상관없이 똑같은 벡터 사용)</a:t>
            </a:r>
            <a:r>
              <a:rPr dirty="0"/>
              <a:t> </a:t>
            </a:r>
            <a:endParaRPr lang="ko-KR" altLang="en-US" dirty="0"/>
          </a:p>
          <a:p>
            <a:pPr marL="228600" indent="-228600">
              <a:buFontTx/>
              <a:buNone/>
            </a:pPr>
            <a:r>
              <a:rPr dirty="0"/>
              <a:t>&gt; </a:t>
            </a:r>
            <a:r>
              <a:rPr dirty="0" err="1"/>
              <a:t>단어별</a:t>
            </a:r>
            <a:r>
              <a:rPr dirty="0"/>
              <a:t> “</a:t>
            </a:r>
            <a:r>
              <a:rPr dirty="0" err="1"/>
              <a:t>문맥</a:t>
            </a:r>
            <a:r>
              <a:rPr dirty="0"/>
              <a:t> </a:t>
            </a:r>
            <a:r>
              <a:rPr dirty="0" err="1"/>
              <a:t>의존적</a:t>
            </a:r>
            <a:r>
              <a:rPr dirty="0"/>
              <a:t> </a:t>
            </a:r>
            <a:r>
              <a:rPr dirty="0" err="1"/>
              <a:t>의미”를</a:t>
            </a:r>
            <a:r>
              <a:rPr dirty="0"/>
              <a:t> 잘 </a:t>
            </a:r>
            <a:r>
              <a:rPr dirty="0" err="1"/>
              <a:t>포착하지</a:t>
            </a:r>
            <a:r>
              <a:rPr dirty="0"/>
              <a:t> </a:t>
            </a:r>
            <a:r>
              <a:rPr dirty="0" err="1"/>
              <a:t>못한다는</a:t>
            </a:r>
            <a:r>
              <a:rPr dirty="0"/>
              <a:t> </a:t>
            </a:r>
            <a:r>
              <a:rPr dirty="0" err="1"/>
              <a:t>한계</a:t>
            </a:r>
            <a:endParaRPr lang="ko-KR" altLang="en-US" dirty="0"/>
          </a:p>
          <a:p>
            <a:pPr marL="228600" indent="-228600">
              <a:buFontTx/>
              <a:buNone/>
            </a:pPr>
            <a:endParaRPr lang="ko-KR" altLang="en-US" dirty="0"/>
          </a:p>
          <a:p>
            <a:pPr marL="228600" indent="-228600">
              <a:buFontTx/>
              <a:buNone/>
            </a:pPr>
            <a:r>
              <a:rPr dirty="0"/>
              <a:t>2. </a:t>
            </a:r>
            <a:r>
              <a:rPr sz="2880" b="1" dirty="0" err="1"/>
              <a:t>ELMo</a:t>
            </a:r>
            <a:r>
              <a:rPr sz="2880" b="1" dirty="0"/>
              <a:t>(2018</a:t>
            </a:r>
            <a:r>
              <a:rPr lang="ko-KR" sz="2880" b="1" dirty="0"/>
              <a:t> 초</a:t>
            </a:r>
            <a:r>
              <a:rPr sz="2880" b="1" dirty="0"/>
              <a:t>)</a:t>
            </a:r>
            <a:r>
              <a:rPr dirty="0"/>
              <a:t>  </a:t>
            </a:r>
            <a:r>
              <a:rPr sz="2880" b="1" dirty="0" err="1">
                <a:solidFill>
                  <a:srgbClr val="FF0000"/>
                </a:solidFill>
              </a:rPr>
              <a:t>문맥</a:t>
            </a:r>
            <a:r>
              <a:rPr sz="2880" b="1" dirty="0">
                <a:solidFill>
                  <a:srgbClr val="FF0000"/>
                </a:solidFill>
              </a:rPr>
              <a:t> </a:t>
            </a:r>
            <a:r>
              <a:rPr sz="2880" b="1" dirty="0" err="1">
                <a:solidFill>
                  <a:srgbClr val="FF0000"/>
                </a:solidFill>
              </a:rPr>
              <a:t>임베딩</a:t>
            </a:r>
            <a:r>
              <a:rPr sz="2880" b="1" dirty="0">
                <a:solidFill>
                  <a:srgbClr val="FF0000"/>
                </a:solidFill>
              </a:rPr>
              <a:t> </a:t>
            </a:r>
            <a:r>
              <a:rPr lang="ko-KR" sz="2880" b="1" dirty="0">
                <a:solidFill>
                  <a:srgbClr val="FF0000"/>
                </a:solidFill>
              </a:rPr>
              <a:t>&amp; </a:t>
            </a:r>
            <a:r>
              <a:rPr sz="2880" b="1" dirty="0" err="1">
                <a:solidFill>
                  <a:srgbClr val="FF0000"/>
                </a:solidFill>
              </a:rPr>
              <a:t>사전학습</a:t>
            </a:r>
            <a:r>
              <a:rPr sz="2880" b="1" dirty="0">
                <a:solidFill>
                  <a:srgbClr val="FF0000"/>
                </a:solidFill>
              </a:rPr>
              <a:t> </a:t>
            </a:r>
            <a:r>
              <a:rPr dirty="0"/>
              <a:t> </a:t>
            </a:r>
            <a:r>
              <a:rPr dirty="0" err="1"/>
              <a:t>등장</a:t>
            </a:r>
            <a:endParaRPr lang="ko-KR" altLang="en-US" dirty="0"/>
          </a:p>
          <a:p>
            <a:pPr marL="228600" indent="-228600">
              <a:buFontTx/>
              <a:buNone/>
            </a:pPr>
            <a:endParaRPr lang="ko-KR" altLang="en-US" dirty="0"/>
          </a:p>
          <a:p>
            <a:pPr marL="0" indent="0">
              <a:buFontTx/>
              <a:buNone/>
            </a:pPr>
            <a:r>
              <a:rPr b="1" dirty="0"/>
              <a:t>&gt; </a:t>
            </a:r>
            <a:r>
              <a:rPr b="1" dirty="0" err="1"/>
              <a:t>문장</a:t>
            </a:r>
            <a:r>
              <a:rPr b="1" dirty="0"/>
              <a:t> </a:t>
            </a:r>
            <a:r>
              <a:rPr b="1" dirty="0" err="1"/>
              <a:t>내의</a:t>
            </a:r>
            <a:r>
              <a:rPr b="1" dirty="0"/>
              <a:t> </a:t>
            </a:r>
            <a:r>
              <a:rPr b="1" dirty="0" err="1"/>
              <a:t>위치나</a:t>
            </a:r>
            <a:r>
              <a:rPr b="1" dirty="0"/>
              <a:t> </a:t>
            </a:r>
            <a:r>
              <a:rPr b="1" dirty="0" err="1"/>
              <a:t>주변</a:t>
            </a:r>
            <a:r>
              <a:rPr b="1" dirty="0"/>
              <a:t> </a:t>
            </a:r>
            <a:r>
              <a:rPr b="1" dirty="0" err="1"/>
              <a:t>단어</a:t>
            </a:r>
            <a:r>
              <a:rPr b="1" dirty="0"/>
              <a:t>(</a:t>
            </a:r>
            <a:r>
              <a:rPr b="1" dirty="0" err="1"/>
              <a:t>문맥</a:t>
            </a:r>
            <a:r>
              <a:rPr b="1" dirty="0"/>
              <a:t>)에 </a:t>
            </a:r>
            <a:r>
              <a:rPr b="1" dirty="0" err="1"/>
              <a:t>따라</a:t>
            </a:r>
            <a:r>
              <a:rPr b="1" dirty="0"/>
              <a:t> </a:t>
            </a:r>
            <a:r>
              <a:rPr dirty="0" err="1"/>
              <a:t>동일한</a:t>
            </a:r>
            <a:r>
              <a:rPr dirty="0"/>
              <a:t> </a:t>
            </a:r>
            <a:r>
              <a:rPr dirty="0" err="1"/>
              <a:t>단어라도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벡터를</a:t>
            </a:r>
            <a:r>
              <a:rPr dirty="0"/>
              <a:t> </a:t>
            </a:r>
            <a:r>
              <a:rPr dirty="0" err="1"/>
              <a:t>부여</a:t>
            </a:r>
            <a:endParaRPr lang="ko-KR" altLang="en-US" dirty="0"/>
          </a:p>
          <a:p>
            <a:pPr marL="228600" indent="-228600">
              <a:buFontTx/>
              <a:buNone/>
            </a:pPr>
            <a:r>
              <a:rPr dirty="0"/>
              <a:t>&gt;</a:t>
            </a:r>
            <a:r>
              <a:rPr lang="ko-KR" dirty="0"/>
              <a:t>정적 </a:t>
            </a:r>
            <a:r>
              <a:rPr lang="ko-KR" dirty="0" err="1"/>
              <a:t>임베딩을</a:t>
            </a:r>
            <a:r>
              <a:rPr lang="ko-KR" dirty="0"/>
              <a:t> 보완했으나, </a:t>
            </a:r>
            <a:r>
              <a:rPr dirty="0"/>
              <a:t>RNN </a:t>
            </a:r>
            <a:r>
              <a:rPr dirty="0" err="1"/>
              <a:t>특성상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b="1" dirty="0" err="1"/>
              <a:t>순차적</a:t>
            </a:r>
            <a:r>
              <a:rPr b="1" dirty="0"/>
              <a:t> </a:t>
            </a:r>
            <a:r>
              <a:rPr b="1" dirty="0" err="1"/>
              <a:t>학습</a:t>
            </a:r>
            <a:r>
              <a:rPr b="1" dirty="0"/>
              <a:t> 및 </a:t>
            </a:r>
            <a:r>
              <a:rPr b="1" dirty="0" err="1"/>
              <a:t>병렬화</a:t>
            </a:r>
            <a:r>
              <a:rPr b="1" dirty="0"/>
              <a:t> </a:t>
            </a:r>
            <a:r>
              <a:rPr b="1" dirty="0" err="1"/>
              <a:t>어려움</a:t>
            </a:r>
            <a:endParaRPr lang="ko-KR" altLang="en-US" sz="2115" b="1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115" b="1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115" b="1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sz="3270" b="1" dirty="0"/>
              <a:t>3. </a:t>
            </a:r>
            <a:r>
              <a:rPr lang="ko-KR" sz="3270" b="1" dirty="0" err="1"/>
              <a:t>Transformer</a:t>
            </a:r>
            <a:r>
              <a:rPr lang="ko-KR" sz="3270" b="1" dirty="0"/>
              <a:t> 기반 </a:t>
            </a:r>
            <a:r>
              <a:rPr sz="3270" b="1" dirty="0"/>
              <a:t>사</a:t>
            </a:r>
            <a:r>
              <a:rPr lang="ko-KR" sz="3270" b="1" dirty="0" err="1"/>
              <a:t>전학습</a:t>
            </a:r>
            <a:r>
              <a:rPr lang="ko-KR" sz="3270" b="1" dirty="0"/>
              <a:t> 모델의 등장(</a:t>
            </a:r>
            <a:r>
              <a:rPr sz="3270" b="1" dirty="0"/>
              <a:t>GPT, </a:t>
            </a:r>
            <a:r>
              <a:rPr lang="ko-KR" sz="3270" b="1" dirty="0"/>
              <a:t>2018 6월</a:t>
            </a:r>
            <a:r>
              <a:rPr sz="3270" b="1" dirty="0"/>
              <a:t>)</a:t>
            </a:r>
            <a:endParaRPr lang="ko-KR" altLang="en-US" sz="3270" b="1" dirty="0"/>
          </a:p>
          <a:p>
            <a:pPr marL="228600" indent="-228600">
              <a:buFontTx/>
              <a:buNone/>
            </a:pPr>
            <a:endParaRPr lang="ko-KR" altLang="en-US" sz="3270" b="1" dirty="0"/>
          </a:p>
          <a:p>
            <a:pPr marL="228600" indent="-228600">
              <a:buFontTx/>
              <a:buNone/>
            </a:pPr>
            <a:r>
              <a:rPr dirty="0" err="1"/>
              <a:t>대규모</a:t>
            </a:r>
            <a:r>
              <a:rPr dirty="0"/>
              <a:t>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코퍼스에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b="1" dirty="0" err="1"/>
              <a:t>언어모델링</a:t>
            </a:r>
            <a:r>
              <a:rPr dirty="0" err="1"/>
              <a:t>을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학습</a:t>
            </a:r>
            <a:endParaRPr lang="ko-KR" altLang="en-US" dirty="0"/>
          </a:p>
          <a:p>
            <a:pPr marL="228600" indent="-228600">
              <a:buFontTx/>
              <a:buNone/>
            </a:pPr>
            <a:r>
              <a:rPr dirty="0" err="1"/>
              <a:t>이후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다운스트림</a:t>
            </a:r>
            <a:r>
              <a:rPr dirty="0"/>
              <a:t> </a:t>
            </a:r>
            <a:r>
              <a:rPr dirty="0" err="1"/>
              <a:t>태스크</a:t>
            </a:r>
            <a:r>
              <a:rPr dirty="0"/>
              <a:t>(</a:t>
            </a:r>
            <a:r>
              <a:rPr dirty="0" err="1"/>
              <a:t>분류</a:t>
            </a:r>
            <a:r>
              <a:rPr dirty="0"/>
              <a:t>, QA 등)에 </a:t>
            </a:r>
            <a:r>
              <a:rPr b="1" dirty="0" err="1"/>
              <a:t>파인튜닝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방식이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도입</a:t>
            </a:r>
            <a:endParaRPr lang="ko-KR" altLang="en-US" dirty="0"/>
          </a:p>
          <a:p>
            <a:pPr marL="228600" indent="-228600">
              <a:buFontTx/>
              <a:buNone/>
            </a:pPr>
            <a:r>
              <a:rPr lang="ko-KR" dirty="0"/>
              <a:t>&gt;</a:t>
            </a:r>
            <a:r>
              <a:rPr b="1" dirty="0" err="1"/>
              <a:t>단방향</a:t>
            </a:r>
            <a:r>
              <a:rPr b="1" dirty="0"/>
              <a:t> </a:t>
            </a:r>
            <a:r>
              <a:rPr b="1" dirty="0" err="1"/>
              <a:t>학습</a:t>
            </a:r>
            <a:r>
              <a:rPr dirty="0" err="1"/>
              <a:t>이라는</a:t>
            </a:r>
            <a:r>
              <a:rPr dirty="0"/>
              <a:t> </a:t>
            </a:r>
            <a:r>
              <a:rPr dirty="0" err="1"/>
              <a:t>구조상</a:t>
            </a:r>
            <a:r>
              <a:rPr dirty="0"/>
              <a:t>, </a:t>
            </a:r>
            <a:r>
              <a:rPr dirty="0" err="1"/>
              <a:t>완전한</a:t>
            </a:r>
            <a:r>
              <a:rPr dirty="0"/>
              <a:t> </a:t>
            </a:r>
            <a:r>
              <a:rPr dirty="0" err="1"/>
              <a:t>양방향</a:t>
            </a:r>
            <a:r>
              <a:rPr dirty="0"/>
              <a:t> </a:t>
            </a:r>
            <a:r>
              <a:rPr dirty="0" err="1"/>
              <a:t>문맥</a:t>
            </a:r>
            <a:r>
              <a:rPr dirty="0"/>
              <a:t> </a:t>
            </a:r>
            <a:r>
              <a:rPr dirty="0" err="1"/>
              <a:t>이해에는</a:t>
            </a:r>
            <a:r>
              <a:rPr dirty="0"/>
              <a:t> </a:t>
            </a:r>
            <a:r>
              <a:rPr dirty="0" err="1"/>
              <a:t>제약</a:t>
            </a:r>
            <a:endParaRPr lang="ko-KR" altLang="en-US" sz="2115" b="1" dirty="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800" dirty="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 dirty="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34B11-29D3-82BC-9241-145601ADD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1730374"/>
            <a:ext cx="11691502" cy="48497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800" dirty="0">
                <a:latin typeface="Calibri" charset="0"/>
                <a:ea typeface="맑은 고딕" charset="0"/>
                <a:cs typeface="+mn-cs"/>
              </a:rPr>
              <a:t>지난 내용 정리</a:t>
            </a:r>
            <a:endParaRPr lang="en-US" altLang="ko-KR" sz="2800" dirty="0">
              <a:latin typeface="Calibri" charset="0"/>
              <a:ea typeface="맑은 고딕" charset="0"/>
              <a:cs typeface="+mn-cs"/>
            </a:endParaRPr>
          </a:p>
          <a:p>
            <a:pPr marL="0" indent="0">
              <a:buNone/>
            </a:pPr>
            <a:r>
              <a:rPr lang="ko-KR" altLang="en-US" sz="2800" dirty="0">
                <a:latin typeface="Calibri" charset="0"/>
                <a:ea typeface="맑은 고딕" charset="0"/>
                <a:cs typeface="+mn-cs"/>
              </a:rPr>
              <a:t> </a:t>
            </a:r>
            <a:endParaRPr lang="ko-KR" altLang="en-US" sz="2800" b="1" dirty="0">
              <a:latin typeface="Calibri" charset="0"/>
              <a:ea typeface="맑은 고딕" charset="0"/>
              <a:cs typeface="+mn-cs"/>
            </a:endParaRPr>
          </a:p>
          <a:p>
            <a:pPr>
              <a:buFontTx/>
              <a:buChar char="-"/>
            </a:pPr>
            <a:r>
              <a:rPr lang="en-US" altLang="ko-KR" sz="2000" dirty="0"/>
              <a:t>Bert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gpt</a:t>
            </a:r>
            <a:r>
              <a:rPr lang="ko-KR" altLang="en-US" sz="2000" dirty="0"/>
              <a:t>의 순방향 학습과 다르게 </a:t>
            </a:r>
            <a:r>
              <a:rPr lang="en-US" altLang="ko-KR" sz="2000" dirty="0"/>
              <a:t>“</a:t>
            </a:r>
            <a:r>
              <a:rPr lang="ko-KR" altLang="en-US" sz="2000" dirty="0"/>
              <a:t>양방향</a:t>
            </a:r>
            <a:r>
              <a:rPr lang="en-US" altLang="ko-KR" sz="2000" dirty="0"/>
              <a:t>”</a:t>
            </a:r>
            <a:r>
              <a:rPr lang="ko-KR" altLang="en-US" sz="2000" dirty="0"/>
              <a:t> 학습이 가능한 </a:t>
            </a:r>
            <a:r>
              <a:rPr lang="en-US" altLang="ko-KR" sz="2000" dirty="0"/>
              <a:t>Transformer </a:t>
            </a:r>
            <a:r>
              <a:rPr lang="ko-KR" altLang="en-US" sz="2000" dirty="0"/>
              <a:t>기반 모델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대규모 텍스트 코퍼스에 대해 사전 </a:t>
            </a:r>
            <a:r>
              <a:rPr lang="ko-KR" altLang="en-US" sz="2000" dirty="0" err="1"/>
              <a:t>학습후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다운스트림</a:t>
            </a:r>
            <a:r>
              <a:rPr lang="ko-KR" altLang="en-US" sz="2000" dirty="0"/>
              <a:t> </a:t>
            </a:r>
            <a:r>
              <a:rPr lang="en-US" altLang="ko-KR" sz="2000" dirty="0"/>
              <a:t>task</a:t>
            </a:r>
            <a:r>
              <a:rPr lang="ko-KR" altLang="en-US" sz="2000" dirty="0"/>
              <a:t>에 따라 </a:t>
            </a:r>
            <a:r>
              <a:rPr lang="ko-KR" altLang="en-US" sz="2000" dirty="0" err="1"/>
              <a:t>파인튜닝하는</a:t>
            </a:r>
            <a:r>
              <a:rPr lang="ko-KR" altLang="en-US" sz="2000" dirty="0"/>
              <a:t> 방식은 동일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Bert</a:t>
            </a:r>
            <a:r>
              <a:rPr lang="ko-KR" altLang="en-US" sz="2000" dirty="0"/>
              <a:t>의 사전학습 </a:t>
            </a:r>
            <a:r>
              <a:rPr lang="en-US" altLang="ko-KR" sz="2000" dirty="0"/>
              <a:t>: </a:t>
            </a:r>
          </a:p>
          <a:p>
            <a:pPr marL="0" indent="0">
              <a:buNone/>
            </a:pPr>
            <a:r>
              <a:rPr lang="en-US" altLang="ko-KR" sz="1900" dirty="0"/>
              <a:t>1. MLM(Masked Language Model) : </a:t>
            </a:r>
            <a:r>
              <a:rPr lang="ko-KR" altLang="en-US" sz="1900" dirty="0"/>
              <a:t>입력 토큰의 일부분을 </a:t>
            </a:r>
            <a:r>
              <a:rPr lang="en-US" altLang="ko-KR" sz="1900" dirty="0"/>
              <a:t>[MASK]</a:t>
            </a:r>
            <a:r>
              <a:rPr lang="ko-KR" altLang="en-US" sz="1900" dirty="0"/>
              <a:t>로 가려놓고</a:t>
            </a:r>
            <a:r>
              <a:rPr lang="en-US" altLang="ko-KR" sz="1900" dirty="0"/>
              <a:t>, </a:t>
            </a:r>
            <a:r>
              <a:rPr lang="ko-KR" altLang="en-US" sz="1900" dirty="0"/>
              <a:t>원래 단어를 예측하도록 학습 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( Robert-a : MLM</a:t>
            </a:r>
            <a:r>
              <a:rPr lang="ko-KR" altLang="en-US" sz="1900" dirty="0"/>
              <a:t>에서 동적으로 </a:t>
            </a:r>
            <a:r>
              <a:rPr lang="en-US" altLang="ko-KR" sz="1900" dirty="0"/>
              <a:t>MASK )</a:t>
            </a:r>
          </a:p>
          <a:p>
            <a:pPr marL="0" indent="0">
              <a:buNone/>
            </a:pPr>
            <a:r>
              <a:rPr lang="en-US" altLang="ko-KR" sz="1900" dirty="0"/>
              <a:t>2. NSP(Next Sentence Prediction) : </a:t>
            </a:r>
            <a:r>
              <a:rPr lang="ko-KR" altLang="en-US" sz="1900" dirty="0"/>
              <a:t>연속된 문장인지 아닌지를 맞히게 하는 예측</a:t>
            </a:r>
            <a:r>
              <a:rPr lang="en-US" altLang="ko-KR" sz="1900" dirty="0"/>
              <a:t>(</a:t>
            </a:r>
            <a:r>
              <a:rPr lang="en-US" altLang="ko-KR" sz="1900" dirty="0" err="1"/>
              <a:t>IsNext</a:t>
            </a:r>
            <a:r>
              <a:rPr lang="en-US" altLang="ko-KR" sz="1900" dirty="0"/>
              <a:t>/</a:t>
            </a:r>
            <a:r>
              <a:rPr lang="en-US" altLang="ko-KR" sz="1900" dirty="0" err="1"/>
              <a:t>NotNext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( Robert-a : NSP</a:t>
            </a:r>
            <a:r>
              <a:rPr lang="ko-KR" altLang="en-US" sz="1900" dirty="0"/>
              <a:t>에서 성능향상에 별로 도움 </a:t>
            </a:r>
            <a:r>
              <a:rPr lang="en-US" altLang="ko-KR" sz="1900" dirty="0"/>
              <a:t>X )</a:t>
            </a:r>
          </a:p>
          <a:p>
            <a:pPr marL="0" indent="0">
              <a:buNone/>
            </a:pPr>
            <a:r>
              <a:rPr lang="en-US" altLang="ko-KR" sz="1900" dirty="0"/>
              <a:t>[</a:t>
            </a:r>
            <a:r>
              <a:rPr lang="en-US" altLang="ko-KR" sz="1900" i="1" dirty="0"/>
              <a:t>CLS] </a:t>
            </a:r>
            <a:r>
              <a:rPr lang="en-US" altLang="ko-KR" sz="1900" dirty="0"/>
              <a:t>= </a:t>
            </a:r>
            <a:r>
              <a:rPr lang="ko-KR" altLang="en-US" sz="1900" dirty="0" err="1"/>
              <a:t>시퀸스</a:t>
            </a:r>
            <a:r>
              <a:rPr lang="ko-KR" altLang="en-US" sz="1900" dirty="0"/>
              <a:t> 전체를 대표하는 토큰</a:t>
            </a:r>
            <a:r>
              <a:rPr lang="en-US" altLang="ko-KR" sz="1900" dirty="0"/>
              <a:t>(</a:t>
            </a:r>
            <a:r>
              <a:rPr lang="ko-KR" altLang="en-US" sz="1900" dirty="0"/>
              <a:t>전체 문장의 요약 벡터</a:t>
            </a:r>
            <a:r>
              <a:rPr lang="en-US" altLang="ko-KR" sz="1900" dirty="0"/>
              <a:t>) =&gt; </a:t>
            </a:r>
            <a:r>
              <a:rPr lang="ko-KR" altLang="en-US" sz="1900" dirty="0" err="1"/>
              <a:t>파인튜닝에서</a:t>
            </a:r>
            <a:r>
              <a:rPr lang="ko-KR" altLang="en-US" sz="1900" dirty="0"/>
              <a:t> 활용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[</a:t>
            </a:r>
            <a:r>
              <a:rPr lang="en-US" altLang="ko-KR" sz="1900" i="1" dirty="0"/>
              <a:t>SEP] </a:t>
            </a:r>
            <a:r>
              <a:rPr lang="en-US" altLang="ko-KR" sz="1900" dirty="0"/>
              <a:t>= </a:t>
            </a:r>
            <a:r>
              <a:rPr lang="ko-KR" altLang="en-US" sz="1900" dirty="0"/>
              <a:t>두 문장 사이를 구분하기 위한 토큰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Token Embedding(</a:t>
            </a:r>
            <a:r>
              <a:rPr lang="en-US" altLang="ko-KR" sz="1900" dirty="0" err="1"/>
              <a:t>WordPiece</a:t>
            </a:r>
            <a:r>
              <a:rPr lang="en-US" altLang="ko-KR" sz="1900" dirty="0"/>
              <a:t>) / Segment Embedding(</a:t>
            </a:r>
            <a:r>
              <a:rPr lang="ko-KR" altLang="en-US" sz="1900" dirty="0"/>
              <a:t>문장구분</a:t>
            </a:r>
            <a:r>
              <a:rPr lang="en-US" altLang="ko-KR" sz="1900" dirty="0"/>
              <a:t>) / Position Embedding(</a:t>
            </a:r>
            <a:r>
              <a:rPr lang="ko-KR" altLang="en-US" sz="1900" dirty="0"/>
              <a:t>위치정보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(</a:t>
            </a:r>
            <a:r>
              <a:rPr lang="en-US" altLang="ko-KR" sz="1900" dirty="0" err="1"/>
              <a:t>WordPiece</a:t>
            </a:r>
            <a:r>
              <a:rPr lang="en-US" altLang="ko-KR" sz="1900" dirty="0"/>
              <a:t> = </a:t>
            </a:r>
            <a:r>
              <a:rPr lang="ko-KR" altLang="ko-KR" sz="1900" b="0" dirty="0"/>
              <a:t>자주 등장하면서 가장 긴 길이의 </a:t>
            </a:r>
            <a:r>
              <a:rPr lang="ko-KR" altLang="ko-KR" sz="1900" b="0" dirty="0" err="1"/>
              <a:t>sub-word가</a:t>
            </a:r>
            <a:r>
              <a:rPr lang="ko-KR" altLang="ko-KR" sz="1900" b="0" dirty="0"/>
              <a:t> 하나의 단위</a:t>
            </a:r>
            <a:r>
              <a:rPr lang="en-US" altLang="ko-KR" sz="1900" b="0" dirty="0"/>
              <a:t>)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331899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852BD1A-09D2-77A8-9091-3BD1F669F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730374"/>
            <a:ext cx="11862547" cy="4849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>
                <a:latin typeface="Calibri" charset="0"/>
                <a:ea typeface="맑은 고딕" charset="0"/>
                <a:cs typeface="+mn-cs"/>
              </a:rPr>
              <a:t>지난 내용 정리</a:t>
            </a:r>
            <a:endParaRPr lang="en-US" altLang="ko-KR" sz="2800" dirty="0">
              <a:latin typeface="Calibri" charset="0"/>
              <a:ea typeface="맑은 고딕" charset="0"/>
              <a:cs typeface="+mn-cs"/>
            </a:endParaRPr>
          </a:p>
          <a:p>
            <a:pPr marL="0" indent="0">
              <a:buNone/>
            </a:pPr>
            <a:r>
              <a:rPr lang="ko-KR" altLang="en-US" sz="2800" dirty="0">
                <a:latin typeface="Calibri" charset="0"/>
                <a:ea typeface="맑은 고딕" charset="0"/>
                <a:cs typeface="+mn-cs"/>
              </a:rPr>
              <a:t> </a:t>
            </a:r>
            <a:endParaRPr lang="ko-KR" altLang="en-US" sz="2800" b="1" dirty="0">
              <a:latin typeface="Calibri" charset="0"/>
              <a:ea typeface="맑은 고딕" charset="0"/>
              <a:cs typeface="+mn-cs"/>
            </a:endParaRPr>
          </a:p>
          <a:p>
            <a:pPr>
              <a:buFontTx/>
              <a:buChar char="-"/>
            </a:pPr>
            <a:r>
              <a:rPr lang="en-US" altLang="ko-KR" sz="2000" dirty="0"/>
              <a:t>Bert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파인튜닝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사전학습이 끝난  </a:t>
            </a:r>
            <a:r>
              <a:rPr lang="en-US" altLang="ko-KR" sz="2000" dirty="0"/>
              <a:t>Bert</a:t>
            </a:r>
            <a:r>
              <a:rPr lang="ko-KR" altLang="en-US" sz="2000" dirty="0"/>
              <a:t>의 파라미터를 초기값으로 사용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[CLS]</a:t>
            </a:r>
            <a:r>
              <a:rPr lang="ko-KR" altLang="en-US" sz="2000" dirty="0"/>
              <a:t>토큰의 최종 벡터 위에 얇은 선형 레이어</a:t>
            </a:r>
            <a:r>
              <a:rPr lang="en-US" altLang="ko-KR" sz="2000" dirty="0"/>
              <a:t>(</a:t>
            </a:r>
            <a:r>
              <a:rPr lang="ko-KR" altLang="en-US" sz="2000" dirty="0"/>
              <a:t>선형변환</a:t>
            </a:r>
            <a:r>
              <a:rPr lang="en-US" altLang="ko-KR" sz="2000" dirty="0"/>
              <a:t>)</a:t>
            </a:r>
            <a:r>
              <a:rPr lang="ko-KR" altLang="en-US" sz="2000" dirty="0"/>
              <a:t>를 붙여</a:t>
            </a:r>
            <a:r>
              <a:rPr lang="en-US" altLang="ko-KR" sz="2000" dirty="0"/>
              <a:t> </a:t>
            </a:r>
            <a:r>
              <a:rPr lang="ko-KR" altLang="en-US" sz="2000" dirty="0"/>
              <a:t>특정 </a:t>
            </a:r>
            <a:r>
              <a:rPr lang="ko-KR" altLang="en-US" sz="2000" dirty="0" err="1"/>
              <a:t>다운스트림에</a:t>
            </a:r>
            <a:r>
              <a:rPr lang="ko-KR" altLang="en-US" sz="2000" dirty="0"/>
              <a:t> 맞게 학습시킴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이를 통해 이미 가지고 있는 해당 문장에 대한 풍부한 정보를 이용해 나머지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분류나 예측을 어떻게 할지 정도</a:t>
            </a:r>
            <a:r>
              <a:rPr lang="en-US" altLang="ko-KR" sz="2000" b="1" dirty="0"/>
              <a:t>”</a:t>
            </a:r>
            <a:r>
              <a:rPr lang="ko-KR" altLang="en-US" sz="2000" dirty="0"/>
              <a:t>만 해주는 것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271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C85BF-0F81-2827-5A0C-6C6C8F77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문제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7AB5C-1B0B-336B-B806-5CA0CCB9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자연어 데이터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언레이블</a:t>
            </a:r>
            <a:r>
              <a:rPr lang="ko-KR" altLang="en-US" sz="2000" dirty="0"/>
              <a:t> </a:t>
            </a:r>
            <a:r>
              <a:rPr lang="en-US" altLang="ko-KR" sz="2000" dirty="0"/>
              <a:t>corpus) </a:t>
            </a:r>
            <a:r>
              <a:rPr lang="ko-KR" altLang="en-US" sz="2000" dirty="0"/>
              <a:t>자체는 풍부하지만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특정 </a:t>
            </a:r>
            <a:r>
              <a:rPr lang="ko-KR" altLang="en-US" sz="2000" dirty="0" err="1"/>
              <a:t>테스크를</a:t>
            </a:r>
            <a:r>
              <a:rPr lang="ko-KR" altLang="en-US" sz="2000" dirty="0"/>
              <a:t> 해결하기 위한 필요한 라벨이 달린 데이터는 희소함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( </a:t>
            </a:r>
            <a:r>
              <a:rPr lang="ko-KR" altLang="en-US" sz="2000" dirty="0" err="1"/>
              <a:t>딥러닝모델은</a:t>
            </a:r>
            <a:r>
              <a:rPr lang="ko-KR" altLang="en-US" sz="2000" dirty="0"/>
              <a:t> 일반적으로 대규모 라벨이 달린 데이터를 필요 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기존 판별</a:t>
            </a:r>
            <a:r>
              <a:rPr lang="en-US" altLang="ko-KR" sz="2000" dirty="0"/>
              <a:t>(discriminative) </a:t>
            </a:r>
            <a:r>
              <a:rPr lang="ko-KR" altLang="en-US" sz="2000" dirty="0"/>
              <a:t>방식 </a:t>
            </a:r>
            <a:r>
              <a:rPr lang="ko-KR" altLang="en-US" sz="2000" dirty="0" err="1"/>
              <a:t>학습으로만은</a:t>
            </a:r>
            <a:r>
              <a:rPr lang="ko-KR" altLang="en-US" sz="2000" dirty="0"/>
              <a:t> 데이터 부족으로 인한 성능 제약</a:t>
            </a:r>
            <a:endParaRPr lang="en-US" altLang="ko-KR" sz="20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000" dirty="0"/>
              <a:t>판별 방식 </a:t>
            </a:r>
            <a:r>
              <a:rPr lang="en-US" altLang="ko-KR" sz="2000" dirty="0"/>
              <a:t>: </a:t>
            </a:r>
          </a:p>
          <a:p>
            <a:pPr marL="0" indent="0">
              <a:buNone/>
            </a:pPr>
            <a:r>
              <a:rPr lang="ko-KR" altLang="en-US" sz="2000" dirty="0"/>
              <a:t>라벨이 달린 입력</a:t>
            </a:r>
            <a:r>
              <a:rPr lang="en-US" altLang="ko-KR" sz="2000" dirty="0"/>
              <a:t>(</a:t>
            </a:r>
            <a:r>
              <a:rPr lang="ko-KR" altLang="en-US" sz="2000" dirty="0"/>
              <a:t>문장</a:t>
            </a:r>
            <a:r>
              <a:rPr lang="en-US" altLang="ko-KR" sz="2000" dirty="0"/>
              <a:t>·</a:t>
            </a:r>
            <a:r>
              <a:rPr lang="ko-KR" altLang="en-US" sz="2000" dirty="0"/>
              <a:t>텍스트 등</a:t>
            </a:r>
            <a:r>
              <a:rPr lang="en-US" altLang="ko-KR" sz="2000" dirty="0"/>
              <a:t>)</a:t>
            </a:r>
            <a:r>
              <a:rPr lang="ko-KR" altLang="en-US" sz="2000" dirty="0"/>
              <a:t>과 해당 라벨</a:t>
            </a:r>
            <a:r>
              <a:rPr lang="en-US" altLang="ko-KR" sz="2000" dirty="0"/>
              <a:t>(</a:t>
            </a:r>
            <a:r>
              <a:rPr lang="ko-KR" altLang="en-US" sz="2000" dirty="0"/>
              <a:t>카테고리</a:t>
            </a:r>
            <a:r>
              <a:rPr lang="en-US" altLang="ko-KR" sz="2000" dirty="0"/>
              <a:t>, </a:t>
            </a:r>
            <a:r>
              <a:rPr lang="ko-KR" altLang="en-US" sz="2000" dirty="0"/>
              <a:t>답변</a:t>
            </a:r>
            <a:r>
              <a:rPr lang="en-US" altLang="ko-KR" sz="2000" dirty="0"/>
              <a:t>, </a:t>
            </a:r>
            <a:r>
              <a:rPr lang="ko-KR" altLang="en-US" sz="2000" dirty="0"/>
              <a:t>참</a:t>
            </a:r>
            <a:r>
              <a:rPr lang="en-US" altLang="ko-KR" sz="2000" dirty="0"/>
              <a:t>/</a:t>
            </a:r>
            <a:r>
              <a:rPr lang="ko-KR" altLang="en-US" sz="2000" dirty="0"/>
              <a:t>거짓 등</a:t>
            </a:r>
            <a:r>
              <a:rPr lang="en-US" altLang="ko-KR" sz="2000" dirty="0"/>
              <a:t>)</a:t>
            </a:r>
            <a:r>
              <a:rPr lang="ko-KR" altLang="en-US" sz="2000" dirty="0"/>
              <a:t>을 직접 매핑하는 방식</a:t>
            </a:r>
            <a:r>
              <a:rPr lang="en-US" altLang="ko-KR" sz="2000" dirty="0"/>
              <a:t>(</a:t>
            </a:r>
            <a:r>
              <a:rPr lang="ko-KR" altLang="en-US" sz="2000" dirty="0"/>
              <a:t>전통적인 </a:t>
            </a:r>
            <a:r>
              <a:rPr lang="en-US" altLang="ko-KR" sz="2000" dirty="0"/>
              <a:t>Supervised Learning </a:t>
            </a:r>
            <a:r>
              <a:rPr lang="ko-KR" altLang="en-US" sz="2000" dirty="0"/>
              <a:t>모델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이러한 방식은 각 태스크마다 대규모의 라벨 데이터가 필요</a:t>
            </a:r>
          </a:p>
        </p:txBody>
      </p:sp>
    </p:spTree>
    <p:extLst>
      <p:ext uri="{BB962C8B-B14F-4D97-AF65-F5344CB8AC3E}">
        <p14:creationId xmlns:p14="http://schemas.microsoft.com/office/powerpoint/2010/main" val="385167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pattern square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square" id="{B0339716-848F-4588-B127-A5FA481BABD2}" vid="{0C661C3F-A2D7-49AE-9CDB-144D51DFD4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2080</Words>
  <Application>Microsoft Office PowerPoint</Application>
  <PresentationFormat>와이드스크린</PresentationFormat>
  <Paragraphs>208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__fkGroteskNeue_598ab8</vt:lpstr>
      <vt:lpstr>-apple-system</vt:lpstr>
      <vt:lpstr>맑은 고딕</vt:lpstr>
      <vt:lpstr>Arial</vt:lpstr>
      <vt:lpstr>Calibri</vt:lpstr>
      <vt:lpstr>Symbol</vt:lpstr>
      <vt:lpstr>Office 테마</vt:lpstr>
      <vt:lpstr>theme pattern square</vt:lpstr>
      <vt:lpstr>Improving Language Understanding by Generative Pre-Training</vt:lpstr>
      <vt:lpstr>PowerPoint 프레젠테이션</vt:lpstr>
      <vt:lpstr>Supervised Learning? Unsupervised Learning?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 상황</vt:lpstr>
      <vt:lpstr>해결책 및 성과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SEONGBEEN PARK</dc:creator>
  <cp:lastModifiedBy>SEONGBEEN PARK</cp:lastModifiedBy>
  <cp:revision>6</cp:revision>
  <dcterms:created xsi:type="dcterms:W3CDTF">2025-01-06T08:11:53Z</dcterms:created>
  <dcterms:modified xsi:type="dcterms:W3CDTF">2025-01-06T14:38:03Z</dcterms:modified>
</cp:coreProperties>
</file>