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9" r:id="rId13"/>
  </p:sldMasterIdLst>
  <p:notesMasterIdLst>
    <p:notesMasterId r:id="rId15"/>
  </p:notesMasterIdLst>
  <p:sldIdLst>
    <p:sldId id="325" r:id="rId17"/>
    <p:sldId id="326" r:id="rId18"/>
    <p:sldId id="327" r:id="rId19"/>
    <p:sldId id="354" r:id="rId20"/>
    <p:sldId id="353" r:id="rId21"/>
    <p:sldId id="328" r:id="rId22"/>
    <p:sldId id="330" r:id="rId23"/>
    <p:sldId id="329" r:id="rId24"/>
    <p:sldId id="35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5" autoAdjust="0"/>
    <p:restoredTop sz="85976" autoAdjust="0"/>
  </p:normalViewPr>
  <p:slideViewPr>
    <p:cSldViewPr snapToGrid="0" snapToObjects="1">
      <p:cViewPr varScale="1">
        <p:scale>
          <a:sx n="88" d="100"/>
          <a:sy n="88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5D5A4-95F5-46E6-BBE1-ED05D4EA7E25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2C6F2-981C-4426-AFAF-087149C90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0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128AD-910A-64C4-4805-FA78BCADD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7624F6-FFA9-997A-E5E7-23F5BA38B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C4BEA-A689-0027-C47D-5E841AC5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582A3-1381-9391-CDB8-336BF6C5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BEA13D-19F8-0975-F50C-DCB8957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8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F3601-1C4C-D0BA-1050-769AFA5E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2C9DC6-2296-61EF-D972-41300AB3D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A80C7-F28A-3683-526C-A36FA266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B01DB-36BC-1910-B84C-DE2978CE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D1479-40B9-439F-D9B1-A6E35521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5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C787CC-DECD-3394-C911-998CCC94F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154810-2615-EA33-5DE1-A426A77FC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443C2-C62B-654D-D3FC-A6C52326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ECD8E-93C1-D4BA-54CF-2145347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70884-7B1E-D384-5B86-1148F528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7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826EC-875A-3E87-5A47-844EF601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5C923-2B8B-FCDD-16FA-DED0B9709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E5E18-3386-AA2B-7A80-FC7012BC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87969-E4D2-A410-E946-CBF38D31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9590B-C618-B094-09B3-75C25C85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04803-3577-1817-3998-5C5FC7B7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059541-EFAC-95A6-5BA8-15ED06D86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D00CC-7060-4B20-A4A2-23B78DFC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DD810-33FB-D1C6-B110-2F007517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1C62E-62A2-7815-B714-30A7EC40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3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3FB45-C33C-20F6-D543-CAC2668F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54E90-3339-9B02-BB57-B3E3FC4AC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497BB4-F69B-3B98-71B4-DDC209DF8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76B313-8365-146F-5E7D-A32D9EEE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960A5-8C2E-036B-B317-4E49EA58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F3028D-6D6D-55C9-00AD-4D6B9D2D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18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00B1D-B359-3EE7-F9A4-98EEA80D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CBC86-A8BE-DEA7-42B8-AAC3ED88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A2E7A-83CE-8784-5329-03627B5A6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8C68C-EFCE-7741-8AE7-885AB85C3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48A7B6-45EE-9125-094C-837CB80F8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F0B871-0E53-FFA2-B1D0-09BFCDE1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09DFF3-0A7B-B4F7-3A22-9528187A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6E8AC-F7F6-6E47-3189-BAFD3CF3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5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5B260-D4E3-DE01-15D8-55C728D5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A43EF0-35A3-F07B-176B-2FED5713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C6220F-23E0-1DD5-CC12-C3D953BA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EFF1A-4ABD-776D-A096-035A4A3D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1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F68115-2766-1E40-1E14-51A4F6A0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23990A-B2FD-4073-4E8C-24155734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8190E-E6BC-89C1-6E34-8490D734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5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33608-093A-B236-D507-43A5BFF4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8D5E3-C6B2-14A2-F1C6-F962E3B9B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1266AF-17D3-F081-E163-D875C8A8B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AA3C55-5F01-373B-9EE7-7EFB6907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F6C2C8-BF1F-BCE4-43D6-95599EB6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F48C3C-8E6E-B543-2E28-82D941D9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7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41C5F-01EF-B891-CD69-A90CF40A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E38CC7-0994-C9FC-F359-C74286B9B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1A0D4F-361B-89BC-7F69-65B3ADC28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13AE79-4D85-B1CD-EDE9-61BD36BA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10A62F-3304-9014-85B3-6831A240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6E1FE-E554-7520-1268-6C47BD79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3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F36902-EC6A-A9D4-BBB8-60A9C572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D6FB56-8BF4-1D1A-C2F7-2C53B59F3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62BC9-4A5F-F366-AACF-557C29E56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90488-3C30-5498-59D4-380F1CB9F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1DDEE-A30D-B70A-7299-E209A3A6F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5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fImage165291344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fImage1242931358467.png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226611966334.png"></Relationship><Relationship Id="rId2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58032006500.png"></Relationship><Relationship Id="rId3" Type="http://schemas.openxmlformats.org/officeDocument/2006/relationships/image" Target="../media/fImage2163822019169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404431975724.png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394652091478.jpeg"></Relationship><Relationship Id="rId4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hyperlink" Target="https://lee-soohyun.tistory.com/274" TargetMode="External"></Relationship><Relationship Id="rId2" Type="http://schemas.openxmlformats.org/officeDocument/2006/relationships/hyperlink" Target="https://arxiv.org/abs/2005.14165" TargetMode="External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477010" y="134620"/>
            <a:ext cx="91452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>
              <a:buFontTx/>
              <a:buNone/>
              <a:defRPr lang="en-GB" altLang="en-US" sz="6000"/>
            </a:lvl1pPr>
          </a:lstStyle>
          <a:p>
            <a:pPr marL="0" indent="0"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S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par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s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e Transformer</a:t>
            </a: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1" descr="C:/Users/shaun/AppData/Roaming/PolarisOffice/ETemp/18792_18875840/fImage16529134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6595" y="3131185"/>
            <a:ext cx="10697845" cy="21697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C:/Users/shaun/AppData/Roaming/PolarisOffice/ETemp/18792_18875840/fImage124293135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0785" y="1497330"/>
            <a:ext cx="9338310" cy="4088765"/>
          </a:xfrm>
          <a:prstGeom prst="rect"/>
          <a:noFill/>
        </p:spPr>
      </p:pic>
      <p:sp>
        <p:nvSpPr>
          <p:cNvPr id="3" name="내용 개체 틀 3"/>
          <p:cNvSpPr txBox="1">
            <a:spLocks noGrp="1"/>
          </p:cNvSpPr>
          <p:nvPr>
            <p:ph type="obj" idx="2"/>
          </p:nvPr>
        </p:nvSpPr>
        <p:spPr>
          <a:xfrm rot="0">
            <a:off x="2305050" y="691515"/>
            <a:ext cx="10849610" cy="599059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20000"/>
          </a:bodyPr>
          <a:lstStyle/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5115" b="1">
                <a:latin typeface="Calibri" charset="0"/>
                <a:ea typeface="맑은 고딕" charset="0"/>
                <a:cs typeface="+mn-cs"/>
              </a:rPr>
              <a:t>W</a:t>
            </a:r>
            <a:r>
              <a:rPr lang="ko-KR" altLang="en-US" sz="5115" b="1">
                <a:latin typeface="Calibri" charset="0"/>
                <a:ea typeface="맑은 고딕" charset="0"/>
                <a:cs typeface="+mn-cs"/>
              </a:rPr>
              <a:t>hy Sparse Transformer?</a:t>
            </a:r>
            <a:endParaRPr lang="ko-KR" altLang="en-US" sz="5115" b="1">
              <a:latin typeface="Calibri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 b="1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</a:t>
            </a: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                           </a:t>
            </a: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                              </a:t>
            </a:r>
            <a:r>
              <a:rPr lang="ko-KR" altLang="en-US" sz="2350">
                <a:latin typeface="Calibri" charset="0"/>
                <a:ea typeface="Calibri" charset="0"/>
                <a:cs typeface="+mn-cs"/>
              </a:rPr>
              <a:t>계산 </a:t>
            </a:r>
            <a:r>
              <a:rPr lang="ko-KR" altLang="en-US" sz="2350">
                <a:latin typeface="Calibri" charset="0"/>
                <a:ea typeface="Calibri" charset="0"/>
                <a:cs typeface="+mn-cs"/>
              </a:rPr>
              <a:t>복</a:t>
            </a:r>
            <a:r>
              <a:rPr lang="ko-KR" altLang="en-US" sz="2350">
                <a:latin typeface="Calibri" charset="0"/>
                <a:ea typeface="Calibri" charset="0"/>
                <a:cs typeface="+mn-cs"/>
              </a:rPr>
              <a:t>잡도 </a:t>
            </a:r>
            <a:r>
              <a:rPr lang="ko-KR" altLang="en-US" sz="2350">
                <a:latin typeface="Calibri" charset="0"/>
                <a:ea typeface="Calibri" charset="0"/>
                <a:cs typeface="+mn-cs"/>
              </a:rPr>
              <a:t>때문!(n x n)</a:t>
            </a: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10895" y="623570"/>
            <a:ext cx="10650220" cy="571055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92500" lnSpcReduction="10000"/>
          </a:bodyPr>
          <a:lstStyle/>
          <a:p>
            <a:pPr marL="0" indent="0" algn="ctr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0" indent="0" algn="ctr">
              <a:buFontTx/>
              <a:buNone/>
            </a:pPr>
            <a:r>
              <a:rPr lang="ko-KR" altLang="ko-KR" sz="2800">
                <a:latin typeface="맑은 고딕" charset="0"/>
                <a:ea typeface="맑은 고딕" charset="0"/>
                <a:cs typeface="+mn-cs"/>
              </a:rPr>
              <a:t>20</a:t>
            </a:r>
            <a:r>
              <a:rPr lang="ko-KR" altLang="ko-KR" sz="2800">
                <a:latin typeface="맑은 고딕" charset="0"/>
                <a:ea typeface="맑은 고딕" charset="0"/>
                <a:cs typeface="+mn-cs"/>
              </a:rPr>
              <a:t>1</a:t>
            </a:r>
            <a:r>
              <a:rPr lang="ko-KR" altLang="ko-KR" sz="2800">
                <a:latin typeface="맑은 고딕" charset="0"/>
                <a:ea typeface="맑은 고딕" charset="0"/>
                <a:cs typeface="+mn-cs"/>
              </a:rPr>
              <a:t>9</a:t>
            </a:r>
            <a:r>
              <a:rPr lang="ko-KR" altLang="ko-KR" sz="2800">
                <a:latin typeface="맑은 고딕" charset="0"/>
                <a:ea typeface="맑은 고딕" charset="0"/>
                <a:cs typeface="+mn-cs"/>
              </a:rPr>
              <a:t>년</a:t>
            </a:r>
            <a:r>
              <a:rPr lang="ko-KR" altLang="ko-KR" sz="2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ko-KR" sz="2800">
                <a:latin typeface="맑은 고딕" charset="0"/>
                <a:ea typeface="맑은 고딕" charset="0"/>
                <a:cs typeface="+mn-cs"/>
              </a:rPr>
              <a:t>5월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0" indent="0" algn="ctr">
              <a:buFontTx/>
              <a:buNone/>
            </a:pPr>
            <a:r>
              <a:rPr lang="ko-KR" altLang="ko-KR" sz="2315" b="1">
                <a:latin typeface="맑은 고딕" charset="0"/>
                <a:ea typeface="맑은 고딕" charset="0"/>
                <a:cs typeface="+mn-cs"/>
              </a:rPr>
              <a:t>&lt;</a:t>
            </a:r>
            <a:r>
              <a:rPr lang="ko-KR" altLang="ko-KR" sz="2315" b="1">
                <a:latin typeface="맑은 고딕" charset="0"/>
                <a:ea typeface="맑은 고딕" charset="0"/>
                <a:cs typeface="+mn-cs"/>
              </a:rPr>
              <a:t>G</a:t>
            </a:r>
            <a:r>
              <a:rPr lang="ko-KR" altLang="ko-KR" sz="2315" b="1">
                <a:latin typeface="맑은 고딕" charset="0"/>
                <a:ea typeface="맑은 고딕" charset="0"/>
                <a:cs typeface="+mn-cs"/>
              </a:rPr>
              <a:t>enerati</a:t>
            </a:r>
            <a:r>
              <a:rPr lang="ko-KR" altLang="ko-KR" sz="2315" b="1">
                <a:latin typeface="맑은 고딕" charset="0"/>
                <a:ea typeface="맑은 고딕" charset="0"/>
                <a:cs typeface="+mn-cs"/>
              </a:rPr>
              <a:t>n</a:t>
            </a:r>
            <a:r>
              <a:rPr lang="ko-KR" altLang="ko-KR" sz="2315" b="1">
                <a:latin typeface="맑은 고딕" charset="0"/>
                <a:ea typeface="맑은 고딕" charset="0"/>
                <a:cs typeface="+mn-cs"/>
              </a:rPr>
              <a:t>g Long Sequences with Sparse Transformers</a:t>
            </a:r>
            <a:r>
              <a:rPr lang="ko-KR" altLang="ko-KR" sz="2315" b="1">
                <a:latin typeface="맑은 고딕" charset="0"/>
                <a:ea typeface="맑은 고딕" charset="0"/>
                <a:cs typeface="+mn-cs"/>
              </a:rPr>
              <a:t>&gt;</a:t>
            </a:r>
            <a:endParaRPr lang="ko-KR" altLang="en-US" sz="2315" b="1">
              <a:latin typeface="맑은 고딕" charset="0"/>
              <a:ea typeface="맑은 고딕" charset="0"/>
              <a:cs typeface="+mn-cs"/>
            </a:endParaRPr>
          </a:p>
          <a:p>
            <a:pPr marL="228600" indent="-228600"/>
            <a:endParaRPr lang="ko-KR" altLang="en-US" sz="2315" b="1"/>
          </a:p>
          <a:p>
            <a:pPr marL="0" indent="0" algn="ctr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4" descr="C:/Users/shaun/AppData/Roaming/PolarisOffice/ETemp/18792_18875840/fImage22661196633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2165" y="2803525"/>
            <a:ext cx="11020425" cy="1430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 noGrp="1"/>
          </p:cNvSpPr>
          <p:nvPr>
            <p:ph type="obj" idx="2"/>
          </p:nvPr>
        </p:nvSpPr>
        <p:spPr>
          <a:xfrm rot="0">
            <a:off x="3781425" y="842010"/>
            <a:ext cx="4870450" cy="1100455"/>
          </a:xfrm>
          <a:prstGeom prst="rect"/>
        </p:spPr>
        <p:txBody>
          <a:bodyPr wrap="square" lIns="91440" tIns="45720" rIns="91440" bIns="45720" numCol="1" vert="horz" anchor="t">
            <a:normAutofit fontScale="25000" lnSpcReduction="20000"/>
          </a:bodyPr>
          <a:lstStyle/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1200" b="1">
                <a:latin typeface="Calibri" charset="0"/>
                <a:ea typeface="맑은 고딕" charset="0"/>
                <a:cs typeface="+mn-cs"/>
              </a:rPr>
              <a:t>W</a:t>
            </a:r>
            <a:r>
              <a:rPr lang="ko-KR" altLang="en-US" sz="11200" b="1">
                <a:latin typeface="Calibri" charset="0"/>
                <a:ea typeface="맑은 고딕" charset="0"/>
                <a:cs typeface="+mn-cs"/>
              </a:rPr>
              <a:t>hat is Sparse Tr</a:t>
            </a:r>
            <a:r>
              <a:rPr lang="ko-KR" altLang="en-US" sz="11200" b="1">
                <a:latin typeface="Calibri" charset="0"/>
                <a:ea typeface="맑은 고딕" charset="0"/>
                <a:cs typeface="+mn-cs"/>
              </a:rPr>
              <a:t>a</a:t>
            </a:r>
            <a:r>
              <a:rPr lang="ko-KR" altLang="en-US" sz="11200" b="1">
                <a:latin typeface="Calibri" charset="0"/>
                <a:ea typeface="맑은 고딕" charset="0"/>
                <a:cs typeface="+mn-cs"/>
              </a:rPr>
              <a:t>nsformer?</a:t>
            </a:r>
            <a:endParaRPr lang="ko-KR" altLang="en-US" sz="11200" b="1">
              <a:latin typeface="Calibri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 b="1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</a:t>
            </a: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                           </a:t>
            </a: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                         </a:t>
            </a: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</p:txBody>
      </p:sp>
      <p:pic>
        <p:nvPicPr>
          <p:cNvPr id="4" name="그림 6" descr="C:/Users/shaun/AppData/Roaming/PolarisOffice/ETemp/18792_18875840/fImage145803200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3255" y="2087880"/>
            <a:ext cx="5448935" cy="2820035"/>
          </a:xfrm>
          <a:prstGeom prst="rect"/>
          <a:noFill/>
        </p:spPr>
      </p:pic>
      <p:pic>
        <p:nvPicPr>
          <p:cNvPr id="5" name="그림 7" descr="C:/Users/shaun/AppData/Roaming/PolarisOffice/ETemp/18792_18875840/fImage216382201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15380" y="1998345"/>
            <a:ext cx="5493385" cy="3080385"/>
          </a:xfrm>
          <a:prstGeom prst="rect"/>
          <a:noFill/>
        </p:spPr>
      </p:pic>
      <p:sp>
        <p:nvSpPr>
          <p:cNvPr id="6" name="내용 개체 틀 8"/>
          <p:cNvSpPr txBox="1">
            <a:spLocks noGrp="1"/>
          </p:cNvSpPr>
          <p:nvPr/>
        </p:nvSpPr>
        <p:spPr>
          <a:xfrm rot="0">
            <a:off x="1664970" y="5290820"/>
            <a:ext cx="1118870" cy="1100455"/>
          </a:xfrm>
          <a:prstGeom prst="rect"/>
        </p:spPr>
        <p:txBody>
          <a:bodyPr wrap="square" lIns="91440" tIns="45720" rIns="91440" bIns="45720" numCol="1" vert="horz" anchor="t">
            <a:normAutofit fontScale="25000" lnSpcReduction="20000"/>
          </a:bodyPr>
          <a:lstStyle/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1200" b="1">
                <a:latin typeface="Calibri" charset="0"/>
                <a:ea typeface="맑은 고딕" charset="0"/>
                <a:cs typeface="+mn-cs"/>
              </a:rPr>
              <a:t>L</a:t>
            </a:r>
            <a:r>
              <a:rPr lang="ko-KR" altLang="en-US" sz="11200" b="1">
                <a:latin typeface="Calibri" charset="0"/>
                <a:ea typeface="맑은 고딕" charset="0"/>
                <a:cs typeface="+mn-cs"/>
              </a:rPr>
              <a:t>ocal</a:t>
            </a:r>
            <a:endParaRPr lang="ko-KR" altLang="en-US" sz="11200" b="1">
              <a:latin typeface="Calibri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 b="1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</a:t>
            </a: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                           </a:t>
            </a: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                         </a:t>
            </a: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7" name="텍스트 상자 9"/>
          <p:cNvSpPr txBox="1">
            <a:spLocks noGrp="1"/>
          </p:cNvSpPr>
          <p:nvPr/>
        </p:nvSpPr>
        <p:spPr>
          <a:xfrm rot="0">
            <a:off x="4253230" y="5293995"/>
            <a:ext cx="1471930" cy="1100455"/>
          </a:xfrm>
          <a:prstGeom prst="rect"/>
        </p:spPr>
        <p:txBody>
          <a:bodyPr wrap="square" lIns="91440" tIns="45720" rIns="91440" bIns="45720" numCol="1" vert="horz" anchor="t">
            <a:normAutofit fontScale="25000" lnSpcReduction="20000"/>
          </a:bodyPr>
          <a:lstStyle/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1200" b="1">
                <a:latin typeface="Calibri" charset="0"/>
                <a:ea typeface="맑은 고딕" charset="0"/>
                <a:cs typeface="+mn-cs"/>
              </a:rPr>
              <a:t>Ra</a:t>
            </a:r>
            <a:r>
              <a:rPr lang="ko-KR" altLang="en-US" sz="11200" b="1">
                <a:latin typeface="Calibri" charset="0"/>
                <a:ea typeface="맑은 고딕" charset="0"/>
                <a:cs typeface="+mn-cs"/>
              </a:rPr>
              <a:t>ndom</a:t>
            </a:r>
            <a:endParaRPr lang="ko-KR" altLang="en-US" sz="11200" b="1">
              <a:latin typeface="Calibri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 b="1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</a:t>
            </a: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                           </a:t>
            </a: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                         </a:t>
            </a: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8" name="텍스트 상자 10"/>
          <p:cNvSpPr txBox="1">
            <a:spLocks noGrp="1"/>
          </p:cNvSpPr>
          <p:nvPr/>
        </p:nvSpPr>
        <p:spPr>
          <a:xfrm rot="0">
            <a:off x="7200900" y="5293995"/>
            <a:ext cx="1389380" cy="1100455"/>
          </a:xfrm>
          <a:prstGeom prst="rect"/>
        </p:spPr>
        <p:txBody>
          <a:bodyPr wrap="square" lIns="91440" tIns="45720" rIns="91440" bIns="45720" numCol="1" vert="horz" anchor="t">
            <a:normAutofit fontScale="25000" lnSpcReduction="20000"/>
          </a:bodyPr>
          <a:lstStyle/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1200" b="1">
                <a:latin typeface="Calibri" charset="0"/>
                <a:ea typeface="맑은 고딕" charset="0"/>
                <a:cs typeface="+mn-cs"/>
              </a:rPr>
              <a:t>S</a:t>
            </a:r>
            <a:r>
              <a:rPr lang="ko-KR" altLang="en-US" sz="11200" b="1">
                <a:latin typeface="Calibri" charset="0"/>
                <a:ea typeface="맑은 고딕" charset="0"/>
                <a:cs typeface="+mn-cs"/>
              </a:rPr>
              <a:t>tri</a:t>
            </a:r>
            <a:r>
              <a:rPr lang="ko-KR" altLang="en-US" sz="11200" b="1">
                <a:latin typeface="Calibri" charset="0"/>
                <a:ea typeface="맑은 고딕" charset="0"/>
                <a:cs typeface="+mn-cs"/>
              </a:rPr>
              <a:t>d</a:t>
            </a:r>
            <a:r>
              <a:rPr lang="ko-KR" altLang="en-US" sz="11200" b="1">
                <a:latin typeface="Calibri" charset="0"/>
                <a:ea typeface="맑은 고딕" charset="0"/>
                <a:cs typeface="+mn-cs"/>
              </a:rPr>
              <a:t>ed</a:t>
            </a:r>
            <a:endParaRPr lang="ko-KR" altLang="en-US" sz="11200" b="1">
              <a:latin typeface="Calibri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 b="1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</a:t>
            </a: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                           </a:t>
            </a: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                         </a:t>
            </a: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9" name="텍스트 상자 11"/>
          <p:cNvSpPr txBox="1">
            <a:spLocks noGrp="1"/>
          </p:cNvSpPr>
          <p:nvPr/>
        </p:nvSpPr>
        <p:spPr>
          <a:xfrm rot="0">
            <a:off x="9854565" y="5293995"/>
            <a:ext cx="1118870" cy="1100455"/>
          </a:xfrm>
          <a:prstGeom prst="rect"/>
        </p:spPr>
        <p:txBody>
          <a:bodyPr wrap="square" lIns="91440" tIns="45720" rIns="91440" bIns="45720" numCol="1" vert="horz" anchor="t">
            <a:normAutofit fontScale="25000" lnSpcReduction="20000"/>
          </a:bodyPr>
          <a:lstStyle/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1200" b="1">
                <a:latin typeface="Calibri" charset="0"/>
                <a:ea typeface="맑은 고딕" charset="0"/>
                <a:cs typeface="+mn-cs"/>
              </a:rPr>
              <a:t>F</a:t>
            </a:r>
            <a:r>
              <a:rPr lang="ko-KR" altLang="en-US" sz="11200" b="1">
                <a:latin typeface="Calibri" charset="0"/>
                <a:ea typeface="맑은 고딕" charset="0"/>
                <a:cs typeface="+mn-cs"/>
              </a:rPr>
              <a:t>ixed</a:t>
            </a:r>
            <a:endParaRPr lang="ko-KR" altLang="en-US" sz="11200" b="1">
              <a:latin typeface="Calibri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 b="1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</a:t>
            </a: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                           </a:t>
            </a: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                         </a:t>
            </a: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 noGrp="1"/>
          </p:cNvSpPr>
          <p:nvPr>
            <p:ph type="obj" idx="2"/>
          </p:nvPr>
        </p:nvSpPr>
        <p:spPr>
          <a:xfrm rot="0">
            <a:off x="1942465" y="1170305"/>
            <a:ext cx="10849610" cy="5990590"/>
          </a:xfrm>
          <a:prstGeom prst="rect"/>
        </p:spPr>
        <p:txBody>
          <a:bodyPr wrap="square" lIns="91440" tIns="45720" rIns="91440" bIns="45720" numCol="1" vert="horz" anchor="t">
            <a:normAutofit fontScale="77500" lnSpcReduction="20000"/>
          </a:bodyPr>
          <a:lstStyle/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3095" b="1">
                <a:latin typeface="Calibri" charset="0"/>
                <a:ea typeface="맑은 고딕" charset="0"/>
                <a:cs typeface="+mn-cs"/>
              </a:rPr>
              <a:t>Sparse Transformer</a:t>
            </a:r>
            <a:r>
              <a:rPr lang="ko-KR" altLang="en-US" sz="3095" b="1">
                <a:latin typeface="Calibri" charset="0"/>
                <a:ea typeface="맑은 고딕" charset="0"/>
                <a:cs typeface="+mn-cs"/>
              </a:rPr>
              <a:t>로 </a:t>
            </a:r>
            <a:r>
              <a:rPr lang="ko-KR" altLang="en-US" sz="3095" b="1">
                <a:latin typeface="Calibri" charset="0"/>
                <a:ea typeface="맑은 고딕" charset="0"/>
                <a:cs typeface="+mn-cs"/>
              </a:rPr>
              <a:t>학습해도 성능</a:t>
            </a:r>
            <a:r>
              <a:rPr lang="ko-KR" altLang="en-US" sz="3095" b="1">
                <a:latin typeface="Calibri" charset="0"/>
                <a:ea typeface="맑은 고딕" charset="0"/>
                <a:cs typeface="+mn-cs"/>
              </a:rPr>
              <a:t>엔 </a:t>
            </a:r>
            <a:r>
              <a:rPr lang="ko-KR" altLang="en-US" sz="3095" b="1">
                <a:latin typeface="Calibri" charset="0"/>
                <a:ea typeface="맑은 고딕" charset="0"/>
                <a:cs typeface="+mn-cs"/>
              </a:rPr>
              <a:t>전혀 문제가 </a:t>
            </a:r>
            <a:r>
              <a:rPr lang="ko-KR" altLang="en-US" sz="3095" b="1">
                <a:latin typeface="Calibri" charset="0"/>
                <a:ea typeface="맑은 고딕" charset="0"/>
                <a:cs typeface="+mn-cs"/>
              </a:rPr>
              <a:t>없다!</a:t>
            </a:r>
            <a:endParaRPr lang="ko-KR" altLang="en-US" sz="3095" b="1">
              <a:latin typeface="Calibri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 b="1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</a:t>
            </a: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                           </a:t>
            </a: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                         </a:t>
            </a: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</p:txBody>
      </p:sp>
      <p:pic>
        <p:nvPicPr>
          <p:cNvPr id="4" name="그림 5" descr="C:/Users/shaun/AppData/Roaming/PolarisOffice/ETemp/18792_18875840/fImage740443197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77770" y="2242820"/>
            <a:ext cx="6483985" cy="3289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906780" y="70675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/>
              <a:t>?</a:t>
            </a:r>
            <a:r>
              <a:rPr lang="ko-KR" altLang="en-US"/>
              <a:t>? : </a:t>
            </a:r>
            <a:r>
              <a:rPr lang="ko-KR" altLang="en-US"/>
              <a:t>그렇다면 섞어먹</a:t>
            </a:r>
            <a:r>
              <a:rPr lang="ko-KR" altLang="en-US"/>
              <a:t>자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2632710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맑은 고딕"/>
              <a:buChar char="•"/>
            </a:pPr>
            <a:r>
              <a:rPr b="1"/>
              <a:t>Local Attention</a:t>
            </a:r>
            <a:r>
              <a:rPr b="1"/>
              <a:t> </a:t>
            </a:r>
            <a:endParaRPr lang="ko-KR" altLang="en-US" b="1"/>
          </a:p>
          <a:p>
            <a:pPr marL="0" indent="0">
              <a:buFontTx/>
              <a:buNone/>
            </a:pPr>
            <a:r>
              <a:rPr sz="1400"/>
              <a:t>인접한 토큰들 간 짧은 거리 의존 관계 잘 포착</a:t>
            </a:r>
            <a:r>
              <a:rPr sz="1400"/>
              <a:t> </a:t>
            </a:r>
            <a:r>
              <a:rPr lang="ko-KR" sz="1400"/>
              <a:t>/</a:t>
            </a:r>
            <a:r>
              <a:rPr lang="ko-KR" sz="1400"/>
              <a:t> </a:t>
            </a:r>
            <a:r>
              <a:rPr sz="1400"/>
              <a:t>멀리 떨어진 토큰들 간 관계(long-range) 놓</a:t>
            </a:r>
            <a:r>
              <a:rPr lang="ko-KR" sz="1400"/>
              <a:t>침</a:t>
            </a:r>
            <a:endParaRPr lang="ko-KR" altLang="en-US" sz="1400"/>
          </a:p>
          <a:p>
            <a:pPr marL="0" indent="0">
              <a:buFontTx/>
              <a:buNone/>
            </a:pPr>
            <a:endParaRPr lang="ko-KR" altLang="en-US" sz="1645"/>
          </a:p>
          <a:p>
            <a:pPr marL="228600" indent="-228600">
              <a:buFont typeface="맑은 고딕"/>
              <a:buChar char="•"/>
            </a:pPr>
            <a:r>
              <a:rPr b="1"/>
              <a:t>Strided Attention</a:t>
            </a:r>
            <a:r>
              <a:rPr sz="1645"/>
              <a:t>(</a:t>
            </a:r>
            <a:r>
              <a:rPr sz="1645"/>
              <a:t>토큰 i가 일정 간격 s로 떨어진 토큰만 </a:t>
            </a:r>
            <a:r>
              <a:rPr lang="ko-KR" sz="1645"/>
              <a:t>포착</a:t>
            </a:r>
            <a:r>
              <a:rPr sz="1645"/>
              <a:t>)</a:t>
            </a:r>
            <a:endParaRPr lang="ko-KR" altLang="en-US" sz="1645"/>
          </a:p>
          <a:p>
            <a:pPr marL="0" indent="0">
              <a:buFontTx/>
              <a:buNone/>
            </a:pPr>
            <a:r>
              <a:rPr sz="1400"/>
              <a:t>긴 거리를 부분적으로 커버</a:t>
            </a:r>
            <a:r>
              <a:rPr lang="ko-KR" sz="1400"/>
              <a:t> </a:t>
            </a:r>
            <a:r>
              <a:rPr lang="ko-KR" sz="1400"/>
              <a:t>/</a:t>
            </a:r>
            <a:r>
              <a:rPr sz="1400"/>
              <a:t> 세밀한 부분(인접 토큰)의 정보 놓</a:t>
            </a:r>
            <a:r>
              <a:rPr sz="1400"/>
              <a:t>침</a:t>
            </a:r>
            <a:endParaRPr lang="ko-KR" altLang="en-US" sz="1400"/>
          </a:p>
          <a:p>
            <a:pPr marL="0" indent="0">
              <a:buFontTx/>
              <a:buNone/>
            </a:pPr>
            <a:endParaRPr lang="ko-KR" altLang="en-US" sz="1645"/>
          </a:p>
          <a:p>
            <a:pPr marL="228600" indent="-228600">
              <a:buFont typeface="맑은 고딕"/>
              <a:buChar char="•"/>
            </a:pPr>
            <a:r>
              <a:rPr b="1"/>
              <a:t>Fixed Attention</a:t>
            </a:r>
            <a:r>
              <a:rPr sz="1645"/>
              <a:t>(특정 블록, 특정 인덱스 집합 등 고정된 규칙으로 토큰 집합 </a:t>
            </a:r>
            <a:r>
              <a:rPr lang="ko-KR" sz="1645"/>
              <a:t>포착</a:t>
            </a:r>
            <a:r>
              <a:rPr sz="1645"/>
              <a:t>)</a:t>
            </a:r>
            <a:endParaRPr lang="ko-KR" altLang="en-US"/>
          </a:p>
          <a:p>
            <a:pPr marL="0" indent="0">
              <a:buFontTx/>
              <a:buNone/>
            </a:pPr>
            <a:r>
              <a:rPr sz="1400"/>
              <a:t>일정한 메모리·연산량</a:t>
            </a:r>
            <a:r>
              <a:rPr sz="1400"/>
              <a:t> </a:t>
            </a:r>
            <a:r>
              <a:rPr sz="1400"/>
              <a:t>/ </a:t>
            </a:r>
            <a:r>
              <a:rPr sz="1510"/>
              <a:t>자유도’가 떨어져서 매우 세밀하거나 동적 상황에 대처하기 어</a:t>
            </a:r>
            <a:r>
              <a:rPr sz="1510"/>
              <a:t>려움</a:t>
            </a:r>
            <a:endParaRPr lang="ko-KR" altLang="en-US" sz="1510"/>
          </a:p>
          <a:p>
            <a:pPr marL="0" indent="0">
              <a:buFontTx/>
              <a:buNone/>
            </a:pPr>
            <a:endParaRPr lang="ko-KR" altLang="en-US" sz="1600" b="1"/>
          </a:p>
          <a:p>
            <a:pPr marL="228600" indent="-228600">
              <a:buFont typeface="맑은 고딕"/>
              <a:buChar char="•"/>
            </a:pPr>
            <a:endParaRPr lang="ko-KR" altLang="en-US" sz="1600"/>
          </a:p>
        </p:txBody>
      </p:sp>
      <p:pic>
        <p:nvPicPr>
          <p:cNvPr id="4" name="그림 13" descr="C:/Users/shaun/AppData/Roaming/PolarisOffice/ETemp/18792_18875840/fImage394652091478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93025" y="348615"/>
            <a:ext cx="3147695" cy="2401570"/>
          </a:xfrm>
          <a:prstGeom prst="rect"/>
          <a:noFill/>
        </p:spPr>
      </p:pic>
      <p:sp>
        <p:nvSpPr>
          <p:cNvPr id="5" name="텍스트 상자 14"/>
          <p:cNvSpPr txBox="1">
            <a:spLocks noGrp="1"/>
          </p:cNvSpPr>
          <p:nvPr/>
        </p:nvSpPr>
        <p:spPr>
          <a:xfrm rot="0">
            <a:off x="7901940" y="995680"/>
            <a:ext cx="1118870" cy="1100455"/>
          </a:xfrm>
          <a:prstGeom prst="rect"/>
        </p:spPr>
        <p:txBody>
          <a:bodyPr wrap="square" lIns="91440" tIns="45720" rIns="91440" bIns="45720" numCol="1" vert="horz" anchor="t">
            <a:normAutofit fontScale="25000" lnSpcReduction="20000"/>
          </a:bodyPr>
          <a:lstStyle/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1200" b="1">
                <a:latin typeface="Calibri" charset="0"/>
                <a:ea typeface="맑은 고딕" charset="0"/>
                <a:cs typeface="+mn-cs"/>
              </a:rPr>
              <a:t>L</a:t>
            </a:r>
            <a:r>
              <a:rPr lang="ko-KR" altLang="en-US" sz="11200" b="1">
                <a:latin typeface="Calibri" charset="0"/>
                <a:ea typeface="맑은 고딕" charset="0"/>
                <a:cs typeface="+mn-cs"/>
              </a:rPr>
              <a:t>ocal</a:t>
            </a:r>
            <a:endParaRPr lang="ko-KR" altLang="en-US" sz="11200" b="1">
              <a:latin typeface="Calibri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 b="1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</a:t>
            </a: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                           </a:t>
            </a: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                         </a:t>
            </a: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텍스트 상자 15"/>
          <p:cNvSpPr txBox="1">
            <a:spLocks noGrp="1"/>
          </p:cNvSpPr>
          <p:nvPr/>
        </p:nvSpPr>
        <p:spPr>
          <a:xfrm rot="0">
            <a:off x="8657590" y="1320165"/>
            <a:ext cx="1471930" cy="1100455"/>
          </a:xfrm>
          <a:prstGeom prst="rect"/>
        </p:spPr>
        <p:txBody>
          <a:bodyPr wrap="square" lIns="91440" tIns="45720" rIns="91440" bIns="45720" numCol="1" vert="horz" anchor="t">
            <a:normAutofit fontScale="25000" lnSpcReduction="20000"/>
          </a:bodyPr>
          <a:lstStyle/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1200" b="1">
                <a:latin typeface="Calibri" charset="0"/>
                <a:ea typeface="맑은 고딕" charset="0"/>
                <a:cs typeface="+mn-cs"/>
              </a:rPr>
              <a:t>S</a:t>
            </a:r>
            <a:r>
              <a:rPr lang="ko-KR" altLang="en-US" sz="11200" b="1">
                <a:latin typeface="Calibri" charset="0"/>
                <a:ea typeface="맑은 고딕" charset="0"/>
                <a:cs typeface="+mn-cs"/>
              </a:rPr>
              <a:t>trided</a:t>
            </a:r>
            <a:endParaRPr lang="ko-KR" altLang="en-US" sz="11200" b="1">
              <a:latin typeface="Calibri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 b="1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</a:t>
            </a: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                           </a:t>
            </a: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                         </a:t>
            </a: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7" name="텍스트 상자 16"/>
          <p:cNvSpPr txBox="1">
            <a:spLocks noGrp="1"/>
          </p:cNvSpPr>
          <p:nvPr/>
        </p:nvSpPr>
        <p:spPr>
          <a:xfrm rot="0">
            <a:off x="9697085" y="861695"/>
            <a:ext cx="1471930" cy="1100455"/>
          </a:xfrm>
          <a:prstGeom prst="rect"/>
        </p:spPr>
        <p:txBody>
          <a:bodyPr wrap="square" lIns="91440" tIns="45720" rIns="91440" bIns="45720" numCol="1" vert="horz" anchor="t">
            <a:normAutofit fontScale="25000" lnSpcReduction="20000"/>
          </a:bodyPr>
          <a:lstStyle/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1200" b="1">
                <a:latin typeface="Calibri" charset="0"/>
                <a:ea typeface="맑은 고딕" charset="0"/>
                <a:cs typeface="+mn-cs"/>
              </a:rPr>
              <a:t>F</a:t>
            </a:r>
            <a:r>
              <a:rPr lang="ko-KR" altLang="en-US" sz="11200" b="1">
                <a:latin typeface="Calibri" charset="0"/>
                <a:ea typeface="맑은 고딕" charset="0"/>
                <a:cs typeface="+mn-cs"/>
              </a:rPr>
              <a:t>ixed</a:t>
            </a:r>
            <a:endParaRPr lang="ko-KR" altLang="en-US" sz="11200" b="1">
              <a:latin typeface="Calibri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 b="1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</a:t>
            </a: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                           </a:t>
            </a: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350">
                <a:latin typeface="Calibri" charset="0"/>
                <a:ea typeface="Calibri" charset="0"/>
                <a:cs typeface="+mn-cs"/>
              </a:rPr>
              <a:t>                          </a:t>
            </a: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73735" y="814705"/>
            <a:ext cx="10518140" cy="45319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228600" indent="-228600">
              <a:buFontTx/>
              <a:buNone/>
            </a:pPr>
            <a:r>
              <a:rPr sz="2880" b="1"/>
              <a:t>Factorized Attention Heads</a:t>
            </a:r>
            <a:endParaRPr lang="ko-KR" altLang="en-US" sz="288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350" b="1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endParaRPr lang="ko-KR" altLang="en-US" sz="235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35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2350" b="1">
                <a:latin typeface="Calibri" charset="0"/>
                <a:ea typeface="맑은 고딕" charset="0"/>
                <a:cs typeface="+mn-cs"/>
              </a:rPr>
              <a:t>한 </a:t>
            </a:r>
            <a:r>
              <a:rPr lang="ko-KR" altLang="en-US" sz="2350" b="1">
                <a:latin typeface="Calibri" charset="0"/>
                <a:ea typeface="맑은 고딕" charset="0"/>
                <a:cs typeface="+mn-cs"/>
              </a:rPr>
              <a:t>방에 마시면 죽는다</a:t>
            </a:r>
            <a:r>
              <a:rPr lang="ko-KR" altLang="en-US" sz="2350" b="1">
                <a:latin typeface="Calibri" charset="0"/>
                <a:ea typeface="맑은 고딕" charset="0"/>
                <a:cs typeface="+mn-cs"/>
              </a:rPr>
              <a:t>.</a:t>
            </a:r>
            <a:r>
              <a:rPr lang="ko-KR" altLang="en-US" sz="2350" b="1">
                <a:latin typeface="Calibri" charset="0"/>
                <a:ea typeface="맑은 고딕" charset="0"/>
                <a:cs typeface="+mn-cs"/>
              </a:rPr>
              <a:t>.. 나눠서 마시자</a:t>
            </a:r>
            <a:r>
              <a:rPr lang="ko-KR" altLang="en-US" sz="1400" b="1">
                <a:latin typeface="Calibri" charset="0"/>
                <a:ea typeface="맑은 고딕" charset="0"/>
                <a:cs typeface="+mn-cs"/>
              </a:rPr>
              <a:t>(</a:t>
            </a:r>
            <a:r>
              <a:rPr sz="1400"/>
              <a:t>규칙적인 분할/패턴을 통해 </a:t>
            </a:r>
            <a:r>
              <a:rPr sz="1400">
                <a:solidFill>
                  <a:srgbClr val="FF0000"/>
                </a:solidFill>
              </a:rPr>
              <a:t>‘나누어서(Factorize)’</a:t>
            </a:r>
            <a:r>
              <a:rPr sz="1400"/>
              <a:t> 계산</a:t>
            </a:r>
            <a:r>
              <a:rPr sz="1400"/>
              <a:t>)</a:t>
            </a:r>
            <a:endParaRPr lang="ko-KR" altLang="en-US" sz="235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sz="1400"/>
              <a:t>&gt;</a:t>
            </a:r>
            <a:r>
              <a:rPr lang="ko-KR" sz="1400"/>
              <a:t> </a:t>
            </a:r>
            <a:r>
              <a:rPr sz="1400" b="0"/>
              <a:t>전체적으로</a:t>
            </a:r>
            <a:r>
              <a:rPr sz="1400" b="0"/>
              <a:t> </a:t>
            </a:r>
            <a:r>
              <a:rPr sz="1400" b="0"/>
              <a:t>Dense에 준하는 정보 연결을 얻으면서도 O(n^2)복잡도를 크게 줄</a:t>
            </a:r>
            <a:r>
              <a:rPr sz="1400" b="0"/>
              <a:t>임</a:t>
            </a:r>
            <a:endParaRPr lang="ko-KR" altLang="en-US" sz="1400" b="1"/>
          </a:p>
          <a:p>
            <a:pPr marL="0" indent="0">
              <a:buFontTx/>
              <a:buNone/>
            </a:pPr>
            <a:endParaRPr lang="ko-KR" altLang="en-US" sz="235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Calibri"/>
              <a:buChar char="•"/>
            </a:pPr>
            <a:r>
              <a:rPr/>
              <a:t>각 토큰이 </a:t>
            </a:r>
            <a:r>
              <a:rPr b="1"/>
              <a:t>일부</a:t>
            </a:r>
            <a:r>
              <a:rPr b="1"/>
              <a:t> </a:t>
            </a:r>
            <a:r>
              <a:rPr/>
              <a:t>토큰들만 어텐션 → O(n⋅k)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rPr sz="1510" b="1"/>
              <a:t>Head A (Local):</a:t>
            </a:r>
            <a:r>
              <a:rPr sz="1510"/>
              <a:t>각 토큰이 인접한 w개 토큰만 봄</a:t>
            </a:r>
            <a:endParaRPr lang="ko-KR" altLang="en-US" sz="1510"/>
          </a:p>
          <a:p>
            <a:pPr marL="228600" indent="-228600">
              <a:buFont typeface="맑은 고딕"/>
              <a:buChar char="•"/>
            </a:pPr>
            <a:r>
              <a:rPr sz="1510" b="1"/>
              <a:t>Head B (Strided):</a:t>
            </a:r>
            <a:r>
              <a:rPr sz="1510"/>
              <a:t>일정 간격(s)으로 떨어진 토큰만 봄 → 장기 의존(long-range)</a:t>
            </a:r>
            <a:endParaRPr lang="ko-KR" altLang="en-US" sz="1510"/>
          </a:p>
          <a:p>
            <a:pPr marL="228600" indent="-228600">
              <a:buFont typeface="맑은 고딕"/>
              <a:buChar char="•"/>
            </a:pPr>
            <a:r>
              <a:rPr sz="1510" b="1"/>
              <a:t>Head C (Fixed Blocks):</a:t>
            </a:r>
            <a:r>
              <a:rPr sz="1510"/>
              <a:t>시퀀스를 블록으로 나누어, 블록 내 토큰들끼리만 어텐션</a:t>
            </a:r>
            <a:endParaRPr lang="ko-KR" altLang="en-US" sz="1510"/>
          </a:p>
          <a:p>
            <a:pPr marL="228600" indent="-228600">
              <a:buFont typeface="맑은 고딕"/>
              <a:buChar char="•"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730250" y="834390"/>
            <a:ext cx="10691495" cy="4838700"/>
          </a:xfrm>
          <a:prstGeom prst="rect"/>
        </p:spPr>
        <p:txBody>
          <a:bodyPr wrap="square" lIns="91440" tIns="45720" rIns="91440" bIns="45720" numCol="1" vert="horz" anchor="t">
            <a:normAutofit fontScale="62500" lnSpcReduction="20000"/>
          </a:bodyPr>
          <a:lstStyle/>
          <a:p>
            <a:pPr marL="228600" indent="-228600">
              <a:buFont typeface="맑은 고딕"/>
              <a:buChar char="•"/>
            </a:pPr>
            <a:endParaRPr lang="ko-KR" altLang="en-US" sz="2115" b="1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r>
              <a:rPr sz="4125" b="1"/>
              <a:t>실제 예시 (개념)</a:t>
            </a:r>
            <a:endParaRPr lang="ko-KR" altLang="en-US" sz="4125" b="1"/>
          </a:p>
          <a:p>
            <a:pPr marL="0" indent="0">
              <a:buFontTx/>
              <a:buNone/>
            </a:pPr>
            <a:endParaRPr lang="ko-KR" altLang="en-US" sz="4125" b="1"/>
          </a:p>
          <a:p>
            <a:pPr marL="0" indent="0">
              <a:buFontTx/>
              <a:buNone/>
            </a:pPr>
            <a:r>
              <a:rPr/>
              <a:t>예를 들어, 8개의 Attention Head가 있는 레이어를 가정: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rPr sz="3270" b="1"/>
              <a:t>Head 1~3:</a:t>
            </a:r>
            <a:r>
              <a:rPr/>
              <a:t> Local Attention(윈도우 크기 = 4, 8, 16…)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rPr sz="3270" b="1"/>
              <a:t>Head 4~5</a:t>
            </a:r>
            <a:r>
              <a:rPr/>
              <a:t>: Strided Attention(stride=8, stride=16…)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rPr sz="3270" b="1"/>
              <a:t>Head 6:</a:t>
            </a:r>
            <a:r>
              <a:rPr/>
              <a:t> Fixed(블록 단위로 나누어 블록 내 토큰만)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rPr sz="3270" b="1"/>
              <a:t>Head 7~8:</a:t>
            </a:r>
            <a:r>
              <a:rPr/>
              <a:t> 또 다른 방식(예: “Low-dimension projection” + sparse 패턴)</a:t>
            </a:r>
            <a:endParaRPr lang="ko-KR" altLang="en-US"/>
          </a:p>
          <a:p>
            <a:pPr marL="0" indent="0">
              <a:buFontTx/>
              <a:buNone/>
            </a:pPr>
            <a:endParaRPr lang="ko-KR" altLang="en-US"/>
          </a:p>
          <a:p>
            <a:pPr marL="0" indent="0">
              <a:buFontTx/>
              <a:buNone/>
            </a:pPr>
            <a:r>
              <a:rPr/>
              <a:t>한 레이어 안에서 여러 Factorized Head가 동시 병렬로 동작하면,</a:t>
            </a:r>
            <a:endParaRPr lang="ko-KR" altLang="en-US"/>
          </a:p>
          <a:p>
            <a:pPr marL="0" indent="0">
              <a:buFontTx/>
              <a:buNone/>
            </a:pPr>
            <a:endParaRPr lang="ko-KR" altLang="en-US"/>
          </a:p>
          <a:p>
            <a:pPr marL="228600" indent="-228600"/>
            <a:r>
              <a:rPr/>
              <a:t>근접 문맥(Head 1</a:t>
            </a:r>
            <a:r>
              <a:rPr/>
              <a:t>~</a:t>
            </a:r>
            <a:r>
              <a:rPr/>
              <a:t>5), 특정 구간(Head 6)까지 </a:t>
            </a:r>
            <a:r>
              <a:rPr b="1"/>
              <a:t>다양한 토큰 관계</a:t>
            </a:r>
            <a:r>
              <a:rPr/>
              <a:t>가 커버.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rPr/>
              <a:t>전체 Attention 맵을 </a:t>
            </a:r>
            <a:r>
              <a:rPr b="1"/>
              <a:t>여러 조각(Head)으로 분산</a:t>
            </a:r>
            <a:r>
              <a:rPr/>
              <a:t>시켜 </a:t>
            </a:r>
            <a:r>
              <a:rPr b="1"/>
              <a:t>스파스</a:t>
            </a:r>
            <a:r>
              <a:rPr/>
              <a:t>하게 계산, </a:t>
            </a:r>
            <a:r>
              <a:rPr b="1"/>
              <a:t>풍부한 상호작용</a:t>
            </a:r>
            <a:r>
              <a:rPr/>
              <a:t> 가능</a:t>
            </a:r>
            <a:endParaRPr lang="ko-KR" altLang="en-US"/>
          </a:p>
          <a:p>
            <a:pPr marL="0" indent="0">
              <a:buFontTx/>
              <a:buNone/>
            </a:pPr>
            <a:endParaRPr lang="ko-KR" altLang="en-US"/>
          </a:p>
          <a:p>
            <a:pPr marL="0" indent="0">
              <a:buFontTx/>
              <a:buNone/>
            </a:pPr>
            <a:endParaRPr lang="ko-KR" altLang="en-US" sz="2800" b="1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1B70CD0F-1FDC-F8E8-860C-1F2657A04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7EE800-E909-DA66-2847-BD6EE971E166}"/>
              </a:ext>
            </a:extLst>
          </p:cNvPr>
          <p:cNvSpPr txBox="1"/>
          <p:nvPr/>
        </p:nvSpPr>
        <p:spPr>
          <a:xfrm>
            <a:off x="709930" y="135255"/>
            <a:ext cx="10653395" cy="52260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2800" b="1"/>
              <a:t>GPT</a:t>
            </a:r>
            <a:r>
              <a:rPr lang="ko-KR" altLang="en-US" sz="2800" b="1"/>
              <a:t>-</a:t>
            </a:r>
            <a:r>
              <a:rPr lang="ko-KR" altLang="en-US" sz="2800" b="1"/>
              <a:t>3</a:t>
            </a:r>
            <a:r>
              <a:rPr lang="ko-KR" altLang="en-US" sz="2800" b="1"/>
              <a:t>는 </a:t>
            </a:r>
            <a:r>
              <a:rPr lang="ko-KR" altLang="en-US" sz="2800" b="1"/>
              <a:t>S</a:t>
            </a:r>
            <a:r>
              <a:rPr lang="ko-KR" altLang="en-US" sz="2800" b="1"/>
              <a:t>pa</a:t>
            </a:r>
            <a:r>
              <a:rPr lang="ko-KR" altLang="en-US" sz="2800" b="1"/>
              <a:t>rse Tr</a:t>
            </a:r>
            <a:r>
              <a:rPr lang="ko-KR" altLang="en-US" sz="2800" b="1"/>
              <a:t>a</a:t>
            </a:r>
            <a:r>
              <a:rPr lang="ko-KR" altLang="en-US" sz="2800" b="1"/>
              <a:t>nsformer 안 썼다!</a:t>
            </a:r>
            <a:endParaRPr lang="ko-KR" altLang="en-US" sz="2800" b="1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708660" y="1753235"/>
            <a:ext cx="11482705" cy="39681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/>
              <a:t>-</a:t>
            </a:r>
            <a:r>
              <a:rPr lang="ko-KR" altLang="ko-KR"/>
              <a:t> </a:t>
            </a:r>
            <a:r>
              <a:rPr lang="ko-KR" altLang="ko-KR" b="1"/>
              <a:t>G</a:t>
            </a:r>
            <a:r>
              <a:rPr lang="ko-KR" altLang="ko-KR" b="1"/>
              <a:t>PT</a:t>
            </a:r>
            <a:r>
              <a:rPr lang="ko-KR" altLang="ko-KR" b="1"/>
              <a:t>-</a:t>
            </a:r>
            <a:r>
              <a:rPr lang="ko-KR" altLang="ko-KR" b="1"/>
              <a:t>3</a:t>
            </a:r>
            <a:r>
              <a:rPr lang="ko-KR" altLang="ko-KR" b="1"/>
              <a:t>는 </a:t>
            </a:r>
            <a:r>
              <a:rPr lang="ko-KR" altLang="ko-KR" b="1"/>
              <a:t>Full attention</a:t>
            </a:r>
            <a:r>
              <a:rPr lang="ko-KR" altLang="ko-KR" b="1"/>
              <a:t>(n</a:t>
            </a:r>
            <a:r>
              <a:rPr lang="ko-KR" altLang="ko-KR" b="1"/>
              <a:t>^2)</a:t>
            </a:r>
            <a:r>
              <a:rPr lang="ko-KR" altLang="ko-KR" b="1"/>
              <a:t> </a:t>
            </a:r>
            <a:r>
              <a:rPr lang="ko-KR" altLang="ko-KR" b="1"/>
              <a:t>사용</a:t>
            </a:r>
            <a:r>
              <a:rPr lang="ko-KR" altLang="ko-KR"/>
              <a:t> </a:t>
            </a:r>
            <a:r>
              <a:rPr lang="ko-KR" altLang="ko-KR"/>
              <a:t>(대량의 </a:t>
            </a:r>
            <a:r>
              <a:rPr lang="ko-KR" altLang="ko-KR"/>
              <a:t>컴</a:t>
            </a:r>
            <a:r>
              <a:rPr lang="ko-KR" altLang="ko-KR"/>
              <a:t>퓨팅 </a:t>
            </a:r>
            <a:r>
              <a:rPr lang="ko-KR" altLang="ko-KR"/>
              <a:t>자원이 있으니, </a:t>
            </a:r>
            <a:r>
              <a:rPr lang="ko-KR" altLang="ko-KR"/>
              <a:t>효율은 </a:t>
            </a:r>
            <a:r>
              <a:rPr lang="ko-KR" altLang="ko-KR"/>
              <a:t>필요없다^^7)</a:t>
            </a:r>
            <a:endParaRPr lang="ko-KR" altLang="en-US"/>
          </a:p>
          <a:p>
            <a:pPr marL="0" indent="0">
              <a:buFontTx/>
              <a:buNone/>
            </a:pPr>
            <a:endParaRPr lang="ko-KR" altLang="en-US"/>
          </a:p>
          <a:p>
            <a:pPr marL="0" indent="0">
              <a:buFontTx/>
              <a:buNone/>
            </a:pPr>
            <a:r>
              <a:rPr lang="ko-KR" altLang="ko-KR"/>
              <a:t>그럼에도 Sparse </a:t>
            </a:r>
            <a:r>
              <a:rPr lang="ko-KR" altLang="ko-KR"/>
              <a:t>T</a:t>
            </a:r>
            <a:r>
              <a:rPr lang="ko-KR" altLang="ko-KR"/>
              <a:t>r</a:t>
            </a:r>
            <a:r>
              <a:rPr lang="ko-KR" altLang="ko-KR"/>
              <a:t>a</a:t>
            </a:r>
            <a:r>
              <a:rPr lang="ko-KR" altLang="ko-KR"/>
              <a:t>nsformer는 </a:t>
            </a:r>
            <a:endParaRPr lang="ko-KR" altLang="en-US"/>
          </a:p>
          <a:p>
            <a:pPr marL="0" indent="0">
              <a:buFontTx/>
              <a:buNone/>
            </a:pPr>
            <a:r>
              <a:rPr b="1"/>
              <a:t>장기적으로 대규모 언어 모델이 더 긴 문맥을 효율적으로 처리</a:t>
            </a:r>
            <a:r>
              <a:rPr/>
              <a:t>하는 데 중요한 아이디어</a:t>
            </a:r>
            <a:r>
              <a:rPr/>
              <a:t>(</a:t>
            </a:r>
            <a:r>
              <a:rPr/>
              <a:t>의의)</a:t>
            </a:r>
            <a:endParaRPr lang="ko-KR" altLang="en-US"/>
          </a:p>
          <a:p>
            <a:pPr marL="0" indent="0">
              <a:buFontTx/>
              <a:buNone/>
            </a:pPr>
            <a:endParaRPr lang="ko-KR" altLang="en-US"/>
          </a:p>
          <a:p>
            <a:pPr marL="0" indent="0">
              <a:buFontTx/>
              <a:buNone/>
            </a:pPr>
            <a:r>
              <a:rPr/>
              <a:t>특히 </a:t>
            </a:r>
            <a:r>
              <a:rPr b="1"/>
              <a:t>GPT-4, Claude 2, PaLM 2 </a:t>
            </a:r>
            <a:r>
              <a:rPr/>
              <a:t>등 </a:t>
            </a:r>
            <a:r>
              <a:rPr b="1"/>
              <a:t>새로운 LLM</a:t>
            </a:r>
            <a:r>
              <a:rPr/>
              <a:t>에서 </a:t>
            </a:r>
            <a:r>
              <a:rPr b="1"/>
              <a:t>“스파스/압축/로컬+글로벌 어텐션”</a:t>
            </a:r>
            <a:r>
              <a:rPr/>
              <a:t> 기법 연구·적용</a:t>
            </a:r>
            <a:endParaRPr lang="ko-KR" altLang="en-US"/>
          </a:p>
          <a:p>
            <a:pPr marL="0" indent="0">
              <a:buFontTx/>
              <a:buNone/>
            </a:pPr>
            <a:endParaRPr lang="ko-KR" altLang="en-US"/>
          </a:p>
          <a:p>
            <a:pPr marL="0" indent="0">
              <a:buFontTx/>
              <a:buNone/>
            </a:pPr>
            <a:endParaRPr lang="ko-KR" altLang="en-US"/>
          </a:p>
          <a:p>
            <a:pPr marL="0" indent="0">
              <a:buFontTx/>
              <a:buNone/>
            </a:pPr>
            <a:endParaRPr lang="ko-KR" altLang="en-US"/>
          </a:p>
          <a:p>
            <a:pPr marL="0" indent="0">
              <a:buFontTx/>
              <a:buNone/>
            </a:pPr>
            <a:r>
              <a:rPr lang="ko-KR" altLang="ko-KR"/>
              <a:t>이후 등장 모델</a:t>
            </a:r>
            <a:endParaRPr lang="ko-KR" altLang="en-US"/>
          </a:p>
          <a:p>
            <a:pPr marL="0" indent="0">
              <a:buFontTx/>
              <a:buNone/>
            </a:pPr>
            <a:r>
              <a:rPr lang="ko-KR" altLang="ko-KR" b="1"/>
              <a:t>L</a:t>
            </a:r>
            <a:r>
              <a:rPr lang="ko-KR" altLang="ko-KR" b="1"/>
              <a:t>ocal + Global 개념</a:t>
            </a:r>
            <a:r>
              <a:rPr lang="ko-KR" altLang="ko-KR" b="1"/>
              <a:t>의 정제</a:t>
            </a:r>
            <a:r>
              <a:rPr lang="ko-KR" altLang="ko-KR"/>
              <a:t> </a:t>
            </a:r>
            <a:r>
              <a:rPr lang="ko-KR" altLang="ko-KR"/>
              <a:t>- </a:t>
            </a:r>
            <a:r>
              <a:rPr lang="ko-KR" altLang="ko-KR"/>
              <a:t>L</a:t>
            </a:r>
            <a:r>
              <a:rPr lang="ko-KR" altLang="ko-KR"/>
              <a:t>ong</a:t>
            </a:r>
            <a:r>
              <a:rPr lang="ko-KR" altLang="ko-KR"/>
              <a:t>f</a:t>
            </a:r>
            <a:r>
              <a:rPr lang="ko-KR" altLang="ko-KR"/>
              <a:t>ormer(2020), </a:t>
            </a:r>
            <a:r>
              <a:rPr lang="ko-KR" altLang="ko-KR"/>
              <a:t>B</a:t>
            </a:r>
            <a:r>
              <a:rPr lang="ko-KR" altLang="ko-KR"/>
              <a:t>igBird(2020), ET</a:t>
            </a:r>
            <a:r>
              <a:rPr lang="ko-KR" altLang="ko-KR"/>
              <a:t>C</a:t>
            </a:r>
            <a:r>
              <a:rPr lang="ko-KR" altLang="ko-KR"/>
              <a:t>(2020)</a:t>
            </a:r>
            <a:endParaRPr lang="ko-KR" altLang="en-US"/>
          </a:p>
          <a:p>
            <a:pPr marL="0" indent="0">
              <a:buFontTx/>
              <a:buNone/>
            </a:pPr>
            <a:r>
              <a:rPr lang="ko-KR" altLang="ko-KR" b="1"/>
              <a:t>클러스터링/</a:t>
            </a:r>
            <a:r>
              <a:rPr lang="ko-KR" altLang="ko-KR" b="1"/>
              <a:t>토큰 재배열</a:t>
            </a:r>
            <a:r>
              <a:rPr lang="ko-KR" altLang="ko-KR"/>
              <a:t> </a:t>
            </a:r>
            <a:r>
              <a:rPr lang="ko-KR" altLang="ko-KR"/>
              <a:t>-</a:t>
            </a:r>
            <a:r>
              <a:rPr lang="ko-KR" altLang="ko-KR"/>
              <a:t> </a:t>
            </a:r>
            <a:r>
              <a:rPr lang="ko-KR" altLang="ko-KR"/>
              <a:t>R</a:t>
            </a:r>
            <a:r>
              <a:rPr lang="ko-KR" altLang="ko-KR"/>
              <a:t>eformer(2020), Routing Transformer(2021)</a:t>
            </a:r>
            <a:endParaRPr lang="ko-KR" altLang="en-US"/>
          </a:p>
          <a:p>
            <a:pPr marL="0" indent="0">
              <a:buFontTx/>
              <a:buNone/>
            </a:pPr>
            <a:r>
              <a:rPr lang="ko-KR" altLang="ko-KR" b="1"/>
              <a:t>Low</a:t>
            </a:r>
            <a:r>
              <a:rPr lang="ko-KR" altLang="ko-KR" b="1"/>
              <a:t>-</a:t>
            </a:r>
            <a:r>
              <a:rPr lang="ko-KR" altLang="ko-KR" b="1"/>
              <a:t>rank 근사</a:t>
            </a:r>
            <a:r>
              <a:rPr lang="ko-KR" altLang="ko-KR"/>
              <a:t> - Performer(2021)</a:t>
            </a:r>
            <a:endParaRPr lang="ko-KR" altLang="en-US"/>
          </a:p>
          <a:p>
            <a:pPr marL="0" indent="0">
              <a:buFontTx/>
              <a:buNone/>
            </a:pPr>
            <a:r>
              <a:rPr lang="ko-KR" altLang="ko-KR">
                <a:solidFill>
                  <a:srgbClr val="FF0000"/>
                </a:solidFill>
              </a:rPr>
              <a:t>Flash Att</a:t>
            </a:r>
            <a:r>
              <a:rPr lang="ko-KR" altLang="ko-KR">
                <a:solidFill>
                  <a:srgbClr val="FF0000"/>
                </a:solidFill>
              </a:rPr>
              <a:t>e</a:t>
            </a:r>
            <a:r>
              <a:rPr lang="ko-KR" altLang="ko-KR">
                <a:solidFill>
                  <a:srgbClr val="FF0000"/>
                </a:solidFill>
              </a:rPr>
              <a:t>ntion(2022 - </a:t>
            </a:r>
            <a:r>
              <a:rPr lang="ko-KR" altLang="ko-KR">
                <a:solidFill>
                  <a:srgbClr val="FF0000"/>
                </a:solidFill>
              </a:rPr>
              <a:t>G</a:t>
            </a:r>
            <a:r>
              <a:rPr lang="ko-KR" altLang="ko-KR">
                <a:solidFill>
                  <a:srgbClr val="FF0000"/>
                </a:solidFill>
              </a:rPr>
              <a:t>PT</a:t>
            </a:r>
            <a:r>
              <a:rPr lang="ko-KR" altLang="ko-KR">
                <a:solidFill>
                  <a:srgbClr val="FF0000"/>
                </a:solidFill>
              </a:rPr>
              <a:t>4</a:t>
            </a:r>
            <a:r>
              <a:rPr lang="ko-KR" altLang="ko-KR">
                <a:solidFill>
                  <a:srgbClr val="FF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18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338</Paragraphs>
  <Words>2431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SEONGBEEN PARK</dc:creator>
  <cp:lastModifiedBy>shaun0927</cp:lastModifiedBy>
  <cp:version>10.105.255.54461</cp:version>
  <dcterms:modified xsi:type="dcterms:W3CDTF">2025-01-14T09:21:31Z</dcterms:modified>
</cp:coreProperties>
</file>