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07" d="100"/>
          <a:sy n="107" d="100"/>
        </p:scale>
        <p:origin x="9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A100-FB21-E1BF-91F6-C5A61FAC0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AC32-C55E-2DAA-40CF-9C36BE4C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455F-CD19-8A88-6206-640D985B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35AF-85CB-CA62-9868-F6E2AF5F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FEEF-AC61-CF7D-AE16-D1C563AA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292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6F6-59AD-109A-FB20-6A533170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6FE9-1C37-436D-0420-94E1DD398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98B6-6CBE-9CCE-35CE-926183F6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BCD4-8516-C333-6488-A8BFB7B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1404-200D-2985-BBD0-50B3063C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68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E1094-B375-794A-5956-CDEF8DEA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7F470-78B6-2FB4-97EB-DAA92A13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4861-0A69-34EF-9506-ECD8C2E1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E3C6-DD90-1849-02B0-C3AE95B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8D86-CEB5-6111-9A04-91F93AE6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55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6F35-E1E3-2E23-2F64-35FFB4D0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03A7-8427-8D88-A3BE-3EFB65D3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0698-9C2F-09E5-3348-81E58A45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80F1-FF34-D5AD-C3D6-F68842A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60CE-DA12-4E2A-E509-DDD2E8FC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06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E9C3-26B8-74B7-49DA-7D3AC68F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C610-4CFF-39D1-D707-6B94AE88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992B-F429-7CBB-E017-8A34BB2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FE33-3CE3-77B4-0374-A41DBE49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260D-260B-166C-86DD-19A21233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9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9A69-2E45-040B-E3A6-673C3254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960C-8D32-C1F9-4FF0-A02AF0EB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03E2D-6A41-8E4B-57D2-6EEDC9B5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92A6-00EF-9CB2-DB14-ADC179E9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D1CC-728A-E3B4-2707-F8894A18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792CF-958D-CA6B-0E34-1D643461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640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91B-648F-FF89-B655-52159D43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E2D3-B253-F406-4BAB-27CCCB72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5009-2B20-C0A8-51CF-02AAA9DD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BCF19-2E6B-C0B0-431E-5B0E7E119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A4C7E-FDA4-ACFB-D95B-1D0E81A0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FFDD9-EB84-18FA-CEA1-967AAE5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54F7-999E-B2DF-FE58-CC83AA62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F5E45-1E72-9D19-027F-9C7D4711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0941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ED01-F583-32C9-38EC-743722B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4473-991D-CDB0-EFA7-F43DB0C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3AB7C-9A5A-617B-8766-EB85B70C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20941-BC73-8332-9AC0-521C6D8E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91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2190-B962-3162-821F-244700E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A23A4-2F66-00B2-5A38-9E189BC8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2BCB-986C-BDD3-D958-9D9B9D4F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55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78DD-F04E-4889-8AA7-D936559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638-7CC4-4D54-8CE8-F03B46F2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8DF58-4996-2BB0-0476-0102702F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8DFC-930A-FF82-F31B-4041F7FE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AEA2-0B67-4319-DCA6-8C311297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60BA-67CC-F571-D7ED-7735E5B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917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1E27-9EAE-C5A7-192F-EFA1D1E2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B3F0-C9A6-0548-817E-47222F281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7520-4394-2147-E337-60E39D7F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00C0-E248-85D3-9687-35825924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473F-35B3-3CA5-8DE1-D9A03F9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003DA-8F22-D903-5477-EF5BB263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45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CEF41-4D61-8381-7935-B5815172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D1D1-4EE7-F2B4-09DF-90A62737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EDAB-FBAC-7853-69CB-98BB91C9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6A71C-1796-5B4D-A5F7-A9402CAE6095}" type="datetimeFigureOut">
              <a:rPr lang="en-TR" smtClean="0"/>
              <a:t>11.02.2025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0F9A-CAF4-89D4-5169-AFEAE80DD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20E5-1D2C-E20F-9F35-36C5E1A2C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86DF5-27E8-474C-A6B7-631DD402DCC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5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25D0-293E-6C88-908C-3B6DF5D09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CENG 469  Distributed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107CB-DB92-FDD4-E6AF-E9BCB8711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209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6B7-5C2D-0AC1-66F6-D24F7391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681037"/>
            <a:ext cx="10515600" cy="1325563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Grid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EF6D-9972-DA75-C074-82390752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 Middleware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Resource Discovery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Fault Tolerance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Security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4020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F07D-F92D-BA96-D53B-7FDC5E48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869F-8E31-2130-0CEB-137B220B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The term grid computing originated in the early 1990s as a 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metaphor for making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computer power as easy to access as an electric power grid.</a:t>
            </a:r>
          </a:p>
          <a:p>
            <a:r>
              <a:rPr lang="en-US" i="1" dirty="0">
                <a:effectLst/>
                <a:latin typeface="Helvetica" pitchFamily="2" charset="0"/>
              </a:rPr>
              <a:t>The power grid metaphor for accessible computing quickly became canonical when 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Ian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Foster and Carl Kesselman published their seminal work, "The Grid: Blueprint for a </a:t>
            </a:r>
            <a:r>
              <a:rPr lang="en-US" i="1" dirty="0" err="1">
                <a:solidFill>
                  <a:srgbClr val="0563C2"/>
                </a:solidFill>
                <a:effectLst/>
                <a:latin typeface="Helvetica" pitchFamily="2" charset="0"/>
              </a:rPr>
              <a:t>newcomputing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 infrastructure" (1999)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</a:rPr>
              <a:t>CPU scavenging and 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volunteer computing were popularized beginning in 1997 by </a:t>
            </a:r>
            <a:r>
              <a:rPr lang="en-US" i="1" dirty="0" err="1">
                <a:solidFill>
                  <a:srgbClr val="0563C2"/>
                </a:solidFill>
                <a:effectLst/>
                <a:latin typeface="Helvetica" pitchFamily="2" charset="0"/>
              </a:rPr>
              <a:t>distributed.net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 and later in 1999 by </a:t>
            </a:r>
            <a:r>
              <a:rPr lang="en-US" i="1" dirty="0" err="1">
                <a:solidFill>
                  <a:srgbClr val="0563C2"/>
                </a:solidFill>
                <a:effectLst/>
                <a:latin typeface="Helvetica" pitchFamily="2" charset="0"/>
              </a:rPr>
              <a:t>SETI@home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 to harness the power of networked PCs worldwide, in order to solve CPU-intensive research problems</a:t>
            </a:r>
          </a:p>
          <a:p>
            <a:r>
              <a:rPr lang="en-US" i="1" dirty="0">
                <a:effectLst/>
                <a:latin typeface="Helvetica" pitchFamily="2" charset="0"/>
              </a:rPr>
              <a:t>BOINC(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Berkeley Open Infrastructure for Network Computing</a:t>
            </a:r>
            <a:r>
              <a:rPr lang="en-US" i="1" dirty="0">
                <a:effectLst/>
                <a:latin typeface="Helvetica" pitchFamily="2" charset="0"/>
              </a:rPr>
              <a:t>) brings together about 311,742 active participants and 834,343 active computers (hosts) worldwide processing on average 16.912 </a:t>
            </a:r>
            <a:r>
              <a:rPr lang="en-US" i="1" dirty="0" err="1">
                <a:solidFill>
                  <a:srgbClr val="0563C2"/>
                </a:solidFill>
                <a:effectLst/>
                <a:latin typeface="Helvetica" pitchFamily="2" charset="0"/>
              </a:rPr>
              <a:t>PetaFLOPS</a:t>
            </a:r>
            <a:r>
              <a:rPr lang="en-US" i="1" dirty="0">
                <a:solidFill>
                  <a:srgbClr val="0563C2"/>
                </a:solidFill>
                <a:effectLst/>
                <a:latin typeface="Helvetica" pitchFamily="2" charset="0"/>
              </a:rPr>
              <a:t> as of 13 January 2017.[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solidFill>
                <a:srgbClr val="0563C2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0563C2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0563C2"/>
              </a:solidFill>
              <a:effectLst/>
              <a:latin typeface="Helvetica" pitchFamily="2" charset="0"/>
            </a:endParaRP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0708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B980-0ECE-A14E-4819-F990145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Grid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446D-F3F1-705F-4C1B-9C27E87E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607"/>
            <a:ext cx="10515600" cy="4351338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European Grid Infrastructure (EGI)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High-energy physics,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Earth observation,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Biology applications</a:t>
            </a:r>
          </a:p>
          <a:p>
            <a:pPr lvl="1"/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The United States, the National Grid (USNG)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Access grid for people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9048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D708-45D0-C8FA-5385-503DCE7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Cloud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4B6C-18BB-ED18-BC44-EF860066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The cloud computing evolved from grid computing</a:t>
            </a:r>
            <a:endParaRPr lang="en-TR" dirty="0"/>
          </a:p>
          <a:p>
            <a:r>
              <a:rPr lang="en-US" i="1" dirty="0">
                <a:effectLst/>
                <a:latin typeface="Helvetica" pitchFamily="2" charset="0"/>
              </a:rPr>
              <a:t>Cloud computing provides computation, software applications, data access, data management, and storage for resources without requiring cloud users to know the location and other details of the computing infrastructure.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Grid computing may be included in the cloud or not depending on the type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of application.</a:t>
            </a:r>
          </a:p>
          <a:p>
            <a:r>
              <a:rPr lang="en-US" i="1" dirty="0">
                <a:effectLst/>
                <a:latin typeface="Helvetica" pitchFamily="2" charset="0"/>
              </a:rPr>
              <a:t>Grid computing may be included in the cloud or not depending on the type of application and users.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3084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CA05-7640-4312-7ECF-9FEECA5C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Cloud Flavors?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9621-9A67-F94D-64FD-C0E2B6CF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SaaS – Software as a Service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PaaS – Platform as a Service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IaaS – Infrastructure as a Service</a:t>
            </a:r>
          </a:p>
          <a:p>
            <a:endParaRPr lang="en-US" i="1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1152C-CEC0-523A-E04A-74E0E858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98" y="1690688"/>
            <a:ext cx="3744143" cy="3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19A3-E4F1-5936-0600-4DDD975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SaaS Examples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pic>
        <p:nvPicPr>
          <p:cNvPr id="1026" name="Picture 2" descr="Dropbox Review | PCMag">
            <a:extLst>
              <a:ext uri="{FF2B5EF4-FFF2-40B4-BE49-F238E27FC236}">
                <a16:creationId xmlns:a16="http://schemas.microsoft.com/office/drawing/2014/main" id="{74A16CD3-D874-2572-2990-767F72C7B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02" y="1459810"/>
            <a:ext cx="1798630" cy="8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is Microsoft 365? What You Need to ...">
            <a:extLst>
              <a:ext uri="{FF2B5EF4-FFF2-40B4-BE49-F238E27FC236}">
                <a16:creationId xmlns:a16="http://schemas.microsoft.com/office/drawing/2014/main" id="{176AB9ED-C763-EAD3-200D-21DF00C48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236220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1030" name="Picture 6" descr="Microsoft 365">
            <a:extLst>
              <a:ext uri="{FF2B5EF4-FFF2-40B4-BE49-F238E27FC236}">
                <a16:creationId xmlns:a16="http://schemas.microsoft.com/office/drawing/2014/main" id="{1B8EB18A-E00E-56B0-FBD3-9F118F10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46" y="1402832"/>
            <a:ext cx="2399195" cy="143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I Use Slack. Slack may be the ...">
            <a:extLst>
              <a:ext uri="{FF2B5EF4-FFF2-40B4-BE49-F238E27FC236}">
                <a16:creationId xmlns:a16="http://schemas.microsoft.com/office/drawing/2014/main" id="{CAE35FE9-B737-2D58-597D-30106D83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43" y="1459810"/>
            <a:ext cx="325365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oom - Educational Development and Quality">
            <a:extLst>
              <a:ext uri="{FF2B5EF4-FFF2-40B4-BE49-F238E27FC236}">
                <a16:creationId xmlns:a16="http://schemas.microsoft.com/office/drawing/2014/main" id="{4EC2131F-BD64-C088-5074-13980234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06" y="3739379"/>
            <a:ext cx="2541381" cy="14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usted Google Workspace Partner ...">
            <a:extLst>
              <a:ext uri="{FF2B5EF4-FFF2-40B4-BE49-F238E27FC236}">
                <a16:creationId xmlns:a16="http://schemas.microsoft.com/office/drawing/2014/main" id="{BF171DF6-F58E-9527-2961-504418FE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28" y="3429000"/>
            <a:ext cx="2276186" cy="227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8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6A54-26CF-996F-8CEB-7347D8E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Platform as a Service (PaaS)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D8E3-E118-BC1B-B0EB-C85D234C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PaaS provides all of the facilities </a:t>
            </a:r>
            <a:r>
              <a:rPr lang="en-US" i="1" dirty="0" err="1">
                <a:effectLst/>
                <a:latin typeface="Helvetica" pitchFamily="2" charset="0"/>
              </a:rPr>
              <a:t>requiredto</a:t>
            </a:r>
            <a:r>
              <a:rPr lang="en-US" i="1" dirty="0">
                <a:effectLst/>
                <a:latin typeface="Helvetica" pitchFamily="2" charset="0"/>
              </a:rPr>
              <a:t> support the complete life cycle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building and delivering web applications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and services entirely from the Internet.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Typically applications must be developed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with a particular platform in mind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Highly scalable multi tier architecture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3601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5681-98F5-528D-98DC-85976B0F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PaaS Examples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DCDDD-1373-262D-81FF-0377A445B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013" y="1825625"/>
            <a:ext cx="68979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8C18-F135-B268-FF2B-F81F67B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Infrastructure as a Service (IaaS)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FC6-5AEA-B415-232B-37952597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IaaS is the delivery of technology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infrastructure as an on demand scalable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service</a:t>
            </a:r>
          </a:p>
          <a:p>
            <a:pPr marL="0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Usually billed based on usage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Can be coupled with Managed Services for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OS and application support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5688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49391-2FEE-33E6-4EDF-127C54C6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>
                <a:effectLst/>
              </a:rPr>
              <a:t>IaaS Examples</a:t>
            </a:r>
            <a:br>
              <a:rPr lang="en-US" sz="3600">
                <a:effectLst/>
              </a:rPr>
            </a:br>
            <a:endParaRPr lang="en-US" sz="3600"/>
          </a:p>
        </p:txBody>
      </p:sp>
      <p:pic>
        <p:nvPicPr>
          <p:cNvPr id="2050" name="Picture 2" descr="Azure Blob Storage File System | Drupal.org">
            <a:extLst>
              <a:ext uri="{FF2B5EF4-FFF2-40B4-BE49-F238E27FC236}">
                <a16:creationId xmlns:a16="http://schemas.microsoft.com/office/drawing/2014/main" id="{DDC036A8-DCB7-8411-52FD-65E9DFD76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4" y="3173788"/>
            <a:ext cx="5828261" cy="29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necting Azure Machine Learning ...">
            <a:extLst>
              <a:ext uri="{FF2B5EF4-FFF2-40B4-BE49-F238E27FC236}">
                <a16:creationId xmlns:a16="http://schemas.microsoft.com/office/drawing/2014/main" id="{12C57C5A-9CC3-C5A3-B66A-92AB82DE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329902"/>
            <a:ext cx="5828261" cy="26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zure Machine Learning ...">
            <a:extLst>
              <a:ext uri="{FF2B5EF4-FFF2-40B4-BE49-F238E27FC236}">
                <a16:creationId xmlns:a16="http://schemas.microsoft.com/office/drawing/2014/main" id="{7ACB7325-3397-CF9D-1D70-CADB0017B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6850" y="2457450"/>
            <a:ext cx="4178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2058" name="Picture 10" descr="Create a free account with MongoDB Atlas">
            <a:extLst>
              <a:ext uri="{FF2B5EF4-FFF2-40B4-BE49-F238E27FC236}">
                <a16:creationId xmlns:a16="http://schemas.microsoft.com/office/drawing/2014/main" id="{4C3CCCE9-AED8-A918-6297-6EAA0587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11" y="1728563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27D4-2473-1B19-AE62-1FE7595D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Distributed Algortihms are conducted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3443-FB77-1A5E-06B8-D3E4C3E8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Set of computers connected by a communication network.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Gives the user an illusion of a single computer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Old platform : Usually a number of WSs over a LAN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Now, ranges from a LAN to a :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sensor network to a mobile network, 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body sensor networks, 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nano sensor networks,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coded caching networks,</a:t>
            </a:r>
          </a:p>
          <a:p>
            <a:pPr lvl="1"/>
            <a:r>
              <a:rPr lang="en-US" b="1" i="1" dirty="0">
                <a:latin typeface="Helvetica" pitchFamily="2" charset="0"/>
              </a:rPr>
              <a:t>Edge networks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8829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5E81-2F8A-46D9-7F61-32BD5DA1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Cloud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3249-AA1F-2254-5336-FF2D8B6A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effectLst/>
                <a:latin typeface="Helvetica" pitchFamily="2" charset="0"/>
              </a:rPr>
              <a:t>In 2013, it was reported that cloud computing had become a highly demanded service or utility due to the advantages of </a:t>
            </a:r>
            <a:r>
              <a:rPr lang="en-US" b="1" i="1" u="sng" dirty="0">
                <a:effectLst/>
                <a:latin typeface="Helvetica" pitchFamily="2" charset="0"/>
              </a:rPr>
              <a:t>high computing</a:t>
            </a:r>
            <a:r>
              <a:rPr lang="en-US" b="1" u="sng" dirty="0">
                <a:latin typeface="Helvetica" pitchFamily="2" charset="0"/>
              </a:rPr>
              <a:t> </a:t>
            </a:r>
            <a:r>
              <a:rPr lang="en-US" b="1" i="1" u="sng" dirty="0">
                <a:effectLst/>
                <a:latin typeface="Helvetica" pitchFamily="2" charset="0"/>
              </a:rPr>
              <a:t>power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  <a:r>
              <a:rPr lang="en-US" b="1" i="1" u="sng" dirty="0">
                <a:effectLst/>
                <a:latin typeface="Helvetica" pitchFamily="2" charset="0"/>
              </a:rPr>
              <a:t>cheap cost of services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  <a:r>
              <a:rPr lang="en-US" b="1" i="1" u="sng" dirty="0">
                <a:effectLst/>
                <a:latin typeface="Helvetica" pitchFamily="2" charset="0"/>
              </a:rPr>
              <a:t>high performance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  <a:r>
              <a:rPr lang="en-US" b="1" i="1" u="sng" dirty="0">
                <a:effectLst/>
                <a:latin typeface="Helvetica" pitchFamily="2" charset="0"/>
              </a:rPr>
              <a:t>scalability</a:t>
            </a:r>
            <a:r>
              <a:rPr lang="en-US" i="1" dirty="0">
                <a:effectLst/>
                <a:latin typeface="Helvetica" pitchFamily="2" charset="0"/>
              </a:rPr>
              <a:t>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i="1" u="sng" dirty="0">
                <a:effectLst/>
                <a:latin typeface="Helvetica" pitchFamily="2" charset="0"/>
              </a:rPr>
              <a:t>accessibility</a:t>
            </a:r>
            <a:r>
              <a:rPr lang="en-US" i="1" dirty="0">
                <a:effectLst/>
                <a:latin typeface="Helvetica" pitchFamily="2" charset="0"/>
              </a:rPr>
              <a:t> as well as </a:t>
            </a:r>
            <a:r>
              <a:rPr lang="en-US" b="1" i="1" u="sng" dirty="0">
                <a:effectLst/>
                <a:latin typeface="Helvetica" pitchFamily="2" charset="0"/>
              </a:rPr>
              <a:t>availability</a:t>
            </a:r>
            <a:r>
              <a:rPr lang="en-US" i="1" dirty="0">
                <a:effectLst/>
                <a:latin typeface="Helvetica" pitchFamily="2" charset="0"/>
              </a:rPr>
              <a:t>. Some cloud vendors are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experiencing growth rates of 50% per year, but being still in a stage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infancy, it has pitfalls that need to be addressed to make cloud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computing services more reliable and user friendly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4260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FF4-1CAB-2C9D-5FC8-DEF443A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Cloud</a:t>
            </a:r>
            <a:r>
              <a:rPr lang="en-US" i="1" dirty="0">
                <a:latin typeface="Helvetica" pitchFamily="2" charset="0"/>
              </a:rPr>
              <a:t> cont’d.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865-A235-2CB2-50B0-D9D6CA6A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origin of the term cloud computing is unclear. The word "cloud" is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commonly used in science to describe a large agglomeration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objects that visually appear from a distance as a cloud and describes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any set of things whose details are not further inspected in a given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context.</a:t>
            </a:r>
          </a:p>
          <a:p>
            <a:r>
              <a:rPr lang="en-US" i="1" dirty="0">
                <a:effectLst/>
                <a:latin typeface="Helvetica" pitchFamily="2" charset="0"/>
              </a:rPr>
              <a:t>Another explanation is that the old programs that drew network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schematics surrounded the icons for servers with a circle, and 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cluster of servers in a network diagram had several </a:t>
            </a:r>
            <a:r>
              <a:rPr lang="en-US" i="1" dirty="0" err="1">
                <a:effectLst/>
                <a:latin typeface="Helvetica" pitchFamily="2" charset="0"/>
              </a:rPr>
              <a:t>overlappingcircles</a:t>
            </a:r>
            <a:r>
              <a:rPr lang="en-US" i="1" dirty="0">
                <a:effectLst/>
                <a:latin typeface="Helvetica" pitchFamily="2" charset="0"/>
              </a:rPr>
              <a:t>, which resembled a cloud.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1928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E640-4FE5-B4FE-39DD-34E9529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Mobile Ad Hoc Networks (MANET)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F183-3E9B-7F4E-766A-A5B057E4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A wireless ad hoc network is a decentralized network consisting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wireless nodes that do not rely on a predefined infrastructure such as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routers or access points.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Instead, each node participates in routing by forwarding data to other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nodes regarding dynamically changing network topology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6390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ED7-FE04-FA5E-93A5-76303BB6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MANET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47B7B-041E-6B12-8EED-D295468D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40" y="1690688"/>
            <a:ext cx="4371585" cy="2595005"/>
          </a:xfrm>
          <a:prstGeom prst="rect">
            <a:avLst/>
          </a:prstGeom>
        </p:spPr>
      </p:pic>
      <p:pic>
        <p:nvPicPr>
          <p:cNvPr id="3074" name="Picture 2" descr="Mobile Ad Hoc Network | Working ...">
            <a:extLst>
              <a:ext uri="{FF2B5EF4-FFF2-40B4-BE49-F238E27FC236}">
                <a16:creationId xmlns:a16="http://schemas.microsoft.com/office/drawing/2014/main" id="{06806A0C-DB6D-DF2E-AC9F-3E8B5A12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77" y="1778582"/>
            <a:ext cx="4476985" cy="25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9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DD5E-9AD0-C418-B850-E49148EE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Wireless Sensor Networks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0891-46D5-0589-8F8A-15D384A4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A wireless sensor network (WSN ) consists of many small nodes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computing elements, each equipped with sensing and wireless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communication capabilities.</a:t>
            </a:r>
          </a:p>
          <a:p>
            <a:pPr marL="0" indent="0">
              <a:buNone/>
            </a:pPr>
            <a:endParaRPr lang="en-US" i="1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habitat monitoring,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military surveillance, and target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Tracking</a:t>
            </a:r>
          </a:p>
          <a:p>
            <a:pPr marL="457200" lvl="1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WSNs form a large-scale distributed system and require scalable distributed algorithms to solve problems such as data aggregation, topology control and routing.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3891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0D14-485B-6823-0CF1-9D020D8E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Wireless Sensor Networks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B319-1ADD-C7AA-2A81-22B799BC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C81C-FE1E-EBC6-F603-1AF5E653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1" y="1562637"/>
            <a:ext cx="9299799" cy="46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9A60-7EFE-B582-86BB-336F9A80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Distributed System Communication Models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F48D-C4FA-2628-CE65-3A966A00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Message Passing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Synchronous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 err="1">
                <a:effectLst/>
                <a:latin typeface="Helvetica" pitchFamily="2" charset="0"/>
              </a:rPr>
              <a:t>Asyncronous</a:t>
            </a:r>
            <a:endParaRPr lang="en-TR" i="1" dirty="0"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Memory</a:t>
            </a:r>
            <a:endParaRPr lang="en-US" i="1" dirty="0"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Shared Memory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Distributed Memory</a:t>
            </a:r>
            <a:endParaRPr lang="en-US" dirty="0">
              <a:effectLst/>
              <a:latin typeface="Helvetica" pitchFamily="2" charset="0"/>
            </a:endParaRPr>
          </a:p>
          <a:p>
            <a:endParaRPr lang="en-TR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8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B53D-CDD2-CA53-4B91-F1553BDA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Distributed Systems Design Issues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43998-E5A5-B342-75E3-889AFDB3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89" y="2054632"/>
            <a:ext cx="7772400" cy="40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0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90D7-A0D8-A00B-9CFA-6030BBAA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Aim of the Course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60E7-9D45-3744-4251-9F1E5B43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The aim of this course is the design of such distributed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approximation graph algorithms that may be of use in distributed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applications.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As a concrete example, finding a minimum connected dominating </a:t>
            </a:r>
            <a:r>
              <a:rPr lang="en-US" i="1" dirty="0" err="1">
                <a:effectLst/>
                <a:latin typeface="Helvetica" pitchFamily="2" charset="0"/>
              </a:rPr>
              <a:t>setthat</a:t>
            </a:r>
            <a:r>
              <a:rPr lang="en-US" i="1" dirty="0">
                <a:effectLst/>
                <a:latin typeface="Helvetica" pitchFamily="2" charset="0"/>
              </a:rPr>
              <a:t> is the subset V’ of vertices of a graph G with minimum size such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that every vertex of the graph is either in V’ </a:t>
            </a:r>
            <a:r>
              <a:rPr lang="en-US" i="1" dirty="0" err="1">
                <a:effectLst/>
                <a:latin typeface="Helvetica" pitchFamily="2" charset="0"/>
              </a:rPr>
              <a:t>ora</a:t>
            </a:r>
            <a:r>
              <a:rPr lang="en-US" i="1" dirty="0">
                <a:effectLst/>
                <a:latin typeface="Helvetica" pitchFamily="2" charset="0"/>
              </a:rPr>
              <a:t> neighbor of V’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all of the vertices in V are connected is NP-hard for general graphs.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Therefore finding an approximation algorithm that has a better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approximation than the best known algorithm is clearly a contribution on its own.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7192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1206-2B29-FE78-1549-1F3780EE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Course Overview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B5A7-B0B1-DAD4-C0B9-32EBF82F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Graphs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 Models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Spanning Tree Construction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Graph Traversal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Routing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Vertex Coloring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Dominating Sets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Time Clocks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>
                <a:effectLst/>
                <a:latin typeface="Helvetica" pitchFamily="2" charset="0"/>
              </a:rPr>
              <a:t>Distributed </a:t>
            </a:r>
            <a:r>
              <a:rPr lang="en-US" i="1" dirty="0">
                <a:effectLst/>
                <a:latin typeface="Helvetica" pitchFamily="2" charset="0"/>
              </a:rPr>
              <a:t>Mutual Exclusion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D89A-A6E1-A2A9-BA4C-A2454435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Each node in a Distributed System (DS) :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7E11-216F-F39E-2CC8-6AB3BF6A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is autonomous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communicates by messages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needs to synchronize with others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t</a:t>
            </a:r>
            <a:r>
              <a:rPr lang="en-US" i="1" dirty="0">
                <a:effectLst/>
                <a:latin typeface="Helvetica" pitchFamily="2" charset="0"/>
              </a:rPr>
              <a:t>o achieve a common goal (load balancing, fault tolerance, an application..)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961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381E-7466-BB17-D4B2-8C4469AC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95889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i="1" dirty="0">
                <a:effectLst/>
                <a:latin typeface="Helvetica" pitchFamily="2" charset="0"/>
              </a:rPr>
            </a:br>
            <a:r>
              <a:rPr lang="en-US" i="1" dirty="0">
                <a:effectLst/>
                <a:latin typeface="Helvetica" pitchFamily="2" charset="0"/>
              </a:rPr>
              <a:t>There are a number of </a:t>
            </a:r>
            <a:r>
              <a:rPr lang="en-US" b="1" i="1" dirty="0">
                <a:effectLst/>
                <a:latin typeface="Helvetica" pitchFamily="2" charset="0"/>
              </a:rPr>
              <a:t>benefits</a:t>
            </a:r>
            <a:r>
              <a:rPr lang="en-US" i="1" dirty="0">
                <a:effectLst/>
                <a:latin typeface="Helvetica" pitchFamily="2" charset="0"/>
              </a:rPr>
              <a:t> to be gained by utilizing distributed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i="1" dirty="0">
                <a:effectLst/>
                <a:latin typeface="Helvetica" pitchFamily="2" charset="0"/>
              </a:rPr>
              <a:t>systems: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8142-3266-4A33-62FC-A0F58535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2799402"/>
            <a:ext cx="10515600" cy="4351338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One of the obvious advantages of using a distributed system is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resource sharing</a:t>
            </a:r>
            <a:r>
              <a:rPr lang="en-US" i="1" dirty="0">
                <a:effectLst/>
                <a:latin typeface="Helvetica" pitchFamily="2" charset="0"/>
              </a:rPr>
              <a:t>. </a:t>
            </a:r>
            <a:endParaRPr lang="en-US" i="1" dirty="0">
              <a:latin typeface="Helvetica" pitchFamily="2" charset="0"/>
            </a:endParaRPr>
          </a:p>
          <a:p>
            <a:r>
              <a:rPr lang="en-US" b="1" i="1" dirty="0">
                <a:effectLst/>
                <a:latin typeface="Helvetica" pitchFamily="2" charset="0"/>
              </a:rPr>
              <a:t>Access to a central resource </a:t>
            </a:r>
            <a:r>
              <a:rPr lang="en-US" i="1" dirty="0">
                <a:effectLst/>
                <a:latin typeface="Helvetica" pitchFamily="2" charset="0"/>
              </a:rPr>
              <a:t>has two disadvantages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as this central site becomes a </a:t>
            </a:r>
            <a:r>
              <a:rPr lang="en-US" b="1" i="1" dirty="0">
                <a:effectLst/>
                <a:latin typeface="Helvetica" pitchFamily="2" charset="0"/>
              </a:rPr>
              <a:t>bottleneck</a:t>
            </a:r>
            <a:r>
              <a:rPr lang="en-US" i="1" dirty="0">
                <a:effectLst/>
                <a:latin typeface="Helvetica" pitchFamily="2" charset="0"/>
              </a:rPr>
              <a:t> for communications and also is a </a:t>
            </a:r>
            <a:r>
              <a:rPr lang="en-US" b="1" i="1" dirty="0">
                <a:effectLst/>
                <a:latin typeface="Helvetica" pitchFamily="2" charset="0"/>
              </a:rPr>
              <a:t>single point of failure.</a:t>
            </a:r>
          </a:p>
          <a:p>
            <a:r>
              <a:rPr lang="en-US" i="1" dirty="0">
                <a:effectLst/>
                <a:latin typeface="Helvetica" pitchFamily="2" charset="0"/>
              </a:rPr>
              <a:t>Distributing the resources such as the database and peripherals over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 network </a:t>
            </a:r>
            <a:r>
              <a:rPr lang="en-US" b="1" i="1" dirty="0">
                <a:effectLst/>
                <a:latin typeface="Helvetica" pitchFamily="2" charset="0"/>
              </a:rPr>
              <a:t>can overcome </a:t>
            </a:r>
            <a:r>
              <a:rPr lang="en-US" i="1" dirty="0">
                <a:effectLst/>
                <a:latin typeface="Helvetica" pitchFamily="2" charset="0"/>
              </a:rPr>
              <a:t>these problems.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974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9CAE-F904-DC16-EB0D-6888256B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Benefits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3E2B-4C14-9AF2-0301-299A8205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/>
                <a:latin typeface="Helvetica" pitchFamily="2" charset="0"/>
              </a:rPr>
              <a:t>Resources and computation </a:t>
            </a:r>
            <a:r>
              <a:rPr lang="en-US" i="1" dirty="0">
                <a:effectLst/>
                <a:latin typeface="Helvetica" pitchFamily="2" charset="0"/>
              </a:rPr>
              <a:t>can be </a:t>
            </a:r>
            <a:r>
              <a:rPr lang="en-US" b="1" i="1" u="sng" dirty="0">
                <a:effectLst/>
                <a:latin typeface="Helvetica" pitchFamily="2" charset="0"/>
              </a:rPr>
              <a:t>replicated</a:t>
            </a:r>
            <a:r>
              <a:rPr lang="en-US" i="1" dirty="0">
                <a:effectLst/>
                <a:latin typeface="Helvetica" pitchFamily="2" charset="0"/>
              </a:rPr>
              <a:t> at various sites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providing fault tolerance as a replica may be substituted in the case of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</a:t>
            </a:r>
            <a:r>
              <a:rPr lang="en-US" i="1" dirty="0" err="1">
                <a:effectLst/>
                <a:latin typeface="Helvetica" pitchFamily="2" charset="0"/>
              </a:rPr>
              <a:t>disfunctioning</a:t>
            </a:r>
            <a:r>
              <a:rPr lang="en-US" i="1" dirty="0">
                <a:effectLst/>
                <a:latin typeface="Helvetica" pitchFamily="2" charset="0"/>
              </a:rPr>
              <a:t> of a node.</a:t>
            </a:r>
          </a:p>
          <a:p>
            <a:r>
              <a:rPr lang="en-US" b="1" i="1" dirty="0">
                <a:effectLst/>
                <a:latin typeface="Helvetica" pitchFamily="2" charset="0"/>
              </a:rPr>
              <a:t>This type of fault tolerance </a:t>
            </a:r>
            <a:r>
              <a:rPr lang="en-US" i="1" dirty="0">
                <a:effectLst/>
                <a:latin typeface="Helvetica" pitchFamily="2" charset="0"/>
              </a:rPr>
              <a:t>is an important reason to employ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  distributed systems.</a:t>
            </a:r>
          </a:p>
          <a:p>
            <a:r>
              <a:rPr lang="en-US" i="1" dirty="0">
                <a:effectLst/>
                <a:latin typeface="Helvetica" pitchFamily="2" charset="0"/>
              </a:rPr>
              <a:t>It is also possible for the application to be inherently distributed such as </a:t>
            </a:r>
            <a:r>
              <a:rPr lang="en-US" b="1" i="1" dirty="0">
                <a:effectLst/>
                <a:latin typeface="Helvetica" pitchFamily="2" charset="0"/>
              </a:rPr>
              <a:t>bank transaction systems </a:t>
            </a:r>
            <a:r>
              <a:rPr lang="en-US" i="1" dirty="0">
                <a:effectLst/>
                <a:latin typeface="Helvetica" pitchFamily="2" charset="0"/>
              </a:rPr>
              <a:t>and </a:t>
            </a:r>
            <a:r>
              <a:rPr lang="en-US" b="1" i="1" dirty="0">
                <a:effectLst/>
                <a:latin typeface="Helvetica" pitchFamily="2" charset="0"/>
              </a:rPr>
              <a:t>airline reservation systems</a:t>
            </a:r>
            <a:r>
              <a:rPr lang="en-US" i="1" dirty="0">
                <a:effectLst/>
                <a:latin typeface="Helvetica" pitchFamily="2" charset="0"/>
              </a:rPr>
              <a:t> where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employment of distributed systems is inevitable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05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9A0-2031-CD91-1B69-23F582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F732-8ABA-B56C-F5CC-AAC30D9F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A distributed system is a collection of entities, each of which is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3300"/>
                </a:solidFill>
                <a:effectLst/>
                <a:latin typeface="Helvetica" pitchFamily="2" charset="0"/>
              </a:rPr>
              <a:t>autonomous</a:t>
            </a:r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i="1" dirty="0">
                <a:solidFill>
                  <a:srgbClr val="FF3300"/>
                </a:solidFill>
                <a:effectLst/>
                <a:latin typeface="Helvetica" pitchFamily="2" charset="0"/>
              </a:rPr>
              <a:t>programmable</a:t>
            </a:r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i="1" dirty="0">
                <a:solidFill>
                  <a:srgbClr val="FF3300"/>
                </a:solidFill>
                <a:effectLst/>
                <a:latin typeface="Helvetica" pitchFamily="2" charset="0"/>
              </a:rPr>
              <a:t>asynchronous </a:t>
            </a:r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</a:rPr>
              <a:t>and </a:t>
            </a:r>
            <a:r>
              <a:rPr lang="en-US" i="1" dirty="0">
                <a:solidFill>
                  <a:srgbClr val="FF3300"/>
                </a:solidFill>
                <a:effectLst/>
                <a:latin typeface="Helvetica" pitchFamily="2" charset="0"/>
              </a:rPr>
              <a:t>failure-prone</a:t>
            </a:r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dirty="0">
                <a:solidFill>
                  <a:srgbClr val="FF3300"/>
                </a:solidFill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and communicating through an </a:t>
            </a:r>
            <a:r>
              <a:rPr lang="en-US" i="1" dirty="0">
                <a:solidFill>
                  <a:srgbClr val="038B69"/>
                </a:solidFill>
                <a:effectLst/>
                <a:latin typeface="Helvetica" pitchFamily="2" charset="0"/>
              </a:rPr>
              <a:t>unreliable </a:t>
            </a:r>
            <a:r>
              <a:rPr lang="en-US" i="1" dirty="0">
                <a:effectLst/>
                <a:latin typeface="Helvetica" pitchFamily="2" charset="0"/>
              </a:rPr>
              <a:t>communication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medium.</a:t>
            </a:r>
          </a:p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Our interest in distributed systems in this course is about</a:t>
            </a: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Study of algorithms rather than systems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We will model the distributed system </a:t>
            </a:r>
            <a:r>
              <a:rPr lang="en-US" b="1" i="1" dirty="0">
                <a:effectLst/>
                <a:latin typeface="Helvetica" pitchFamily="2" charset="0"/>
              </a:rPr>
              <a:t>as a graph G(V,E) where</a:t>
            </a:r>
            <a:endParaRPr lang="en-US" b="1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V is the set of nodes (</a:t>
            </a:r>
            <a:r>
              <a:rPr lang="en-US" b="1" i="1" dirty="0">
                <a:effectLst/>
                <a:latin typeface="Helvetica" pitchFamily="2" charset="0"/>
              </a:rPr>
              <a:t>processors, process on a device</a:t>
            </a:r>
            <a:r>
              <a:rPr lang="en-US" i="1" dirty="0">
                <a:effectLst/>
                <a:latin typeface="Helvetica" pitchFamily="2" charset="0"/>
              </a:rPr>
              <a:t>)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E is the set of edges (</a:t>
            </a:r>
            <a:r>
              <a:rPr lang="en-US" b="1" i="1" dirty="0" err="1">
                <a:effectLst/>
                <a:latin typeface="Helvetica" pitchFamily="2" charset="0"/>
              </a:rPr>
              <a:t>communicationlinks</a:t>
            </a:r>
            <a:r>
              <a:rPr lang="en-US" b="1" i="1" dirty="0">
                <a:effectLst/>
                <a:latin typeface="Helvetica" pitchFamily="2" charset="0"/>
              </a:rPr>
              <a:t>, wired or wireless</a:t>
            </a:r>
            <a:r>
              <a:rPr lang="en-US" i="1" dirty="0">
                <a:effectLst/>
                <a:latin typeface="Helvetica" pitchFamily="2" charset="0"/>
              </a:rPr>
              <a:t>)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3983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C4CD-9B6A-E01C-FA13-4D5289E9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 distributed system can be modeled as a</a:t>
            </a: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graph G(V,E).</a:t>
            </a: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38239-E89D-E757-0572-C118DD7D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583111"/>
            <a:ext cx="11327549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DE3-09DF-FAD4-8E3E-F9B5ABA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Distributed Computing Platforms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735-7E2A-51C7-B1A6-4D18D19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Due to the recent technological advancements, in the last few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decades, we have witnessed diverse distributed system platforms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such as:</a:t>
            </a:r>
          </a:p>
          <a:p>
            <a:pPr lvl="1"/>
            <a:r>
              <a:rPr lang="en-US" b="1" i="1" dirty="0">
                <a:latin typeface="Helvetica" pitchFamily="2" charset="0"/>
              </a:rPr>
              <a:t>P2P systems,</a:t>
            </a:r>
            <a:r>
              <a:rPr lang="en-US" b="1" i="1" dirty="0"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The Grid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</a:p>
          <a:p>
            <a:pPr lvl="1"/>
            <a:r>
              <a:rPr lang="en-US" b="1" i="1" dirty="0">
                <a:effectLst/>
                <a:latin typeface="Helvetica" pitchFamily="2" charset="0"/>
              </a:rPr>
              <a:t>The Cloud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</a:p>
          <a:p>
            <a:pPr lvl="1"/>
            <a:r>
              <a:rPr lang="en-US" b="1" i="1" dirty="0">
                <a:latin typeface="Helvetica" pitchFamily="2" charset="0"/>
              </a:rPr>
              <a:t>M</a:t>
            </a:r>
            <a:r>
              <a:rPr lang="en-US" b="1" i="1" dirty="0">
                <a:effectLst/>
                <a:latin typeface="Helvetica" pitchFamily="2" charset="0"/>
              </a:rPr>
              <a:t>obile ad hoc networks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  <a:r>
              <a:rPr lang="en-US" b="1" i="1" dirty="0">
                <a:effectLst/>
                <a:latin typeface="Helvetica" pitchFamily="2" charset="0"/>
              </a:rPr>
              <a:t>and </a:t>
            </a:r>
          </a:p>
          <a:p>
            <a:pPr lvl="1"/>
            <a:r>
              <a:rPr lang="en-US" b="1" i="1" dirty="0">
                <a:latin typeface="Helvetica" pitchFamily="2" charset="0"/>
              </a:rPr>
              <a:t>W</a:t>
            </a:r>
            <a:r>
              <a:rPr lang="en-US" b="1" i="1" dirty="0">
                <a:effectLst/>
                <a:latin typeface="Helvetica" pitchFamily="2" charset="0"/>
              </a:rPr>
              <a:t>ireless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sensor networks, </a:t>
            </a:r>
          </a:p>
          <a:p>
            <a:pPr lvl="1"/>
            <a:r>
              <a:rPr lang="en-US" b="1" i="1" dirty="0">
                <a:latin typeface="Helvetica" pitchFamily="2" charset="0"/>
              </a:rPr>
              <a:t>N</a:t>
            </a:r>
            <a:r>
              <a:rPr lang="en-US" b="1" i="1" dirty="0">
                <a:effectLst/>
                <a:latin typeface="Helvetica" pitchFamily="2" charset="0"/>
              </a:rPr>
              <a:t>ano sensor networks </a:t>
            </a:r>
            <a:r>
              <a:rPr lang="en-US" i="1" dirty="0">
                <a:effectLst/>
                <a:latin typeface="Helvetica" pitchFamily="2" charset="0"/>
              </a:rPr>
              <a:t>some of which are described below.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554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62CE-1DCB-70C2-F4C9-053ED95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Grid</a:t>
            </a:r>
            <a:br>
              <a:rPr lang="en-US" dirty="0">
                <a:effectLst/>
                <a:latin typeface="Helvetica" pitchFamily="2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939B-F6FB-661C-680E-8F6D3B67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/>
                <a:latin typeface="Helvetica" pitchFamily="2" charset="0"/>
              </a:rPr>
              <a:t>The Grid </a:t>
            </a:r>
            <a:r>
              <a:rPr lang="en-US" i="1" dirty="0">
                <a:effectLst/>
                <a:latin typeface="Helvetica" pitchFamily="2" charset="0"/>
              </a:rPr>
              <a:t>consists of loosely coupled, heterogeneous,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geographically dispersed computing elements that are connected by 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network acting together to perform large tasks [3].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These computationally intensive scientific tasks may include various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applications such as </a:t>
            </a:r>
            <a:r>
              <a:rPr lang="en-US" b="1" i="1" dirty="0">
                <a:effectLst/>
                <a:latin typeface="Helvetica" pitchFamily="2" charset="0"/>
              </a:rPr>
              <a:t>seismic analysis</a:t>
            </a:r>
            <a:r>
              <a:rPr lang="en-US" i="1" dirty="0">
                <a:effectLst/>
                <a:latin typeface="Helvetica" pitchFamily="2" charset="0"/>
              </a:rPr>
              <a:t>, </a:t>
            </a:r>
            <a:r>
              <a:rPr lang="en-US" b="1" i="1" dirty="0">
                <a:effectLst/>
                <a:latin typeface="Helvetica" pitchFamily="2" charset="0"/>
              </a:rPr>
              <a:t>drug discovery</a:t>
            </a:r>
            <a:r>
              <a:rPr lang="en-US" i="1" dirty="0">
                <a:effectLst/>
                <a:latin typeface="Helvetica" pitchFamily="2" charset="0"/>
              </a:rPr>
              <a:t>,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bioinformatics problems</a:t>
            </a:r>
            <a:r>
              <a:rPr lang="en-US" i="1" dirty="0">
                <a:effectLst/>
                <a:latin typeface="Helvetica" pitchFamily="2" charset="0"/>
              </a:rPr>
              <a:t>.</a:t>
            </a: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Grid computing provides effective usage of the unused processing power and results in decreased completion time for a task due to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parallelization.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i="1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i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5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1318</Words>
  <Application>Microsoft Macintosh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-webkit-standard</vt:lpstr>
      <vt:lpstr>Aptos</vt:lpstr>
      <vt:lpstr>Aptos Display</vt:lpstr>
      <vt:lpstr>Arial</vt:lpstr>
      <vt:lpstr>Helvetica</vt:lpstr>
      <vt:lpstr>Office Theme</vt:lpstr>
      <vt:lpstr>CENG 469  Distributed Algorithms</vt:lpstr>
      <vt:lpstr>Distributed Algortihms are conducted on</vt:lpstr>
      <vt:lpstr>Each node in a Distributed System (DS) : </vt:lpstr>
      <vt:lpstr> There are a number of benefits to be gained by utilizing distributed systems: </vt:lpstr>
      <vt:lpstr>Benefits cont’d.</vt:lpstr>
      <vt:lpstr>PowerPoint Presentation</vt:lpstr>
      <vt:lpstr>A distributed system can be modeled as a graph G(V,E). </vt:lpstr>
      <vt:lpstr>Distributed Computing Platforms </vt:lpstr>
      <vt:lpstr>The Grid </vt:lpstr>
      <vt:lpstr>The Grid </vt:lpstr>
      <vt:lpstr>PowerPoint Presentation</vt:lpstr>
      <vt:lpstr>The Grid </vt:lpstr>
      <vt:lpstr>The Cloud </vt:lpstr>
      <vt:lpstr>Cloud Flavors? </vt:lpstr>
      <vt:lpstr>SaaS Examples </vt:lpstr>
      <vt:lpstr>Platform as a Service (PaaS) </vt:lpstr>
      <vt:lpstr>PaaS Examples </vt:lpstr>
      <vt:lpstr>Infrastructure as a Service (IaaS) </vt:lpstr>
      <vt:lpstr>IaaS Examples </vt:lpstr>
      <vt:lpstr>The Cloud </vt:lpstr>
      <vt:lpstr>The Cloud cont’d.</vt:lpstr>
      <vt:lpstr>Mobile Ad Hoc Networks (MANET) </vt:lpstr>
      <vt:lpstr>MANET </vt:lpstr>
      <vt:lpstr>Wireless Sensor Networks </vt:lpstr>
      <vt:lpstr>Wireless Sensor Networks </vt:lpstr>
      <vt:lpstr>Distributed System Communication Models </vt:lpstr>
      <vt:lpstr>Distributed Systems Design Issues </vt:lpstr>
      <vt:lpstr>The Aim of the Course </vt:lpstr>
      <vt:lpstr>Course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Elif Acar Haytaoğlu</dc:creator>
  <cp:lastModifiedBy>Elif Acar Haytaoğlu</cp:lastModifiedBy>
  <cp:revision>37</cp:revision>
  <dcterms:created xsi:type="dcterms:W3CDTF">2025-02-11T08:53:04Z</dcterms:created>
  <dcterms:modified xsi:type="dcterms:W3CDTF">2025-02-11T10:12:41Z</dcterms:modified>
</cp:coreProperties>
</file>