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82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49412"/>
  </p:normalViewPr>
  <p:slideViewPr>
    <p:cSldViewPr snapToGrid="0" snapToObjects="1">
      <p:cViewPr varScale="1">
        <p:scale>
          <a:sx n="54" d="100"/>
          <a:sy n="54" d="100"/>
        </p:scale>
        <p:origin x="2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5469-0096-E745-ACC3-C3707C5EFAA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D0ACD-D136-1D40-A630-877F1A463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1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5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span  of a node is defined as the number of white nodes it has,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itself.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_MDS  algorithm initially colors all vertices of the graph white. At each iteration it then picks the vertex u  with the highest span and colors it black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it in the DS. It also colors all the neighbors of u  gray in this iteration, and vertex u  is then excluded from the search list.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process is continued until there are no white colored vertices left.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Greedy Sequential MCDS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11.4  displays the operation of this algorithm in the same sample graph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11.3 . Node 4 is first selected; it is colored black, and all of its neighbors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colored gray as shown in (a). Then, all gray neighbors and their white neighbors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searched, and the node pair  9,  1  (or the pair  3,  1 ) has the highest number of white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neighbors, both are colored black, and their neighbors are colored gray as shown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(b), which completes the construction of the CDS consisting of nodes 4, 9, and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D0ACD-D136-1D40-A630-877F1A4631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8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3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A171-58DE-F542-84BE-513FDF6439DB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5A3D-DFD9-C943-A724-581B5A35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Dominating Sets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</a:t>
            </a:r>
            <a:r>
              <a:rPr lang="en-US" dirty="0" err="1" smtClean="0"/>
              <a:t>Sequantial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484" y="1184023"/>
            <a:ext cx="8038061" cy="468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Sequential MCDS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version of greedy algorithm finds an MCDS by a simple modification. Instead of choosing any vertex with the highest span, whether it is a white or gray node, we choose a gray vertex with the highest span.</a:t>
            </a:r>
          </a:p>
          <a:p>
            <a:endParaRPr lang="en-US" dirty="0"/>
          </a:p>
          <a:p>
            <a:r>
              <a:rPr lang="en-US" dirty="0" smtClean="0"/>
              <a:t>As a gray node will be adjacent to a black node, this algorithm will add a black node next to at least one other node in each iteration; therefore the output will be an MCDS.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12" y="623538"/>
            <a:ext cx="9088519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Guha</a:t>
            </a:r>
            <a:r>
              <a:rPr lang="en-US" dirty="0" err="1"/>
              <a:t>-</a:t>
            </a:r>
            <a:r>
              <a:rPr lang="en-US" dirty="0" err="1" smtClean="0"/>
              <a:t>Khuller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Guha</a:t>
            </a:r>
            <a:r>
              <a:rPr lang="en-US" dirty="0" smtClean="0"/>
              <a:t> and </a:t>
            </a:r>
            <a:r>
              <a:rPr lang="en-US" dirty="0" err="1" smtClean="0"/>
              <a:t>Khuller</a:t>
            </a:r>
            <a:r>
              <a:rPr lang="en-US" dirty="0" smtClean="0"/>
              <a:t> provided two greedy sequential algorithms to construct CDS in arbitrary graphs. </a:t>
            </a:r>
          </a:p>
          <a:p>
            <a:endParaRPr lang="en-US" dirty="0"/>
          </a:p>
          <a:p>
            <a:r>
              <a:rPr lang="en-US" dirty="0" smtClean="0"/>
              <a:t>In their first algorithm, a </a:t>
            </a:r>
            <a:r>
              <a:rPr lang="en-US" b="1" u="sng" dirty="0" smtClean="0"/>
              <a:t>CDS </a:t>
            </a:r>
            <a:r>
              <a:rPr lang="en-US" dirty="0" smtClean="0"/>
              <a:t>is grown iteratively from a single node.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the second algorithm, a </a:t>
            </a:r>
            <a:r>
              <a:rPr lang="en-US" b="1" u="sng" dirty="0" smtClean="0"/>
              <a:t>WCDS</a:t>
            </a:r>
            <a:r>
              <a:rPr lang="en-US" dirty="0" smtClean="0"/>
              <a:t> is first formed and then the intermediate nodes are connected.</a:t>
            </a:r>
          </a:p>
          <a:p>
            <a:endParaRPr lang="en-US" dirty="0"/>
          </a:p>
          <a:p>
            <a:r>
              <a:rPr lang="en-US" dirty="0" smtClean="0"/>
              <a:t>These algorithms have formed the basis for other distributed MCDS algorithms and we will describe them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4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Guha-Khuller</a:t>
            </a:r>
            <a:r>
              <a:rPr lang="en-US" dirty="0" smtClean="0"/>
              <a:t> – The First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algorithm provides an improvement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 CDS by the addition of a simple heuristic.</a:t>
            </a:r>
          </a:p>
          <a:p>
            <a:endParaRPr lang="en-US" dirty="0"/>
          </a:p>
          <a:p>
            <a:r>
              <a:rPr lang="en-US" dirty="0"/>
              <a:t> It starts by coloring all the vertices of the </a:t>
            </a:r>
            <a:r>
              <a:rPr lang="en-US" dirty="0" smtClean="0"/>
              <a:t>graph </a:t>
            </a:r>
            <a:r>
              <a:rPr lang="en-US" dirty="0"/>
              <a:t> G(V,E) white, and it first selects the vertex with the highest degree, colors it </a:t>
            </a:r>
            <a:r>
              <a:rPr lang="en-US" dirty="0" smtClean="0"/>
              <a:t>black, and </a:t>
            </a:r>
            <a:r>
              <a:rPr lang="en-US" dirty="0"/>
              <a:t>all its neighbors are colored </a:t>
            </a:r>
            <a:r>
              <a:rPr lang="en-US" dirty="0" smtClean="0"/>
              <a:t>gray.</a:t>
            </a:r>
          </a:p>
          <a:p>
            <a:endParaRPr lang="en-US" dirty="0"/>
          </a:p>
          <a:p>
            <a:r>
              <a:rPr lang="en-US" dirty="0"/>
              <a:t> The algorithm then scans all the gray </a:t>
            </a:r>
            <a:r>
              <a:rPr lang="en-US" dirty="0" smtClean="0"/>
              <a:t>nodes and </a:t>
            </a:r>
            <a:r>
              <a:rPr lang="en-US" dirty="0"/>
              <a:t>their white neighbors by finding the number of white neighbors of gray </a:t>
            </a:r>
            <a:r>
              <a:rPr lang="en-US" dirty="0" smtClean="0"/>
              <a:t>nodes and </a:t>
            </a:r>
            <a:r>
              <a:rPr lang="en-US" dirty="0"/>
              <a:t>the white neighbors of their neighbors.</a:t>
            </a:r>
          </a:p>
        </p:txBody>
      </p:sp>
    </p:spTree>
    <p:extLst>
      <p:ext uri="{BB962C8B-B14F-4D97-AF65-F5344CB8AC3E}">
        <p14:creationId xmlns:p14="http://schemas.microsoft.com/office/powerpoint/2010/main" val="11969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Guha-Khuller</a:t>
            </a:r>
            <a:r>
              <a:rPr lang="en-US" dirty="0" smtClean="0"/>
              <a:t> – The First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It then selects a gray node or a </a:t>
            </a:r>
            <a:r>
              <a:rPr lang="en-US" dirty="0" smtClean="0"/>
              <a:t>pair consisting </a:t>
            </a:r>
            <a:r>
              <a:rPr lang="en-US" dirty="0"/>
              <a:t>of a gray node and a white node, whichever gives the highest number </a:t>
            </a:r>
            <a:r>
              <a:rPr lang="en-US" dirty="0" smtClean="0"/>
              <a:t>of white </a:t>
            </a:r>
            <a:r>
              <a:rPr lang="en-US" dirty="0"/>
              <a:t>neighbors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colors the selected gray node or the selected pair of gray </a:t>
            </a:r>
            <a:r>
              <a:rPr lang="en-US" dirty="0" smtClean="0"/>
              <a:t>and white </a:t>
            </a:r>
            <a:r>
              <a:rPr lang="en-US" dirty="0"/>
              <a:t>node black and starts with the next iteration. This process continues until </a:t>
            </a:r>
            <a:r>
              <a:rPr lang="en-US" dirty="0" smtClean="0"/>
              <a:t>all the </a:t>
            </a:r>
            <a:r>
              <a:rPr lang="en-US" dirty="0"/>
              <a:t>nodes are colored black or </a:t>
            </a:r>
            <a:r>
              <a:rPr lang="en-US" dirty="0" smtClean="0"/>
              <a:t>gray.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7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690688"/>
            <a:ext cx="11112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5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Guha-Khuller</a:t>
            </a:r>
            <a:r>
              <a:rPr lang="en-US" dirty="0" smtClean="0"/>
              <a:t> – The First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was shown in [4 ] that this algorithm has an </a:t>
            </a:r>
            <a:r>
              <a:rPr lang="en-US" dirty="0" smtClean="0"/>
              <a:t>approximation ratio </a:t>
            </a:r>
            <a:r>
              <a:rPr lang="en-US" dirty="0"/>
              <a:t>of 2( 1 +H(</a:t>
            </a:r>
            <a:r>
              <a:rPr lang="en-US" dirty="0" err="1"/>
              <a:t>Δ</a:t>
            </a:r>
            <a:r>
              <a:rPr lang="en-US" dirty="0"/>
              <a:t>)) , where H  is the Harmonic </a:t>
            </a:r>
            <a:r>
              <a:rPr lang="en-US" dirty="0" smtClean="0"/>
              <a:t>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6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836"/>
            <a:ext cx="10515600" cy="1325563"/>
          </a:xfrm>
        </p:spPr>
        <p:txBody>
          <a:bodyPr/>
          <a:lstStyle/>
          <a:p>
            <a:r>
              <a:rPr lang="en-US" dirty="0" err="1" smtClean="0"/>
              <a:t>Guha-Khuller</a:t>
            </a:r>
            <a:r>
              <a:rPr lang="en-US" dirty="0" smtClean="0"/>
              <a:t> – The Second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42" y="1176881"/>
            <a:ext cx="10495658" cy="56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836"/>
            <a:ext cx="10515600" cy="1325563"/>
          </a:xfrm>
        </p:spPr>
        <p:txBody>
          <a:bodyPr/>
          <a:lstStyle/>
          <a:p>
            <a:r>
              <a:rPr lang="en-US" dirty="0" err="1" smtClean="0"/>
              <a:t>Guha-Khuller</a:t>
            </a:r>
            <a:r>
              <a:rPr lang="en-US" dirty="0" smtClean="0"/>
              <a:t> – The Second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</a:t>
            </a:r>
            <a:r>
              <a:rPr lang="en-US" dirty="0" err="1" smtClean="0"/>
              <a:t>algotithm</a:t>
            </a:r>
            <a:r>
              <a:rPr lang="en-US" dirty="0" smtClean="0"/>
              <a:t> starts by coloring all node white as before. 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u="sng" dirty="0" smtClean="0">
                <a:solidFill>
                  <a:srgbClr val="7030A0"/>
                </a:solidFill>
              </a:rPr>
              <a:t>piece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this algorithm is defined as either connected black component or a white node.</a:t>
            </a:r>
          </a:p>
          <a:p>
            <a:endParaRPr lang="en-US" u="sng" dirty="0"/>
          </a:p>
          <a:p>
            <a:r>
              <a:rPr lang="en-US" dirty="0" smtClean="0"/>
              <a:t>The algorithm consist of  two phases: In the first phase a node that </a:t>
            </a:r>
            <a:r>
              <a:rPr lang="en-US" dirty="0" err="1" smtClean="0"/>
              <a:t>casuses</a:t>
            </a:r>
            <a:r>
              <a:rPr lang="en-US" dirty="0" smtClean="0"/>
              <a:t> greatest reduction in the number of pieces in the graph selected and colored black and all of its neighbors are colored gray.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A subset of the vertices of a graph is a dominating set if every vertex </a:t>
            </a:r>
            <a:r>
              <a:rPr lang="en-US" dirty="0" smtClean="0"/>
              <a:t>not in </a:t>
            </a:r>
            <a:r>
              <a:rPr lang="en-US" dirty="0"/>
              <a:t>the subset is adjacent to at least one vertex in this </a:t>
            </a:r>
            <a:r>
              <a:rPr lang="en-US" dirty="0" smtClean="0"/>
              <a:t>subset. Dominating </a:t>
            </a:r>
            <a:r>
              <a:rPr lang="en-US" dirty="0"/>
              <a:t>sets </a:t>
            </a:r>
            <a:r>
              <a:rPr lang="en-US" dirty="0" smtClean="0"/>
              <a:t>are widely </a:t>
            </a:r>
            <a:r>
              <a:rPr lang="en-US" dirty="0"/>
              <a:t>used for clustering and routing in ad hoc wireless networks.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chapter, we </a:t>
            </a:r>
            <a:r>
              <a:rPr lang="en-US" dirty="0"/>
              <a:t>describe sample sequential, distributed, and self-stabilizing dominating </a:t>
            </a:r>
            <a:r>
              <a:rPr lang="en-US" dirty="0" smtClean="0"/>
              <a:t>set algorithms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42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Guha-Khuller</a:t>
            </a:r>
            <a:r>
              <a:rPr lang="en-US" dirty="0" smtClean="0"/>
              <a:t> – The Second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the end of the first phase each node in the graph is either colored gray or black.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seond</a:t>
                </a:r>
                <a:r>
                  <a:rPr lang="en-US" dirty="0" smtClean="0"/>
                  <a:t> phase uses a Steiner Tree algorithm to connect the black nodes so that an MCDS is formed.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algorithm yields a MCDS with an approximation ratio of 3+ln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83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Guha-Khuller</a:t>
            </a:r>
            <a:r>
              <a:rPr lang="en-US" dirty="0" smtClean="0"/>
              <a:t> – The Second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05" y="1032490"/>
            <a:ext cx="8740608" cy="51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9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will first explore the possibility of obtaining a distributed algorithm </a:t>
            </a:r>
            <a:r>
              <a:rPr lang="en-US" dirty="0" err="1" smtClean="0"/>
              <a:t>fom</a:t>
            </a:r>
            <a:r>
              <a:rPr lang="en-US" dirty="0" smtClean="0"/>
              <a:t> the sequential algorithm </a:t>
            </a:r>
            <a:r>
              <a:rPr lang="en-US" dirty="0" err="1" smtClean="0"/>
              <a:t>Seq_MDS</a:t>
            </a:r>
            <a:r>
              <a:rPr lang="en-US" dirty="0" smtClean="0"/>
              <a:t> where a node with the </a:t>
            </a:r>
            <a:r>
              <a:rPr lang="en-US" dirty="0" err="1" smtClean="0"/>
              <a:t>hishest</a:t>
            </a:r>
            <a:r>
              <a:rPr lang="en-US" dirty="0" smtClean="0"/>
              <a:t> span is colored black in each iteration.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the synchronous implementation a node that finds it has the highest span among </a:t>
            </a:r>
            <a:r>
              <a:rPr lang="en-US" dirty="0" err="1" smtClean="0"/>
              <a:t>neighgbors</a:t>
            </a:r>
            <a:r>
              <a:rPr lang="en-US" dirty="0" smtClean="0"/>
              <a:t>, colors itself black and the neighbors  colors themselves gray in each 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messages used are described below:</a:t>
            </a:r>
          </a:p>
          <a:p>
            <a:pPr algn="just"/>
            <a:endParaRPr lang="en-US" dirty="0"/>
          </a:p>
          <a:p>
            <a:pPr algn="just"/>
            <a:r>
              <a:rPr lang="en-US" b="1" u="sng" dirty="0" err="1" smtClean="0"/>
              <a:t>ch_black</a:t>
            </a:r>
            <a:r>
              <a:rPr lang="en-US" b="1" u="sng" dirty="0" smtClean="0"/>
              <a:t>: </a:t>
            </a:r>
            <a:r>
              <a:rPr lang="en-US" dirty="0" smtClean="0"/>
              <a:t>A node that has the highest span locally, sends this message to current active neighbors.</a:t>
            </a:r>
          </a:p>
          <a:p>
            <a:pPr algn="just"/>
            <a:endParaRPr lang="en-US" b="1" u="sng" dirty="0"/>
          </a:p>
          <a:p>
            <a:pPr algn="just"/>
            <a:r>
              <a:rPr lang="en-US" b="1" u="sng" dirty="0" err="1" smtClean="0"/>
              <a:t>undecide</a:t>
            </a:r>
            <a:r>
              <a:rPr lang="en-US" b="1" u="sng" dirty="0" smtClean="0"/>
              <a:t>:  </a:t>
            </a:r>
            <a:r>
              <a:rPr lang="en-US" dirty="0" smtClean="0"/>
              <a:t>A node that does not have the highest span locally, sends this message to current active neighbors.</a:t>
            </a:r>
          </a:p>
          <a:p>
            <a:pPr algn="just"/>
            <a:endParaRPr lang="en-US" dirty="0"/>
          </a:p>
          <a:p>
            <a:pPr algn="just"/>
            <a:r>
              <a:rPr lang="en-US" b="1" u="sng" dirty="0" err="1" smtClean="0"/>
              <a:t>ch_gray</a:t>
            </a:r>
            <a:r>
              <a:rPr lang="en-US" dirty="0" smtClean="0"/>
              <a:t>:  A node that changes its color from white to gray sends this message to current active neighbors so that they decrement their spans.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70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messages used are described below:</a:t>
            </a:r>
          </a:p>
          <a:p>
            <a:pPr algn="just"/>
            <a:endParaRPr lang="en-US" dirty="0"/>
          </a:p>
          <a:p>
            <a:pPr algn="just"/>
            <a:r>
              <a:rPr lang="en-US" b="1" u="sng" dirty="0" err="1" smtClean="0"/>
              <a:t>no_change</a:t>
            </a:r>
            <a:r>
              <a:rPr lang="en-US" b="1" u="sng" dirty="0" smtClean="0"/>
              <a:t>:</a:t>
            </a:r>
            <a:r>
              <a:rPr lang="en-US" dirty="0" smtClean="0"/>
              <a:t> If a white node does not change its color in a round , it sends this message to current active neighbors .</a:t>
            </a:r>
          </a:p>
          <a:p>
            <a:pPr algn="just"/>
            <a:endParaRPr lang="en-US" u="sng" dirty="0"/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undecide</a:t>
            </a:r>
            <a:r>
              <a:rPr lang="en-US" dirty="0" smtClean="0"/>
              <a:t> and </a:t>
            </a:r>
            <a:r>
              <a:rPr lang="en-US" dirty="0" err="1" smtClean="0"/>
              <a:t>no_change</a:t>
            </a:r>
            <a:r>
              <a:rPr lang="en-US" dirty="0" smtClean="0"/>
              <a:t> messages are needed for </a:t>
            </a:r>
            <a:r>
              <a:rPr lang="en-US" dirty="0" err="1" smtClean="0"/>
              <a:t>sychnronization</a:t>
            </a:r>
            <a:r>
              <a:rPr lang="en-US" dirty="0" smtClean="0"/>
              <a:t>. In the design we propose each round consists of two phases.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4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666750"/>
            <a:ext cx="11328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88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314450"/>
            <a:ext cx="10706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12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2899" y="1027906"/>
            <a:ext cx="8481364" cy="50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013744"/>
            <a:ext cx="11061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7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Definition 11.1 </a:t>
            </a:r>
            <a:r>
              <a:rPr lang="en-US" dirty="0"/>
              <a:t>Given a graph G(V,E), a Dominating Set (DS) is the set of </a:t>
            </a:r>
            <a:r>
              <a:rPr lang="en-US" dirty="0" smtClean="0"/>
              <a:t>vertices V’∈ </a:t>
            </a:r>
            <a:r>
              <a:rPr lang="en-US" dirty="0"/>
              <a:t>V such that any vertex v ∈ </a:t>
            </a:r>
            <a:r>
              <a:rPr lang="en-US" dirty="0" smtClean="0"/>
              <a:t>V </a:t>
            </a:r>
            <a:r>
              <a:rPr lang="en-US" dirty="0"/>
              <a:t>is either in </a:t>
            </a:r>
            <a:r>
              <a:rPr lang="en-US" dirty="0" smtClean="0"/>
              <a:t>V’ or </a:t>
            </a:r>
            <a:r>
              <a:rPr lang="en-US" dirty="0"/>
              <a:t>a neighbor of a vertex in </a:t>
            </a:r>
            <a:r>
              <a:rPr lang="en-US" dirty="0" smtClean="0"/>
              <a:t>V’.</a:t>
            </a:r>
          </a:p>
          <a:p>
            <a:endParaRPr lang="en-US" dirty="0"/>
          </a:p>
          <a:p>
            <a:r>
              <a:rPr lang="en-US" dirty="0"/>
              <a:t> Alternatively, for all v ∈ (V − </a:t>
            </a:r>
            <a:r>
              <a:rPr lang="en-US" dirty="0" smtClean="0"/>
              <a:t>V’) </a:t>
            </a:r>
            <a:r>
              <a:rPr lang="en-US" dirty="0"/>
              <a:t>, v  is a neighbor to at least one node in </a:t>
            </a:r>
            <a:r>
              <a:rPr lang="en-US" dirty="0" smtClean="0"/>
              <a:t>V’ .</a:t>
            </a:r>
          </a:p>
          <a:p>
            <a:endParaRPr lang="en-US" dirty="0"/>
          </a:p>
          <a:p>
            <a:r>
              <a:rPr lang="en-US" dirty="0"/>
              <a:t>Therefore, every MIS is a DS. However, every DS is not a MIS since some </a:t>
            </a:r>
            <a:r>
              <a:rPr lang="en-US" dirty="0" smtClean="0"/>
              <a:t>vertices of </a:t>
            </a:r>
            <a:r>
              <a:rPr lang="en-US" dirty="0"/>
              <a:t>a DS may be neighbors.</a:t>
            </a:r>
          </a:p>
        </p:txBody>
      </p:sp>
    </p:spTree>
    <p:extLst>
      <p:ext uri="{BB962C8B-B14F-4D97-AF65-F5344CB8AC3E}">
        <p14:creationId xmlns:p14="http://schemas.microsoft.com/office/powerpoint/2010/main" val="6548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Definition 11.2 </a:t>
            </a:r>
            <a:r>
              <a:rPr lang="en-US" dirty="0"/>
              <a:t>(Minimum and minimal dominating sets) A dominating set is </a:t>
            </a:r>
            <a:r>
              <a:rPr lang="en-US" b="1" u="sng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MinDS</a:t>
            </a:r>
            <a:r>
              <a:rPr lang="en-US" dirty="0"/>
              <a:t>) if it has the smallest cardinality among all possible dominating </a:t>
            </a:r>
            <a:r>
              <a:rPr lang="en-US" dirty="0" smtClean="0"/>
              <a:t>sets of </a:t>
            </a:r>
            <a:r>
              <a:rPr lang="en-US" dirty="0"/>
              <a:t>the graph 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dominating set is </a:t>
            </a:r>
            <a:r>
              <a:rPr lang="en-US" b="1" u="sng" dirty="0">
                <a:solidFill>
                  <a:srgbClr val="FF0000"/>
                </a:solidFill>
              </a:rPr>
              <a:t>minimal</a:t>
            </a:r>
            <a:r>
              <a:rPr lang="en-US" dirty="0"/>
              <a:t> (MDS) if it is not contained in </a:t>
            </a:r>
            <a:r>
              <a:rPr lang="en-US" dirty="0" smtClean="0"/>
              <a:t>any other </a:t>
            </a:r>
            <a:r>
              <a:rPr lang="en-US" dirty="0"/>
              <a:t>dominating sets of 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Finding a minimum sized dominating set is </a:t>
            </a:r>
            <a:r>
              <a:rPr lang="en-US" dirty="0" smtClean="0"/>
              <a:t>NP-hard.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Definition 11.3 </a:t>
            </a:r>
            <a:r>
              <a:rPr lang="en-US" dirty="0"/>
              <a:t>(Connected Dominating Set) A Connected Dominating Set (</a:t>
            </a:r>
            <a:r>
              <a:rPr lang="en-US" dirty="0" smtClean="0"/>
              <a:t>CDS) of </a:t>
            </a:r>
            <a:r>
              <a:rPr lang="en-US" dirty="0"/>
              <a:t>a graph G is a dominating set that induces a connected </a:t>
            </a:r>
            <a:r>
              <a:rPr lang="en-US" dirty="0" err="1"/>
              <a:t>subgraph</a:t>
            </a:r>
            <a:r>
              <a:rPr lang="en-US" dirty="0"/>
              <a:t> in 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The Minimum Connected Dominating Set  </a:t>
            </a:r>
            <a:r>
              <a:rPr lang="en-US" dirty="0"/>
              <a:t>(</a:t>
            </a:r>
            <a:r>
              <a:rPr lang="en-US" dirty="0" err="1"/>
              <a:t>MinCDS</a:t>
            </a:r>
            <a:r>
              <a:rPr lang="en-US" dirty="0"/>
              <a:t> ) is a connected </a:t>
            </a:r>
            <a:r>
              <a:rPr lang="en-US" dirty="0" smtClean="0"/>
              <a:t>dominating set </a:t>
            </a:r>
            <a:r>
              <a:rPr lang="en-US" dirty="0"/>
              <a:t>with the minimum size, and finding </a:t>
            </a:r>
            <a:r>
              <a:rPr lang="en-US" dirty="0" err="1"/>
              <a:t>MinCDS</a:t>
            </a:r>
            <a:r>
              <a:rPr lang="en-US" dirty="0"/>
              <a:t> is NP-hard. The Minimal </a:t>
            </a:r>
            <a:r>
              <a:rPr lang="en-US" dirty="0" smtClean="0"/>
              <a:t>Connected Dominating </a:t>
            </a:r>
            <a:r>
              <a:rPr lang="en-US" dirty="0"/>
              <a:t>Set  (MCDS ) is a CDS that is not contained in any other </a:t>
            </a:r>
            <a:r>
              <a:rPr lang="en-US" dirty="0" smtClean="0"/>
              <a:t>CDS </a:t>
            </a:r>
            <a:r>
              <a:rPr lang="en-US" dirty="0"/>
              <a:t> of G .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825625"/>
            <a:ext cx="1113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1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Sequential Algorithms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Greedy Sequential MDS </a:t>
            </a:r>
            <a:r>
              <a:rPr lang="en-US" u="sng" dirty="0" smtClean="0"/>
              <a:t>Algorithm</a:t>
            </a:r>
          </a:p>
          <a:p>
            <a:endParaRPr lang="en-US" u="sng" dirty="0"/>
          </a:p>
          <a:p>
            <a:r>
              <a:rPr lang="en-US" u="sng" dirty="0" smtClean="0"/>
              <a:t> </a:t>
            </a:r>
            <a:r>
              <a:rPr lang="en-US" dirty="0"/>
              <a:t> The first greedy </a:t>
            </a:r>
            <a:r>
              <a:rPr lang="en-US" dirty="0" smtClean="0"/>
              <a:t>sequential algorithm </a:t>
            </a:r>
            <a:r>
              <a:rPr lang="en-US" dirty="0"/>
              <a:t>finds an MDS by always selecting nodes that have the </a:t>
            </a:r>
            <a:r>
              <a:rPr lang="en-US" dirty="0" smtClean="0"/>
              <a:t>greatest number </a:t>
            </a:r>
            <a:r>
              <a:rPr lang="en-US" dirty="0"/>
              <a:t>of neighbors that do not dominate or are not dominated.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assume that </a:t>
            </a:r>
            <a:r>
              <a:rPr lang="en-US" dirty="0"/>
              <a:t>the nodes in the </a:t>
            </a:r>
            <a:r>
              <a:rPr lang="en-US" dirty="0" smtClean="0"/>
              <a:t>MDS </a:t>
            </a:r>
            <a:r>
              <a:rPr lang="en-US" dirty="0"/>
              <a:t>are colored black, their neighbors are colored gray, </a:t>
            </a:r>
            <a:r>
              <a:rPr lang="en-US" dirty="0" smtClean="0"/>
              <a:t>and any </a:t>
            </a:r>
            <a:r>
              <a:rPr lang="en-US" dirty="0"/>
              <a:t>node that has not been a dominator or dominated is colored </a:t>
            </a:r>
            <a:r>
              <a:rPr lang="en-US" dirty="0" smtClean="0"/>
              <a:t>white.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571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479" y="557561"/>
            <a:ext cx="9429042" cy="51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96" y="1027906"/>
            <a:ext cx="9080034" cy="39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1281</Words>
  <Application>Microsoft Macintosh PowerPoint</Application>
  <PresentationFormat>Widescreen</PresentationFormat>
  <Paragraphs>105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Cambria Math</vt:lpstr>
      <vt:lpstr>Arial</vt:lpstr>
      <vt:lpstr>Office Theme</vt:lpstr>
      <vt:lpstr>Dominating Sets</vt:lpstr>
      <vt:lpstr>Overview</vt:lpstr>
      <vt:lpstr>PowerPoint Presentation</vt:lpstr>
      <vt:lpstr>PowerPoint Presentation</vt:lpstr>
      <vt:lpstr>PowerPoint Presentation</vt:lpstr>
      <vt:lpstr>PowerPoint Presentation</vt:lpstr>
      <vt:lpstr>Sequential Algorithms</vt:lpstr>
      <vt:lpstr>PowerPoint Presentation</vt:lpstr>
      <vt:lpstr>PowerPoint Presentation</vt:lpstr>
      <vt:lpstr>Greedy Sequantial Example</vt:lpstr>
      <vt:lpstr>Greedy Sequential MCDS Algorithm</vt:lpstr>
      <vt:lpstr>PowerPoint Presentation</vt:lpstr>
      <vt:lpstr>Guha-Khuller Algorithms</vt:lpstr>
      <vt:lpstr>Guha-Khuller – The First Algorithm</vt:lpstr>
      <vt:lpstr>Guha-Khuller – The First Algorithm</vt:lpstr>
      <vt:lpstr>PowerPoint Presentation</vt:lpstr>
      <vt:lpstr>Guha-Khuller – The First Algorithm</vt:lpstr>
      <vt:lpstr>Guha-Khuller – The Second Algorithm</vt:lpstr>
      <vt:lpstr>Guha-Khuller – The Second Algorithm</vt:lpstr>
      <vt:lpstr>Guha-Khuller – The Second Algorithm</vt:lpstr>
      <vt:lpstr>Guha-Khuller – The Second Algorithm</vt:lpstr>
      <vt:lpstr>Distributed Algorithms</vt:lpstr>
      <vt:lpstr>Distributed Algorithms</vt:lpstr>
      <vt:lpstr>Distributed Algorithms</vt:lpstr>
      <vt:lpstr>PowerPoint Presentation</vt:lpstr>
      <vt:lpstr>PowerPoint Presentation</vt:lpstr>
      <vt:lpstr>PowerPoint Presentation</vt:lpstr>
      <vt:lpstr>Span MDS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Dominating Sets</dc:title>
  <dc:creator>elif acar</dc:creator>
  <cp:lastModifiedBy>elif acar</cp:lastModifiedBy>
  <cp:revision>27</cp:revision>
  <dcterms:created xsi:type="dcterms:W3CDTF">2017-04-06T13:27:32Z</dcterms:created>
  <dcterms:modified xsi:type="dcterms:W3CDTF">2017-04-07T11:27:40Z</dcterms:modified>
</cp:coreProperties>
</file>