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Retina </a:t>
            </a:r>
            <a:r>
              <a:rPr lang="en-US" sz="4800" dirty="0" err="1"/>
              <a:t>kan</a:t>
            </a:r>
            <a:r>
              <a:rPr lang="en-US" sz="4800" dirty="0"/>
              <a:t> </a:t>
            </a:r>
            <a:r>
              <a:rPr lang="en-US" sz="4800" dirty="0" err="1"/>
              <a:t>damarlarını</a:t>
            </a:r>
            <a:r>
              <a:rPr lang="en-US" sz="4800" dirty="0"/>
              <a:t> </a:t>
            </a:r>
            <a:r>
              <a:rPr lang="en-US" sz="4800" dirty="0" err="1"/>
              <a:t>çıkarmak</a:t>
            </a:r>
            <a:r>
              <a:rPr lang="en-US" sz="4800" dirty="0"/>
              <a:t> için </a:t>
            </a:r>
            <a:r>
              <a:rPr lang="en-US" sz="4800" dirty="0" err="1"/>
              <a:t>eşikleme</a:t>
            </a:r>
            <a:r>
              <a:rPr lang="en-US" sz="4800" dirty="0"/>
              <a:t> </a:t>
            </a:r>
            <a:r>
              <a:rPr lang="en-US" sz="4800" dirty="0" err="1"/>
              <a:t>temelli</a:t>
            </a:r>
            <a:r>
              <a:rPr lang="en-US" sz="4800" dirty="0"/>
              <a:t> </a:t>
            </a:r>
            <a:r>
              <a:rPr lang="en-US" sz="4800" dirty="0" err="1"/>
              <a:t>morfolojik</a:t>
            </a:r>
            <a:r>
              <a:rPr lang="tr-TR" sz="4800" dirty="0"/>
              <a:t> bir yöntem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570058"/>
            <a:ext cx="6269347" cy="1021498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SAMED SONKAYA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EC9A-B6C0-48DC-5FD1-AEB63B61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914400"/>
            <a:ext cx="6678930" cy="822960"/>
          </a:xfrm>
        </p:spPr>
        <p:txBody>
          <a:bodyPr/>
          <a:lstStyle/>
          <a:p>
            <a:r>
              <a:rPr lang="tr-TR" dirty="0"/>
              <a:t>ÖZET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65B7-40E3-DE47-94C6-DD191029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- </a:t>
            </a:r>
            <a:r>
              <a:rPr lang="en-US" dirty="0"/>
              <a:t>Son </a:t>
            </a:r>
            <a:r>
              <a:rPr lang="en-US" dirty="0" err="1"/>
              <a:t>yıllarda</a:t>
            </a:r>
            <a:r>
              <a:rPr lang="en-US" dirty="0"/>
              <a:t>, </a:t>
            </a:r>
            <a:r>
              <a:rPr lang="en-US" dirty="0" err="1"/>
              <a:t>diyabete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retina </a:t>
            </a:r>
            <a:r>
              <a:rPr lang="en-US" dirty="0" err="1"/>
              <a:t>hastalığı</a:t>
            </a:r>
            <a:r>
              <a:rPr lang="en-US" dirty="0"/>
              <a:t> </a:t>
            </a:r>
            <a:r>
              <a:rPr lang="en-US" dirty="0" err="1"/>
              <a:t>körlüğün</a:t>
            </a:r>
            <a:r>
              <a:rPr lang="en-US" dirty="0"/>
              <a:t> </a:t>
            </a:r>
            <a:r>
              <a:rPr lang="en-US" dirty="0" err="1"/>
              <a:t>önde</a:t>
            </a:r>
            <a:r>
              <a:rPr lang="tr-TR" dirty="0"/>
              <a:t>nedenlerdendir. </a:t>
            </a:r>
            <a:r>
              <a:rPr lang="en-US" dirty="0"/>
              <a:t>Bu </a:t>
            </a:r>
            <a:r>
              <a:rPr lang="en-US" dirty="0" err="1"/>
              <a:t>hastalığın</a:t>
            </a:r>
            <a:r>
              <a:rPr lang="en-US" dirty="0"/>
              <a:t> </a:t>
            </a:r>
            <a:r>
              <a:rPr lang="en-US" dirty="0" err="1"/>
              <a:t>önüne</a:t>
            </a:r>
            <a:r>
              <a:rPr lang="en-US" dirty="0"/>
              <a:t> </a:t>
            </a:r>
            <a:r>
              <a:rPr lang="en-US" dirty="0" err="1"/>
              <a:t>geçebilmek</a:t>
            </a:r>
            <a:r>
              <a:rPr lang="en-US" dirty="0"/>
              <a:t> için retina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bölütlenmesi</a:t>
            </a:r>
            <a:r>
              <a:rPr lang="en-US" dirty="0"/>
              <a:t> </a:t>
            </a:r>
            <a:r>
              <a:rPr lang="en-US" dirty="0" err="1"/>
              <a:t>gereki</a:t>
            </a:r>
            <a:r>
              <a:rPr lang="tr-TR" dirty="0"/>
              <a:t>r. </a:t>
            </a:r>
            <a:r>
              <a:rPr lang="en-US" dirty="0"/>
              <a:t>Retina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ve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bölütlenmesi</a:t>
            </a:r>
            <a:r>
              <a:rPr lang="en-US" dirty="0"/>
              <a:t> için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destekli</a:t>
            </a:r>
            <a:r>
              <a:rPr lang="en-US" dirty="0"/>
              <a:t> </a:t>
            </a:r>
            <a:r>
              <a:rPr lang="en-US" dirty="0" err="1"/>
              <a:t>tanı</a:t>
            </a:r>
            <a:r>
              <a:rPr lang="en-US" dirty="0"/>
              <a:t> </a:t>
            </a:r>
            <a:r>
              <a:rPr lang="en-US" dirty="0" err="1"/>
              <a:t>sistemlerine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duyulur</a:t>
            </a:r>
            <a:r>
              <a:rPr lang="tr-TR" dirty="0"/>
              <a:t>. </a:t>
            </a:r>
            <a:r>
              <a:rPr lang="en-US" dirty="0"/>
              <a:t>Retina damar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bölütlemek</a:t>
            </a:r>
            <a:r>
              <a:rPr lang="en-US" dirty="0"/>
              <a:t> için </a:t>
            </a:r>
            <a:r>
              <a:rPr lang="en-US" dirty="0" err="1"/>
              <a:t>morfolojik</a:t>
            </a:r>
            <a:r>
              <a:rPr lang="en-US" dirty="0"/>
              <a:t> </a:t>
            </a:r>
            <a:r>
              <a:rPr lang="en-US" dirty="0" err="1"/>
              <a:t>işlemlere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bir </a:t>
            </a:r>
            <a:r>
              <a:rPr lang="en-US" dirty="0" err="1"/>
              <a:t>yöntem</a:t>
            </a:r>
            <a:r>
              <a:rPr lang="en-US" dirty="0"/>
              <a:t> retina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üzerine</a:t>
            </a:r>
            <a:r>
              <a:rPr lang="en-US" dirty="0"/>
              <a:t> </a:t>
            </a:r>
            <a:r>
              <a:rPr lang="en-US" dirty="0" err="1"/>
              <a:t>uygulanmıştır</a:t>
            </a:r>
            <a:r>
              <a:rPr lang="en-US" dirty="0"/>
              <a:t>. </a:t>
            </a:r>
            <a:r>
              <a:rPr lang="en-US" dirty="0" err="1"/>
              <a:t>Morfolojik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uygulandığı</a:t>
            </a:r>
            <a:r>
              <a:rPr lang="en-US" dirty="0"/>
              <a:t> fundus </a:t>
            </a:r>
            <a:r>
              <a:rPr lang="en-US" dirty="0" err="1"/>
              <a:t>görüntüsüne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uygulanmıştır</a:t>
            </a:r>
            <a:r>
              <a:rPr lang="en-US" dirty="0"/>
              <a:t>. Bu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;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,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ve </a:t>
            </a:r>
            <a:r>
              <a:rPr lang="en-US" dirty="0" err="1"/>
              <a:t>Bulanık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yöntemleridir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32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5B74-3395-C02E-A9D7-A77F1165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MATERYAL VE METOTLAR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4B58-51AD-D2DD-D58C-0C25D388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 Morfolojik İşlemler.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   -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eşikleme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-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-</a:t>
            </a:r>
            <a:r>
              <a:rPr lang="en-US" dirty="0" err="1"/>
              <a:t>Bulanık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66B6-52E1-67DA-3E0C-B6BDAEF4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Morfolojik İşlemler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E13A-3519-CE9C-E63E-9D726AFE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Morfolojik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görüntünün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korumak</a:t>
            </a:r>
            <a:r>
              <a:rPr lang="en-US" dirty="0"/>
              <a:t> ve </a:t>
            </a:r>
            <a:r>
              <a:rPr lang="en-US" dirty="0" err="1"/>
              <a:t>görüntüyü</a:t>
            </a:r>
            <a:r>
              <a:rPr lang="en-US" dirty="0"/>
              <a:t> </a:t>
            </a:r>
            <a:r>
              <a:rPr lang="en-US" dirty="0" err="1"/>
              <a:t>basitleştirmektir</a:t>
            </a:r>
            <a:r>
              <a:rPr lang="en-US" dirty="0"/>
              <a:t>. Bu </a:t>
            </a:r>
            <a:r>
              <a:rPr lang="en-US" dirty="0" err="1"/>
              <a:t>çalışmada</a:t>
            </a:r>
            <a:r>
              <a:rPr lang="en-US" dirty="0"/>
              <a:t>, </a:t>
            </a:r>
            <a:r>
              <a:rPr lang="en-US" dirty="0" err="1"/>
              <a:t>üst-şapka</a:t>
            </a:r>
            <a:r>
              <a:rPr lang="en-US" dirty="0"/>
              <a:t> ve alt-</a:t>
            </a:r>
            <a:r>
              <a:rPr lang="en-US" dirty="0" err="1"/>
              <a:t>şapka</a:t>
            </a:r>
            <a:r>
              <a:rPr lang="en-US" dirty="0"/>
              <a:t> </a:t>
            </a:r>
            <a:r>
              <a:rPr lang="en-US" dirty="0" err="1"/>
              <a:t>dönüşümleri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damarlarına</a:t>
            </a:r>
            <a:r>
              <a:rPr lang="en-US" dirty="0"/>
              <a:t> </a:t>
            </a:r>
            <a:r>
              <a:rPr lang="en-US" dirty="0" err="1"/>
              <a:t>belirginlik</a:t>
            </a:r>
            <a:r>
              <a:rPr lang="en-US" dirty="0"/>
              <a:t> </a:t>
            </a:r>
            <a:r>
              <a:rPr lang="en-US" dirty="0" err="1"/>
              <a:t>kazandırmak</a:t>
            </a:r>
            <a:r>
              <a:rPr lang="en-US" dirty="0"/>
              <a:t> için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Üstşapka</a:t>
            </a:r>
            <a:r>
              <a:rPr lang="en-US" dirty="0"/>
              <a:t> </a:t>
            </a:r>
            <a:r>
              <a:rPr lang="en-US" dirty="0" err="1"/>
              <a:t>dönüşümü</a:t>
            </a:r>
            <a:r>
              <a:rPr lang="en-US" dirty="0"/>
              <a:t>, bir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görüntüsüne</a:t>
            </a:r>
            <a:r>
              <a:rPr lang="en-US" dirty="0"/>
              <a:t> </a:t>
            </a:r>
            <a:r>
              <a:rPr lang="en-US" dirty="0" err="1"/>
              <a:t>morfolojik</a:t>
            </a:r>
            <a:r>
              <a:rPr lang="en-US" dirty="0"/>
              <a:t>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uygulandıktan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sonucunun</a:t>
            </a:r>
            <a:r>
              <a:rPr lang="en-US" dirty="0"/>
              <a:t>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görüntüsünden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                                           </a:t>
            </a:r>
            <a:r>
              <a:rPr lang="en-US" dirty="0" err="1"/>
              <a:t>Denklem</a:t>
            </a:r>
            <a:r>
              <a:rPr lang="en-US" dirty="0"/>
              <a:t> (1) 'e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açma</a:t>
            </a:r>
            <a:r>
              <a:rPr lang="en-US" dirty="0"/>
              <a:t> </a:t>
            </a:r>
            <a:r>
              <a:rPr lang="en-US" dirty="0" err="1"/>
              <a:t>operatörü</a:t>
            </a:r>
            <a:r>
              <a:rPr lang="en-US" dirty="0"/>
              <a:t> </a:t>
            </a:r>
            <a:r>
              <a:rPr lang="en-US" dirty="0" err="1"/>
              <a:t>görüntünün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planına</a:t>
            </a:r>
            <a:r>
              <a:rPr lang="en-US" dirty="0"/>
              <a:t>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tr-TR" dirty="0"/>
              <a:t>                                                                     </a:t>
            </a:r>
            <a:r>
              <a:rPr lang="en-US" dirty="0"/>
              <a:t>e</a:t>
            </a:r>
            <a:r>
              <a:rPr lang="tr-TR" dirty="0"/>
              <a:t>                                         e</a:t>
            </a:r>
            <a:r>
              <a:rPr lang="en-US" dirty="0" err="1"/>
              <a:t>ttiğinden</a:t>
            </a:r>
            <a:r>
              <a:rPr lang="en-US" dirty="0"/>
              <a:t>, </a:t>
            </a:r>
            <a:r>
              <a:rPr lang="en-US" dirty="0" err="1"/>
              <a:t>üst-şapka</a:t>
            </a:r>
            <a:r>
              <a:rPr lang="en-US" dirty="0"/>
              <a:t> </a:t>
            </a:r>
            <a:r>
              <a:rPr lang="tr-TR" dirty="0"/>
              <a:t> </a:t>
            </a:r>
            <a:r>
              <a:rPr lang="en-US" dirty="0" err="1"/>
              <a:t>dönüşümünün</a:t>
            </a:r>
            <a:r>
              <a:rPr lang="en-US" dirty="0"/>
              <a:t> </a:t>
            </a:r>
            <a:r>
              <a:rPr lang="en-US" dirty="0" err="1"/>
              <a:t>görüntünün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en-US" dirty="0" err="1"/>
              <a:t>çıkarması</a:t>
            </a:r>
            <a:r>
              <a:rPr lang="en-US" dirty="0"/>
              <a:t> </a:t>
            </a:r>
            <a:r>
              <a:rPr lang="tr-TR" dirty="0"/>
              <a:t> b                                         </a:t>
            </a:r>
            <a:r>
              <a:rPr lang="en-US" dirty="0" err="1"/>
              <a:t>beklenir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                                           </a:t>
            </a:r>
            <a:r>
              <a:rPr lang="en-US" dirty="0" err="1"/>
              <a:t>Denklem</a:t>
            </a:r>
            <a:r>
              <a:rPr lang="en-US" dirty="0"/>
              <a:t> (2) 'ye </a:t>
            </a:r>
            <a:r>
              <a:rPr lang="en-US" dirty="0" err="1"/>
              <a:t>göre</a:t>
            </a:r>
            <a:r>
              <a:rPr lang="en-US" dirty="0"/>
              <a:t>, alt-</a:t>
            </a:r>
            <a:r>
              <a:rPr lang="en-US" dirty="0" err="1"/>
              <a:t>şapka</a:t>
            </a:r>
            <a:r>
              <a:rPr lang="en-US" dirty="0"/>
              <a:t> </a:t>
            </a:r>
            <a:r>
              <a:rPr lang="en-US" dirty="0" err="1"/>
              <a:t>dönüşümü</a:t>
            </a:r>
            <a:r>
              <a:rPr lang="en-US" dirty="0"/>
              <a:t> </a:t>
            </a:r>
            <a:r>
              <a:rPr lang="en-US" dirty="0" err="1"/>
              <a:t>görüntünün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planını</a:t>
            </a:r>
            <a:r>
              <a:rPr lang="en-US" dirty="0"/>
              <a:t> </a:t>
            </a:r>
            <a:r>
              <a:rPr lang="tr-TR" dirty="0"/>
              <a:t>          </a:t>
            </a:r>
            <a:r>
              <a:rPr lang="en-US" dirty="0"/>
              <a:t>t</a:t>
            </a:r>
            <a:r>
              <a:rPr lang="tr-TR" dirty="0"/>
              <a:t>                                          et</a:t>
            </a:r>
            <a:r>
              <a:rPr lang="en-US" dirty="0" err="1"/>
              <a:t>kiler</a:t>
            </a:r>
            <a:r>
              <a:rPr lang="en-US" dirty="0"/>
              <a:t> ve </a:t>
            </a:r>
            <a:r>
              <a:rPr lang="en-US" dirty="0" err="1"/>
              <a:t>görüntünün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plandaki</a:t>
            </a:r>
            <a:r>
              <a:rPr lang="en-US" dirty="0"/>
              <a:t> </a:t>
            </a:r>
            <a:r>
              <a:rPr lang="en-US" dirty="0" err="1"/>
              <a:t>maskeden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tr-TR" dirty="0"/>
              <a:t>               </a:t>
            </a:r>
            <a:r>
              <a:rPr lang="en-US" dirty="0"/>
              <a:t>a</a:t>
            </a:r>
            <a:r>
              <a:rPr lang="tr-TR" dirty="0"/>
              <a:t>                                         ka</a:t>
            </a:r>
            <a:r>
              <a:rPr lang="en-US" dirty="0" err="1"/>
              <a:t>ranlık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tr-T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EF2F-58CD-8449-8C83-6FB6077A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84266"/>
            <a:ext cx="2560320" cy="17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4935-4C08-61C4-6BDE-47098892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yöntemleri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E2E7-8610-B73B-0911-E262966B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sadeliği</a:t>
            </a:r>
            <a:r>
              <a:rPr lang="en-US" dirty="0"/>
              <a:t> ve </a:t>
            </a:r>
            <a:r>
              <a:rPr lang="en-US" dirty="0" err="1"/>
              <a:t>sağlamlığı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bölütleme</a:t>
            </a:r>
            <a:r>
              <a:rPr lang="en-US" dirty="0"/>
              <a:t> </a:t>
            </a:r>
            <a:r>
              <a:rPr lang="en-US" dirty="0" err="1"/>
              <a:t>yöntemlerinden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, </a:t>
            </a:r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bir </a:t>
            </a:r>
            <a:r>
              <a:rPr lang="en-US" dirty="0" err="1"/>
              <a:t>görünün</a:t>
            </a:r>
            <a:r>
              <a:rPr lang="en-US" dirty="0"/>
              <a:t> </a:t>
            </a:r>
            <a:r>
              <a:rPr lang="en-US" dirty="0" err="1"/>
              <a:t>yoğunluk</a:t>
            </a:r>
            <a:r>
              <a:rPr lang="en-US" dirty="0"/>
              <a:t> </a:t>
            </a:r>
            <a:r>
              <a:rPr lang="en-US" dirty="0" err="1"/>
              <a:t>seviyesine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ayrıldığı</a:t>
            </a:r>
            <a:r>
              <a:rPr lang="en-US" dirty="0"/>
              <a:t> bir </a:t>
            </a:r>
            <a:r>
              <a:rPr lang="en-US" dirty="0" err="1"/>
              <a:t>işlemdir</a:t>
            </a:r>
            <a:r>
              <a:rPr lang="en-US" dirty="0"/>
              <a:t>. Bu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için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bir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seçmek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tr-TR" dirty="0"/>
              <a:t>.</a:t>
            </a:r>
          </a:p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tr-TR" dirty="0"/>
              <a:t>g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görüntüyü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bölgeye</a:t>
            </a:r>
            <a:r>
              <a:rPr lang="en-US" dirty="0"/>
              <a:t> </a:t>
            </a:r>
            <a:r>
              <a:rPr lang="en-US" dirty="0" err="1"/>
              <a:t>ayırabilen</a:t>
            </a:r>
            <a:r>
              <a:rPr lang="en-US" dirty="0"/>
              <a:t> bir </a:t>
            </a:r>
            <a:r>
              <a:rPr lang="en-US" dirty="0" err="1"/>
              <a:t>işlemdir</a:t>
            </a:r>
            <a:r>
              <a:rPr lang="tr-TR" dirty="0"/>
              <a:t>.</a:t>
            </a:r>
          </a:p>
          <a:p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tr-TR" dirty="0"/>
              <a:t>e</a:t>
            </a:r>
            <a:r>
              <a:rPr lang="en-US" dirty="0" err="1"/>
              <a:t>ntopi</a:t>
            </a:r>
            <a:r>
              <a:rPr lang="en-US" dirty="0"/>
              <a:t> </a:t>
            </a:r>
            <a:r>
              <a:rPr lang="en-US" dirty="0" err="1"/>
              <a:t>yöntemlerine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araştırmacılar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bir </a:t>
            </a:r>
            <a:r>
              <a:rPr lang="en-US" dirty="0" err="1"/>
              <a:t>yöntemdir</a:t>
            </a:r>
            <a:r>
              <a:rPr lang="tr-TR" dirty="0"/>
              <a:t>.</a:t>
            </a:r>
          </a:p>
          <a:p>
            <a:r>
              <a:rPr lang="en-US" dirty="0" err="1"/>
              <a:t>Bulanık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ulanık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bir </a:t>
            </a:r>
            <a:r>
              <a:rPr lang="en-US" dirty="0" err="1"/>
              <a:t>yumuşak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tekniğidir</a:t>
            </a:r>
            <a:r>
              <a:rPr lang="en-US" dirty="0"/>
              <a:t>. Bu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,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kümelere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aitliğini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için bir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EE32-5575-B3D2-14B4-990927EC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Seviyeli Eşikleme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6B6E-047D-BF25-948C-77A544E6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399" y="2108201"/>
            <a:ext cx="7246280" cy="3760891"/>
          </a:xfrm>
        </p:spPr>
        <p:txBody>
          <a:bodyPr/>
          <a:lstStyle/>
          <a:p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ölçekli</a:t>
            </a:r>
            <a:r>
              <a:rPr lang="en-US" dirty="0"/>
              <a:t> </a:t>
            </a:r>
            <a:r>
              <a:rPr lang="en-US" dirty="0" err="1"/>
              <a:t>görüntüyü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bölgeye</a:t>
            </a:r>
            <a:r>
              <a:rPr lang="en-US" dirty="0"/>
              <a:t> </a:t>
            </a:r>
            <a:r>
              <a:rPr lang="en-US" dirty="0" err="1"/>
              <a:t>ayırabilen</a:t>
            </a:r>
            <a:r>
              <a:rPr lang="en-US" dirty="0"/>
              <a:t> bir </a:t>
            </a:r>
            <a:r>
              <a:rPr lang="en-US" dirty="0" err="1"/>
              <a:t>işlemdir</a:t>
            </a:r>
            <a:r>
              <a:rPr lang="tr-TR" dirty="0"/>
              <a:t>.</a:t>
            </a:r>
          </a:p>
          <a:p>
            <a:r>
              <a:rPr lang="en-US" dirty="0" err="1"/>
              <a:t>Burada</a:t>
            </a:r>
            <a:r>
              <a:rPr lang="en-US" dirty="0"/>
              <a:t>, p </a:t>
            </a:r>
            <a:r>
              <a:rPr lang="en-US" dirty="0" err="1"/>
              <a:t>parametresi</a:t>
            </a:r>
            <a:r>
              <a:rPr lang="en-US" dirty="0"/>
              <a:t> L </a:t>
            </a:r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tonlama</a:t>
            </a:r>
            <a:r>
              <a:rPr lang="en-US" dirty="0"/>
              <a:t> </a:t>
            </a:r>
            <a:r>
              <a:rPr lang="en-US" dirty="0" err="1"/>
              <a:t>seviyeleri</a:t>
            </a:r>
            <a:r>
              <a:rPr lang="en-US" dirty="0"/>
              <a:t> L = {0, 1, 2,…, L - 1}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edilebilen</a:t>
            </a:r>
            <a:r>
              <a:rPr lang="en-US" dirty="0"/>
              <a:t> </a:t>
            </a:r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tonlama</a:t>
            </a:r>
            <a:r>
              <a:rPr lang="en-US" dirty="0"/>
              <a:t> </a:t>
            </a:r>
            <a:r>
              <a:rPr lang="en-US" dirty="0" err="1"/>
              <a:t>görüntüsünün</a:t>
            </a:r>
            <a:r>
              <a:rPr lang="en-US" dirty="0"/>
              <a:t> </a:t>
            </a:r>
            <a:r>
              <a:rPr lang="en-US" dirty="0" err="1"/>
              <a:t>piksellerinden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C1 ve C2 </a:t>
            </a:r>
            <a:r>
              <a:rPr lang="en-US" dirty="0" err="1"/>
              <a:t>parametreleri</a:t>
            </a:r>
            <a:r>
              <a:rPr lang="en-US" dirty="0"/>
              <a:t>, p </a:t>
            </a:r>
            <a:r>
              <a:rPr lang="en-US" dirty="0" err="1"/>
              <a:t>pikselinin</a:t>
            </a:r>
            <a:r>
              <a:rPr lang="en-US" dirty="0"/>
              <a:t> </a:t>
            </a:r>
            <a:r>
              <a:rPr lang="en-US" dirty="0" err="1"/>
              <a:t>atanacağı</a:t>
            </a:r>
            <a:r>
              <a:rPr lang="en-US" dirty="0"/>
              <a:t> </a:t>
            </a:r>
            <a:r>
              <a:rPr lang="en-US" dirty="0" err="1"/>
              <a:t>sınıflardır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değeridir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8959A-BC8D-E9EE-4DD8-F12B7960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201"/>
            <a:ext cx="390939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B37-7838-2DA6-C539-D06CF70A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04195" cy="1450757"/>
          </a:xfrm>
        </p:spPr>
        <p:txBody>
          <a:bodyPr/>
          <a:lstStyle/>
          <a:p>
            <a:r>
              <a:rPr lang="tr-TR" dirty="0"/>
              <a:t>Maksimum Entropi Tabanı Eşikleme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F4E0-6800-9E3A-B5FC-F6B08679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2108201"/>
            <a:ext cx="6050280" cy="3760891"/>
          </a:xfrm>
        </p:spPr>
        <p:txBody>
          <a:bodyPr/>
          <a:lstStyle/>
          <a:p>
            <a:r>
              <a:rPr lang="en-US" dirty="0" err="1"/>
              <a:t>Entopi</a:t>
            </a:r>
            <a:r>
              <a:rPr lang="en-US" dirty="0"/>
              <a:t> </a:t>
            </a:r>
            <a:r>
              <a:rPr lang="en-US" dirty="0" err="1"/>
              <a:t>yöntemlerine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eşikleme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araştırmacılar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bir </a:t>
            </a:r>
            <a:r>
              <a:rPr lang="en-US" dirty="0" err="1"/>
              <a:t>yöntemdir</a:t>
            </a:r>
            <a:r>
              <a:rPr lang="tr-TR" dirty="0"/>
              <a:t>. G</a:t>
            </a:r>
            <a:r>
              <a:rPr lang="en-US" dirty="0" err="1"/>
              <a:t>görüntüdeki</a:t>
            </a:r>
            <a:r>
              <a:rPr lang="en-US" dirty="0"/>
              <a:t> </a:t>
            </a:r>
            <a:r>
              <a:rPr lang="en-US" dirty="0" err="1"/>
              <a:t>yoğunluk</a:t>
            </a:r>
            <a:r>
              <a:rPr lang="en-US" dirty="0"/>
              <a:t> </a:t>
            </a:r>
            <a:r>
              <a:rPr lang="en-US" dirty="0" err="1"/>
              <a:t>değerlerinin</a:t>
            </a:r>
            <a:r>
              <a:rPr lang="en-US" dirty="0"/>
              <a:t> </a:t>
            </a:r>
            <a:r>
              <a:rPr lang="en-US" dirty="0" err="1"/>
              <a:t>olasılık</a:t>
            </a:r>
            <a:r>
              <a:rPr lang="en-US" dirty="0"/>
              <a:t> </a:t>
            </a:r>
            <a:r>
              <a:rPr lang="en-US" dirty="0" err="1"/>
              <a:t>dağılımına</a:t>
            </a:r>
            <a:r>
              <a:rPr lang="en-US" dirty="0"/>
              <a:t> </a:t>
            </a:r>
            <a:r>
              <a:rPr lang="en-US" dirty="0" err="1"/>
              <a:t>katkı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ve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görüntüsüne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entropi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en-US" dirty="0"/>
              <a:t> ve </a:t>
            </a:r>
            <a:r>
              <a:rPr lang="en-US" dirty="0" err="1"/>
              <a:t>toplamları</a:t>
            </a:r>
            <a:r>
              <a:rPr lang="en-US" dirty="0"/>
              <a:t> </a:t>
            </a:r>
            <a:r>
              <a:rPr lang="en-US" dirty="0" err="1"/>
              <a:t>maksimize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, </a:t>
            </a:r>
            <a:r>
              <a:rPr lang="en-US" dirty="0" err="1"/>
              <a:t>entropinin</a:t>
            </a:r>
            <a:r>
              <a:rPr lang="en-US" dirty="0"/>
              <a:t> </a:t>
            </a:r>
            <a:r>
              <a:rPr lang="en-US" dirty="0" err="1"/>
              <a:t>toplamını</a:t>
            </a:r>
            <a:r>
              <a:rPr lang="en-US" dirty="0"/>
              <a:t> </a:t>
            </a:r>
            <a:r>
              <a:rPr lang="en-US" dirty="0" err="1"/>
              <a:t>maksimize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bir optimum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tr-TR" dirty="0"/>
              <a:t>.</a:t>
            </a:r>
          </a:p>
          <a:p>
            <a:r>
              <a:rPr lang="en-US" dirty="0" err="1"/>
              <a:t>Burada</a:t>
            </a:r>
            <a:r>
              <a:rPr lang="en-US" dirty="0"/>
              <a:t>, t </a:t>
            </a:r>
            <a:r>
              <a:rPr lang="en-US" dirty="0" err="1"/>
              <a:t>eşik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, Pt </a:t>
            </a:r>
            <a:r>
              <a:rPr lang="tr-TR" dirty="0"/>
              <a:t>parametresi Pt = t den 0 a kadar toplamı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en-US" dirty="0"/>
              <a:t>. P</a:t>
            </a:r>
            <a:r>
              <a:rPr lang="tr-TR" dirty="0"/>
              <a:t>t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görüntüdeki</a:t>
            </a:r>
            <a:r>
              <a:rPr lang="en-US" dirty="0"/>
              <a:t> i </a:t>
            </a:r>
            <a:r>
              <a:rPr lang="en-US" dirty="0" err="1"/>
              <a:t>gri</a:t>
            </a:r>
            <a:r>
              <a:rPr lang="en-US" dirty="0"/>
              <a:t> </a:t>
            </a:r>
            <a:r>
              <a:rPr lang="en-US" dirty="0" err="1"/>
              <a:t>düzeyinin</a:t>
            </a:r>
            <a:r>
              <a:rPr lang="en-US" dirty="0"/>
              <a:t> </a:t>
            </a:r>
            <a:r>
              <a:rPr lang="en-US" dirty="0" err="1"/>
              <a:t>olasılığıdır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A3759-9F68-1F0C-8D1C-85ECE085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30584"/>
            <a:ext cx="361981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6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773B-2096-AA21-BAD7-242F32B7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07"/>
            <a:ext cx="10058400" cy="1450757"/>
          </a:xfrm>
        </p:spPr>
        <p:txBody>
          <a:bodyPr/>
          <a:lstStyle/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öntem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95CC-E981-D4ED-94A2-2559EC6B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425" y="2251076"/>
            <a:ext cx="6202680" cy="3760891"/>
          </a:xfrm>
        </p:spPr>
        <p:txBody>
          <a:bodyPr/>
          <a:lstStyle/>
          <a:p>
            <a:r>
              <a:rPr lang="tr-TR" dirty="0"/>
              <a:t>-Görüntü griye dönüştürülüp tersi alınır.</a:t>
            </a:r>
          </a:p>
          <a:p>
            <a:r>
              <a:rPr lang="tr-TR" dirty="0"/>
              <a:t>-Morfolojik işlemler yapılır.</a:t>
            </a:r>
          </a:p>
          <a:p>
            <a:r>
              <a:rPr lang="tr-TR" dirty="0"/>
              <a:t>-Çoklu eşikleme, Bulanık mantık tabanlı eşikleme, Maksimum etropi tabanlı eşikleme yöntemleri kllanılır.</a:t>
            </a:r>
          </a:p>
          <a:p>
            <a:r>
              <a:rPr lang="tr-TR" dirty="0"/>
              <a:t>-Performans iyileştirme yapılır.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76CAC-C7EB-D1DB-EC0B-3381ED72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933988"/>
            <a:ext cx="2802255" cy="4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505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{F6179251-F2E3-4793-AA59-65A0B0BC63E1}tf56160789_win32</Template>
  <TotalTime>43</TotalTime>
  <Words>515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Courier New</vt:lpstr>
      <vt:lpstr>Franklin Gothic Book</vt:lpstr>
      <vt:lpstr>1_RetrospectVTI</vt:lpstr>
      <vt:lpstr>Retina kan damarlarını çıkarmak için eşikleme temelli morfolojik bir yöntem</vt:lpstr>
      <vt:lpstr>ÖZET</vt:lpstr>
      <vt:lpstr>MATERYAL VE METOTLAR</vt:lpstr>
      <vt:lpstr>Morfolojik İşlemler</vt:lpstr>
      <vt:lpstr>Eşikleme yöntemleri</vt:lpstr>
      <vt:lpstr>Çok Seviyeli Eşikleme</vt:lpstr>
      <vt:lpstr>Maksimum Entropi Tabanı Eşikleme</vt:lpstr>
      <vt:lpstr>Kullanılan Yöntem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 kan damarlarını çıkarmak için eşikleme temelli morfolojik bir yöntem</dc:title>
  <dc:creator>samed sonkaya</dc:creator>
  <cp:lastModifiedBy>samed sonkaya</cp:lastModifiedBy>
  <cp:revision>1</cp:revision>
  <dcterms:created xsi:type="dcterms:W3CDTF">2022-12-14T15:22:11Z</dcterms:created>
  <dcterms:modified xsi:type="dcterms:W3CDTF">2022-12-14T16:06:06Z</dcterms:modified>
</cp:coreProperties>
</file>