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5CD"/>
    <a:srgbClr val="989898"/>
    <a:srgbClr val="DDE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A3C23-7BA1-42AE-BF8D-0F1A859C3D19}" v="2976" dt="2024-01-06T20:58:59.981"/>
    <p1510:client id="{4DB8758D-AFE0-45BD-A643-216682C89F8A}" v="21" dt="2024-01-08T03:09:12.066"/>
    <p1510:client id="{A22D7731-B868-45F2-9A6D-3441ECF0B904}" v="44" dt="2024-01-06T21:10:06.473"/>
    <p1510:client id="{D28A148F-906A-4C91-83B4-4605DD1C7EC8}" v="292" dt="2024-01-08T06:04:43.786"/>
    <p1510:client id="{F0868C8E-B345-4FF7-A650-A4B1B4FD43BE}" v="4" dt="2024-01-07T10:45:23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27C94-D5BB-4807-A0A3-998545578D4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D1680-4B10-4C6C-B62F-36CE49110412}">
      <dgm:prSet phldrT="[Text]" phldr="0"/>
      <dgm:spPr/>
      <dgm:t>
        <a:bodyPr/>
        <a:lstStyle/>
        <a:p>
          <a:pPr rtl="0"/>
          <a:r>
            <a:rPr lang="en-US" b="1">
              <a:latin typeface="Neue Haas Grotesk Text Pro"/>
            </a:rPr>
            <a:t>EXTRACT INFORMATION</a:t>
          </a:r>
        </a:p>
      </dgm:t>
    </dgm:pt>
    <dgm:pt modelId="{C76EF3AD-6A8A-42E4-AD1D-241AAC0EB122}" type="parTrans" cxnId="{1A9D1E20-BF2B-48AF-AE2B-36871576480A}">
      <dgm:prSet/>
      <dgm:spPr/>
      <dgm:t>
        <a:bodyPr/>
        <a:lstStyle/>
        <a:p>
          <a:endParaRPr lang="en-US"/>
        </a:p>
      </dgm:t>
    </dgm:pt>
    <dgm:pt modelId="{34E88C93-F62A-4B43-B66D-A429B1B5E503}" type="sibTrans" cxnId="{1A9D1E20-BF2B-48AF-AE2B-36871576480A}">
      <dgm:prSet/>
      <dgm:spPr/>
      <dgm:t>
        <a:bodyPr/>
        <a:lstStyle/>
        <a:p>
          <a:endParaRPr lang="en-US"/>
        </a:p>
      </dgm:t>
    </dgm:pt>
    <dgm:pt modelId="{D1C10EE1-ECC6-4A4A-983E-391B33DE7808}">
      <dgm:prSet phldr="0"/>
      <dgm:spPr/>
      <dgm:t>
        <a:bodyPr/>
        <a:lstStyle/>
        <a:p>
          <a:pPr rtl="0"/>
          <a:r>
            <a:rPr lang="en-US" b="1">
              <a:latin typeface="Neue Haas Grotesk Text Pro"/>
            </a:rPr>
            <a:t>CAPTURE TRAFFIC</a:t>
          </a:r>
        </a:p>
      </dgm:t>
    </dgm:pt>
    <dgm:pt modelId="{B2101FBE-9EAF-4235-925B-1CDB9C601A9A}" type="parTrans" cxnId="{B67D24F8-6E23-45A8-AAD0-21CCD1639579}">
      <dgm:prSet/>
      <dgm:spPr/>
    </dgm:pt>
    <dgm:pt modelId="{9DF36E7A-5AF2-438A-A48C-6F102BC35E49}" type="sibTrans" cxnId="{B67D24F8-6E23-45A8-AAD0-21CCD1639579}">
      <dgm:prSet/>
      <dgm:spPr/>
    </dgm:pt>
    <dgm:pt modelId="{634BF38A-E073-4452-A8D7-A7698E6F7024}">
      <dgm:prSet phldr="0"/>
      <dgm:spPr/>
      <dgm:t>
        <a:bodyPr/>
        <a:lstStyle/>
        <a:p>
          <a:pPr rtl="0"/>
          <a:r>
            <a:rPr lang="en-US" b="1">
              <a:latin typeface="Neue Haas Grotesk Text Pro"/>
            </a:rPr>
            <a:t>AI TRAFFIC ANALYSIS</a:t>
          </a:r>
        </a:p>
      </dgm:t>
    </dgm:pt>
    <dgm:pt modelId="{C43638EB-2B20-4E52-8747-F09756B26C78}" type="parTrans" cxnId="{6B3F858A-1116-4B4C-9ED6-C1850B339E5B}">
      <dgm:prSet/>
      <dgm:spPr/>
    </dgm:pt>
    <dgm:pt modelId="{4B1A6D09-B043-46AD-B441-E6E69ADA968C}" type="sibTrans" cxnId="{6B3F858A-1116-4B4C-9ED6-C1850B339E5B}">
      <dgm:prSet/>
      <dgm:spPr/>
    </dgm:pt>
    <dgm:pt modelId="{189C69DF-9ADD-46EC-8127-9AC321456501}" type="pres">
      <dgm:prSet presAssocID="{4CB27C94-D5BB-4807-A0A3-998545578D44}" presName="Name0" presStyleCnt="0">
        <dgm:presLayoutVars>
          <dgm:dir/>
          <dgm:resizeHandles val="exact"/>
        </dgm:presLayoutVars>
      </dgm:prSet>
      <dgm:spPr/>
    </dgm:pt>
    <dgm:pt modelId="{2C5D9479-5686-4465-BD47-4794A2EE409D}" type="pres">
      <dgm:prSet presAssocID="{D1C10EE1-ECC6-4A4A-983E-391B33DE7808}" presName="node" presStyleLbl="node1" presStyleIdx="0" presStyleCnt="3">
        <dgm:presLayoutVars>
          <dgm:bulletEnabled val="1"/>
        </dgm:presLayoutVars>
      </dgm:prSet>
      <dgm:spPr>
        <a:solidFill>
          <a:srgbClr val="0070C0"/>
        </a:solidFill>
      </dgm:spPr>
    </dgm:pt>
    <dgm:pt modelId="{0E2487E5-192F-468B-87D7-313875211796}" type="pres">
      <dgm:prSet presAssocID="{9DF36E7A-5AF2-438A-A48C-6F102BC35E49}" presName="sibTrans" presStyleCnt="0"/>
      <dgm:spPr/>
    </dgm:pt>
    <dgm:pt modelId="{92E0299F-4DFD-48BB-A5EE-03D56C6FBF3F}" type="pres">
      <dgm:prSet presAssocID="{CF9D1680-4B10-4C6C-B62F-36CE49110412}" presName="node" presStyleLbl="node1" presStyleIdx="1" presStyleCnt="3">
        <dgm:presLayoutVars>
          <dgm:bulletEnabled val="1"/>
        </dgm:presLayoutVars>
      </dgm:prSet>
      <dgm:spPr>
        <a:solidFill>
          <a:srgbClr val="0070C0"/>
        </a:solidFill>
      </dgm:spPr>
    </dgm:pt>
    <dgm:pt modelId="{4D72D79B-AAC1-41B3-9597-D692DA165585}" type="pres">
      <dgm:prSet presAssocID="{34E88C93-F62A-4B43-B66D-A429B1B5E503}" presName="sibTrans" presStyleCnt="0"/>
      <dgm:spPr/>
    </dgm:pt>
    <dgm:pt modelId="{58898434-9F49-48FF-97F4-FFE2F51E683E}" type="pres">
      <dgm:prSet presAssocID="{634BF38A-E073-4452-A8D7-A7698E6F7024}" presName="node" presStyleLbl="node1" presStyleIdx="2" presStyleCnt="3">
        <dgm:presLayoutVars>
          <dgm:bulletEnabled val="1"/>
        </dgm:presLayoutVars>
      </dgm:prSet>
      <dgm:spPr>
        <a:solidFill>
          <a:srgbClr val="0070C0"/>
        </a:solidFill>
      </dgm:spPr>
    </dgm:pt>
  </dgm:ptLst>
  <dgm:cxnLst>
    <dgm:cxn modelId="{17037500-CE87-4B92-B0BE-F658B2A32F76}" type="presOf" srcId="{4CB27C94-D5BB-4807-A0A3-998545578D44}" destId="{189C69DF-9ADD-46EC-8127-9AC321456501}" srcOrd="0" destOrd="0" presId="urn:microsoft.com/office/officeart/2005/8/layout/hList6"/>
    <dgm:cxn modelId="{1A9D1E20-BF2B-48AF-AE2B-36871576480A}" srcId="{4CB27C94-D5BB-4807-A0A3-998545578D44}" destId="{CF9D1680-4B10-4C6C-B62F-36CE49110412}" srcOrd="1" destOrd="0" parTransId="{C76EF3AD-6A8A-42E4-AD1D-241AAC0EB122}" sibTransId="{34E88C93-F62A-4B43-B66D-A429B1B5E503}"/>
    <dgm:cxn modelId="{16B68E6D-58A0-4E6D-AD77-A195FB1A9161}" type="presOf" srcId="{D1C10EE1-ECC6-4A4A-983E-391B33DE7808}" destId="{2C5D9479-5686-4465-BD47-4794A2EE409D}" srcOrd="0" destOrd="0" presId="urn:microsoft.com/office/officeart/2005/8/layout/hList6"/>
    <dgm:cxn modelId="{6B3F858A-1116-4B4C-9ED6-C1850B339E5B}" srcId="{4CB27C94-D5BB-4807-A0A3-998545578D44}" destId="{634BF38A-E073-4452-A8D7-A7698E6F7024}" srcOrd="2" destOrd="0" parTransId="{C43638EB-2B20-4E52-8747-F09756B26C78}" sibTransId="{4B1A6D09-B043-46AD-B441-E6E69ADA968C}"/>
    <dgm:cxn modelId="{4017C7B6-E3D2-4B6E-85CE-B33141288C28}" type="presOf" srcId="{634BF38A-E073-4452-A8D7-A7698E6F7024}" destId="{58898434-9F49-48FF-97F4-FFE2F51E683E}" srcOrd="0" destOrd="0" presId="urn:microsoft.com/office/officeart/2005/8/layout/hList6"/>
    <dgm:cxn modelId="{9AA016DC-4C26-4122-89AE-9B4E271B2AB0}" type="presOf" srcId="{CF9D1680-4B10-4C6C-B62F-36CE49110412}" destId="{92E0299F-4DFD-48BB-A5EE-03D56C6FBF3F}" srcOrd="0" destOrd="0" presId="urn:microsoft.com/office/officeart/2005/8/layout/hList6"/>
    <dgm:cxn modelId="{B67D24F8-6E23-45A8-AAD0-21CCD1639579}" srcId="{4CB27C94-D5BB-4807-A0A3-998545578D44}" destId="{D1C10EE1-ECC6-4A4A-983E-391B33DE7808}" srcOrd="0" destOrd="0" parTransId="{B2101FBE-9EAF-4235-925B-1CDB9C601A9A}" sibTransId="{9DF36E7A-5AF2-438A-A48C-6F102BC35E49}"/>
    <dgm:cxn modelId="{CEE80218-C305-4E6C-B74A-B4E2FC52B2B4}" type="presParOf" srcId="{189C69DF-9ADD-46EC-8127-9AC321456501}" destId="{2C5D9479-5686-4465-BD47-4794A2EE409D}" srcOrd="0" destOrd="0" presId="urn:microsoft.com/office/officeart/2005/8/layout/hList6"/>
    <dgm:cxn modelId="{4A65D760-F172-4EE0-B78C-1DC7F9890302}" type="presParOf" srcId="{189C69DF-9ADD-46EC-8127-9AC321456501}" destId="{0E2487E5-192F-468B-87D7-313875211796}" srcOrd="1" destOrd="0" presId="urn:microsoft.com/office/officeart/2005/8/layout/hList6"/>
    <dgm:cxn modelId="{77D0EFDB-91CB-40E9-B2FD-253099D0784B}" type="presParOf" srcId="{189C69DF-9ADD-46EC-8127-9AC321456501}" destId="{92E0299F-4DFD-48BB-A5EE-03D56C6FBF3F}" srcOrd="2" destOrd="0" presId="urn:microsoft.com/office/officeart/2005/8/layout/hList6"/>
    <dgm:cxn modelId="{D360E90E-A21B-4AE4-8FA7-06DE11BCF0C6}" type="presParOf" srcId="{189C69DF-9ADD-46EC-8127-9AC321456501}" destId="{4D72D79B-AAC1-41B3-9597-D692DA165585}" srcOrd="3" destOrd="0" presId="urn:microsoft.com/office/officeart/2005/8/layout/hList6"/>
    <dgm:cxn modelId="{C7F532C3-C17E-47FE-A410-06EE64AC2964}" type="presParOf" srcId="{189C69DF-9ADD-46EC-8127-9AC321456501}" destId="{58898434-9F49-48FF-97F4-FFE2F51E683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D9479-5686-4465-BD47-4794A2EE409D}">
      <dsp:nvSpPr>
        <dsp:cNvPr id="0" name=""/>
        <dsp:cNvSpPr/>
      </dsp:nvSpPr>
      <dsp:spPr>
        <a:xfrm rot="16200000">
          <a:off x="-961139" y="961806"/>
          <a:ext cx="3657600" cy="1733987"/>
        </a:xfrm>
        <a:prstGeom prst="flowChartManualOperati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536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Neue Haas Grotesk Text Pro"/>
            </a:rPr>
            <a:t>CAPTURE TRAFFIC</a:t>
          </a:r>
        </a:p>
      </dsp:txBody>
      <dsp:txXfrm rot="5400000">
        <a:off x="667" y="731520"/>
        <a:ext cx="1733987" cy="2194560"/>
      </dsp:txXfrm>
    </dsp:sp>
    <dsp:sp modelId="{92E0299F-4DFD-48BB-A5EE-03D56C6FBF3F}">
      <dsp:nvSpPr>
        <dsp:cNvPr id="0" name=""/>
        <dsp:cNvSpPr/>
      </dsp:nvSpPr>
      <dsp:spPr>
        <a:xfrm rot="16200000">
          <a:off x="902898" y="961806"/>
          <a:ext cx="3657600" cy="1733987"/>
        </a:xfrm>
        <a:prstGeom prst="flowChartManualOperati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536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Neue Haas Grotesk Text Pro"/>
            </a:rPr>
            <a:t>EXTRACT INFORMATION</a:t>
          </a:r>
        </a:p>
      </dsp:txBody>
      <dsp:txXfrm rot="5400000">
        <a:off x="1864704" y="731520"/>
        <a:ext cx="1733987" cy="2194560"/>
      </dsp:txXfrm>
    </dsp:sp>
    <dsp:sp modelId="{58898434-9F49-48FF-97F4-FFE2F51E683E}">
      <dsp:nvSpPr>
        <dsp:cNvPr id="0" name=""/>
        <dsp:cNvSpPr/>
      </dsp:nvSpPr>
      <dsp:spPr>
        <a:xfrm rot="16200000">
          <a:off x="2766935" y="961806"/>
          <a:ext cx="3657600" cy="1733987"/>
        </a:xfrm>
        <a:prstGeom prst="flowChartManualOperati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536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Neue Haas Grotesk Text Pro"/>
            </a:rPr>
            <a:t>AI TRAFFIC ANALYSIS</a:t>
          </a:r>
        </a:p>
      </dsp:txBody>
      <dsp:txXfrm rot="5400000">
        <a:off x="3728741" y="731520"/>
        <a:ext cx="1733987" cy="219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6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whitepaper-heightening-security-iot-network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ohmybrooke.deviantart.com/art/Trident-Gaming-Logo-330425102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hmybrooke.deviantart.com/art/Trident-Gaming-Logo-33042510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freepngimg.com/png/72904-bin-recycling-icons-resident-biohazard-evil-paper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minecraft-merch.com/gadgets/name/trident/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7" name="Rectangle 26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ud computing diagram with icons&#10;&#10;Description automatically generated">
            <a:extLst>
              <a:ext uri="{FF2B5EF4-FFF2-40B4-BE49-F238E27FC236}">
                <a16:creationId xmlns:a16="http://schemas.microsoft.com/office/drawing/2014/main" id="{1460D804-44B8-D264-86AF-17A62AE5F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60" r="277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1068794"/>
          </a:xfrm>
        </p:spPr>
        <p:txBody>
          <a:bodyPr>
            <a:normAutofit/>
          </a:bodyPr>
          <a:lstStyle/>
          <a:p>
            <a:r>
              <a:rPr lang="en-US" i="1">
                <a:highlight>
                  <a:srgbClr val="FFFF00"/>
                </a:highlight>
              </a:rPr>
              <a:t>TRIDENT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2" y="2743916"/>
            <a:ext cx="5029198" cy="892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>
                <a:highlight>
                  <a:srgbClr val="FFFF00"/>
                </a:highlight>
                <a:ea typeface="+mn-lt"/>
                <a:cs typeface="+mn-lt"/>
              </a:rPr>
              <a:t>Threat Recognition and Intelligent Defense in IoT Networks</a:t>
            </a:r>
            <a:endParaRPr lang="en-US" b="1" i="1">
              <a:highlight>
                <a:srgbClr val="FFFF00"/>
              </a:highlight>
            </a:endParaRPr>
          </a:p>
        </p:txBody>
      </p:sp>
      <p:pic>
        <p:nvPicPr>
          <p:cNvPr id="8" name="Picture 7" descr="A logo with a blue background&#10;&#10;Description automatically generated">
            <a:extLst>
              <a:ext uri="{FF2B5EF4-FFF2-40B4-BE49-F238E27FC236}">
                <a16:creationId xmlns:a16="http://schemas.microsoft.com/office/drawing/2014/main" id="{897F7531-6142-CC9F-3BEF-68E0EE35C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845" b="-375"/>
          <a:stretch/>
        </p:blipFill>
        <p:spPr>
          <a:xfrm>
            <a:off x="1130985" y="4484310"/>
            <a:ext cx="1526608" cy="11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79D18E-D6AD-492E-2525-C716882CB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blue background&#10;&#10;Description automatically generated">
            <a:extLst>
              <a:ext uri="{FF2B5EF4-FFF2-40B4-BE49-F238E27FC236}">
                <a16:creationId xmlns:a16="http://schemas.microsoft.com/office/drawing/2014/main" id="{1743F529-004D-5336-D89B-E1E63BE3F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90" b="23710"/>
          <a:stretch/>
        </p:blipFill>
        <p:spPr>
          <a:xfrm>
            <a:off x="5305264" y="-57499"/>
            <a:ext cx="7088018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3CD494-AB27-6C94-0AA9-D95131B537EC}"/>
              </a:ext>
            </a:extLst>
          </p:cNvPr>
          <p:cNvSpPr txBox="1"/>
          <p:nvPr/>
        </p:nvSpPr>
        <p:spPr>
          <a:xfrm>
            <a:off x="195969" y="1906562"/>
            <a:ext cx="570968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solidFill>
                  <a:srgbClr val="00B0F0"/>
                </a:solidFill>
              </a:rPr>
              <a:t>A project by </a:t>
            </a:r>
            <a:r>
              <a:rPr lang="en-US" sz="3200" i="1" err="1">
                <a:solidFill>
                  <a:srgbClr val="00B0F0"/>
                </a:solidFill>
              </a:rPr>
              <a:t>NetNonsene</a:t>
            </a:r>
            <a:r>
              <a:rPr lang="en-US" sz="3200" i="1" dirty="0">
                <a:solidFill>
                  <a:srgbClr val="00B0F0"/>
                </a:solidFill>
              </a:rPr>
              <a:t>:</a:t>
            </a:r>
            <a:br>
              <a:rPr lang="en-US" sz="3200" i="1" dirty="0">
                <a:solidFill>
                  <a:srgbClr val="00B0F0"/>
                </a:solidFill>
              </a:rPr>
            </a:br>
            <a:br>
              <a:rPr lang="en-US" sz="3200" i="1" dirty="0">
                <a:solidFill>
                  <a:srgbClr val="00B0F0"/>
                </a:solidFill>
              </a:rPr>
            </a:br>
            <a:r>
              <a:rPr lang="en-US" sz="3200" i="1" dirty="0">
                <a:solidFill>
                  <a:srgbClr val="00B0F0"/>
                </a:solidFill>
              </a:rPr>
              <a:t>Umair Ahmed --- 24377</a:t>
            </a:r>
          </a:p>
          <a:p>
            <a:r>
              <a:rPr lang="en-US" sz="3200" i="1" dirty="0">
                <a:solidFill>
                  <a:srgbClr val="00B0F0"/>
                </a:solidFill>
              </a:rPr>
              <a:t>Huzaifa Bin Tariq </a:t>
            </a:r>
            <a:r>
              <a:rPr lang="en-US" sz="3200" i="1" dirty="0">
                <a:solidFill>
                  <a:srgbClr val="00B0F0"/>
                </a:solidFill>
                <a:ea typeface="+mn-lt"/>
                <a:cs typeface="+mn-lt"/>
              </a:rPr>
              <a:t>--- 25133</a:t>
            </a:r>
          </a:p>
          <a:p>
            <a:r>
              <a:rPr lang="en-US" sz="3200" i="1" dirty="0">
                <a:solidFill>
                  <a:srgbClr val="00B0F0"/>
                </a:solidFill>
              </a:rPr>
              <a:t>Saira Batool </a:t>
            </a:r>
            <a:r>
              <a:rPr lang="en-US" sz="3200" i="1" dirty="0">
                <a:solidFill>
                  <a:srgbClr val="00B0F0"/>
                </a:solidFill>
                <a:ea typeface="+mn-lt"/>
                <a:cs typeface="+mn-lt"/>
              </a:rPr>
              <a:t>--- 25182</a:t>
            </a:r>
          </a:p>
          <a:p>
            <a:r>
              <a:rPr lang="en-US" sz="3200" i="1" dirty="0">
                <a:solidFill>
                  <a:srgbClr val="00B0F0"/>
                </a:solidFill>
              </a:rPr>
              <a:t>Sameed Khatri </a:t>
            </a:r>
            <a:r>
              <a:rPr lang="en-US" sz="3200" i="1" dirty="0">
                <a:solidFill>
                  <a:srgbClr val="00B0F0"/>
                </a:solidFill>
                <a:ea typeface="+mn-lt"/>
                <a:cs typeface="+mn-lt"/>
              </a:rPr>
              <a:t>--- 25249</a:t>
            </a:r>
          </a:p>
        </p:txBody>
      </p:sp>
    </p:spTree>
    <p:extLst>
      <p:ext uri="{BB962C8B-B14F-4D97-AF65-F5344CB8AC3E}">
        <p14:creationId xmlns:p14="http://schemas.microsoft.com/office/powerpoint/2010/main" val="146504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C34F-878E-D16D-7E41-F50A2B92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1A5AA2-12E0-EB35-B294-1C00A732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90" y="620539"/>
            <a:ext cx="6169563" cy="1097443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The IoT ecosystem: Communication Dynamics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1C824C-267E-1359-303A-F26E14E52AE7}"/>
              </a:ext>
            </a:extLst>
          </p:cNvPr>
          <p:cNvSpPr/>
          <p:nvPr/>
        </p:nvSpPr>
        <p:spPr>
          <a:xfrm>
            <a:off x="527274" y="2998305"/>
            <a:ext cx="1840301" cy="179716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018BE7FF-2401-09CC-DF37-89E7804A9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78" y="3963838"/>
            <a:ext cx="698740" cy="698740"/>
          </a:xfrm>
          <a:prstGeom prst="rect">
            <a:avLst/>
          </a:prstGeom>
        </p:spPr>
      </p:pic>
      <p:pic>
        <p:nvPicPr>
          <p:cNvPr id="13" name="Graphic 12" descr="Sun with solid fill">
            <a:extLst>
              <a:ext uri="{FF2B5EF4-FFF2-40B4-BE49-F238E27FC236}">
                <a16:creationId xmlns:a16="http://schemas.microsoft.com/office/drawing/2014/main" id="{B8BA6FE0-7B3F-70A9-73D4-DC36F52F9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241" y="3416599"/>
            <a:ext cx="583721" cy="554967"/>
          </a:xfrm>
          <a:prstGeom prst="rect">
            <a:avLst/>
          </a:prstGeom>
        </p:spPr>
      </p:pic>
      <p:pic>
        <p:nvPicPr>
          <p:cNvPr id="14" name="Graphic 13" descr="Thermometer with solid fill">
            <a:extLst>
              <a:ext uri="{FF2B5EF4-FFF2-40B4-BE49-F238E27FC236}">
                <a16:creationId xmlns:a16="http://schemas.microsoft.com/office/drawing/2014/main" id="{B518A0EF-8D0C-8FBE-09E0-AD1A96FC6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8173" y="3243172"/>
            <a:ext cx="813759" cy="813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40D5B-7AD2-CDC6-F118-CD22E39AD4D3}"/>
              </a:ext>
            </a:extLst>
          </p:cNvPr>
          <p:cNvSpPr txBox="1"/>
          <p:nvPr/>
        </p:nvSpPr>
        <p:spPr>
          <a:xfrm>
            <a:off x="813883" y="4894240"/>
            <a:ext cx="1266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Publisher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E67EDD7A-E132-E323-A1A1-F68E9C3E2B64}"/>
              </a:ext>
            </a:extLst>
          </p:cNvPr>
          <p:cNvSpPr/>
          <p:nvPr/>
        </p:nvSpPr>
        <p:spPr>
          <a:xfrm>
            <a:off x="4469483" y="3253346"/>
            <a:ext cx="2501660" cy="1423358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607A92-9DAF-BE78-3073-BED0259AED75}"/>
              </a:ext>
            </a:extLst>
          </p:cNvPr>
          <p:cNvSpPr/>
          <p:nvPr/>
        </p:nvSpPr>
        <p:spPr>
          <a:xfrm>
            <a:off x="9139311" y="1891248"/>
            <a:ext cx="1840301" cy="17971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319059-C0C7-B614-3406-F941D7EBA09E}"/>
              </a:ext>
            </a:extLst>
          </p:cNvPr>
          <p:cNvSpPr/>
          <p:nvPr/>
        </p:nvSpPr>
        <p:spPr>
          <a:xfrm>
            <a:off x="9139312" y="4522305"/>
            <a:ext cx="1840301" cy="17971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DE4C-86C4-9F63-2641-E4115C8F3266}"/>
              </a:ext>
            </a:extLst>
          </p:cNvPr>
          <p:cNvSpPr txBox="1"/>
          <p:nvPr/>
        </p:nvSpPr>
        <p:spPr>
          <a:xfrm>
            <a:off x="4886738" y="3776869"/>
            <a:ext cx="16743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MQTT Server</a:t>
            </a:r>
          </a:p>
        </p:txBody>
      </p:sp>
      <p:pic>
        <p:nvPicPr>
          <p:cNvPr id="20" name="Graphic 19" descr="Laptop with solid fill">
            <a:extLst>
              <a:ext uri="{FF2B5EF4-FFF2-40B4-BE49-F238E27FC236}">
                <a16:creationId xmlns:a16="http://schemas.microsoft.com/office/drawing/2014/main" id="{73EF2FE1-2C27-DABB-4130-A72F788D5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5064" y="4898366"/>
            <a:ext cx="1043796" cy="1043796"/>
          </a:xfrm>
          <a:prstGeom prst="rect">
            <a:avLst/>
          </a:prstGeom>
        </p:spPr>
      </p:pic>
      <p:pic>
        <p:nvPicPr>
          <p:cNvPr id="21" name="Graphic 20" descr="Smart Phone with solid fill">
            <a:extLst>
              <a:ext uri="{FF2B5EF4-FFF2-40B4-BE49-F238E27FC236}">
                <a16:creationId xmlns:a16="http://schemas.microsoft.com/office/drawing/2014/main" id="{138B055E-5D9A-5E2B-4E67-1889DD3384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2574" y="233919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4BBC3B-9DEC-81AD-7F16-8E8779AA4061}"/>
              </a:ext>
            </a:extLst>
          </p:cNvPr>
          <p:cNvSpPr txBox="1"/>
          <p:nvPr/>
        </p:nvSpPr>
        <p:spPr>
          <a:xfrm>
            <a:off x="9282146" y="3930956"/>
            <a:ext cx="1554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Subscribers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DA8112C-979F-125D-6407-C5FFE5D388CE}"/>
              </a:ext>
            </a:extLst>
          </p:cNvPr>
          <p:cNvSpPr/>
          <p:nvPr/>
        </p:nvSpPr>
        <p:spPr>
          <a:xfrm>
            <a:off x="2530103" y="3800936"/>
            <a:ext cx="1825924" cy="3306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5B3AEE-9BE8-E386-F28D-812C8CF01946}"/>
              </a:ext>
            </a:extLst>
          </p:cNvPr>
          <p:cNvSpPr txBox="1"/>
          <p:nvPr/>
        </p:nvSpPr>
        <p:spPr>
          <a:xfrm>
            <a:off x="2538855" y="3511826"/>
            <a:ext cx="1831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Publish :"data"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2804F5-5A15-842B-051F-4E7A2A448E7F}"/>
              </a:ext>
            </a:extLst>
          </p:cNvPr>
          <p:cNvSpPr txBox="1"/>
          <p:nvPr/>
        </p:nvSpPr>
        <p:spPr>
          <a:xfrm>
            <a:off x="2610741" y="4115674"/>
            <a:ext cx="1673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Topic :"new"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A5CF66A-F771-F000-F3FE-6CAE4C5338BF}"/>
              </a:ext>
            </a:extLst>
          </p:cNvPr>
          <p:cNvSpPr/>
          <p:nvPr/>
        </p:nvSpPr>
        <p:spPr>
          <a:xfrm rot="-1140000">
            <a:off x="6968006" y="3097114"/>
            <a:ext cx="1998452" cy="273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C8DD406-885F-B654-922F-0F0EA5387634}"/>
              </a:ext>
            </a:extLst>
          </p:cNvPr>
          <p:cNvSpPr/>
          <p:nvPr/>
        </p:nvSpPr>
        <p:spPr>
          <a:xfrm rot="960000">
            <a:off x="6704384" y="4626728"/>
            <a:ext cx="2314753" cy="2875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E57323-DB15-2B78-B61E-F9B6D1C2995D}"/>
              </a:ext>
            </a:extLst>
          </p:cNvPr>
          <p:cNvSpPr txBox="1"/>
          <p:nvPr/>
        </p:nvSpPr>
        <p:spPr>
          <a:xfrm rot="20520000">
            <a:off x="7033227" y="3295870"/>
            <a:ext cx="1975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Published :"data"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4FF8D254-0506-F332-68FB-5D0B47EB5DD2}"/>
              </a:ext>
            </a:extLst>
          </p:cNvPr>
          <p:cNvSpPr/>
          <p:nvPr/>
        </p:nvSpPr>
        <p:spPr>
          <a:xfrm rot="20460000">
            <a:off x="6834416" y="2973060"/>
            <a:ext cx="1955319" cy="14377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D54E5-2753-5D9B-B0CF-86D412670E9A}"/>
              </a:ext>
            </a:extLst>
          </p:cNvPr>
          <p:cNvSpPr txBox="1"/>
          <p:nvPr/>
        </p:nvSpPr>
        <p:spPr>
          <a:xfrm rot="1020000">
            <a:off x="6875075" y="4302284"/>
            <a:ext cx="1975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Published :"data"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35B7DDF1-2D33-F762-1758-236D39D0C266}"/>
              </a:ext>
            </a:extLst>
          </p:cNvPr>
          <p:cNvSpPr/>
          <p:nvPr/>
        </p:nvSpPr>
        <p:spPr>
          <a:xfrm rot="960000">
            <a:off x="6519017" y="4966277"/>
            <a:ext cx="2357884" cy="14377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1E655-077A-3C39-7C58-3A4935D54990}"/>
              </a:ext>
            </a:extLst>
          </p:cNvPr>
          <p:cNvSpPr txBox="1"/>
          <p:nvPr/>
        </p:nvSpPr>
        <p:spPr>
          <a:xfrm rot="-1080000">
            <a:off x="6604833" y="2599801"/>
            <a:ext cx="2416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Subscribed to :"new"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0C0F02-DDA2-46CC-C428-25DA11672F01}"/>
              </a:ext>
            </a:extLst>
          </p:cNvPr>
          <p:cNvSpPr txBox="1"/>
          <p:nvPr/>
        </p:nvSpPr>
        <p:spPr>
          <a:xfrm rot="960000">
            <a:off x="6346040" y="5115838"/>
            <a:ext cx="2416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Subscribed to :"new"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9BFFD-D4BA-D8F9-4CCE-FD70586C723F}"/>
              </a:ext>
            </a:extLst>
          </p:cNvPr>
          <p:cNvSpPr txBox="1"/>
          <p:nvPr/>
        </p:nvSpPr>
        <p:spPr>
          <a:xfrm>
            <a:off x="5242109" y="4707334"/>
            <a:ext cx="964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52908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Rectangle 716">
            <a:extLst>
              <a:ext uri="{FF2B5EF4-FFF2-40B4-BE49-F238E27FC236}">
                <a16:creationId xmlns:a16="http://schemas.microsoft.com/office/drawing/2014/main" id="{1AC7FE20-43AE-4EF0-55C4-A7441FD5EFA1}"/>
              </a:ext>
            </a:extLst>
          </p:cNvPr>
          <p:cNvSpPr>
            <a:spLocks/>
          </p:cNvSpPr>
          <p:nvPr/>
        </p:nvSpPr>
        <p:spPr>
          <a:xfrm>
            <a:off x="1938442" y="1343970"/>
            <a:ext cx="8008189" cy="5290868"/>
          </a:xfrm>
          <a:prstGeom prst="rect">
            <a:avLst/>
          </a:prstGeom>
          <a:solidFill>
            <a:srgbClr val="DDE876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16C7A-3B7E-5C7A-0102-B9A07C45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857" y="649294"/>
            <a:ext cx="5594467" cy="551104"/>
          </a:xfrm>
          <a:noFill/>
        </p:spPr>
        <p:txBody>
          <a:bodyPr>
            <a:no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TRIDENT FRAMEWORK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E3AA720-FA86-0598-F4A7-AED44C31C8B0}"/>
              </a:ext>
            </a:extLst>
          </p:cNvPr>
          <p:cNvSpPr/>
          <p:nvPr/>
        </p:nvSpPr>
        <p:spPr>
          <a:xfrm>
            <a:off x="278171" y="3423375"/>
            <a:ext cx="1581509" cy="718867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173597-51A7-EB56-82AB-E342226A6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280585"/>
              </p:ext>
            </p:extLst>
          </p:nvPr>
        </p:nvGraphicFramePr>
        <p:xfrm>
          <a:off x="2300377" y="1974011"/>
          <a:ext cx="546339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58" name="TextBox 657">
            <a:extLst>
              <a:ext uri="{FF2B5EF4-FFF2-40B4-BE49-F238E27FC236}">
                <a16:creationId xmlns:a16="http://schemas.microsoft.com/office/drawing/2014/main" id="{A53FB59F-7405-DCDD-81DB-5FD93DB2F4C1}"/>
              </a:ext>
            </a:extLst>
          </p:cNvPr>
          <p:cNvSpPr txBox="1"/>
          <p:nvPr/>
        </p:nvSpPr>
        <p:spPr>
          <a:xfrm>
            <a:off x="368811" y="3615280"/>
            <a:ext cx="1441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IoT Traffic</a:t>
            </a:r>
          </a:p>
        </p:txBody>
      </p:sp>
      <p:sp>
        <p:nvSpPr>
          <p:cNvPr id="659" name="Arrow: Right 658">
            <a:extLst>
              <a:ext uri="{FF2B5EF4-FFF2-40B4-BE49-F238E27FC236}">
                <a16:creationId xmlns:a16="http://schemas.microsoft.com/office/drawing/2014/main" id="{B06AA240-0D3B-FC06-5A7E-14AC5EA369BB}"/>
              </a:ext>
            </a:extLst>
          </p:cNvPr>
          <p:cNvSpPr/>
          <p:nvPr/>
        </p:nvSpPr>
        <p:spPr>
          <a:xfrm>
            <a:off x="7912548" y="3423374"/>
            <a:ext cx="1940941" cy="718867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7DA8A381-8D72-7372-9CDC-1C29DE8A17EE}"/>
              </a:ext>
            </a:extLst>
          </p:cNvPr>
          <p:cNvSpPr txBox="1"/>
          <p:nvPr/>
        </p:nvSpPr>
        <p:spPr>
          <a:xfrm>
            <a:off x="7916923" y="3615279"/>
            <a:ext cx="1858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Good Traffic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AFB86364-92E2-FE31-C7EF-7DA4F46FB74B}"/>
              </a:ext>
            </a:extLst>
          </p:cNvPr>
          <p:cNvSpPr txBox="1"/>
          <p:nvPr/>
        </p:nvSpPr>
        <p:spPr>
          <a:xfrm>
            <a:off x="10331695" y="3537456"/>
            <a:ext cx="14424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subscriber</a:t>
            </a:r>
          </a:p>
        </p:txBody>
      </p:sp>
      <p:pic>
        <p:nvPicPr>
          <p:cNvPr id="670" name="Graphic 669" descr="Laptop with solid fill">
            <a:extLst>
              <a:ext uri="{FF2B5EF4-FFF2-40B4-BE49-F238E27FC236}">
                <a16:creationId xmlns:a16="http://schemas.microsoft.com/office/drawing/2014/main" id="{97D51119-DA8C-D75F-F8BA-BFEBB3EA4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8875" y="2669875"/>
            <a:ext cx="2280250" cy="2222740"/>
          </a:xfrm>
          <a:prstGeom prst="rect">
            <a:avLst/>
          </a:prstGeom>
        </p:spPr>
      </p:pic>
      <p:pic>
        <p:nvPicPr>
          <p:cNvPr id="687" name="Picture 686" descr="A green barrel with a biohazard symbol&#10;&#10;Description automatically generated">
            <a:extLst>
              <a:ext uri="{FF2B5EF4-FFF2-40B4-BE49-F238E27FC236}">
                <a16:creationId xmlns:a16="http://schemas.microsoft.com/office/drawing/2014/main" id="{BC22B497-CD49-E9D9-2A57-FF887F7FB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02787" y="5239423"/>
            <a:ext cx="1397480" cy="1368725"/>
          </a:xfrm>
          <a:prstGeom prst="rect">
            <a:avLst/>
          </a:prstGeom>
        </p:spPr>
      </p:pic>
      <p:sp>
        <p:nvSpPr>
          <p:cNvPr id="690" name="Arrow: Bent-Up 689">
            <a:extLst>
              <a:ext uri="{FF2B5EF4-FFF2-40B4-BE49-F238E27FC236}">
                <a16:creationId xmlns:a16="http://schemas.microsoft.com/office/drawing/2014/main" id="{2D7B5D10-EE38-7115-6870-EDEC1093FD75}"/>
              </a:ext>
            </a:extLst>
          </p:cNvPr>
          <p:cNvSpPr/>
          <p:nvPr/>
        </p:nvSpPr>
        <p:spPr>
          <a:xfrm rot="5400000">
            <a:off x="7280882" y="4997694"/>
            <a:ext cx="1164565" cy="1653394"/>
          </a:xfrm>
          <a:prstGeom prst="bentUp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F54C50F1-5949-CB35-9EB1-CFF4915095A0}"/>
              </a:ext>
            </a:extLst>
          </p:cNvPr>
          <p:cNvSpPr txBox="1"/>
          <p:nvPr/>
        </p:nvSpPr>
        <p:spPr>
          <a:xfrm>
            <a:off x="6996771" y="5944410"/>
            <a:ext cx="1858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Bad Traffic</a:t>
            </a:r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26B7F6D0-29AE-8F92-AD33-93D60389D4B5}"/>
              </a:ext>
            </a:extLst>
          </p:cNvPr>
          <p:cNvSpPr/>
          <p:nvPr/>
        </p:nvSpPr>
        <p:spPr>
          <a:xfrm>
            <a:off x="2935793" y="2668875"/>
            <a:ext cx="445698" cy="4744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3A7E8959-9F30-7861-1D61-19FCB6096B0C}"/>
              </a:ext>
            </a:extLst>
          </p:cNvPr>
          <p:cNvSpPr/>
          <p:nvPr/>
        </p:nvSpPr>
        <p:spPr>
          <a:xfrm>
            <a:off x="4804849" y="2668874"/>
            <a:ext cx="445698" cy="4744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B178C772-A896-F112-E2B5-B15C13BC06F6}"/>
              </a:ext>
            </a:extLst>
          </p:cNvPr>
          <p:cNvSpPr/>
          <p:nvPr/>
        </p:nvSpPr>
        <p:spPr>
          <a:xfrm>
            <a:off x="6673905" y="2668873"/>
            <a:ext cx="445698" cy="47445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5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1870-0A73-C0D2-AAF4-5297A239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9" y="361748"/>
            <a:ext cx="5076882" cy="1672536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TRIDENT SYBOLISM : THREE PRONGS, THREE TRIADS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2606BCF-46E3-393E-1B3E-79359EC2F11B}"/>
              </a:ext>
            </a:extLst>
          </p:cNvPr>
          <p:cNvSpPr/>
          <p:nvPr/>
        </p:nvSpPr>
        <p:spPr>
          <a:xfrm>
            <a:off x="2799522" y="3599341"/>
            <a:ext cx="2875470" cy="32636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FF00"/>
                </a:solidFill>
              </a:rPr>
              <a:t>TRAFFIC CAPTURE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BC6492BF-A176-69C7-99E3-8C763F53D2DF}"/>
              </a:ext>
            </a:extLst>
          </p:cNvPr>
          <p:cNvSpPr/>
          <p:nvPr/>
        </p:nvSpPr>
        <p:spPr>
          <a:xfrm>
            <a:off x="5861899" y="2592927"/>
            <a:ext cx="2961734" cy="425569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AI ANALYSIS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BFFFBCE-8E18-22E6-EDB3-C67A23E948DC}"/>
              </a:ext>
            </a:extLst>
          </p:cNvPr>
          <p:cNvSpPr/>
          <p:nvPr/>
        </p:nvSpPr>
        <p:spPr>
          <a:xfrm>
            <a:off x="9010541" y="3584964"/>
            <a:ext cx="2789206" cy="326365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ea typeface="+mn-lt"/>
                <a:cs typeface="+mn-lt"/>
              </a:rPr>
              <a:t>INFO </a:t>
            </a:r>
          </a:p>
          <a:p>
            <a:pPr algn="ctr"/>
            <a:r>
              <a:rPr lang="en-US" sz="2000" b="1">
                <a:ea typeface="+mn-lt"/>
                <a:cs typeface="+mn-lt"/>
              </a:rPr>
              <a:t>EXTRACTION</a:t>
            </a:r>
            <a:endParaRPr 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8049D-5936-6E70-9AE8-C6A57F7BAC54}"/>
              </a:ext>
            </a:extLst>
          </p:cNvPr>
          <p:cNvSpPr txBox="1"/>
          <p:nvPr/>
        </p:nvSpPr>
        <p:spPr>
          <a:xfrm>
            <a:off x="2905164" y="3143326"/>
            <a:ext cx="28634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Wireshark/</a:t>
            </a:r>
            <a:r>
              <a:rPr lang="en-US" sz="2000" b="1" err="1"/>
              <a:t>tcpdump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9557D-C1B6-12B1-3BE1-0C636AF2166C}"/>
              </a:ext>
            </a:extLst>
          </p:cNvPr>
          <p:cNvSpPr txBox="1"/>
          <p:nvPr/>
        </p:nvSpPr>
        <p:spPr>
          <a:xfrm>
            <a:off x="6125692" y="1950005"/>
            <a:ext cx="24257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ML model for IoT attacks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55CC9-636A-A250-D3BA-FEBE5B42EF99}"/>
              </a:ext>
            </a:extLst>
          </p:cNvPr>
          <p:cNvSpPr txBox="1"/>
          <p:nvPr/>
        </p:nvSpPr>
        <p:spPr>
          <a:xfrm>
            <a:off x="9461239" y="3143326"/>
            <a:ext cx="1879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PCAP to CSV</a:t>
            </a:r>
          </a:p>
        </p:txBody>
      </p:sp>
    </p:spTree>
    <p:extLst>
      <p:ext uri="{BB962C8B-B14F-4D97-AF65-F5344CB8AC3E}">
        <p14:creationId xmlns:p14="http://schemas.microsoft.com/office/powerpoint/2010/main" val="70909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C5343-CE2E-ACAC-78E2-E0504AD3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2538-D51D-4B18-2504-7E167BB0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7" y="591787"/>
            <a:ext cx="5465070" cy="154314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HOW TRIDENT WORKS :  A guard at the gate of the subscribers</a:t>
            </a:r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33034217-79C9-1F1C-7420-562E50485C85}"/>
              </a:ext>
            </a:extLst>
          </p:cNvPr>
          <p:cNvSpPr/>
          <p:nvPr/>
        </p:nvSpPr>
        <p:spPr>
          <a:xfrm>
            <a:off x="8895522" y="3254285"/>
            <a:ext cx="2875470" cy="36087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FF00"/>
                </a:solidFill>
              </a:rPr>
              <a:t>TRAFFIC CAPTURE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A2E76-6FB2-A032-A744-16B302B3FDA6}"/>
              </a:ext>
            </a:extLst>
          </p:cNvPr>
          <p:cNvSpPr txBox="1"/>
          <p:nvPr/>
        </p:nvSpPr>
        <p:spPr>
          <a:xfrm>
            <a:off x="9001164" y="2496344"/>
            <a:ext cx="27383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Wireshark/</a:t>
            </a:r>
            <a:r>
              <a:rPr lang="en-US" sz="2000" b="1" err="1"/>
              <a:t>tcpdump</a:t>
            </a:r>
            <a:endParaRPr 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6CDE8-A5DC-0B9F-054A-53139718242F}"/>
              </a:ext>
            </a:extLst>
          </p:cNvPr>
          <p:cNvSpPr txBox="1"/>
          <p:nvPr/>
        </p:nvSpPr>
        <p:spPr>
          <a:xfrm>
            <a:off x="463825" y="2849217"/>
            <a:ext cx="7123043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Keeping an eye on the incoming traffic from the channels sent by the broker to the subscribers.</a:t>
            </a:r>
            <a:endParaRPr lang="en-US" sz="2200"/>
          </a:p>
          <a:p>
            <a:endParaRPr lang="en-US" sz="2200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Neue Haas Grotesk Text Pro"/>
                <a:cs typeface="Arial"/>
              </a:rPr>
              <a:t>Sequence/series of packets are monitored in wire shark/</a:t>
            </a:r>
            <a:r>
              <a:rPr lang="en-US" sz="2200" err="1">
                <a:latin typeface="Neue Haas Grotesk Text Pro"/>
                <a:cs typeface="Arial"/>
              </a:rPr>
              <a:t>tcpdump</a:t>
            </a:r>
            <a:r>
              <a:rPr lang="en-US" sz="2200">
                <a:latin typeface="Neue Haas Grotesk Text Pro"/>
                <a:cs typeface="Arial"/>
              </a:rPr>
              <a:t>.</a:t>
            </a:r>
          </a:p>
          <a:p>
            <a:endParaRPr lang="en-US" sz="2200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Neue Haas Grotesk Text Pro"/>
                <a:cs typeface="Arial"/>
              </a:rPr>
              <a:t>The packets monitored are bundled into a chunk, converted to PCAP files and handed over to the middleware for extraction.</a:t>
            </a:r>
            <a:endParaRPr lang="en-US" sz="22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3302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52C35-89B5-4DF5-0D1A-72837CA02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56A1-BD0F-15EC-19E9-08387323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7" y="591787"/>
            <a:ext cx="5465070" cy="154314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HOW TRIDENT WORKS :  A guard at the gate of the subscribers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1DAD1-5801-8034-EB4A-BDFAC3941789}"/>
              </a:ext>
            </a:extLst>
          </p:cNvPr>
          <p:cNvSpPr txBox="1"/>
          <p:nvPr/>
        </p:nvSpPr>
        <p:spPr>
          <a:xfrm>
            <a:off x="463825" y="2432274"/>
            <a:ext cx="7123043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This is where the middleware comes in play.</a:t>
            </a:r>
            <a:endParaRPr lang="en-US" sz="2200" dirty="0"/>
          </a:p>
          <a:p>
            <a:endParaRPr lang="en-US" sz="2200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Middleware extracts the relevant information from the packets</a:t>
            </a:r>
            <a:r>
              <a:rPr lang="en-US" sz="2200" dirty="0">
                <a:latin typeface="Neue Haas Grotesk Text Pro"/>
                <a:cs typeface="Arial"/>
              </a:rPr>
              <a:t> in the PCAP file provided.</a:t>
            </a:r>
          </a:p>
          <a:p>
            <a:endParaRPr lang="en-US" sz="2200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Neue Haas Grotesk Text Pro"/>
                <a:cs typeface="Arial"/>
              </a:rPr>
              <a:t>It then writes all the collected information into a CSV file with relevant headers on which the ML model is trained.</a:t>
            </a:r>
          </a:p>
          <a:p>
            <a:endParaRPr lang="en-US" sz="2200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Neue Haas Grotesk Text Pro"/>
                <a:cs typeface="Arial"/>
              </a:rPr>
              <a:t>Finally the CSV file is passed onto the ML model for analysis.</a:t>
            </a:r>
            <a:endParaRPr lang="en-US" sz="2200" dirty="0"/>
          </a:p>
          <a:p>
            <a:endParaRPr lang="en-US" sz="20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EE42C35-544D-4A0D-88FA-E54579FD8534}"/>
              </a:ext>
            </a:extLst>
          </p:cNvPr>
          <p:cNvSpPr/>
          <p:nvPr/>
        </p:nvSpPr>
        <p:spPr>
          <a:xfrm>
            <a:off x="9010541" y="3211153"/>
            <a:ext cx="2789206" cy="365184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ea typeface="+mn-lt"/>
                <a:cs typeface="+mn-lt"/>
              </a:rPr>
              <a:t>INFO </a:t>
            </a:r>
          </a:p>
          <a:p>
            <a:pPr algn="ctr"/>
            <a:r>
              <a:rPr lang="en-US" sz="2000" b="1">
                <a:ea typeface="+mn-lt"/>
                <a:cs typeface="+mn-lt"/>
              </a:rPr>
              <a:t>EXTRACTION</a:t>
            </a:r>
            <a:endParaRPr 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7C6C9-48B3-C239-4969-824A31C6D841}"/>
              </a:ext>
            </a:extLst>
          </p:cNvPr>
          <p:cNvSpPr txBox="1"/>
          <p:nvPr/>
        </p:nvSpPr>
        <p:spPr>
          <a:xfrm>
            <a:off x="9461240" y="2697628"/>
            <a:ext cx="1879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PCAP to CSV</a:t>
            </a:r>
          </a:p>
        </p:txBody>
      </p:sp>
    </p:spTree>
    <p:extLst>
      <p:ext uri="{BB962C8B-B14F-4D97-AF65-F5344CB8AC3E}">
        <p14:creationId xmlns:p14="http://schemas.microsoft.com/office/powerpoint/2010/main" val="19017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7C081-567F-432B-0C86-4EED91810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C1D3-A549-E91A-B5A6-5FA3B89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7" y="261107"/>
            <a:ext cx="5465070" cy="154314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HOW TRIDENT WORKS :  A guard at the gate of the subscribers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A0859-50E1-DA74-7668-2F3E90F46DB3}"/>
              </a:ext>
            </a:extLst>
          </p:cNvPr>
          <p:cNvSpPr txBox="1"/>
          <p:nvPr/>
        </p:nvSpPr>
        <p:spPr>
          <a:xfrm>
            <a:off x="449448" y="1986575"/>
            <a:ext cx="8603909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The pre trained ML model analyses the traffic headers and extracted relevant information in the CSV file and classifies it to either a good traffic or a bad traffic.</a:t>
            </a:r>
            <a:endParaRPr lang="en-US" sz="2200"/>
          </a:p>
          <a:p>
            <a:endParaRPr lang="en-US" sz="2200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The good traffic is the one that doesn’t match the patterns and context of IoT attacks traffic on which the model is trained</a:t>
            </a:r>
            <a:r>
              <a:rPr lang="en-US" sz="2200">
                <a:latin typeface="Neue Haas Grotesk Text Pro"/>
                <a:cs typeface="Arial"/>
              </a:rPr>
              <a:t>.</a:t>
            </a:r>
          </a:p>
          <a:p>
            <a:endParaRPr lang="en-US" sz="2200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The bad traffic is the one that matches the patterns and context of the IoT attacks traffic on which the model is trained</a:t>
            </a:r>
            <a:r>
              <a:rPr lang="en-US" sz="2200">
                <a:latin typeface="Neue Haas Grotesk Text Pro"/>
                <a:cs typeface="Arial"/>
              </a:rPr>
              <a:t>.</a:t>
            </a:r>
          </a:p>
          <a:p>
            <a:endParaRPr lang="en-US" sz="2200">
              <a:latin typeface="Neue Haas Grotesk Text Pro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latin typeface="Neue Haas Grotesk Text Pro"/>
                <a:cs typeface="Arial"/>
              </a:rPr>
              <a:t>If it is a good traffic then it is let through to reach the subscriber else it is blocked from reaching to the subscriber.</a:t>
            </a:r>
          </a:p>
          <a:p>
            <a:endParaRPr lang="en-US" sz="2000">
              <a:latin typeface="Neue Haas Grotesk Text Pro"/>
              <a:cs typeface="Arial"/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47F63B6-0172-038A-0499-33EABCFC0497}"/>
              </a:ext>
            </a:extLst>
          </p:cNvPr>
          <p:cNvSpPr/>
          <p:nvPr/>
        </p:nvSpPr>
        <p:spPr>
          <a:xfrm>
            <a:off x="9139936" y="3038624"/>
            <a:ext cx="2961734" cy="382437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AI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7B59-4A97-CA26-3F72-2A51BE06B6DD}"/>
              </a:ext>
            </a:extLst>
          </p:cNvPr>
          <p:cNvSpPr txBox="1"/>
          <p:nvPr/>
        </p:nvSpPr>
        <p:spPr>
          <a:xfrm>
            <a:off x="9403729" y="2338193"/>
            <a:ext cx="24257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ML model for IoT attacks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056B7-F21A-4D18-264F-8AE0F3EA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E28234B-595E-4148-EA3E-BACDAF99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70" y="433633"/>
            <a:ext cx="7406016" cy="1241216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0070C0"/>
                </a:solidFill>
                <a:ea typeface="+mj-lt"/>
                <a:cs typeface="+mj-lt"/>
              </a:rPr>
              <a:t>TRIDENT IN THE ECOSYSTEM : POSEIDON?</a:t>
            </a:r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6AC494-6261-E667-53A1-E70D92015AC6}"/>
              </a:ext>
            </a:extLst>
          </p:cNvPr>
          <p:cNvSpPr/>
          <p:nvPr/>
        </p:nvSpPr>
        <p:spPr>
          <a:xfrm>
            <a:off x="527274" y="2998305"/>
            <a:ext cx="1840301" cy="179716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3DAE19EF-3B29-5B54-9C17-CDA994FD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78" y="3963838"/>
            <a:ext cx="698740" cy="698740"/>
          </a:xfrm>
          <a:prstGeom prst="rect">
            <a:avLst/>
          </a:prstGeom>
        </p:spPr>
      </p:pic>
      <p:pic>
        <p:nvPicPr>
          <p:cNvPr id="13" name="Graphic 12" descr="Sun with solid fill">
            <a:extLst>
              <a:ext uri="{FF2B5EF4-FFF2-40B4-BE49-F238E27FC236}">
                <a16:creationId xmlns:a16="http://schemas.microsoft.com/office/drawing/2014/main" id="{DE207A81-F818-1796-6EE1-F07BC1E0F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241" y="3416599"/>
            <a:ext cx="583721" cy="554967"/>
          </a:xfrm>
          <a:prstGeom prst="rect">
            <a:avLst/>
          </a:prstGeom>
        </p:spPr>
      </p:pic>
      <p:pic>
        <p:nvPicPr>
          <p:cNvPr id="14" name="Graphic 13" descr="Thermometer with solid fill">
            <a:extLst>
              <a:ext uri="{FF2B5EF4-FFF2-40B4-BE49-F238E27FC236}">
                <a16:creationId xmlns:a16="http://schemas.microsoft.com/office/drawing/2014/main" id="{73CFA419-8B6E-75A9-8A89-62963334B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8173" y="3243172"/>
            <a:ext cx="813759" cy="813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0CB8A0-2C06-5245-4D48-2D837E482D78}"/>
              </a:ext>
            </a:extLst>
          </p:cNvPr>
          <p:cNvSpPr txBox="1"/>
          <p:nvPr/>
        </p:nvSpPr>
        <p:spPr>
          <a:xfrm>
            <a:off x="813883" y="4879863"/>
            <a:ext cx="1266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Publisher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FE5DC0F6-CC64-9E1A-B8F7-411BC01B852D}"/>
              </a:ext>
            </a:extLst>
          </p:cNvPr>
          <p:cNvSpPr/>
          <p:nvPr/>
        </p:nvSpPr>
        <p:spPr>
          <a:xfrm>
            <a:off x="4383219" y="3238969"/>
            <a:ext cx="2329132" cy="14089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6EE43D-C044-8836-C620-36E9F065AB1B}"/>
              </a:ext>
            </a:extLst>
          </p:cNvPr>
          <p:cNvSpPr/>
          <p:nvPr/>
        </p:nvSpPr>
        <p:spPr>
          <a:xfrm>
            <a:off x="10361386" y="1560569"/>
            <a:ext cx="1452113" cy="13514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AB3E5D-5FC7-E735-D16B-5E96B2710364}"/>
              </a:ext>
            </a:extLst>
          </p:cNvPr>
          <p:cNvSpPr/>
          <p:nvPr/>
        </p:nvSpPr>
        <p:spPr>
          <a:xfrm>
            <a:off x="10361387" y="4852984"/>
            <a:ext cx="1552754" cy="146648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4480D-AF31-A43A-4BE1-511FD09066CA}"/>
              </a:ext>
            </a:extLst>
          </p:cNvPr>
          <p:cNvSpPr txBox="1"/>
          <p:nvPr/>
        </p:nvSpPr>
        <p:spPr>
          <a:xfrm>
            <a:off x="4714210" y="3776869"/>
            <a:ext cx="16743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MQTT Server</a:t>
            </a:r>
          </a:p>
        </p:txBody>
      </p:sp>
      <p:pic>
        <p:nvPicPr>
          <p:cNvPr id="20" name="Graphic 19" descr="Laptop with solid fill">
            <a:extLst>
              <a:ext uri="{FF2B5EF4-FFF2-40B4-BE49-F238E27FC236}">
                <a16:creationId xmlns:a16="http://schemas.microsoft.com/office/drawing/2014/main" id="{39499D1F-A805-DC6B-A697-D3A20AF54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3366" y="5070894"/>
            <a:ext cx="1043796" cy="1043796"/>
          </a:xfrm>
          <a:prstGeom prst="rect">
            <a:avLst/>
          </a:prstGeom>
        </p:spPr>
      </p:pic>
      <p:pic>
        <p:nvPicPr>
          <p:cNvPr id="21" name="Graphic 20" descr="Smart Phone with solid fill">
            <a:extLst>
              <a:ext uri="{FF2B5EF4-FFF2-40B4-BE49-F238E27FC236}">
                <a16:creationId xmlns:a16="http://schemas.microsoft.com/office/drawing/2014/main" id="{367C7DB8-7197-F60E-0D59-5EA15A054D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7744" y="17784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A2E8B8-6933-1F07-8E38-B62B0FC0D034}"/>
              </a:ext>
            </a:extLst>
          </p:cNvPr>
          <p:cNvSpPr txBox="1"/>
          <p:nvPr/>
        </p:nvSpPr>
        <p:spPr>
          <a:xfrm>
            <a:off x="10374825" y="1228013"/>
            <a:ext cx="1554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Subscriber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EC31CF-D927-363C-A64C-CB60CAFD8D90}"/>
              </a:ext>
            </a:extLst>
          </p:cNvPr>
          <p:cNvSpPr/>
          <p:nvPr/>
        </p:nvSpPr>
        <p:spPr>
          <a:xfrm>
            <a:off x="2530103" y="3800936"/>
            <a:ext cx="1825924" cy="3306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5A0D18-F4B1-BE63-88A4-0F42484C4E00}"/>
              </a:ext>
            </a:extLst>
          </p:cNvPr>
          <p:cNvSpPr txBox="1"/>
          <p:nvPr/>
        </p:nvSpPr>
        <p:spPr>
          <a:xfrm>
            <a:off x="2538855" y="3511826"/>
            <a:ext cx="1831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Publish :"data"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E066A-DA62-B74C-1F0E-9E9538078B6D}"/>
              </a:ext>
            </a:extLst>
          </p:cNvPr>
          <p:cNvSpPr txBox="1"/>
          <p:nvPr/>
        </p:nvSpPr>
        <p:spPr>
          <a:xfrm>
            <a:off x="2610741" y="4115674"/>
            <a:ext cx="1673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Topic :"new"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4843949-B2DD-F539-53D8-B1AD818E9887}"/>
              </a:ext>
            </a:extLst>
          </p:cNvPr>
          <p:cNvSpPr/>
          <p:nvPr/>
        </p:nvSpPr>
        <p:spPr>
          <a:xfrm rot="20460000">
            <a:off x="6709214" y="3183378"/>
            <a:ext cx="1998452" cy="273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68AFBEC-9C49-223B-6606-14A32CFEC5F5}"/>
              </a:ext>
            </a:extLst>
          </p:cNvPr>
          <p:cNvSpPr/>
          <p:nvPr/>
        </p:nvSpPr>
        <p:spPr>
          <a:xfrm rot="960000">
            <a:off x="6459969" y="4569219"/>
            <a:ext cx="2314753" cy="2875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EBE1D-9C01-2C4A-0BF6-982CF732AB8C}"/>
              </a:ext>
            </a:extLst>
          </p:cNvPr>
          <p:cNvSpPr txBox="1"/>
          <p:nvPr/>
        </p:nvSpPr>
        <p:spPr>
          <a:xfrm rot="20520000">
            <a:off x="6788812" y="3425266"/>
            <a:ext cx="1975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Published :"data"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96B09540-0C49-BFC5-CBCC-AFB3D999C499}"/>
              </a:ext>
            </a:extLst>
          </p:cNvPr>
          <p:cNvSpPr/>
          <p:nvPr/>
        </p:nvSpPr>
        <p:spPr>
          <a:xfrm rot="20460000">
            <a:off x="6633133" y="3059324"/>
            <a:ext cx="1955319" cy="14377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5DD52A-B6EE-FAB7-0F93-1E0003817FE5}"/>
              </a:ext>
            </a:extLst>
          </p:cNvPr>
          <p:cNvSpPr txBox="1"/>
          <p:nvPr/>
        </p:nvSpPr>
        <p:spPr>
          <a:xfrm rot="1020000">
            <a:off x="6716924" y="4273529"/>
            <a:ext cx="1975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Published :"data"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6A4B8F98-0461-F53A-58E3-7B08468E8FC2}"/>
              </a:ext>
            </a:extLst>
          </p:cNvPr>
          <p:cNvSpPr/>
          <p:nvPr/>
        </p:nvSpPr>
        <p:spPr>
          <a:xfrm rot="960000">
            <a:off x="6375243" y="4851258"/>
            <a:ext cx="2357884" cy="14377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D007E5-3520-3DE4-475E-3CB17CC62F5F}"/>
              </a:ext>
            </a:extLst>
          </p:cNvPr>
          <p:cNvSpPr txBox="1"/>
          <p:nvPr/>
        </p:nvSpPr>
        <p:spPr>
          <a:xfrm rot="20520000">
            <a:off x="6461059" y="2686065"/>
            <a:ext cx="2416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Subscribed to :"new"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DDD2DE-CE0C-8761-480D-AF8E4D61E029}"/>
              </a:ext>
            </a:extLst>
          </p:cNvPr>
          <p:cNvSpPr txBox="1"/>
          <p:nvPr/>
        </p:nvSpPr>
        <p:spPr>
          <a:xfrm rot="960000">
            <a:off x="6216644" y="5043951"/>
            <a:ext cx="2416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Subscribed to :"new"</a:t>
            </a:r>
          </a:p>
        </p:txBody>
      </p:sp>
      <p:pic>
        <p:nvPicPr>
          <p:cNvPr id="3" name="Picture 2" descr="A blue and white fork&#10;&#10;Description automatically generated">
            <a:extLst>
              <a:ext uri="{FF2B5EF4-FFF2-40B4-BE49-F238E27FC236}">
                <a16:creationId xmlns:a16="http://schemas.microsoft.com/office/drawing/2014/main" id="{D05F9C14-5ED9-A33E-1DB9-EA837A90B0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rot="19020000">
            <a:off x="8756936" y="2224080"/>
            <a:ext cx="1140124" cy="1269520"/>
          </a:xfrm>
          <a:prstGeom prst="rect">
            <a:avLst/>
          </a:prstGeom>
        </p:spPr>
      </p:pic>
      <p:pic>
        <p:nvPicPr>
          <p:cNvPr id="5" name="Picture 4" descr="A blue and white fork&#10;&#10;Description automatically generated">
            <a:extLst>
              <a:ext uri="{FF2B5EF4-FFF2-40B4-BE49-F238E27FC236}">
                <a16:creationId xmlns:a16="http://schemas.microsoft.com/office/drawing/2014/main" id="{2C660891-91F5-6926-A08D-3C89D91F8B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rot="19020000">
            <a:off x="8739864" y="4723316"/>
            <a:ext cx="1255143" cy="126951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3D8831E-29F9-3F0C-DAFA-E099051CE64D}"/>
              </a:ext>
            </a:extLst>
          </p:cNvPr>
          <p:cNvSpPr/>
          <p:nvPr/>
        </p:nvSpPr>
        <p:spPr>
          <a:xfrm rot="-1200000">
            <a:off x="9475737" y="2310416"/>
            <a:ext cx="867607" cy="29826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8708E-F37E-CF04-A34C-67452D209237}"/>
              </a:ext>
            </a:extLst>
          </p:cNvPr>
          <p:cNvSpPr txBox="1"/>
          <p:nvPr/>
        </p:nvSpPr>
        <p:spPr>
          <a:xfrm>
            <a:off x="10346070" y="6317598"/>
            <a:ext cx="1554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Subscriber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DE1604E-FEC5-2840-8E0E-4CA8F227BEB1}"/>
              </a:ext>
            </a:extLst>
          </p:cNvPr>
          <p:cNvSpPr/>
          <p:nvPr/>
        </p:nvSpPr>
        <p:spPr>
          <a:xfrm rot="1260000">
            <a:off x="9461359" y="5214642"/>
            <a:ext cx="867607" cy="29826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F976E3-C2B3-952A-EE6E-7A6CE80F4D16}"/>
              </a:ext>
            </a:extLst>
          </p:cNvPr>
          <p:cNvSpPr/>
          <p:nvPr/>
        </p:nvSpPr>
        <p:spPr>
          <a:xfrm rot="1860000">
            <a:off x="9507979" y="3140438"/>
            <a:ext cx="968248" cy="2838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E75E56-164A-0486-6CD9-3874C6F13E18}"/>
              </a:ext>
            </a:extLst>
          </p:cNvPr>
          <p:cNvSpPr/>
          <p:nvPr/>
        </p:nvSpPr>
        <p:spPr>
          <a:xfrm rot="-2100000">
            <a:off x="9593431" y="4314891"/>
            <a:ext cx="997003" cy="2695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BA446-0736-3845-036B-5442ED697B68}"/>
              </a:ext>
            </a:extLst>
          </p:cNvPr>
          <p:cNvSpPr txBox="1"/>
          <p:nvPr/>
        </p:nvSpPr>
        <p:spPr>
          <a:xfrm rot="-1140000">
            <a:off x="9494890" y="1876747"/>
            <a:ext cx="8118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Good traffic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A02347-6194-AAB0-6471-E56F103EBF37}"/>
              </a:ext>
            </a:extLst>
          </p:cNvPr>
          <p:cNvSpPr txBox="1"/>
          <p:nvPr/>
        </p:nvSpPr>
        <p:spPr>
          <a:xfrm rot="1200000">
            <a:off x="9480512" y="5514218"/>
            <a:ext cx="8118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Good traffic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184EC8-04AD-B310-252A-CCBEF396491C}"/>
              </a:ext>
            </a:extLst>
          </p:cNvPr>
          <p:cNvSpPr txBox="1"/>
          <p:nvPr/>
        </p:nvSpPr>
        <p:spPr>
          <a:xfrm rot="1800000">
            <a:off x="9552399" y="3357615"/>
            <a:ext cx="8118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Bad traffic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44D429-EF78-4B5C-5352-5909DE68E850}"/>
              </a:ext>
            </a:extLst>
          </p:cNvPr>
          <p:cNvSpPr txBox="1"/>
          <p:nvPr/>
        </p:nvSpPr>
        <p:spPr>
          <a:xfrm rot="19500000">
            <a:off x="9480511" y="4004596"/>
            <a:ext cx="8118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Bad traffic</a:t>
            </a:r>
          </a:p>
        </p:txBody>
      </p:sp>
      <p:pic>
        <p:nvPicPr>
          <p:cNvPr id="37" name="Picture 36" descr="Yellow trash with a recycle symbol | Royalty free stock psd mockup - 475857">
            <a:extLst>
              <a:ext uri="{FF2B5EF4-FFF2-40B4-BE49-F238E27FC236}">
                <a16:creationId xmlns:a16="http://schemas.microsoft.com/office/drawing/2014/main" id="{804D4046-3DD7-6FBC-1FFB-2018B87F52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86126" y="3319012"/>
            <a:ext cx="967597" cy="10107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26E562-DE5E-0121-62EC-E16553F6DA4A}"/>
              </a:ext>
            </a:extLst>
          </p:cNvPr>
          <p:cNvSpPr txBox="1"/>
          <p:nvPr/>
        </p:nvSpPr>
        <p:spPr>
          <a:xfrm>
            <a:off x="5069581" y="4707334"/>
            <a:ext cx="964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19552309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SwellVTI</vt:lpstr>
      <vt:lpstr>TRIDENT</vt:lpstr>
      <vt:lpstr>PowerPoint Presentation</vt:lpstr>
      <vt:lpstr>The IoT ecosystem: Communication Dynamics</vt:lpstr>
      <vt:lpstr>TRIDENT FRAMEWORK</vt:lpstr>
      <vt:lpstr>TRIDENT SYBOLISM : THREE PRONGS, THREE TRIADS</vt:lpstr>
      <vt:lpstr>HOW TRIDENT WORKS :  A guard at the gate of the subscribers</vt:lpstr>
      <vt:lpstr>HOW TRIDENT WORKS :  A guard at the gate of the subscribers</vt:lpstr>
      <vt:lpstr>HOW TRIDENT WORKS :  A guard at the gate of the subscribers</vt:lpstr>
      <vt:lpstr>TRIDENT IN THE ECOSYSTEM : POSEIDON?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2024-01-06T14:43:56Z</dcterms:created>
  <dcterms:modified xsi:type="dcterms:W3CDTF">2024-01-08T07:59:33Z</dcterms:modified>
</cp:coreProperties>
</file>