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73" r:id="rId3"/>
    <p:sldId id="259" r:id="rId4"/>
    <p:sldId id="257" r:id="rId5"/>
    <p:sldId id="258" r:id="rId6"/>
    <p:sldId id="275" r:id="rId7"/>
    <p:sldId id="276" r:id="rId8"/>
    <p:sldId id="277" r:id="rId9"/>
    <p:sldId id="278" r:id="rId10"/>
    <p:sldId id="279" r:id="rId11"/>
    <p:sldId id="280" r:id="rId12"/>
    <p:sldId id="281" r:id="rId13"/>
    <p:sldId id="282" r:id="rId14"/>
    <p:sldId id="284" r:id="rId15"/>
    <p:sldId id="285" r:id="rId16"/>
    <p:sldId id="286" r:id="rId17"/>
    <p:sldId id="28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p:cViewPr varScale="1">
        <p:scale>
          <a:sx n="120" d="100"/>
          <a:sy n="120" d="100"/>
        </p:scale>
        <p:origin x="140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0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A9420-3582-4442-9F2E-A7E096B39A3F}" type="datetimeFigureOut">
              <a:rPr lang="en-US" smtClean="0"/>
              <a:pPr/>
              <a:t>6/25/24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183ED-6BA6-4037-99F3-721FA423D9ED}" type="slidenum">
              <a:rPr lang="en-US" smtClean="0"/>
              <a:pPr/>
              <a:t>‹#›</a:t>
            </a:fld>
            <a:endParaRPr lang="en-US"/>
          </a:p>
        </p:txBody>
      </p:sp>
    </p:spTree>
    <p:extLst>
      <p:ext uri="{BB962C8B-B14F-4D97-AF65-F5344CB8AC3E}">
        <p14:creationId xmlns:p14="http://schemas.microsoft.com/office/powerpoint/2010/main" val="53296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2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B49CDC-5E31-4B8F-BEB3-CBB1C37DE677}" type="slidenum">
              <a:rPr lang="en-US" smtClean="0">
                <a:latin typeface="Arial" pitchFamily="34" charset="0"/>
              </a:rPr>
              <a:pPr/>
              <a:t>3</a:t>
            </a:fld>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0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D4D18F-FD82-4614-A933-C69E010CF4E2}" type="slidenum">
              <a:rPr lang="en-US" smtClean="0">
                <a:latin typeface="Arial" pitchFamily="34" charset="0"/>
              </a:rPr>
              <a:pPr/>
              <a:t>4</a:t>
            </a:fld>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1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452944-EB2E-42EA-B10F-CCE208C34520}" type="slidenum">
              <a:rPr lang="en-US" smtClean="0">
                <a:latin typeface="Arial" pitchFamily="34" charset="0"/>
              </a:rPr>
              <a:pPr/>
              <a:t>5</a:t>
            </a:fld>
            <a:endParaRPr 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chstratinc.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Limitations of an Array</a:t>
            </a:r>
          </a:p>
        </p:txBody>
      </p:sp>
      <p:sp>
        <p:nvSpPr>
          <p:cNvPr id="2" name="TextBox 1"/>
          <p:cNvSpPr txBox="1"/>
          <p:nvPr/>
        </p:nvSpPr>
        <p:spPr>
          <a:xfrm>
            <a:off x="152400" y="762000"/>
            <a:ext cx="8458200" cy="4832092"/>
          </a:xfrm>
          <a:prstGeom prst="rect">
            <a:avLst/>
          </a:prstGeom>
          <a:noFill/>
        </p:spPr>
        <p:txBody>
          <a:bodyPr wrap="square" rtlCol="0">
            <a:spAutoFit/>
          </a:bodyPr>
          <a:lstStyle/>
          <a:p>
            <a:pPr marL="285750" indent="-285750">
              <a:buFont typeface="Wingdings" panose="05000000000000000000" pitchFamily="2" charset="2"/>
              <a:buChar char="§"/>
            </a:pPr>
            <a:r>
              <a:rPr lang="en-US" sz="2800" dirty="0"/>
              <a:t>We cannot store different class objects into the same array as it stores only one data type of elements</a:t>
            </a:r>
          </a:p>
          <a:p>
            <a:pPr marL="285750" indent="-285750">
              <a:buFont typeface="Wingdings" panose="05000000000000000000" pitchFamily="2" charset="2"/>
              <a:buChar char="§"/>
            </a:pPr>
            <a:r>
              <a:rPr lang="en-US" sz="2800" dirty="0"/>
              <a:t>Adding the object at then end of an array is easy.  But inserting and deleting the elements in the middle of the array is difficult.</a:t>
            </a:r>
          </a:p>
          <a:p>
            <a:pPr marL="285750" indent="-285750">
              <a:buFont typeface="Wingdings" panose="05000000000000000000" pitchFamily="2" charset="2"/>
              <a:buChar char="§"/>
            </a:pPr>
            <a:r>
              <a:rPr lang="en-US" sz="2800" dirty="0"/>
              <a:t>Retrieving the elements from an array is easy but after retrieving the elements, if we want to process them, then there are no methods available to carry out this. </a:t>
            </a:r>
          </a:p>
          <a:p>
            <a:pPr marL="285750" indent="-285750">
              <a:buFont typeface="Wingdings" panose="05000000000000000000" pitchFamily="2" charset="2"/>
              <a:buChar char="§"/>
            </a:pPr>
            <a:endParaRPr lang="en-US" sz="2800" b="1" dirty="0"/>
          </a:p>
          <a:p>
            <a:r>
              <a:rPr lang="en-US" sz="2800" b="1" dirty="0"/>
              <a:t>	To overcome all those we have Collection Object or Container Object</a:t>
            </a:r>
            <a:endParaRPr lang="en-IN" sz="2800" b="1" dirty="0"/>
          </a:p>
        </p:txBody>
      </p:sp>
    </p:spTree>
    <p:extLst>
      <p:ext uri="{BB962C8B-B14F-4D97-AF65-F5344CB8AC3E}">
        <p14:creationId xmlns:p14="http://schemas.microsoft.com/office/powerpoint/2010/main" val="394595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err="1">
                <a:solidFill>
                  <a:schemeClr val="bg1"/>
                </a:solidFill>
              </a:rPr>
              <a:t>HashSet</a:t>
            </a:r>
            <a:r>
              <a:rPr lang="en-US" sz="2800" b="1" dirty="0">
                <a:solidFill>
                  <a:schemeClr val="bg1"/>
                </a:solidFill>
              </a:rPr>
              <a:t> class</a:t>
            </a:r>
          </a:p>
        </p:txBody>
      </p:sp>
      <p:sp>
        <p:nvSpPr>
          <p:cNvPr id="3" name="TextBox 2"/>
          <p:cNvSpPr txBox="1"/>
          <p:nvPr/>
        </p:nvSpPr>
        <p:spPr>
          <a:xfrm>
            <a:off x="228600" y="762000"/>
            <a:ext cx="8229600" cy="5940088"/>
          </a:xfrm>
          <a:prstGeom prst="rect">
            <a:avLst/>
          </a:prstGeom>
          <a:noFill/>
        </p:spPr>
        <p:txBody>
          <a:bodyPr wrap="square" rtlCol="0">
            <a:spAutoFit/>
          </a:bodyPr>
          <a:lstStyle/>
          <a:p>
            <a:pPr algn="just"/>
            <a:r>
              <a:rPr lang="en-US" sz="2000" dirty="0"/>
              <a:t>A </a:t>
            </a:r>
            <a:r>
              <a:rPr lang="en-US" sz="2000" b="1" dirty="0" err="1"/>
              <a:t>HashSet</a:t>
            </a:r>
            <a:r>
              <a:rPr lang="en-US" sz="2000" dirty="0"/>
              <a:t> represents a Set of elements (objects).  It does not guarantee the order of elements and doesn’t allow the duplicate elements to be stored.</a:t>
            </a:r>
          </a:p>
          <a:p>
            <a:pPr algn="just"/>
            <a:endParaRPr lang="en-US" sz="2000" dirty="0"/>
          </a:p>
          <a:p>
            <a:pPr algn="just"/>
            <a:r>
              <a:rPr lang="en-US" sz="2000" dirty="0"/>
              <a:t>class </a:t>
            </a:r>
            <a:r>
              <a:rPr lang="en-US" sz="2000" dirty="0" err="1"/>
              <a:t>HashSet</a:t>
            </a:r>
            <a:r>
              <a:rPr lang="en-US" sz="2000" dirty="0"/>
              <a:t>&lt;T&gt; where &lt;T&gt; represents the generic type parameter.  It represents which type of elements are being stored into </a:t>
            </a:r>
            <a:r>
              <a:rPr lang="en-US" sz="2000" dirty="0" err="1"/>
              <a:t>HashSet</a:t>
            </a:r>
            <a:r>
              <a:rPr lang="en-US" sz="2000" dirty="0"/>
              <a:t>. </a:t>
            </a:r>
          </a:p>
          <a:p>
            <a:pPr algn="just"/>
            <a:endParaRPr lang="en-US" sz="2000" dirty="0"/>
          </a:p>
          <a:p>
            <a:pPr algn="just"/>
            <a:r>
              <a:rPr lang="en-US" sz="2000" dirty="0"/>
              <a:t>	</a:t>
            </a:r>
            <a:r>
              <a:rPr lang="en-US" sz="2000" i="1" dirty="0"/>
              <a:t>Ex: </a:t>
            </a:r>
            <a:r>
              <a:rPr lang="en-US" sz="2000" i="1" dirty="0" err="1"/>
              <a:t>HashSet</a:t>
            </a:r>
            <a:r>
              <a:rPr lang="en-US" sz="2000" i="1" dirty="0"/>
              <a:t>&lt;String&gt; </a:t>
            </a:r>
            <a:r>
              <a:rPr lang="en-US" sz="2000" i="1" dirty="0" err="1"/>
              <a:t>hs</a:t>
            </a:r>
            <a:r>
              <a:rPr lang="en-US" sz="2000" i="1" dirty="0"/>
              <a:t> = new </a:t>
            </a:r>
            <a:r>
              <a:rPr lang="en-US" sz="2000" i="1" dirty="0" err="1"/>
              <a:t>HashSet</a:t>
            </a:r>
            <a:r>
              <a:rPr lang="en-US" sz="2000" i="1" dirty="0"/>
              <a:t>&lt;String&gt;();</a:t>
            </a:r>
          </a:p>
          <a:p>
            <a:pPr algn="just"/>
            <a:endParaRPr lang="en-US" sz="2000" i="1" dirty="0"/>
          </a:p>
          <a:p>
            <a:pPr algn="just"/>
            <a:r>
              <a:rPr lang="en-US" sz="2000" b="1" i="1" dirty="0"/>
              <a:t>Constructors:</a:t>
            </a:r>
          </a:p>
          <a:p>
            <a:pPr algn="just"/>
            <a:r>
              <a:rPr lang="en-US" sz="2000" i="1" dirty="0"/>
              <a:t>	</a:t>
            </a:r>
            <a:r>
              <a:rPr lang="en-US" sz="2000" i="1" dirty="0" err="1"/>
              <a:t>HashSet</a:t>
            </a:r>
            <a:r>
              <a:rPr lang="en-US" sz="2000" i="1" dirty="0"/>
              <a:t>();</a:t>
            </a:r>
          </a:p>
          <a:p>
            <a:pPr algn="just"/>
            <a:r>
              <a:rPr lang="en-US" sz="2000" i="1" dirty="0"/>
              <a:t>	</a:t>
            </a:r>
            <a:r>
              <a:rPr lang="en-US" sz="2000" i="1" dirty="0" err="1"/>
              <a:t>HashSet</a:t>
            </a:r>
            <a:r>
              <a:rPr lang="en-US" sz="2000" i="1" dirty="0"/>
              <a:t>(</a:t>
            </a:r>
            <a:r>
              <a:rPr lang="en-US" sz="2000" i="1" dirty="0" err="1"/>
              <a:t>int</a:t>
            </a:r>
            <a:r>
              <a:rPr lang="en-US" sz="2000" i="1" dirty="0"/>
              <a:t> capacity)</a:t>
            </a:r>
          </a:p>
          <a:p>
            <a:pPr algn="just"/>
            <a:r>
              <a:rPr lang="en-US" sz="2000" i="1" dirty="0"/>
              <a:t>	</a:t>
            </a:r>
            <a:r>
              <a:rPr lang="en-US" sz="2000" i="1" dirty="0" err="1"/>
              <a:t>HashSet</a:t>
            </a:r>
            <a:r>
              <a:rPr lang="en-US" sz="2000" i="1" dirty="0"/>
              <a:t> (</a:t>
            </a:r>
            <a:r>
              <a:rPr lang="en-US" sz="2000" i="1" dirty="0" err="1"/>
              <a:t>int</a:t>
            </a:r>
            <a:r>
              <a:rPr lang="en-US" sz="2000" i="1" dirty="0"/>
              <a:t> capacity, float </a:t>
            </a:r>
            <a:r>
              <a:rPr lang="en-US" sz="2000" i="1" dirty="0" err="1"/>
              <a:t>loadfactor</a:t>
            </a:r>
            <a:r>
              <a:rPr lang="en-US" sz="2000" i="1" dirty="0"/>
              <a:t>)</a:t>
            </a:r>
          </a:p>
          <a:p>
            <a:pPr algn="just"/>
            <a:r>
              <a:rPr lang="en-US" sz="2000" b="1" i="1" dirty="0"/>
              <a:t>Methods:</a:t>
            </a:r>
          </a:p>
          <a:p>
            <a:pPr algn="just"/>
            <a:r>
              <a:rPr lang="en-US" sz="2000" i="1" dirty="0"/>
              <a:t>	boolean add(</a:t>
            </a:r>
            <a:r>
              <a:rPr lang="en-US" sz="2000" i="1" dirty="0" err="1"/>
              <a:t>obj</a:t>
            </a:r>
            <a:r>
              <a:rPr lang="en-US" sz="2000" i="1" dirty="0"/>
              <a:t>)</a:t>
            </a:r>
          </a:p>
          <a:p>
            <a:pPr algn="just"/>
            <a:r>
              <a:rPr lang="en-US" sz="2000" i="1" dirty="0"/>
              <a:t>	boolean remove(</a:t>
            </a:r>
            <a:r>
              <a:rPr lang="en-US" sz="2000" i="1" dirty="0" err="1"/>
              <a:t>obj</a:t>
            </a:r>
            <a:r>
              <a:rPr lang="en-US" sz="2000" i="1" dirty="0"/>
              <a:t>)</a:t>
            </a:r>
          </a:p>
          <a:p>
            <a:pPr algn="just"/>
            <a:r>
              <a:rPr lang="en-US" sz="2000" i="1" dirty="0"/>
              <a:t>	void clear()</a:t>
            </a:r>
          </a:p>
          <a:p>
            <a:pPr algn="just"/>
            <a:r>
              <a:rPr lang="en-US" sz="2000" i="1" dirty="0"/>
              <a:t>	contains(</a:t>
            </a:r>
            <a:r>
              <a:rPr lang="en-US" sz="2000" i="1" dirty="0" err="1"/>
              <a:t>obj</a:t>
            </a:r>
            <a:r>
              <a:rPr lang="en-US" sz="2000" i="1" dirty="0"/>
              <a:t>)</a:t>
            </a:r>
          </a:p>
          <a:p>
            <a:pPr algn="just"/>
            <a:r>
              <a:rPr lang="en-US" sz="2000" i="1" dirty="0"/>
              <a:t>	</a:t>
            </a:r>
            <a:r>
              <a:rPr lang="en-US" sz="2000" i="1" dirty="0" err="1"/>
              <a:t>isEmpty</a:t>
            </a:r>
            <a:r>
              <a:rPr lang="en-US" sz="2000" i="1" dirty="0"/>
              <a:t>()</a:t>
            </a:r>
          </a:p>
          <a:p>
            <a:pPr algn="just"/>
            <a:r>
              <a:rPr lang="en-US" sz="2000" i="1" dirty="0"/>
              <a:t>	size()</a:t>
            </a:r>
          </a:p>
        </p:txBody>
      </p:sp>
    </p:spTree>
    <p:extLst>
      <p:ext uri="{BB962C8B-B14F-4D97-AF65-F5344CB8AC3E}">
        <p14:creationId xmlns:p14="http://schemas.microsoft.com/office/powerpoint/2010/main" val="394595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 y="76200"/>
            <a:ext cx="6324600"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err="1">
                <a:solidFill>
                  <a:schemeClr val="bg1"/>
                </a:solidFill>
              </a:rPr>
              <a:t>HashSet</a:t>
            </a:r>
            <a:r>
              <a:rPr lang="en-US" sz="2800" b="1" dirty="0">
                <a:solidFill>
                  <a:schemeClr val="bg1"/>
                </a:solidFill>
              </a:rPr>
              <a:t> Example</a:t>
            </a:r>
          </a:p>
        </p:txBody>
      </p:sp>
      <p:sp>
        <p:nvSpPr>
          <p:cNvPr id="5" name="TextBox 4"/>
          <p:cNvSpPr txBox="1"/>
          <p:nvPr/>
        </p:nvSpPr>
        <p:spPr>
          <a:xfrm>
            <a:off x="228600" y="838200"/>
            <a:ext cx="8305800" cy="5293757"/>
          </a:xfrm>
          <a:prstGeom prst="rect">
            <a:avLst/>
          </a:prstGeom>
          <a:noFill/>
        </p:spPr>
        <p:txBody>
          <a:bodyPr wrap="square" rtlCol="0">
            <a:spAutoFit/>
          </a:bodyPr>
          <a:lstStyle/>
          <a:p>
            <a:r>
              <a:rPr lang="en-IN" sz="2000" i="1" dirty="0"/>
              <a:t>import </a:t>
            </a:r>
            <a:r>
              <a:rPr lang="en-IN" sz="2000" i="1" dirty="0" err="1"/>
              <a:t>java.util</a:t>
            </a:r>
            <a:r>
              <a:rPr lang="en-IN" sz="2000" i="1" dirty="0"/>
              <a:t>.*;</a:t>
            </a:r>
          </a:p>
          <a:p>
            <a:r>
              <a:rPr lang="en-IN" sz="2000" i="1" dirty="0"/>
              <a:t>class HS {</a:t>
            </a:r>
          </a:p>
          <a:p>
            <a:r>
              <a:rPr lang="en-IN" sz="2000" i="1" dirty="0"/>
              <a:t>	public static void main (String[] </a:t>
            </a:r>
            <a:r>
              <a:rPr lang="en-IN" sz="2000" i="1" dirty="0" err="1"/>
              <a:t>args</a:t>
            </a:r>
            <a:r>
              <a:rPr lang="en-IN" sz="2000" i="1" dirty="0"/>
              <a:t>) {</a:t>
            </a:r>
          </a:p>
          <a:p>
            <a:r>
              <a:rPr lang="en-IN" sz="2000" i="1" dirty="0"/>
              <a:t>		</a:t>
            </a:r>
            <a:r>
              <a:rPr lang="en-IN" sz="2000" i="1" dirty="0" err="1"/>
              <a:t>HashSet</a:t>
            </a:r>
            <a:r>
              <a:rPr lang="en-IN" sz="2000" i="1" dirty="0"/>
              <a:t>&lt;String&gt; </a:t>
            </a:r>
            <a:r>
              <a:rPr lang="en-IN" sz="2000" i="1" dirty="0" err="1"/>
              <a:t>hs</a:t>
            </a:r>
            <a:r>
              <a:rPr lang="en-IN" sz="2000" i="1" dirty="0"/>
              <a:t> = new </a:t>
            </a:r>
            <a:r>
              <a:rPr lang="en-IN" sz="2000" i="1" dirty="0" err="1"/>
              <a:t>HashSet</a:t>
            </a:r>
            <a:r>
              <a:rPr lang="en-IN" sz="2000" i="1" dirty="0"/>
              <a:t>&lt;String&gt;();</a:t>
            </a:r>
          </a:p>
          <a:p>
            <a:r>
              <a:rPr lang="en-IN" sz="2000" i="1" dirty="0"/>
              <a:t>		</a:t>
            </a:r>
            <a:r>
              <a:rPr lang="en-IN" sz="2000" i="1" dirty="0" err="1"/>
              <a:t>hs.add</a:t>
            </a:r>
            <a:r>
              <a:rPr lang="en-IN" sz="2000" i="1" dirty="0"/>
              <a:t>("India");</a:t>
            </a:r>
          </a:p>
          <a:p>
            <a:r>
              <a:rPr lang="en-IN" sz="2000" i="1" dirty="0"/>
              <a:t>		</a:t>
            </a:r>
            <a:r>
              <a:rPr lang="en-IN" sz="2000" i="1" dirty="0" err="1"/>
              <a:t>hs.add</a:t>
            </a:r>
            <a:r>
              <a:rPr lang="en-IN" sz="2000" i="1" dirty="0"/>
              <a:t>("America");</a:t>
            </a:r>
          </a:p>
          <a:p>
            <a:r>
              <a:rPr lang="en-IN" sz="2000" i="1" dirty="0"/>
              <a:t>		</a:t>
            </a:r>
            <a:r>
              <a:rPr lang="en-IN" sz="2000" i="1" dirty="0" err="1"/>
              <a:t>hs.add</a:t>
            </a:r>
            <a:r>
              <a:rPr lang="en-IN" sz="2000" i="1" dirty="0"/>
              <a:t>("Japan");</a:t>
            </a:r>
          </a:p>
          <a:p>
            <a:r>
              <a:rPr lang="en-IN" sz="2000" i="1" dirty="0"/>
              <a:t>		</a:t>
            </a:r>
            <a:r>
              <a:rPr lang="en-IN" sz="2000" i="1" dirty="0" err="1"/>
              <a:t>hs.add</a:t>
            </a:r>
            <a:r>
              <a:rPr lang="en-IN" sz="2000" i="1" dirty="0"/>
              <a:t>("China");</a:t>
            </a:r>
          </a:p>
          <a:p>
            <a:r>
              <a:rPr lang="en-IN" sz="2000" i="1" dirty="0"/>
              <a:t>		</a:t>
            </a:r>
            <a:r>
              <a:rPr lang="en-IN" sz="2000" i="1" dirty="0" err="1"/>
              <a:t>hs.add</a:t>
            </a:r>
            <a:r>
              <a:rPr lang="en-IN" sz="2000" i="1" dirty="0"/>
              <a:t>("America");</a:t>
            </a:r>
          </a:p>
          <a:p>
            <a:endParaRPr lang="en-IN" sz="2000" i="1" dirty="0"/>
          </a:p>
          <a:p>
            <a:r>
              <a:rPr lang="en-IN" sz="2000" i="1" dirty="0"/>
              <a:t>		System.out.println(</a:t>
            </a:r>
            <a:r>
              <a:rPr lang="en-IN" sz="2000" i="1" dirty="0" err="1"/>
              <a:t>hs</a:t>
            </a:r>
            <a:r>
              <a:rPr lang="en-IN" sz="2000" i="1" dirty="0"/>
              <a:t>);</a:t>
            </a:r>
          </a:p>
          <a:p>
            <a:r>
              <a:rPr lang="en-IN" sz="2000" i="1" dirty="0"/>
              <a:t>		Iterator </a:t>
            </a:r>
            <a:r>
              <a:rPr lang="en-IN" sz="2000" i="1" dirty="0" err="1"/>
              <a:t>itr</a:t>
            </a:r>
            <a:r>
              <a:rPr lang="en-IN" sz="2000" i="1" dirty="0"/>
              <a:t> = </a:t>
            </a:r>
            <a:r>
              <a:rPr lang="en-IN" sz="2000" i="1" dirty="0" err="1"/>
              <a:t>hs.iterator</a:t>
            </a:r>
            <a:r>
              <a:rPr lang="en-IN" sz="2000" i="1" dirty="0"/>
              <a:t>();</a:t>
            </a:r>
          </a:p>
          <a:p>
            <a:r>
              <a:rPr lang="en-IN" sz="2000" i="1" dirty="0"/>
              <a:t>		while (</a:t>
            </a:r>
            <a:r>
              <a:rPr lang="en-IN" sz="2000" i="1" dirty="0" err="1"/>
              <a:t>itr.hasNext</a:t>
            </a:r>
            <a:r>
              <a:rPr lang="en-IN" sz="2000" i="1" dirty="0"/>
              <a:t>()) </a:t>
            </a:r>
          </a:p>
          <a:p>
            <a:r>
              <a:rPr lang="en-IN" sz="2000" i="1" dirty="0"/>
              <a:t>		System.out.println(</a:t>
            </a:r>
            <a:r>
              <a:rPr lang="en-IN" sz="2000" i="1" dirty="0" err="1"/>
              <a:t>itr.next</a:t>
            </a:r>
            <a:r>
              <a:rPr lang="en-IN" sz="2000" i="1" dirty="0"/>
              <a:t>());</a:t>
            </a:r>
          </a:p>
          <a:p>
            <a:endParaRPr lang="en-IN" sz="2000" i="1" dirty="0"/>
          </a:p>
          <a:p>
            <a:r>
              <a:rPr lang="en-IN" sz="2000" i="1" dirty="0"/>
              <a:t>	}</a:t>
            </a:r>
          </a:p>
          <a:p>
            <a:r>
              <a:rPr lang="en-IN" sz="2000" i="1"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7" y="5536644"/>
            <a:ext cx="40481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6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200" y="76200"/>
            <a:ext cx="6324600"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err="1">
                <a:solidFill>
                  <a:schemeClr val="bg1"/>
                </a:solidFill>
              </a:rPr>
              <a:t>LinkedHashSet</a:t>
            </a:r>
            <a:endParaRPr lang="en-US" sz="2800" b="1" dirty="0">
              <a:solidFill>
                <a:schemeClr val="bg1"/>
              </a:solidFill>
            </a:endParaRPr>
          </a:p>
        </p:txBody>
      </p:sp>
      <p:sp>
        <p:nvSpPr>
          <p:cNvPr id="3" name="TextBox 2"/>
          <p:cNvSpPr txBox="1"/>
          <p:nvPr/>
        </p:nvSpPr>
        <p:spPr>
          <a:xfrm>
            <a:off x="152400" y="838200"/>
            <a:ext cx="8305800" cy="4832092"/>
          </a:xfrm>
          <a:prstGeom prst="rect">
            <a:avLst/>
          </a:prstGeom>
          <a:noFill/>
        </p:spPr>
        <p:txBody>
          <a:bodyPr wrap="square" rtlCol="0">
            <a:spAutoFit/>
          </a:bodyPr>
          <a:lstStyle/>
          <a:p>
            <a:pPr algn="just"/>
            <a:r>
              <a:rPr lang="en-US" sz="2800" dirty="0"/>
              <a:t>This is a subclass of </a:t>
            </a:r>
            <a:r>
              <a:rPr lang="en-US" sz="2800" dirty="0" err="1"/>
              <a:t>HashSet</a:t>
            </a:r>
            <a:r>
              <a:rPr lang="en-US" sz="2800" dirty="0"/>
              <a:t> class and does not contain any additional members on its own.  It is a generic class that has the declaration:</a:t>
            </a:r>
          </a:p>
          <a:p>
            <a:pPr algn="just"/>
            <a:r>
              <a:rPr lang="en-US" sz="2800" dirty="0"/>
              <a:t> </a:t>
            </a:r>
          </a:p>
          <a:p>
            <a:pPr algn="just"/>
            <a:r>
              <a:rPr lang="en-US" sz="2800" dirty="0"/>
              <a:t>	</a:t>
            </a:r>
            <a:r>
              <a:rPr lang="en-US" sz="2800" i="1" dirty="0"/>
              <a:t>Class </a:t>
            </a:r>
            <a:r>
              <a:rPr lang="en-US" sz="2800" i="1" dirty="0" err="1"/>
              <a:t>LinkedHashSet</a:t>
            </a:r>
            <a:r>
              <a:rPr lang="en-US" sz="2800" i="1" dirty="0"/>
              <a:t>&lt;T&gt;</a:t>
            </a:r>
          </a:p>
          <a:p>
            <a:pPr algn="just"/>
            <a:endParaRPr lang="en-US" sz="2800" dirty="0"/>
          </a:p>
          <a:p>
            <a:pPr algn="just"/>
            <a:r>
              <a:rPr lang="en-US" sz="2800" dirty="0"/>
              <a:t>	Here &lt;T&gt; represents the generic type parameter.  It represents the data type of elements being stored into the </a:t>
            </a:r>
            <a:r>
              <a:rPr lang="en-US" sz="2800" dirty="0" err="1"/>
              <a:t>LinkedHashSet</a:t>
            </a:r>
            <a:r>
              <a:rPr lang="en-US" sz="2800" dirty="0"/>
              <a:t>.  The internal data structure is linked list to store the elements.</a:t>
            </a:r>
          </a:p>
          <a:p>
            <a:pPr algn="just"/>
            <a:endParaRPr lang="en-IN" sz="2800" dirty="0"/>
          </a:p>
        </p:txBody>
      </p:sp>
    </p:spTree>
    <p:extLst>
      <p:ext uri="{BB962C8B-B14F-4D97-AF65-F5344CB8AC3E}">
        <p14:creationId xmlns:p14="http://schemas.microsoft.com/office/powerpoint/2010/main" val="10996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1.bp.blogspot.com/--yIJdpnpHAE/U0fWr3MmHrI/AAAAAAAADWI/sFe_8aGnOm4/s1600/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86200"/>
            <a:ext cx="5200650"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Stack class</a:t>
            </a:r>
          </a:p>
        </p:txBody>
      </p:sp>
      <p:sp>
        <p:nvSpPr>
          <p:cNvPr id="3" name="TextBox 2"/>
          <p:cNvSpPr txBox="1"/>
          <p:nvPr/>
        </p:nvSpPr>
        <p:spPr>
          <a:xfrm>
            <a:off x="152400" y="838200"/>
            <a:ext cx="8305800" cy="4708981"/>
          </a:xfrm>
          <a:prstGeom prst="rect">
            <a:avLst/>
          </a:prstGeom>
          <a:noFill/>
        </p:spPr>
        <p:txBody>
          <a:bodyPr wrap="square" rtlCol="0">
            <a:spAutoFit/>
          </a:bodyPr>
          <a:lstStyle/>
          <a:p>
            <a:pPr algn="just"/>
            <a:r>
              <a:rPr lang="en-US" sz="2000" dirty="0"/>
              <a:t>A Stack represents a group of elements stored in LIFO (Last In First Out) order.  This means that the element which is stored as a last element into the stack will be the first element to be removed from the stack.  Inserting elements into the stack is called Push Operation and removing element from stack is called Pop Operation. Searching for an element in the stack is called Peep Operation. </a:t>
            </a:r>
          </a:p>
          <a:p>
            <a:pPr algn="just"/>
            <a:endParaRPr lang="en-US" sz="2000" dirty="0"/>
          </a:p>
          <a:p>
            <a:pPr algn="just"/>
            <a:r>
              <a:rPr lang="en-US" sz="2000" dirty="0"/>
              <a:t>	Ex: </a:t>
            </a:r>
            <a:r>
              <a:rPr lang="en-US" sz="2000" b="1" dirty="0"/>
              <a:t>Stack&lt;Integer&gt; </a:t>
            </a:r>
            <a:r>
              <a:rPr lang="en-US" sz="2000" b="1" dirty="0" err="1"/>
              <a:t>obj</a:t>
            </a:r>
            <a:r>
              <a:rPr lang="en-US" sz="2000" b="1" dirty="0"/>
              <a:t> = new Stack&lt;Integer&gt;();</a:t>
            </a:r>
          </a:p>
          <a:p>
            <a:pPr algn="just"/>
            <a:r>
              <a:rPr lang="en-US" sz="2000" i="1" dirty="0"/>
              <a:t>Methods():</a:t>
            </a:r>
          </a:p>
          <a:p>
            <a:pPr marL="800100" lvl="1" indent="-342900" algn="just">
              <a:buFont typeface="Arial" panose="020B0604020202020204" pitchFamily="34" charset="0"/>
              <a:buChar char="•"/>
            </a:pPr>
            <a:r>
              <a:rPr lang="en-US" sz="2000" dirty="0"/>
              <a:t>	boolean empty()</a:t>
            </a:r>
          </a:p>
          <a:p>
            <a:pPr marL="800100" lvl="1" indent="-342900" algn="just">
              <a:buFont typeface="Arial" panose="020B0604020202020204" pitchFamily="34" charset="0"/>
              <a:buChar char="•"/>
            </a:pPr>
            <a:r>
              <a:rPr lang="en-US" sz="2000" dirty="0"/>
              <a:t>	element peek()</a:t>
            </a:r>
          </a:p>
          <a:p>
            <a:pPr marL="800100" lvl="1" indent="-342900" algn="just">
              <a:buFont typeface="Arial" panose="020B0604020202020204" pitchFamily="34" charset="0"/>
              <a:buChar char="•"/>
            </a:pPr>
            <a:r>
              <a:rPr lang="en-US" sz="2000" dirty="0"/>
              <a:t>	element pop()</a:t>
            </a:r>
          </a:p>
          <a:p>
            <a:pPr marL="800100" lvl="1" indent="-342900" algn="just">
              <a:buFont typeface="Arial" panose="020B0604020202020204" pitchFamily="34" charset="0"/>
              <a:buChar char="•"/>
            </a:pPr>
            <a:r>
              <a:rPr lang="en-US" sz="2000" dirty="0"/>
              <a:t>	element push(element </a:t>
            </a:r>
            <a:r>
              <a:rPr lang="en-US" sz="2000" dirty="0" err="1"/>
              <a:t>obj</a:t>
            </a:r>
            <a:r>
              <a:rPr lang="en-US" sz="2000" dirty="0"/>
              <a:t>)</a:t>
            </a:r>
          </a:p>
          <a:p>
            <a:pPr marL="800100" lvl="1" indent="-342900" algn="just">
              <a:buFont typeface="Arial" panose="020B0604020202020204" pitchFamily="34" charset="0"/>
              <a:buChar char="•"/>
            </a:pPr>
            <a:r>
              <a:rPr lang="en-US" sz="2000" dirty="0"/>
              <a:t>	</a:t>
            </a:r>
            <a:r>
              <a:rPr lang="en-US" sz="2000" dirty="0" err="1"/>
              <a:t>int</a:t>
            </a:r>
            <a:r>
              <a:rPr lang="en-US" sz="2000" dirty="0"/>
              <a:t> search(Object </a:t>
            </a:r>
            <a:r>
              <a:rPr lang="en-US" sz="2000" dirty="0" err="1"/>
              <a:t>obj</a:t>
            </a:r>
            <a:r>
              <a:rPr lang="en-US" sz="2000" dirty="0"/>
              <a:t>)</a:t>
            </a:r>
          </a:p>
          <a:p>
            <a:pPr marL="1714500" lvl="3" indent="-3429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0996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err="1">
                <a:solidFill>
                  <a:schemeClr val="bg1"/>
                </a:solidFill>
              </a:rPr>
              <a:t>LinkedList</a:t>
            </a:r>
            <a:r>
              <a:rPr lang="en-US" sz="2800" b="1" dirty="0">
                <a:solidFill>
                  <a:schemeClr val="bg1"/>
                </a:solidFill>
              </a:rPr>
              <a:t> class</a:t>
            </a:r>
          </a:p>
        </p:txBody>
      </p:sp>
      <p:sp>
        <p:nvSpPr>
          <p:cNvPr id="3" name="TextBox 2"/>
          <p:cNvSpPr txBox="1"/>
          <p:nvPr/>
        </p:nvSpPr>
        <p:spPr>
          <a:xfrm>
            <a:off x="152400" y="838200"/>
            <a:ext cx="8305800" cy="5016758"/>
          </a:xfrm>
          <a:prstGeom prst="rect">
            <a:avLst/>
          </a:prstGeom>
          <a:noFill/>
        </p:spPr>
        <p:txBody>
          <a:bodyPr wrap="square" rtlCol="0">
            <a:spAutoFit/>
          </a:bodyPr>
          <a:lstStyle/>
          <a:p>
            <a:pPr algn="just"/>
            <a:r>
              <a:rPr lang="en-US" sz="2000" dirty="0"/>
              <a:t>A </a:t>
            </a:r>
            <a:r>
              <a:rPr lang="en-US" sz="2000" b="1" dirty="0" err="1"/>
              <a:t>LinkedList</a:t>
            </a:r>
            <a:r>
              <a:rPr lang="en-US" sz="2000" dirty="0"/>
              <a:t> contains a group of elements in the form of nodes.  Each node will have three fields – the data field contains data and the link fields contain references to previous and next nodes.</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It is very convenient to store data.  Inserting the elements into the linked list and removing the elements from the linked list is done quickly and takes the same amount of time.</a:t>
            </a:r>
          </a:p>
          <a:p>
            <a:pPr algn="just"/>
            <a:endParaRPr lang="en-US" sz="2000" dirty="0"/>
          </a:p>
          <a:p>
            <a:pPr algn="just"/>
            <a:r>
              <a:rPr lang="en-US" sz="2000" dirty="0"/>
              <a:t>	Ex: </a:t>
            </a:r>
            <a:r>
              <a:rPr lang="en-US" sz="2000" dirty="0" err="1"/>
              <a:t>LinkedList</a:t>
            </a:r>
            <a:r>
              <a:rPr lang="en-US" sz="2000" dirty="0"/>
              <a:t>&lt;String&gt; list = new </a:t>
            </a:r>
            <a:r>
              <a:rPr lang="en-US" sz="2000" dirty="0" err="1"/>
              <a:t>LinkedList</a:t>
            </a:r>
            <a:r>
              <a:rPr lang="en-US" sz="2000" dirty="0"/>
              <a:t>&lt;String&gt;();</a:t>
            </a:r>
          </a:p>
          <a:p>
            <a:pPr algn="just"/>
            <a:endParaRPr lang="en-US" sz="2000" b="1" dirty="0"/>
          </a:p>
          <a:p>
            <a:pPr algn="just"/>
            <a:endParaRPr lang="en-US" sz="2000" dirty="0"/>
          </a:p>
        </p:txBody>
      </p:sp>
      <p:pic>
        <p:nvPicPr>
          <p:cNvPr id="4098" name="Picture 2" descr="http://www.geeksforgeeks.org/wp-content/uploads/doubly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399"/>
            <a:ext cx="6705600" cy="145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err="1">
                <a:solidFill>
                  <a:schemeClr val="bg1"/>
                </a:solidFill>
              </a:rPr>
              <a:t>ArrayList</a:t>
            </a:r>
            <a:r>
              <a:rPr lang="en-US" sz="2800" b="1" dirty="0">
                <a:solidFill>
                  <a:schemeClr val="bg1"/>
                </a:solidFill>
              </a:rPr>
              <a:t> class</a:t>
            </a:r>
          </a:p>
        </p:txBody>
      </p:sp>
      <p:sp>
        <p:nvSpPr>
          <p:cNvPr id="3" name="TextBox 2"/>
          <p:cNvSpPr txBox="1"/>
          <p:nvPr/>
        </p:nvSpPr>
        <p:spPr>
          <a:xfrm>
            <a:off x="152400" y="838200"/>
            <a:ext cx="8305800" cy="5324535"/>
          </a:xfrm>
          <a:prstGeom prst="rect">
            <a:avLst/>
          </a:prstGeom>
          <a:noFill/>
        </p:spPr>
        <p:txBody>
          <a:bodyPr wrap="square" rtlCol="0">
            <a:spAutoFit/>
          </a:bodyPr>
          <a:lstStyle/>
          <a:p>
            <a:pPr algn="just"/>
            <a:r>
              <a:rPr lang="en-US" sz="2000" dirty="0"/>
              <a:t>An </a:t>
            </a:r>
            <a:r>
              <a:rPr lang="en-US" sz="2000" b="1" dirty="0" err="1"/>
              <a:t>ArrayList</a:t>
            </a:r>
            <a:r>
              <a:rPr lang="en-US" sz="2000" dirty="0"/>
              <a:t> class is like an array, which can grow in memory </a:t>
            </a:r>
            <a:r>
              <a:rPr lang="en-US" sz="2000" dirty="0" err="1"/>
              <a:t>dynamicaaly</a:t>
            </a:r>
            <a:r>
              <a:rPr lang="en-US" sz="2000" dirty="0"/>
              <a:t>.  It means that when we store elements into the </a:t>
            </a:r>
            <a:r>
              <a:rPr lang="en-US" sz="2000" dirty="0" err="1"/>
              <a:t>ArrayList</a:t>
            </a:r>
            <a:r>
              <a:rPr lang="en-US" sz="2000" dirty="0"/>
              <a:t>, depending on the number of elements, the memory is dynamically allotted and re-allotted to accommodate all the elements.  </a:t>
            </a:r>
            <a:r>
              <a:rPr lang="en-US" sz="2000" dirty="0" err="1"/>
              <a:t>ArrayList</a:t>
            </a:r>
            <a:r>
              <a:rPr lang="en-US" sz="2000" dirty="0"/>
              <a:t> is not synchronized.  </a:t>
            </a:r>
          </a:p>
          <a:p>
            <a:pPr algn="just"/>
            <a:endParaRPr lang="en-US" sz="2000" dirty="0"/>
          </a:p>
          <a:p>
            <a:pPr algn="just"/>
            <a:r>
              <a:rPr lang="en-US" sz="2000" dirty="0"/>
              <a:t>	</a:t>
            </a:r>
            <a:r>
              <a:rPr lang="en-US" sz="2000" b="1" dirty="0"/>
              <a:t>Ex:  </a:t>
            </a:r>
            <a:r>
              <a:rPr lang="en-US" sz="2000" b="1" dirty="0" err="1"/>
              <a:t>ArrayList</a:t>
            </a:r>
            <a:r>
              <a:rPr lang="en-US" sz="2000" b="1" dirty="0"/>
              <a:t>&lt;String&gt; list = new </a:t>
            </a:r>
            <a:r>
              <a:rPr lang="en-US" sz="2000" b="1" dirty="0" err="1"/>
              <a:t>ArrayList</a:t>
            </a:r>
            <a:r>
              <a:rPr lang="en-US" sz="2000" b="1" dirty="0"/>
              <a:t>&lt;String&gt;();</a:t>
            </a:r>
          </a:p>
          <a:p>
            <a:pPr algn="just"/>
            <a:endParaRPr lang="en-US" sz="2000" dirty="0"/>
          </a:p>
          <a:p>
            <a:pPr algn="just"/>
            <a:r>
              <a:rPr lang="en-US" sz="2000" dirty="0"/>
              <a:t>	It constructs an </a:t>
            </a:r>
            <a:r>
              <a:rPr lang="en-US" sz="2000" dirty="0" err="1"/>
              <a:t>ArrayList</a:t>
            </a:r>
            <a:r>
              <a:rPr lang="en-US" sz="2000" dirty="0"/>
              <a:t> with a default initial capacity of 10. or we can mention the capacity at the time of creating </a:t>
            </a:r>
            <a:r>
              <a:rPr lang="en-US" sz="2000" dirty="0" err="1"/>
              <a:t>ArrayList</a:t>
            </a:r>
            <a:r>
              <a:rPr lang="en-US" sz="2000" dirty="0"/>
              <a:t> object as:</a:t>
            </a:r>
          </a:p>
          <a:p>
            <a:pPr algn="just"/>
            <a:r>
              <a:rPr lang="en-US" sz="2000" dirty="0"/>
              <a:t>	</a:t>
            </a:r>
            <a:r>
              <a:rPr lang="en-US" sz="2000" b="1" dirty="0" err="1"/>
              <a:t>ArrayList</a:t>
            </a:r>
            <a:r>
              <a:rPr lang="en-US" sz="2000" b="1" dirty="0"/>
              <a:t>&lt;Double&gt; list = new </a:t>
            </a:r>
            <a:r>
              <a:rPr lang="en-US" sz="2000" b="1" dirty="0" err="1"/>
              <a:t>ArrayList</a:t>
            </a:r>
            <a:r>
              <a:rPr lang="en-US" sz="2000" b="1" dirty="0"/>
              <a:t>&lt;Double&gt;(50);</a:t>
            </a:r>
          </a:p>
          <a:p>
            <a:pPr algn="just"/>
            <a:endParaRPr lang="en-US" sz="2000" dirty="0"/>
          </a:p>
          <a:p>
            <a:pPr algn="just"/>
            <a:endParaRPr lang="en-US" sz="2000" dirty="0"/>
          </a:p>
          <a:p>
            <a:pPr algn="just"/>
            <a:r>
              <a:rPr lang="en-US" sz="2000" dirty="0"/>
              <a:t>Ex: 	</a:t>
            </a:r>
            <a:r>
              <a:rPr lang="en-US" sz="2000" dirty="0" err="1"/>
              <a:t>list.add</a:t>
            </a:r>
            <a:r>
              <a:rPr lang="en-US" sz="2000" dirty="0"/>
              <a:t>(“Apple”);</a:t>
            </a:r>
          </a:p>
          <a:p>
            <a:pPr algn="just"/>
            <a:r>
              <a:rPr lang="en-US" sz="2000" dirty="0"/>
              <a:t>	</a:t>
            </a:r>
            <a:r>
              <a:rPr lang="en-US" sz="2000" dirty="0" err="1"/>
              <a:t>list.add</a:t>
            </a:r>
            <a:r>
              <a:rPr lang="en-US" sz="2000" dirty="0"/>
              <a:t>(“Mango”);</a:t>
            </a:r>
          </a:p>
          <a:p>
            <a:pPr algn="just"/>
            <a:r>
              <a:rPr lang="en-US" sz="2000" dirty="0"/>
              <a:t>	</a:t>
            </a:r>
            <a:r>
              <a:rPr lang="en-US" sz="2000" dirty="0" err="1"/>
              <a:t>list.add</a:t>
            </a:r>
            <a:r>
              <a:rPr lang="en-US" sz="2000" dirty="0"/>
              <a:t>(“</a:t>
            </a:r>
            <a:r>
              <a:rPr lang="en-US" sz="2000" dirty="0" err="1"/>
              <a:t>Orangle</a:t>
            </a:r>
            <a:r>
              <a:rPr lang="en-US" sz="2000" dirty="0"/>
              <a:t>”);</a:t>
            </a:r>
          </a:p>
          <a:p>
            <a:pPr algn="just"/>
            <a:r>
              <a:rPr lang="en-US" sz="2000" dirty="0"/>
              <a:t>	</a:t>
            </a:r>
            <a:r>
              <a:rPr lang="en-US" sz="2000" dirty="0" err="1"/>
              <a:t>list.add</a:t>
            </a:r>
            <a:r>
              <a:rPr lang="en-US" sz="2000" dirty="0"/>
              <a:t>(“Guava”);</a:t>
            </a:r>
          </a:p>
          <a:p>
            <a:pPr algn="just"/>
            <a:endParaRPr lang="en-US" sz="2000" dirty="0"/>
          </a:p>
        </p:txBody>
      </p:sp>
    </p:spTree>
    <p:extLst>
      <p:ext uri="{BB962C8B-B14F-4D97-AF65-F5344CB8AC3E}">
        <p14:creationId xmlns:p14="http://schemas.microsoft.com/office/powerpoint/2010/main" val="29077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Vector class</a:t>
            </a:r>
          </a:p>
        </p:txBody>
      </p:sp>
      <p:sp>
        <p:nvSpPr>
          <p:cNvPr id="3" name="TextBox 2"/>
          <p:cNvSpPr txBox="1"/>
          <p:nvPr/>
        </p:nvSpPr>
        <p:spPr>
          <a:xfrm>
            <a:off x="152400" y="838200"/>
            <a:ext cx="8305800" cy="5940088"/>
          </a:xfrm>
          <a:prstGeom prst="rect">
            <a:avLst/>
          </a:prstGeom>
          <a:noFill/>
        </p:spPr>
        <p:txBody>
          <a:bodyPr wrap="square" rtlCol="0">
            <a:spAutoFit/>
          </a:bodyPr>
          <a:lstStyle/>
          <a:p>
            <a:pPr algn="just"/>
            <a:r>
              <a:rPr lang="en-US" sz="2000" dirty="0"/>
              <a:t>A </a:t>
            </a:r>
            <a:r>
              <a:rPr lang="en-US" sz="2000" b="1" dirty="0"/>
              <a:t>Vector</a:t>
            </a:r>
            <a:r>
              <a:rPr lang="en-US" sz="2000" dirty="0"/>
              <a:t> also stores elements(objects) similar to </a:t>
            </a:r>
            <a:r>
              <a:rPr lang="en-US" sz="2000" dirty="0" err="1"/>
              <a:t>ArrayList</a:t>
            </a:r>
            <a:r>
              <a:rPr lang="en-US" sz="2000" dirty="0"/>
              <a:t>.  But Vector is Synchronized.  </a:t>
            </a:r>
          </a:p>
          <a:p>
            <a:pPr algn="just"/>
            <a:r>
              <a:rPr lang="en-US" sz="2000" dirty="0"/>
              <a:t>Ex: Vector&lt;Float&gt;  v = new Vector&lt;Float&gt;();</a:t>
            </a:r>
          </a:p>
          <a:p>
            <a:pPr algn="just"/>
            <a:endParaRPr lang="en-US" sz="2000" dirty="0"/>
          </a:p>
          <a:p>
            <a:pPr algn="just"/>
            <a:endParaRPr lang="en-US" sz="2000" dirty="0"/>
          </a:p>
          <a:p>
            <a:pPr algn="just"/>
            <a:endParaRPr lang="en-US" sz="2000" dirty="0"/>
          </a:p>
          <a:p>
            <a:pPr algn="just"/>
            <a:r>
              <a:rPr lang="en-US" sz="2000" dirty="0"/>
              <a:t>Ex: </a:t>
            </a:r>
          </a:p>
          <a:p>
            <a:pPr algn="just"/>
            <a:r>
              <a:rPr lang="en-US" sz="2000" dirty="0"/>
              <a:t>Vector&lt;Integer&gt; v = new Vector&lt;Integer&gt; ();</a:t>
            </a:r>
          </a:p>
          <a:p>
            <a:pPr algn="just"/>
            <a:r>
              <a:rPr lang="en-US" sz="2000" dirty="0"/>
              <a:t>	</a:t>
            </a:r>
            <a:r>
              <a:rPr lang="en-US" sz="2000" dirty="0" err="1"/>
              <a:t>int</a:t>
            </a:r>
            <a:r>
              <a:rPr lang="en-US" sz="2000" dirty="0"/>
              <a:t> x[] = {23,34,45,56,43,54,52,96};</a:t>
            </a:r>
          </a:p>
          <a:p>
            <a:pPr algn="just"/>
            <a:r>
              <a:rPr lang="en-US" sz="2000" dirty="0"/>
              <a:t>	</a:t>
            </a:r>
          </a:p>
          <a:p>
            <a:pPr algn="just"/>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a:t>
            </a:r>
            <a:r>
              <a:rPr lang="en-US" sz="2000" dirty="0" err="1"/>
              <a:t>x.length</a:t>
            </a:r>
            <a:r>
              <a:rPr lang="en-US" sz="2000" dirty="0"/>
              <a:t>; </a:t>
            </a:r>
            <a:r>
              <a:rPr lang="en-US" sz="2000" dirty="0" err="1"/>
              <a:t>i</a:t>
            </a:r>
            <a:r>
              <a:rPr lang="en-US" sz="2000" dirty="0"/>
              <a:t>++)</a:t>
            </a:r>
          </a:p>
          <a:p>
            <a:pPr algn="just"/>
            <a:r>
              <a:rPr lang="en-US" sz="2000" dirty="0"/>
              <a:t>		</a:t>
            </a:r>
            <a:r>
              <a:rPr lang="en-US" sz="2000" dirty="0" err="1"/>
              <a:t>v.add</a:t>
            </a:r>
            <a:r>
              <a:rPr lang="en-US" sz="2000" dirty="0"/>
              <a:t>(x[</a:t>
            </a:r>
            <a:r>
              <a:rPr lang="en-US" sz="2000" dirty="0" err="1"/>
              <a:t>i</a:t>
            </a:r>
            <a:r>
              <a:rPr lang="en-US" sz="2000" dirty="0"/>
              <a:t>]);</a:t>
            </a:r>
          </a:p>
          <a:p>
            <a:pPr algn="just"/>
            <a:endParaRPr lang="en-US" sz="2000" dirty="0"/>
          </a:p>
          <a:p>
            <a:pPr algn="just"/>
            <a:r>
              <a:rPr lang="en-US" sz="2000" dirty="0"/>
              <a:t>	</a:t>
            </a:r>
            <a:r>
              <a:rPr lang="en-US" sz="2000" dirty="0" err="1"/>
              <a:t>ListIterator</a:t>
            </a:r>
            <a:r>
              <a:rPr lang="en-US" sz="2000" dirty="0"/>
              <a:t> </a:t>
            </a:r>
            <a:r>
              <a:rPr lang="en-US" sz="2000" dirty="0" err="1"/>
              <a:t>litr</a:t>
            </a:r>
            <a:r>
              <a:rPr lang="en-US" sz="2000" dirty="0"/>
              <a:t> = </a:t>
            </a:r>
            <a:r>
              <a:rPr lang="en-US" sz="2000" dirty="0" err="1"/>
              <a:t>v.listIterator</a:t>
            </a:r>
            <a:r>
              <a:rPr lang="en-US" sz="2000" dirty="0"/>
              <a:t>();</a:t>
            </a:r>
          </a:p>
          <a:p>
            <a:pPr algn="just"/>
            <a:r>
              <a:rPr lang="en-US" sz="2000" dirty="0"/>
              <a:t>	while (</a:t>
            </a:r>
            <a:r>
              <a:rPr lang="en-US" sz="2000" dirty="0" err="1"/>
              <a:t>litr.hasNext</a:t>
            </a:r>
            <a:r>
              <a:rPr lang="en-US" sz="2000" dirty="0"/>
              <a:t>()) </a:t>
            </a:r>
          </a:p>
          <a:p>
            <a:pPr algn="just"/>
            <a:r>
              <a:rPr lang="en-US" sz="2000" dirty="0"/>
              <a:t>		System.out.println(</a:t>
            </a:r>
            <a:r>
              <a:rPr lang="en-US" sz="2000" dirty="0" err="1"/>
              <a:t>litr.next</a:t>
            </a:r>
            <a:r>
              <a:rPr lang="en-US" sz="2000" dirty="0"/>
              <a:t>());</a:t>
            </a:r>
          </a:p>
          <a:p>
            <a:pPr algn="just"/>
            <a:endParaRPr lang="en-US" sz="2000" dirty="0"/>
          </a:p>
          <a:p>
            <a:pPr algn="just"/>
            <a:r>
              <a:rPr lang="en-US" sz="2000" dirty="0"/>
              <a:t>	while(</a:t>
            </a:r>
            <a:r>
              <a:rPr lang="en-US" sz="2000" dirty="0" err="1"/>
              <a:t>litr.hasPrevious</a:t>
            </a:r>
            <a:r>
              <a:rPr lang="en-US" sz="2000" dirty="0"/>
              <a:t>())</a:t>
            </a:r>
          </a:p>
          <a:p>
            <a:pPr algn="just"/>
            <a:r>
              <a:rPr lang="en-US" sz="2000" dirty="0"/>
              <a:t>		System.out.println(</a:t>
            </a:r>
            <a:r>
              <a:rPr lang="en-US" sz="2000" dirty="0" err="1"/>
              <a:t>litr.previous</a:t>
            </a:r>
            <a:r>
              <a:rPr lang="en-US" sz="2000" dirty="0"/>
              <a:t>());</a:t>
            </a:r>
          </a:p>
        </p:txBody>
      </p:sp>
      <p:pic>
        <p:nvPicPr>
          <p:cNvPr id="2" name="Picture 1"/>
          <p:cNvPicPr>
            <a:picLocks noChangeAspect="1"/>
          </p:cNvPicPr>
          <p:nvPr/>
        </p:nvPicPr>
        <p:blipFill>
          <a:blip r:embed="rId2"/>
          <a:stretch>
            <a:fillRect/>
          </a:stretch>
        </p:blipFill>
        <p:spPr>
          <a:xfrm>
            <a:off x="4800600" y="1219200"/>
            <a:ext cx="4038600" cy="1644695"/>
          </a:xfrm>
          <a:prstGeom prst="rect">
            <a:avLst/>
          </a:prstGeom>
        </p:spPr>
      </p:pic>
    </p:spTree>
    <p:extLst>
      <p:ext uri="{BB962C8B-B14F-4D97-AF65-F5344CB8AC3E}">
        <p14:creationId xmlns:p14="http://schemas.microsoft.com/office/powerpoint/2010/main" val="29077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cdn.guru99.com/images/uploads/2012/12/java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667000"/>
            <a:ext cx="3039834" cy="2011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err="1">
                <a:solidFill>
                  <a:schemeClr val="bg1"/>
                </a:solidFill>
              </a:rPr>
              <a:t>HashMap</a:t>
            </a:r>
            <a:r>
              <a:rPr lang="en-US" sz="2800" b="1" dirty="0">
                <a:solidFill>
                  <a:schemeClr val="bg1"/>
                </a:solidFill>
              </a:rPr>
              <a:t> Class</a:t>
            </a:r>
          </a:p>
        </p:txBody>
      </p:sp>
      <p:sp>
        <p:nvSpPr>
          <p:cNvPr id="3" name="TextBox 2"/>
          <p:cNvSpPr txBox="1"/>
          <p:nvPr/>
        </p:nvSpPr>
        <p:spPr>
          <a:xfrm>
            <a:off x="96982" y="699655"/>
            <a:ext cx="8305800" cy="5570756"/>
          </a:xfrm>
          <a:prstGeom prst="rect">
            <a:avLst/>
          </a:prstGeom>
          <a:noFill/>
        </p:spPr>
        <p:txBody>
          <a:bodyPr wrap="square" rtlCol="0">
            <a:spAutoFit/>
          </a:bodyPr>
          <a:lstStyle/>
          <a:p>
            <a:pPr algn="just"/>
            <a:r>
              <a:rPr lang="en-US" sz="2000" dirty="0"/>
              <a:t>A </a:t>
            </a:r>
            <a:r>
              <a:rPr lang="en-US" sz="2000" dirty="0" err="1"/>
              <a:t>HashMap</a:t>
            </a:r>
            <a:r>
              <a:rPr lang="en-US" sz="2000" dirty="0"/>
              <a:t> is a collection that stores elements in the form of Key-Value pairs.   Keys should be unique.  </a:t>
            </a:r>
            <a:r>
              <a:rPr lang="en-US" sz="2000" dirty="0" err="1"/>
              <a:t>HashMap</a:t>
            </a:r>
            <a:r>
              <a:rPr lang="en-US" sz="2000" dirty="0"/>
              <a:t> is not synchronized and hence while using multiple threads on </a:t>
            </a:r>
            <a:r>
              <a:rPr lang="en-US" sz="2000" dirty="0" err="1"/>
              <a:t>HashMap</a:t>
            </a:r>
            <a:r>
              <a:rPr lang="en-US" sz="2000" dirty="0"/>
              <a:t> object , we get unreliable results.</a:t>
            </a:r>
          </a:p>
          <a:p>
            <a:pPr algn="just"/>
            <a:endParaRPr lang="en-US" sz="2000" dirty="0"/>
          </a:p>
          <a:p>
            <a:pPr algn="just"/>
            <a:r>
              <a:rPr lang="en-US" sz="2000" dirty="0"/>
              <a:t>	class </a:t>
            </a:r>
            <a:r>
              <a:rPr lang="en-US" sz="2000" dirty="0" err="1"/>
              <a:t>HashMap</a:t>
            </a:r>
            <a:r>
              <a:rPr lang="en-US" sz="2000" dirty="0"/>
              <a:t>&lt;K,V&gt;</a:t>
            </a:r>
          </a:p>
          <a:p>
            <a:pPr algn="just"/>
            <a:r>
              <a:rPr lang="en-US" sz="2000" dirty="0"/>
              <a:t>	</a:t>
            </a:r>
            <a:r>
              <a:rPr lang="en-US" sz="2000" b="1" dirty="0"/>
              <a:t>Ex: </a:t>
            </a:r>
            <a:r>
              <a:rPr lang="en-US" sz="2000" b="1" dirty="0" err="1"/>
              <a:t>HashMap</a:t>
            </a:r>
            <a:r>
              <a:rPr lang="en-US" sz="2000" b="1" dirty="0"/>
              <a:t>&lt;String, Integer&gt; </a:t>
            </a:r>
            <a:r>
              <a:rPr lang="en-US" sz="2000" b="1" dirty="0" err="1"/>
              <a:t>hm</a:t>
            </a:r>
            <a:r>
              <a:rPr lang="en-US" sz="2000" b="1" dirty="0"/>
              <a:t> = new </a:t>
            </a:r>
            <a:r>
              <a:rPr lang="en-US" sz="2000" b="1" dirty="0" err="1"/>
              <a:t>HashMap</a:t>
            </a:r>
            <a:r>
              <a:rPr lang="en-US" sz="2000" b="1" dirty="0"/>
              <a:t>&lt;</a:t>
            </a:r>
            <a:r>
              <a:rPr lang="en-US" sz="2000" b="1" dirty="0" err="1"/>
              <a:t>String,Integer</a:t>
            </a:r>
            <a:r>
              <a:rPr lang="en-US" sz="2000" b="1"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get()</a:t>
            </a:r>
          </a:p>
          <a:p>
            <a:pPr marL="285750" indent="-285750">
              <a:buFont typeface="Arial" panose="020B0604020202020204" pitchFamily="34" charset="0"/>
              <a:buChar char="•"/>
            </a:pPr>
            <a:r>
              <a:rPr lang="en-IN" dirty="0" err="1"/>
              <a:t>isEmpty</a:t>
            </a:r>
            <a:r>
              <a:rPr lang="en-IN" dirty="0"/>
              <a:t>()</a:t>
            </a:r>
          </a:p>
          <a:p>
            <a:pPr marL="285750" indent="-285750">
              <a:buFont typeface="Arial" panose="020B0604020202020204" pitchFamily="34" charset="0"/>
              <a:buChar char="•"/>
            </a:pPr>
            <a:r>
              <a:rPr lang="en-IN" dirty="0"/>
              <a:t>size() </a:t>
            </a:r>
          </a:p>
          <a:p>
            <a:pPr marL="285750" indent="-285750">
              <a:buFont typeface="Arial" panose="020B0604020202020204" pitchFamily="34" charset="0"/>
              <a:buChar char="•"/>
            </a:pPr>
            <a:r>
              <a:rPr lang="en-IN" dirty="0"/>
              <a:t>remove() </a:t>
            </a:r>
          </a:p>
          <a:p>
            <a:pPr marL="285750" indent="-285750">
              <a:buFont typeface="Arial" panose="020B0604020202020204" pitchFamily="34" charset="0"/>
              <a:buChar char="•"/>
            </a:pPr>
            <a:r>
              <a:rPr lang="en-IN" dirty="0" err="1"/>
              <a:t>containsKey</a:t>
            </a:r>
            <a:r>
              <a:rPr lang="en-IN" dirty="0"/>
              <a:t>()</a:t>
            </a:r>
          </a:p>
          <a:p>
            <a:pPr marL="285750" indent="-285750">
              <a:buFont typeface="Arial" panose="020B0604020202020204" pitchFamily="34" charset="0"/>
              <a:buChar char="•"/>
            </a:pPr>
            <a:r>
              <a:rPr lang="en-IN" dirty="0" err="1"/>
              <a:t>containsValue</a:t>
            </a:r>
            <a:r>
              <a:rPr lang="en-IN" dirty="0"/>
              <a:t>()</a:t>
            </a:r>
          </a:p>
          <a:p>
            <a:pPr marL="285750" indent="-285750">
              <a:buFont typeface="Arial" panose="020B0604020202020204" pitchFamily="34" charset="0"/>
              <a:buChar char="•"/>
            </a:pPr>
            <a:r>
              <a:rPr lang="en-IN" dirty="0"/>
              <a:t>clear()</a:t>
            </a:r>
          </a:p>
          <a:p>
            <a:pPr marL="285750" indent="-285750">
              <a:buFont typeface="Arial" panose="020B0604020202020204" pitchFamily="34" charset="0"/>
              <a:buChar char="•"/>
            </a:pPr>
            <a:r>
              <a:rPr lang="en-IN" dirty="0" err="1"/>
              <a:t>keySet</a:t>
            </a:r>
            <a:r>
              <a:rPr lang="en-IN" dirty="0"/>
              <a:t>()</a:t>
            </a:r>
          </a:p>
          <a:p>
            <a:pPr marL="285750" indent="-285750">
              <a:buFont typeface="Arial" panose="020B0604020202020204" pitchFamily="34" charset="0"/>
              <a:buChar char="•"/>
            </a:pPr>
            <a:r>
              <a:rPr lang="en-IN" dirty="0"/>
              <a:t>values()</a:t>
            </a:r>
          </a:p>
          <a:p>
            <a:pPr marL="285750" indent="-285750" algn="just">
              <a:buFont typeface="Arial" panose="020B0604020202020204" pitchFamily="34" charset="0"/>
              <a:buChar char="•"/>
            </a:pPr>
            <a:r>
              <a:rPr lang="en-IN" dirty="0" err="1"/>
              <a:t>entrySet</a:t>
            </a:r>
            <a:r>
              <a:rPr lang="en-IN" dirty="0"/>
              <a:t>()</a:t>
            </a:r>
            <a:endParaRPr lang="en-US" sz="2000" dirty="0"/>
          </a:p>
          <a:p>
            <a:pPr algn="just"/>
            <a:endParaRPr lang="en-US" sz="2000" dirty="0"/>
          </a:p>
        </p:txBody>
      </p:sp>
    </p:spTree>
    <p:extLst>
      <p:ext uri="{BB962C8B-B14F-4D97-AF65-F5344CB8AC3E}">
        <p14:creationId xmlns:p14="http://schemas.microsoft.com/office/powerpoint/2010/main" val="345538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6/25/24</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18</a:t>
            </a:fld>
            <a:endParaRPr lang="en-US"/>
          </a:p>
        </p:txBody>
      </p:sp>
      <p:sp>
        <p:nvSpPr>
          <p:cNvPr id="8" name="TextBox 7"/>
          <p:cNvSpPr txBox="1"/>
          <p:nvPr/>
        </p:nvSpPr>
        <p:spPr>
          <a:xfrm>
            <a:off x="2819400" y="2743200"/>
            <a:ext cx="3276600" cy="769441"/>
          </a:xfrm>
          <a:prstGeom prst="rect">
            <a:avLst/>
          </a:prstGeom>
          <a:noFill/>
        </p:spPr>
        <p:txBody>
          <a:bodyPr wrap="square" rtlCol="0">
            <a:spAutoFit/>
          </a:bodyPr>
          <a:lstStyle/>
          <a:p>
            <a:r>
              <a:rPr lang="en-US" sz="4400" b="1" dirty="0"/>
              <a:t>Thank You</a:t>
            </a:r>
          </a:p>
        </p:txBody>
      </p:sp>
      <p:sp>
        <p:nvSpPr>
          <p:cNvPr id="9" name="Rectangle 8"/>
          <p:cNvSpPr/>
          <p:nvPr/>
        </p:nvSpPr>
        <p:spPr>
          <a:xfrm>
            <a:off x="914400" y="1524000"/>
            <a:ext cx="5410200" cy="349250"/>
          </a:xfrm>
          <a:prstGeom prst="rect">
            <a:avLst/>
          </a:prstGeom>
        </p:spPr>
        <p:txBody>
          <a:bodyPr>
            <a:spAutoFit/>
          </a:bodyPr>
          <a:lstStyle/>
          <a:p>
            <a:pPr marL="173038" indent="-173038" fontAlgn="auto">
              <a:lnSpc>
                <a:spcPct val="93000"/>
              </a:lnSpc>
              <a:spcBef>
                <a:spcPts val="0"/>
              </a:spcBef>
              <a:spcAft>
                <a:spcPts val="0"/>
              </a:spcAft>
              <a:tabLst>
                <a:tab pos="173038" algn="l"/>
                <a:tab pos="630238" algn="l"/>
                <a:tab pos="1087438" algn="l"/>
                <a:tab pos="1544638" algn="l"/>
                <a:tab pos="2001838" algn="l"/>
                <a:tab pos="2459038" algn="l"/>
                <a:tab pos="2916238" algn="l"/>
                <a:tab pos="3373438" algn="l"/>
                <a:tab pos="3830638" algn="l"/>
                <a:tab pos="4287838" algn="l"/>
                <a:tab pos="4745038" algn="l"/>
                <a:tab pos="5202238" algn="l"/>
                <a:tab pos="5659438" algn="l"/>
                <a:tab pos="6116638" algn="l"/>
                <a:tab pos="6573838" algn="l"/>
                <a:tab pos="7031038" algn="l"/>
                <a:tab pos="7488238" algn="l"/>
                <a:tab pos="7945438" algn="l"/>
                <a:tab pos="8402638" algn="l"/>
                <a:tab pos="8859838" algn="l"/>
                <a:tab pos="9317038" algn="l"/>
              </a:tabLst>
              <a:defRPr/>
            </a:pPr>
            <a:r>
              <a:rPr lang="en-GB" dirty="0">
                <a:solidFill>
                  <a:schemeClr val="tx1">
                    <a:lumMod val="95000"/>
                    <a:lumOff val="5000"/>
                  </a:schemeClr>
                </a:solidFill>
                <a:latin typeface="Times New Roman" pitchFamily="18" charset="0"/>
                <a:cs typeface="Times New Roman" pitchFamily="18" charset="0"/>
              </a:rPr>
              <a:t>For further info please visit </a:t>
            </a:r>
            <a:r>
              <a:rPr lang="en-GB" dirty="0">
                <a:solidFill>
                  <a:schemeClr val="tx1">
                    <a:lumMod val="95000"/>
                    <a:lumOff val="5000"/>
                  </a:schemeClr>
                </a:solidFill>
                <a:latin typeface="Times New Roman" pitchFamily="18" charset="0"/>
                <a:cs typeface="Times New Roman" pitchFamily="18" charset="0"/>
                <a:hlinkClick r:id="rId2"/>
              </a:rPr>
              <a:t>www.techstratinc.com</a:t>
            </a:r>
            <a:r>
              <a:rPr lang="en-GB" dirty="0">
                <a:solidFill>
                  <a:schemeClr val="tx1">
                    <a:lumMod val="95000"/>
                    <a:lumOff val="5000"/>
                  </a:schemeClr>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The Java Collection</a:t>
            </a:r>
          </a:p>
        </p:txBody>
      </p:sp>
      <p:sp>
        <p:nvSpPr>
          <p:cNvPr id="5" name="TextBox 4"/>
          <p:cNvSpPr txBox="1"/>
          <p:nvPr/>
        </p:nvSpPr>
        <p:spPr>
          <a:xfrm>
            <a:off x="152400" y="838200"/>
            <a:ext cx="8382000" cy="830997"/>
          </a:xfrm>
          <a:prstGeom prst="rect">
            <a:avLst/>
          </a:prstGeom>
          <a:noFill/>
        </p:spPr>
        <p:txBody>
          <a:bodyPr wrap="square" rtlCol="0">
            <a:spAutoFit/>
          </a:bodyPr>
          <a:lstStyle/>
          <a:p>
            <a:pPr algn="just"/>
            <a:r>
              <a:rPr lang="en-US" sz="2400" b="1" dirty="0"/>
              <a:t>A Collection framework is a class library to handle groups of Objects. Collection framework implemented in </a:t>
            </a:r>
            <a:r>
              <a:rPr lang="en-US" sz="2400" b="1" dirty="0" err="1"/>
              <a:t>java.util</a:t>
            </a:r>
            <a:r>
              <a:rPr lang="en-US" sz="2400" b="1" dirty="0"/>
              <a:t> package. </a:t>
            </a:r>
            <a:endParaRPr lang="en-IN" sz="2400" b="1" dirty="0"/>
          </a:p>
        </p:txBody>
      </p:sp>
      <p:grpSp>
        <p:nvGrpSpPr>
          <p:cNvPr id="33" name="Group 32"/>
          <p:cNvGrpSpPr/>
          <p:nvPr/>
        </p:nvGrpSpPr>
        <p:grpSpPr>
          <a:xfrm>
            <a:off x="1762345" y="1897312"/>
            <a:ext cx="5827486" cy="3352800"/>
            <a:chOff x="838200" y="1981200"/>
            <a:chExt cx="7086600" cy="4495800"/>
          </a:xfrm>
        </p:grpSpPr>
        <p:sp>
          <p:nvSpPr>
            <p:cNvPr id="6" name="Rectangle 5"/>
            <p:cNvSpPr/>
            <p:nvPr/>
          </p:nvSpPr>
          <p:spPr>
            <a:xfrm>
              <a:off x="838200" y="1981200"/>
              <a:ext cx="70866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295400" y="4419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1066800" y="5791200"/>
              <a:ext cx="3733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634671" y="2438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429000" y="3200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590800" y="2438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981200" y="3657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429000" y="4432299"/>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16"/>
            <p:cNvSpPr/>
            <p:nvPr/>
          </p:nvSpPr>
          <p:spPr>
            <a:xfrm>
              <a:off x="2743200" y="3048000"/>
              <a:ext cx="232229" cy="3043768"/>
            </a:xfrm>
            <a:custGeom>
              <a:avLst/>
              <a:gdLst>
                <a:gd name="connsiteX0" fmla="*/ 232229 w 232229"/>
                <a:gd name="connsiteY0" fmla="*/ 0 h 3043768"/>
                <a:gd name="connsiteX1" fmla="*/ 116114 w 232229"/>
                <a:gd name="connsiteY1" fmla="*/ 2772229 h 3043768"/>
                <a:gd name="connsiteX2" fmla="*/ 0 w 232229"/>
                <a:gd name="connsiteY2" fmla="*/ 2786743 h 3043768"/>
              </a:gdLst>
              <a:ahLst/>
              <a:cxnLst>
                <a:cxn ang="0">
                  <a:pos x="connsiteX0" y="connsiteY0"/>
                </a:cxn>
                <a:cxn ang="0">
                  <a:pos x="connsiteX1" y="connsiteY1"/>
                </a:cxn>
                <a:cxn ang="0">
                  <a:pos x="connsiteX2" y="connsiteY2"/>
                </a:cxn>
              </a:cxnLst>
              <a:rect l="l" t="t" r="r" b="b"/>
              <a:pathLst>
                <a:path w="232229" h="3043768">
                  <a:moveTo>
                    <a:pt x="232229" y="0"/>
                  </a:moveTo>
                  <a:cubicBezTo>
                    <a:pt x="193524" y="1153886"/>
                    <a:pt x="154819" y="2307772"/>
                    <a:pt x="116114" y="2772229"/>
                  </a:cubicBezTo>
                  <a:cubicBezTo>
                    <a:pt x="77409" y="3236686"/>
                    <a:pt x="38704" y="3011714"/>
                    <a:pt x="0" y="27867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17"/>
            <p:cNvSpPr/>
            <p:nvPr/>
          </p:nvSpPr>
          <p:spPr>
            <a:xfrm>
              <a:off x="1808664" y="3077029"/>
              <a:ext cx="485212" cy="2888342"/>
            </a:xfrm>
            <a:custGeom>
              <a:avLst/>
              <a:gdLst>
                <a:gd name="connsiteX0" fmla="*/ 49165 w 485212"/>
                <a:gd name="connsiteY0" fmla="*/ 0 h 2888342"/>
                <a:gd name="connsiteX1" fmla="*/ 34650 w 485212"/>
                <a:gd name="connsiteY1" fmla="*/ 1117600 h 2888342"/>
                <a:gd name="connsiteX2" fmla="*/ 441050 w 485212"/>
                <a:gd name="connsiteY2" fmla="*/ 1611085 h 2888342"/>
                <a:gd name="connsiteX3" fmla="*/ 455565 w 485212"/>
                <a:gd name="connsiteY3" fmla="*/ 2888342 h 2888342"/>
              </a:gdLst>
              <a:ahLst/>
              <a:cxnLst>
                <a:cxn ang="0">
                  <a:pos x="connsiteX0" y="connsiteY0"/>
                </a:cxn>
                <a:cxn ang="0">
                  <a:pos x="connsiteX1" y="connsiteY1"/>
                </a:cxn>
                <a:cxn ang="0">
                  <a:pos x="connsiteX2" y="connsiteY2"/>
                </a:cxn>
                <a:cxn ang="0">
                  <a:pos x="connsiteX3" y="connsiteY3"/>
                </a:cxn>
              </a:cxnLst>
              <a:rect l="l" t="t" r="r" b="b"/>
              <a:pathLst>
                <a:path w="485212" h="2888342">
                  <a:moveTo>
                    <a:pt x="49165" y="0"/>
                  </a:moveTo>
                  <a:cubicBezTo>
                    <a:pt x="9250" y="424543"/>
                    <a:pt x="-30664" y="849086"/>
                    <a:pt x="34650" y="1117600"/>
                  </a:cubicBezTo>
                  <a:cubicBezTo>
                    <a:pt x="99964" y="1386114"/>
                    <a:pt x="370898" y="1315961"/>
                    <a:pt x="441050" y="1611085"/>
                  </a:cubicBezTo>
                  <a:cubicBezTo>
                    <a:pt x="511203" y="1906209"/>
                    <a:pt x="483384" y="2397275"/>
                    <a:pt x="455565" y="28883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18"/>
            <p:cNvSpPr/>
            <p:nvPr/>
          </p:nvSpPr>
          <p:spPr>
            <a:xfrm>
              <a:off x="1609388" y="5094514"/>
              <a:ext cx="350041" cy="885372"/>
            </a:xfrm>
            <a:custGeom>
              <a:avLst/>
              <a:gdLst>
                <a:gd name="connsiteX0" fmla="*/ 30726 w 350041"/>
                <a:gd name="connsiteY0" fmla="*/ 0 h 885372"/>
                <a:gd name="connsiteX1" fmla="*/ 30726 w 350041"/>
                <a:gd name="connsiteY1" fmla="*/ 406400 h 885372"/>
                <a:gd name="connsiteX2" fmla="*/ 350041 w 350041"/>
                <a:gd name="connsiteY2" fmla="*/ 885372 h 885372"/>
              </a:gdLst>
              <a:ahLst/>
              <a:cxnLst>
                <a:cxn ang="0">
                  <a:pos x="connsiteX0" y="connsiteY0"/>
                </a:cxn>
                <a:cxn ang="0">
                  <a:pos x="connsiteX1" y="connsiteY1"/>
                </a:cxn>
                <a:cxn ang="0">
                  <a:pos x="connsiteX2" y="connsiteY2"/>
                </a:cxn>
              </a:cxnLst>
              <a:rect l="l" t="t" r="r" b="b"/>
              <a:pathLst>
                <a:path w="350041" h="885372">
                  <a:moveTo>
                    <a:pt x="30726" y="0"/>
                  </a:moveTo>
                  <a:cubicBezTo>
                    <a:pt x="4116" y="129419"/>
                    <a:pt x="-22493" y="258838"/>
                    <a:pt x="30726" y="406400"/>
                  </a:cubicBezTo>
                  <a:cubicBezTo>
                    <a:pt x="83945" y="553962"/>
                    <a:pt x="216993" y="719667"/>
                    <a:pt x="350041" y="8853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19"/>
            <p:cNvSpPr/>
            <p:nvPr/>
          </p:nvSpPr>
          <p:spPr>
            <a:xfrm>
              <a:off x="3468914" y="5065486"/>
              <a:ext cx="365951" cy="957943"/>
            </a:xfrm>
            <a:custGeom>
              <a:avLst/>
              <a:gdLst>
                <a:gd name="connsiteX0" fmla="*/ 333829 w 365951"/>
                <a:gd name="connsiteY0" fmla="*/ 0 h 957943"/>
                <a:gd name="connsiteX1" fmla="*/ 333829 w 365951"/>
                <a:gd name="connsiteY1" fmla="*/ 537028 h 957943"/>
                <a:gd name="connsiteX2" fmla="*/ 0 w 365951"/>
                <a:gd name="connsiteY2" fmla="*/ 957943 h 957943"/>
              </a:gdLst>
              <a:ahLst/>
              <a:cxnLst>
                <a:cxn ang="0">
                  <a:pos x="connsiteX0" y="connsiteY0"/>
                </a:cxn>
                <a:cxn ang="0">
                  <a:pos x="connsiteX1" y="connsiteY1"/>
                </a:cxn>
                <a:cxn ang="0">
                  <a:pos x="connsiteX2" y="connsiteY2"/>
                </a:cxn>
              </a:cxnLst>
              <a:rect l="l" t="t" r="r" b="b"/>
              <a:pathLst>
                <a:path w="365951" h="957943">
                  <a:moveTo>
                    <a:pt x="333829" y="0"/>
                  </a:moveTo>
                  <a:cubicBezTo>
                    <a:pt x="361648" y="188685"/>
                    <a:pt x="389467" y="377371"/>
                    <a:pt x="333829" y="537028"/>
                  </a:cubicBezTo>
                  <a:cubicBezTo>
                    <a:pt x="278191" y="696685"/>
                    <a:pt x="139095" y="827314"/>
                    <a:pt x="0" y="9579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20"/>
            <p:cNvSpPr/>
            <p:nvPr/>
          </p:nvSpPr>
          <p:spPr>
            <a:xfrm>
              <a:off x="3149521" y="3744686"/>
              <a:ext cx="377450" cy="2191657"/>
            </a:xfrm>
            <a:custGeom>
              <a:avLst/>
              <a:gdLst>
                <a:gd name="connsiteX0" fmla="*/ 377450 w 377450"/>
                <a:gd name="connsiteY0" fmla="*/ 0 h 2191657"/>
                <a:gd name="connsiteX1" fmla="*/ 29108 w 377450"/>
                <a:gd name="connsiteY1" fmla="*/ 624114 h 2191657"/>
                <a:gd name="connsiteX2" fmla="*/ 43622 w 377450"/>
                <a:gd name="connsiteY2" fmla="*/ 2191657 h 2191657"/>
              </a:gdLst>
              <a:ahLst/>
              <a:cxnLst>
                <a:cxn ang="0">
                  <a:pos x="connsiteX0" y="connsiteY0"/>
                </a:cxn>
                <a:cxn ang="0">
                  <a:pos x="connsiteX1" y="connsiteY1"/>
                </a:cxn>
                <a:cxn ang="0">
                  <a:pos x="connsiteX2" y="connsiteY2"/>
                </a:cxn>
              </a:cxnLst>
              <a:rect l="l" t="t" r="r" b="b"/>
              <a:pathLst>
                <a:path w="377450" h="2191657">
                  <a:moveTo>
                    <a:pt x="377450" y="0"/>
                  </a:moveTo>
                  <a:cubicBezTo>
                    <a:pt x="231098" y="129419"/>
                    <a:pt x="84746" y="258838"/>
                    <a:pt x="29108" y="624114"/>
                  </a:cubicBezTo>
                  <a:cubicBezTo>
                    <a:pt x="-26530" y="989390"/>
                    <a:pt x="8546" y="1590523"/>
                    <a:pt x="43622" y="21916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21"/>
            <p:cNvSpPr/>
            <p:nvPr/>
          </p:nvSpPr>
          <p:spPr>
            <a:xfrm>
              <a:off x="2423886" y="4281714"/>
              <a:ext cx="179318" cy="1727200"/>
            </a:xfrm>
            <a:custGeom>
              <a:avLst/>
              <a:gdLst>
                <a:gd name="connsiteX0" fmla="*/ 0 w 179318"/>
                <a:gd name="connsiteY0" fmla="*/ 0 h 1727200"/>
                <a:gd name="connsiteX1" fmla="*/ 174171 w 179318"/>
                <a:gd name="connsiteY1" fmla="*/ 551543 h 1727200"/>
                <a:gd name="connsiteX2" fmla="*/ 116114 w 179318"/>
                <a:gd name="connsiteY2" fmla="*/ 1727200 h 1727200"/>
              </a:gdLst>
              <a:ahLst/>
              <a:cxnLst>
                <a:cxn ang="0">
                  <a:pos x="connsiteX0" y="connsiteY0"/>
                </a:cxn>
                <a:cxn ang="0">
                  <a:pos x="connsiteX1" y="connsiteY1"/>
                </a:cxn>
                <a:cxn ang="0">
                  <a:pos x="connsiteX2" y="connsiteY2"/>
                </a:cxn>
              </a:cxnLst>
              <a:rect l="l" t="t" r="r" b="b"/>
              <a:pathLst>
                <a:path w="179318" h="1727200">
                  <a:moveTo>
                    <a:pt x="0" y="0"/>
                  </a:moveTo>
                  <a:cubicBezTo>
                    <a:pt x="77409" y="131838"/>
                    <a:pt x="154819" y="263676"/>
                    <a:pt x="174171" y="551543"/>
                  </a:cubicBezTo>
                  <a:cubicBezTo>
                    <a:pt x="193523" y="839410"/>
                    <a:pt x="154818" y="1283305"/>
                    <a:pt x="116114" y="1727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791200" y="5613177"/>
              <a:ext cx="1676400" cy="646331"/>
            </a:xfrm>
            <a:prstGeom prst="rect">
              <a:avLst/>
            </a:prstGeom>
            <a:noFill/>
          </p:spPr>
          <p:txBody>
            <a:bodyPr wrap="square" rtlCol="0">
              <a:spAutoFit/>
            </a:bodyPr>
            <a:lstStyle/>
            <a:p>
              <a:pPr algn="ctr"/>
              <a:r>
                <a:rPr lang="en-US" b="1" dirty="0"/>
                <a:t>Collection Object</a:t>
              </a:r>
              <a:endParaRPr lang="en-IN" b="1" dirty="0"/>
            </a:p>
          </p:txBody>
        </p:sp>
        <p:cxnSp>
          <p:nvCxnSpPr>
            <p:cNvPr id="25" name="Straight Arrow Connector 24"/>
            <p:cNvCxnSpPr/>
            <p:nvPr/>
          </p:nvCxnSpPr>
          <p:spPr>
            <a:xfrm>
              <a:off x="4953000" y="5965371"/>
              <a:ext cx="1066800"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9" name="Freeform 28"/>
            <p:cNvSpPr/>
            <p:nvPr/>
          </p:nvSpPr>
          <p:spPr>
            <a:xfrm>
              <a:off x="3323771" y="2276766"/>
              <a:ext cx="2420872" cy="306777"/>
            </a:xfrm>
            <a:custGeom>
              <a:avLst/>
              <a:gdLst>
                <a:gd name="connsiteX0" fmla="*/ 0 w 2420872"/>
                <a:gd name="connsiteY0" fmla="*/ 306777 h 306777"/>
                <a:gd name="connsiteX1" fmla="*/ 1016000 w 2420872"/>
                <a:gd name="connsiteY1" fmla="*/ 1977 h 306777"/>
                <a:gd name="connsiteX2" fmla="*/ 2278743 w 2420872"/>
                <a:gd name="connsiteY2" fmla="*/ 176148 h 306777"/>
                <a:gd name="connsiteX3" fmla="*/ 2336800 w 2420872"/>
                <a:gd name="connsiteY3" fmla="*/ 190663 h 306777"/>
              </a:gdLst>
              <a:ahLst/>
              <a:cxnLst>
                <a:cxn ang="0">
                  <a:pos x="connsiteX0" y="connsiteY0"/>
                </a:cxn>
                <a:cxn ang="0">
                  <a:pos x="connsiteX1" y="connsiteY1"/>
                </a:cxn>
                <a:cxn ang="0">
                  <a:pos x="connsiteX2" y="connsiteY2"/>
                </a:cxn>
                <a:cxn ang="0">
                  <a:pos x="connsiteX3" y="connsiteY3"/>
                </a:cxn>
              </a:cxnLst>
              <a:rect l="l" t="t" r="r" b="b"/>
              <a:pathLst>
                <a:path w="2420872" h="306777">
                  <a:moveTo>
                    <a:pt x="0" y="306777"/>
                  </a:moveTo>
                  <a:cubicBezTo>
                    <a:pt x="318105" y="165262"/>
                    <a:pt x="636210" y="23748"/>
                    <a:pt x="1016000" y="1977"/>
                  </a:cubicBezTo>
                  <a:cubicBezTo>
                    <a:pt x="1395791" y="-19795"/>
                    <a:pt x="2058610" y="144700"/>
                    <a:pt x="2278743" y="176148"/>
                  </a:cubicBezTo>
                  <a:cubicBezTo>
                    <a:pt x="2498876" y="207596"/>
                    <a:pt x="2417838" y="199129"/>
                    <a:pt x="2336800" y="1906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reeform 29"/>
            <p:cNvSpPr/>
            <p:nvPr/>
          </p:nvSpPr>
          <p:spPr>
            <a:xfrm>
              <a:off x="4180114" y="2569029"/>
              <a:ext cx="1509486" cy="812800"/>
            </a:xfrm>
            <a:custGeom>
              <a:avLst/>
              <a:gdLst>
                <a:gd name="connsiteX0" fmla="*/ 0 w 1509486"/>
                <a:gd name="connsiteY0" fmla="*/ 812800 h 812800"/>
                <a:gd name="connsiteX1" fmla="*/ 1001486 w 1509486"/>
                <a:gd name="connsiteY1" fmla="*/ 522514 h 812800"/>
                <a:gd name="connsiteX2" fmla="*/ 1509486 w 1509486"/>
                <a:gd name="connsiteY2" fmla="*/ 0 h 812800"/>
              </a:gdLst>
              <a:ahLst/>
              <a:cxnLst>
                <a:cxn ang="0">
                  <a:pos x="connsiteX0" y="connsiteY0"/>
                </a:cxn>
                <a:cxn ang="0">
                  <a:pos x="connsiteX1" y="connsiteY1"/>
                </a:cxn>
                <a:cxn ang="0">
                  <a:pos x="connsiteX2" y="connsiteY2"/>
                </a:cxn>
              </a:cxnLst>
              <a:rect l="l" t="t" r="r" b="b"/>
              <a:pathLst>
                <a:path w="1509486" h="812800">
                  <a:moveTo>
                    <a:pt x="0" y="812800"/>
                  </a:moveTo>
                  <a:cubicBezTo>
                    <a:pt x="374952" y="735390"/>
                    <a:pt x="749905" y="657981"/>
                    <a:pt x="1001486" y="522514"/>
                  </a:cubicBezTo>
                  <a:cubicBezTo>
                    <a:pt x="1253067" y="387047"/>
                    <a:pt x="1381276" y="193523"/>
                    <a:pt x="150948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4180114" y="2496457"/>
              <a:ext cx="1582057" cy="2148114"/>
            </a:xfrm>
            <a:custGeom>
              <a:avLst/>
              <a:gdLst>
                <a:gd name="connsiteX0" fmla="*/ 0 w 1582057"/>
                <a:gd name="connsiteY0" fmla="*/ 2148114 h 2148114"/>
                <a:gd name="connsiteX1" fmla="*/ 696686 w 1582057"/>
                <a:gd name="connsiteY1" fmla="*/ 2046514 h 2148114"/>
                <a:gd name="connsiteX2" fmla="*/ 1001486 w 1582057"/>
                <a:gd name="connsiteY2" fmla="*/ 1698172 h 2148114"/>
                <a:gd name="connsiteX3" fmla="*/ 1248229 w 1582057"/>
                <a:gd name="connsiteY3" fmla="*/ 1001486 h 2148114"/>
                <a:gd name="connsiteX4" fmla="*/ 1567543 w 1582057"/>
                <a:gd name="connsiteY4" fmla="*/ 43543 h 2148114"/>
                <a:gd name="connsiteX5" fmla="*/ 1582057 w 1582057"/>
                <a:gd name="connsiteY5" fmla="*/ 0 h 214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057" h="2148114">
                  <a:moveTo>
                    <a:pt x="0" y="2148114"/>
                  </a:moveTo>
                  <a:cubicBezTo>
                    <a:pt x="264886" y="2134809"/>
                    <a:pt x="529772" y="2121504"/>
                    <a:pt x="696686" y="2046514"/>
                  </a:cubicBezTo>
                  <a:cubicBezTo>
                    <a:pt x="863600" y="1971524"/>
                    <a:pt x="909562" y="1872343"/>
                    <a:pt x="1001486" y="1698172"/>
                  </a:cubicBezTo>
                  <a:cubicBezTo>
                    <a:pt x="1093410" y="1524001"/>
                    <a:pt x="1153886" y="1277258"/>
                    <a:pt x="1248229" y="1001486"/>
                  </a:cubicBezTo>
                  <a:cubicBezTo>
                    <a:pt x="1342572" y="725714"/>
                    <a:pt x="1567543" y="43543"/>
                    <a:pt x="1567543" y="43543"/>
                  </a:cubicBezTo>
                  <a:lnTo>
                    <a:pt x="1582057"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5827486" y="2245863"/>
              <a:ext cx="1676400" cy="369332"/>
            </a:xfrm>
            <a:prstGeom prst="rect">
              <a:avLst/>
            </a:prstGeom>
            <a:noFill/>
          </p:spPr>
          <p:txBody>
            <a:bodyPr wrap="square" rtlCol="0">
              <a:spAutoFit/>
            </a:bodyPr>
            <a:lstStyle/>
            <a:p>
              <a:r>
                <a:rPr lang="en-US" b="1" dirty="0"/>
                <a:t>Objects</a:t>
              </a:r>
              <a:endParaRPr lang="en-IN" b="1" dirty="0"/>
            </a:p>
          </p:txBody>
        </p:sp>
      </p:grpSp>
      <p:sp>
        <p:nvSpPr>
          <p:cNvPr id="34" name="TextBox 33"/>
          <p:cNvSpPr txBox="1"/>
          <p:nvPr/>
        </p:nvSpPr>
        <p:spPr>
          <a:xfrm>
            <a:off x="533400" y="5791200"/>
            <a:ext cx="7848600" cy="369332"/>
          </a:xfrm>
          <a:prstGeom prst="rect">
            <a:avLst/>
          </a:prstGeom>
          <a:noFill/>
        </p:spPr>
        <p:txBody>
          <a:bodyPr wrap="square" rtlCol="0">
            <a:spAutoFit/>
          </a:bodyPr>
          <a:lstStyle/>
          <a:p>
            <a:r>
              <a:rPr lang="en-US" b="1" dirty="0">
                <a:solidFill>
                  <a:srgbClr val="FF0000"/>
                </a:solidFill>
              </a:rPr>
              <a:t>Q: Does a Collection Object store copies of other Object or their references ?</a:t>
            </a:r>
            <a:endParaRPr lang="en-IN" b="1" dirty="0">
              <a:solidFill>
                <a:srgbClr val="FF0000"/>
              </a:solidFill>
            </a:endParaRPr>
          </a:p>
        </p:txBody>
      </p:sp>
    </p:spTree>
    <p:extLst>
      <p:ext uri="{BB962C8B-B14F-4D97-AF65-F5344CB8AC3E}">
        <p14:creationId xmlns:p14="http://schemas.microsoft.com/office/powerpoint/2010/main" val="337525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itle 1"/>
          <p:cNvSpPr>
            <a:spLocks noGrp="1"/>
          </p:cNvSpPr>
          <p:nvPr>
            <p:ph type="title"/>
          </p:nvPr>
        </p:nvSpPr>
        <p:spPr>
          <a:xfrm>
            <a:off x="76200" y="76200"/>
            <a:ext cx="6324600" cy="533400"/>
          </a:xfrm>
        </p:spPr>
        <p:txBody>
          <a:bodyPr>
            <a:normAutofit/>
          </a:bodyPr>
          <a:lstStyle/>
          <a:p>
            <a:pPr algn="l" eaLnBrk="1" hangingPunct="1"/>
            <a:r>
              <a:rPr lang="en-US" sz="2400" b="1" dirty="0">
                <a:solidFill>
                  <a:schemeClr val="bg1"/>
                </a:solidFill>
              </a:rPr>
              <a:t>The Java Collection</a:t>
            </a:r>
          </a:p>
        </p:txBody>
      </p:sp>
      <p:sp>
        <p:nvSpPr>
          <p:cNvPr id="4" name="Slide Number Placeholder 3"/>
          <p:cNvSpPr>
            <a:spLocks noGrp="1"/>
          </p:cNvSpPr>
          <p:nvPr>
            <p:ph type="sldNum" sz="quarter" idx="12"/>
          </p:nvPr>
        </p:nvSpPr>
        <p:spPr/>
        <p:txBody>
          <a:bodyPr/>
          <a:lstStyle/>
          <a:p>
            <a:pPr>
              <a:defRPr/>
            </a:pPr>
            <a:fld id="{782739C3-ED8E-4072-AE25-69888CB7450E}" type="slidenum">
              <a:rPr lang="en-US"/>
              <a:pPr>
                <a:defRPr/>
              </a:pPr>
              <a:t>3</a:t>
            </a:fld>
            <a:endParaRPr lang="en-US" dirty="0"/>
          </a:p>
        </p:txBody>
      </p:sp>
      <p:sp>
        <p:nvSpPr>
          <p:cNvPr id="7" name="Rectangle 6"/>
          <p:cNvSpPr/>
          <p:nvPr/>
        </p:nvSpPr>
        <p:spPr>
          <a:xfrm>
            <a:off x="76200" y="736461"/>
            <a:ext cx="8610600" cy="4216539"/>
          </a:xfrm>
          <a:prstGeom prst="rect">
            <a:avLst/>
          </a:prstGeom>
        </p:spPr>
        <p:txBody>
          <a:bodyPr>
            <a:spAutoFit/>
          </a:bodyPr>
          <a:lstStyle/>
          <a:p>
            <a:pPr>
              <a:defRPr/>
            </a:pPr>
            <a:r>
              <a:rPr lang="en-US" sz="2800" dirty="0"/>
              <a:t> </a:t>
            </a:r>
          </a:p>
          <a:p>
            <a:pPr>
              <a:defRPr/>
            </a:pPr>
            <a:r>
              <a:rPr lang="en-US" sz="2400" dirty="0">
                <a:latin typeface="+mn-lt"/>
              </a:rPr>
              <a:t>There are a few basic operations we will normally use with collections:</a:t>
            </a:r>
          </a:p>
          <a:p>
            <a:pPr>
              <a:defRPr/>
            </a:pPr>
            <a:endParaRPr lang="en-US" sz="2400" dirty="0">
              <a:latin typeface="+mn-lt"/>
            </a:endParaRPr>
          </a:p>
          <a:p>
            <a:pPr>
              <a:buFont typeface="Arial" pitchFamily="34" charset="0"/>
              <a:buChar char="•"/>
              <a:defRPr/>
            </a:pPr>
            <a:r>
              <a:rPr lang="en-US" sz="2400" dirty="0">
                <a:latin typeface="+mn-lt"/>
              </a:rPr>
              <a:t> Add objects</a:t>
            </a:r>
            <a:r>
              <a:rPr lang="en-US" sz="2400" i="1" dirty="0">
                <a:latin typeface="+mn-lt"/>
              </a:rPr>
              <a:t> </a:t>
            </a:r>
            <a:r>
              <a:rPr lang="en-US" sz="2400" dirty="0">
                <a:latin typeface="+mn-lt"/>
              </a:rPr>
              <a:t>to the collection.</a:t>
            </a:r>
          </a:p>
          <a:p>
            <a:pPr>
              <a:buFont typeface="Arial" pitchFamily="34" charset="0"/>
              <a:buChar char="•"/>
              <a:defRPr/>
            </a:pPr>
            <a:r>
              <a:rPr lang="en-US" sz="2400" dirty="0">
                <a:latin typeface="+mn-lt"/>
              </a:rPr>
              <a:t> Remove objects</a:t>
            </a:r>
            <a:r>
              <a:rPr lang="en-US" sz="2400" i="1" dirty="0">
                <a:latin typeface="+mn-lt"/>
              </a:rPr>
              <a:t> </a:t>
            </a:r>
            <a:r>
              <a:rPr lang="en-US" sz="2400" dirty="0">
                <a:latin typeface="+mn-lt"/>
              </a:rPr>
              <a:t>from the collection.</a:t>
            </a:r>
          </a:p>
          <a:p>
            <a:pPr>
              <a:buFont typeface="Arial" pitchFamily="34" charset="0"/>
              <a:buChar char="•"/>
              <a:defRPr/>
            </a:pPr>
            <a:r>
              <a:rPr lang="en-US" sz="2400" dirty="0">
                <a:latin typeface="+mn-lt"/>
              </a:rPr>
              <a:t> Find out if an object (or group of objects)</a:t>
            </a:r>
            <a:r>
              <a:rPr lang="en-US" sz="2400" i="1" dirty="0">
                <a:latin typeface="+mn-lt"/>
              </a:rPr>
              <a:t> </a:t>
            </a:r>
            <a:r>
              <a:rPr lang="en-US" sz="2400" dirty="0">
                <a:latin typeface="+mn-lt"/>
              </a:rPr>
              <a:t>is in the collection.</a:t>
            </a:r>
          </a:p>
          <a:p>
            <a:pPr>
              <a:buFont typeface="Arial" pitchFamily="34" charset="0"/>
              <a:buChar char="•"/>
              <a:defRPr/>
            </a:pPr>
            <a:r>
              <a:rPr lang="en-US" sz="2400" dirty="0">
                <a:latin typeface="+mn-lt"/>
              </a:rPr>
              <a:t> Retrieve an object</a:t>
            </a:r>
            <a:r>
              <a:rPr lang="en-US" sz="2400" i="1" dirty="0">
                <a:latin typeface="+mn-lt"/>
              </a:rPr>
              <a:t> </a:t>
            </a:r>
            <a:r>
              <a:rPr lang="en-US" sz="2400" dirty="0">
                <a:latin typeface="+mn-lt"/>
              </a:rPr>
              <a:t>from the collection (without removing it).</a:t>
            </a:r>
          </a:p>
          <a:p>
            <a:pPr>
              <a:buFont typeface="Arial" pitchFamily="34" charset="0"/>
              <a:buChar char="•"/>
              <a:defRPr/>
            </a:pPr>
            <a:r>
              <a:rPr lang="en-US" sz="2400" dirty="0">
                <a:latin typeface="+mn-lt"/>
              </a:rPr>
              <a:t>  Iterate</a:t>
            </a:r>
            <a:r>
              <a:rPr lang="en-US" sz="2400" i="1" dirty="0">
                <a:latin typeface="+mn-lt"/>
              </a:rPr>
              <a:t> </a:t>
            </a:r>
            <a:r>
              <a:rPr lang="en-US" sz="2400" dirty="0">
                <a:latin typeface="+mn-lt"/>
              </a:rPr>
              <a:t>through the collection, looking at each element (object) one after another.</a:t>
            </a:r>
          </a:p>
          <a:p>
            <a:pPr>
              <a:defRPr/>
            </a:pPr>
            <a:r>
              <a:rPr lang="en-US" sz="2400" b="1" dirty="0">
                <a:latin typeface="+mn-lt"/>
              </a:rPr>
              <a:t> </a:t>
            </a:r>
            <a:endParaRPr lang="en-US" sz="24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Topic Name  - </a:t>
            </a:r>
            <a:r>
              <a:rPr lang="en-US" sz="2400" b="1" dirty="0">
                <a:solidFill>
                  <a:schemeClr val="bg1"/>
                </a:solidFill>
              </a:rPr>
              <a:t>The Java Collection</a:t>
            </a:r>
          </a:p>
        </p:txBody>
      </p:sp>
      <p:sp>
        <p:nvSpPr>
          <p:cNvPr id="4" name="Slide Number Placeholder 3"/>
          <p:cNvSpPr>
            <a:spLocks noGrp="1"/>
          </p:cNvSpPr>
          <p:nvPr>
            <p:ph type="sldNum" sz="quarter" idx="12"/>
          </p:nvPr>
        </p:nvSpPr>
        <p:spPr/>
        <p:txBody>
          <a:bodyPr/>
          <a:lstStyle/>
          <a:p>
            <a:pPr>
              <a:defRPr/>
            </a:pPr>
            <a:fld id="{7292A9D1-172F-4D3B-8321-2C19CE3F75B5}" type="slidenum">
              <a:rPr lang="en-US"/>
              <a:pPr>
                <a:defRPr/>
              </a:pPr>
              <a:t>4</a:t>
            </a:fld>
            <a:endParaRPr lang="en-US" dirty="0"/>
          </a:p>
        </p:txBody>
      </p:sp>
      <p:sp>
        <p:nvSpPr>
          <p:cNvPr id="163841" name="Rectangle 1"/>
          <p:cNvSpPr>
            <a:spLocks noChangeArrowheads="1"/>
          </p:cNvSpPr>
          <p:nvPr/>
        </p:nvSpPr>
        <p:spPr bwMode="auto">
          <a:xfrm>
            <a:off x="72570" y="625831"/>
            <a:ext cx="8686800" cy="3231654"/>
          </a:xfrm>
          <a:prstGeom prst="rect">
            <a:avLst/>
          </a:prstGeom>
          <a:noFill/>
          <a:ln w="9525">
            <a:noFill/>
            <a:miter lim="800000"/>
            <a:headEnd/>
            <a:tailEnd/>
          </a:ln>
          <a:effectLst/>
        </p:spPr>
        <p:txBody>
          <a:bodyPr anchor="ctr">
            <a:spAutoFit/>
          </a:bodyPr>
          <a:lstStyle/>
          <a:p>
            <a:pPr algn="just">
              <a:defRPr/>
            </a:pPr>
            <a:r>
              <a:rPr lang="en-US" sz="2400" b="1" dirty="0">
                <a:solidFill>
                  <a:srgbClr val="FF0000"/>
                </a:solidFill>
                <a:latin typeface="+mn-lt"/>
              </a:rPr>
              <a:t>Interfaces</a:t>
            </a:r>
          </a:p>
          <a:p>
            <a:pPr algn="just">
              <a:defRPr/>
            </a:pPr>
            <a:r>
              <a:rPr lang="en-US" sz="2000" dirty="0"/>
              <a:t>The </a:t>
            </a:r>
            <a:r>
              <a:rPr lang="en-US" sz="2000" i="1" dirty="0"/>
              <a:t>core collection interfaces</a:t>
            </a:r>
            <a:r>
              <a:rPr lang="en-US" sz="2000" dirty="0"/>
              <a:t> encapsulate different types of collections.</a:t>
            </a:r>
          </a:p>
          <a:p>
            <a:pPr algn="just">
              <a:defRPr/>
            </a:pPr>
            <a:r>
              <a:rPr lang="en-US" sz="2000" dirty="0"/>
              <a:t>Core collection interfaces are the foundation of the Java Collections Framework.</a:t>
            </a:r>
          </a:p>
          <a:p>
            <a:pPr algn="just">
              <a:defRPr/>
            </a:pPr>
            <a:endParaRPr lang="en-US" sz="2000" dirty="0"/>
          </a:p>
          <a:p>
            <a:pPr algn="just">
              <a:defRPr/>
            </a:pPr>
            <a:r>
              <a:rPr lang="en-US" sz="2000" dirty="0"/>
              <a:t>A Set is a special kind of Collection, a </a:t>
            </a:r>
            <a:r>
              <a:rPr lang="en-US" sz="2000" dirty="0" err="1"/>
              <a:t>SortedSet</a:t>
            </a:r>
            <a:r>
              <a:rPr lang="en-US" sz="2000" dirty="0"/>
              <a:t> is a special kind of Set, and so forth. </a:t>
            </a:r>
          </a:p>
          <a:p>
            <a:pPr algn="just">
              <a:defRPr/>
            </a:pPr>
            <a:r>
              <a:rPr lang="en-US" sz="2000" dirty="0"/>
              <a:t>The hierarchy consists of two distinct trees — a Map is not a true Collection. </a:t>
            </a:r>
          </a:p>
          <a:p>
            <a:pPr algn="just">
              <a:defRPr/>
            </a:pPr>
            <a:r>
              <a:rPr lang="en-US" sz="2000" dirty="0"/>
              <a:t>All the core collection interfaces are generic. </a:t>
            </a:r>
          </a:p>
          <a:p>
            <a:pPr algn="just">
              <a:defRPr/>
            </a:pPr>
            <a:endParaRPr lang="en-US" sz="2000" dirty="0"/>
          </a:p>
          <a:p>
            <a:pPr algn="just">
              <a:defRPr/>
            </a:pPr>
            <a:endParaRPr lang="en-US" sz="2000" dirty="0"/>
          </a:p>
        </p:txBody>
      </p:sp>
      <p:pic>
        <p:nvPicPr>
          <p:cNvPr id="95239" name="Picture 6" descr="Two interface trees, one starting with Collection and including Set, SortedSet, List, and Queue, and the other starting with Map and including SortedMap."/>
          <p:cNvPicPr>
            <a:picLocks noChangeAspect="1" noChangeArrowheads="1"/>
          </p:cNvPicPr>
          <p:nvPr/>
        </p:nvPicPr>
        <p:blipFill>
          <a:blip r:embed="rId3"/>
          <a:srcRect/>
          <a:stretch>
            <a:fillRect/>
          </a:stretch>
        </p:blipFill>
        <p:spPr bwMode="auto">
          <a:xfrm>
            <a:off x="1600200" y="3505200"/>
            <a:ext cx="5410200" cy="2743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Topic Name  - </a:t>
            </a:r>
            <a:r>
              <a:rPr lang="en-US" sz="2400" b="1" dirty="0">
                <a:solidFill>
                  <a:schemeClr val="bg1"/>
                </a:solidFill>
              </a:rPr>
              <a:t>The Java Collection</a:t>
            </a:r>
          </a:p>
        </p:txBody>
      </p:sp>
      <p:sp>
        <p:nvSpPr>
          <p:cNvPr id="4" name="Slide Number Placeholder 3"/>
          <p:cNvSpPr>
            <a:spLocks noGrp="1"/>
          </p:cNvSpPr>
          <p:nvPr>
            <p:ph type="sldNum" sz="quarter" idx="12"/>
          </p:nvPr>
        </p:nvSpPr>
        <p:spPr/>
        <p:txBody>
          <a:bodyPr/>
          <a:lstStyle/>
          <a:p>
            <a:pPr>
              <a:defRPr/>
            </a:pPr>
            <a:fld id="{AF39AD3C-DA11-4C5F-8A85-FAC7CE40477F}" type="slidenum">
              <a:rPr lang="en-US"/>
              <a:pPr>
                <a:defRPr/>
              </a:pPr>
              <a:t>5</a:t>
            </a:fld>
            <a:endParaRPr lang="en-US" dirty="0"/>
          </a:p>
        </p:txBody>
      </p:sp>
      <p:pic>
        <p:nvPicPr>
          <p:cNvPr id="96263" name="Picture 7" descr="C:\Documents and Settings\srinivasb\Desktop\collection.JPG"/>
          <p:cNvPicPr>
            <a:picLocks noChangeAspect="1" noChangeArrowheads="1"/>
          </p:cNvPicPr>
          <p:nvPr/>
        </p:nvPicPr>
        <p:blipFill>
          <a:blip r:embed="rId3"/>
          <a:srcRect/>
          <a:stretch>
            <a:fillRect/>
          </a:stretch>
        </p:blipFill>
        <p:spPr bwMode="auto">
          <a:xfrm>
            <a:off x="228600" y="685800"/>
            <a:ext cx="8458200" cy="594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The Java Collection</a:t>
            </a:r>
          </a:p>
        </p:txBody>
      </p:sp>
      <p:graphicFrame>
        <p:nvGraphicFramePr>
          <p:cNvPr id="2" name="Table 1"/>
          <p:cNvGraphicFramePr>
            <a:graphicFrameLocks noGrp="1"/>
          </p:cNvGraphicFramePr>
          <p:nvPr>
            <p:extLst>
              <p:ext uri="{D42A27DB-BD31-4B8C-83A1-F6EECF244321}">
                <p14:modId xmlns:p14="http://schemas.microsoft.com/office/powerpoint/2010/main" val="3831432451"/>
              </p:ext>
            </p:extLst>
          </p:nvPr>
        </p:nvGraphicFramePr>
        <p:xfrm>
          <a:off x="762000" y="1066800"/>
          <a:ext cx="7391400" cy="4648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516467">
                <a:tc>
                  <a:txBody>
                    <a:bodyPr/>
                    <a:lstStyle/>
                    <a:p>
                      <a:pPr algn="ctr"/>
                      <a:r>
                        <a:rPr lang="en-US" sz="2400" dirty="0"/>
                        <a:t>Interface Type</a:t>
                      </a:r>
                      <a:endParaRPr lang="en-IN" sz="2400" dirty="0"/>
                    </a:p>
                  </a:txBody>
                  <a:tcPr/>
                </a:tc>
                <a:tc>
                  <a:txBody>
                    <a:bodyPr/>
                    <a:lstStyle/>
                    <a:p>
                      <a:pPr algn="ctr"/>
                      <a:r>
                        <a:rPr lang="en-US" sz="2400" dirty="0"/>
                        <a:t>Implementation Classes</a:t>
                      </a:r>
                      <a:endParaRPr lang="en-IN" sz="2400" dirty="0"/>
                    </a:p>
                  </a:txBody>
                  <a:tcPr/>
                </a:tc>
                <a:extLst>
                  <a:ext uri="{0D108BD9-81ED-4DB2-BD59-A6C34878D82A}">
                    <a16:rowId xmlns:a16="http://schemas.microsoft.com/office/drawing/2014/main" val="10000"/>
                  </a:ext>
                </a:extLst>
              </a:tr>
              <a:tr h="929640">
                <a:tc>
                  <a:txBody>
                    <a:bodyPr/>
                    <a:lstStyle/>
                    <a:p>
                      <a:r>
                        <a:rPr lang="en-US" sz="2400" dirty="0"/>
                        <a:t>Set &lt;T&gt;</a:t>
                      </a:r>
                      <a:endParaRPr lang="en-IN" sz="2400" dirty="0"/>
                    </a:p>
                  </a:txBody>
                  <a:tcPr anchor="ctr"/>
                </a:tc>
                <a:tc>
                  <a:txBody>
                    <a:bodyPr/>
                    <a:lstStyle/>
                    <a:p>
                      <a:r>
                        <a:rPr lang="en-US" sz="2400" dirty="0" err="1"/>
                        <a:t>HashSet</a:t>
                      </a:r>
                      <a:r>
                        <a:rPr lang="en-US" sz="2400" dirty="0"/>
                        <a:t>&lt;T&gt;</a:t>
                      </a:r>
                    </a:p>
                    <a:p>
                      <a:r>
                        <a:rPr lang="en-US" sz="2400" dirty="0" err="1"/>
                        <a:t>LinkedHashSet</a:t>
                      </a:r>
                      <a:r>
                        <a:rPr lang="en-US" sz="2400" dirty="0"/>
                        <a:t>&lt;T&gt;</a:t>
                      </a:r>
                      <a:endParaRPr lang="en-IN" sz="2400" dirty="0"/>
                    </a:p>
                  </a:txBody>
                  <a:tcPr/>
                </a:tc>
                <a:extLst>
                  <a:ext uri="{0D108BD9-81ED-4DB2-BD59-A6C34878D82A}">
                    <a16:rowId xmlns:a16="http://schemas.microsoft.com/office/drawing/2014/main" val="10001"/>
                  </a:ext>
                </a:extLst>
              </a:tr>
              <a:tr h="1755986">
                <a:tc>
                  <a:txBody>
                    <a:bodyPr/>
                    <a:lstStyle/>
                    <a:p>
                      <a:r>
                        <a:rPr lang="en-US" sz="2400" dirty="0"/>
                        <a:t>List</a:t>
                      </a:r>
                      <a:r>
                        <a:rPr lang="en-US" sz="2400" baseline="0" dirty="0"/>
                        <a:t> &lt;T&gt;</a:t>
                      </a:r>
                      <a:endParaRPr lang="en-IN" sz="2400" dirty="0"/>
                    </a:p>
                  </a:txBody>
                  <a:tcPr anchor="ctr"/>
                </a:tc>
                <a:tc>
                  <a:txBody>
                    <a:bodyPr/>
                    <a:lstStyle/>
                    <a:p>
                      <a:r>
                        <a:rPr lang="en-US" sz="2400" dirty="0"/>
                        <a:t>Stack&lt;T&gt;</a:t>
                      </a:r>
                    </a:p>
                    <a:p>
                      <a:r>
                        <a:rPr lang="en-US" sz="2400" dirty="0" err="1"/>
                        <a:t>LinkedList</a:t>
                      </a:r>
                      <a:r>
                        <a:rPr lang="en-US" sz="2400" dirty="0"/>
                        <a:t>&lt;T&gt;</a:t>
                      </a:r>
                    </a:p>
                    <a:p>
                      <a:r>
                        <a:rPr lang="en-US" sz="2400" dirty="0" err="1"/>
                        <a:t>ArrayList</a:t>
                      </a:r>
                      <a:r>
                        <a:rPr lang="en-US" sz="2400" dirty="0"/>
                        <a:t>&lt;T&gt;</a:t>
                      </a:r>
                    </a:p>
                    <a:p>
                      <a:r>
                        <a:rPr lang="en-US" sz="2400" dirty="0"/>
                        <a:t>Vector&lt;T&gt;</a:t>
                      </a:r>
                      <a:endParaRPr lang="en-IN" sz="2400" dirty="0"/>
                    </a:p>
                  </a:txBody>
                  <a:tcPr/>
                </a:tc>
                <a:extLst>
                  <a:ext uri="{0D108BD9-81ED-4DB2-BD59-A6C34878D82A}">
                    <a16:rowId xmlns:a16="http://schemas.microsoft.com/office/drawing/2014/main" val="10002"/>
                  </a:ext>
                </a:extLst>
              </a:tr>
              <a:tr h="516467">
                <a:tc>
                  <a:txBody>
                    <a:bodyPr/>
                    <a:lstStyle/>
                    <a:p>
                      <a:r>
                        <a:rPr lang="en-US" sz="2400" dirty="0"/>
                        <a:t>Queue&lt;T&gt;</a:t>
                      </a:r>
                      <a:endParaRPr lang="en-IN" sz="2400" dirty="0"/>
                    </a:p>
                  </a:txBody>
                  <a:tcPr anchor="ctr"/>
                </a:tc>
                <a:tc>
                  <a:txBody>
                    <a:bodyPr/>
                    <a:lstStyle/>
                    <a:p>
                      <a:r>
                        <a:rPr lang="en-US" sz="2400" dirty="0" err="1"/>
                        <a:t>LinkedList</a:t>
                      </a:r>
                      <a:r>
                        <a:rPr lang="en-US" sz="2400" dirty="0"/>
                        <a:t>&lt;T&gt;</a:t>
                      </a:r>
                      <a:endParaRPr lang="en-IN" sz="2400" dirty="0"/>
                    </a:p>
                  </a:txBody>
                  <a:tcPr/>
                </a:tc>
                <a:extLst>
                  <a:ext uri="{0D108BD9-81ED-4DB2-BD59-A6C34878D82A}">
                    <a16:rowId xmlns:a16="http://schemas.microsoft.com/office/drawing/2014/main" val="10003"/>
                  </a:ext>
                </a:extLst>
              </a:tr>
              <a:tr h="929640">
                <a:tc>
                  <a:txBody>
                    <a:bodyPr/>
                    <a:lstStyle/>
                    <a:p>
                      <a:r>
                        <a:rPr lang="en-US" sz="2400" dirty="0"/>
                        <a:t>Map&lt;K,V&gt;</a:t>
                      </a:r>
                      <a:endParaRPr lang="en-IN" sz="2400" dirty="0"/>
                    </a:p>
                  </a:txBody>
                  <a:tcPr anchor="ctr"/>
                </a:tc>
                <a:tc>
                  <a:txBody>
                    <a:bodyPr/>
                    <a:lstStyle/>
                    <a:p>
                      <a:r>
                        <a:rPr lang="en-US" sz="2400" dirty="0" err="1"/>
                        <a:t>HashMap</a:t>
                      </a:r>
                      <a:r>
                        <a:rPr lang="en-US" sz="2400" dirty="0"/>
                        <a:t>&lt;K,V&gt;</a:t>
                      </a:r>
                    </a:p>
                    <a:p>
                      <a:r>
                        <a:rPr lang="en-US" sz="2400" dirty="0" err="1"/>
                        <a:t>Hashtable</a:t>
                      </a:r>
                      <a:r>
                        <a:rPr lang="en-US" sz="2400" dirty="0"/>
                        <a:t>&lt;K,V&gt;</a:t>
                      </a:r>
                      <a:endParaRPr lang="en-IN"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595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The Java Collection</a:t>
            </a:r>
          </a:p>
        </p:txBody>
      </p:sp>
      <p:sp>
        <p:nvSpPr>
          <p:cNvPr id="2" name="TextBox 1"/>
          <p:cNvSpPr txBox="1"/>
          <p:nvPr/>
        </p:nvSpPr>
        <p:spPr>
          <a:xfrm>
            <a:off x="304800" y="838200"/>
            <a:ext cx="8001000" cy="5262979"/>
          </a:xfrm>
          <a:prstGeom prst="rect">
            <a:avLst/>
          </a:prstGeom>
          <a:noFill/>
        </p:spPr>
        <p:txBody>
          <a:bodyPr wrap="square" rtlCol="0">
            <a:spAutoFit/>
          </a:bodyPr>
          <a:lstStyle/>
          <a:p>
            <a:pPr algn="just"/>
            <a:r>
              <a:rPr lang="en-US" sz="2400" b="1" dirty="0"/>
              <a:t>Set</a:t>
            </a:r>
            <a:r>
              <a:rPr lang="en-US" sz="2400" dirty="0"/>
              <a:t> : A Set represents a group of elements arranged just like an array.  The set will grow dynamically when the elements are stored into it.  A set will not allow duplicate elements.  </a:t>
            </a:r>
          </a:p>
          <a:p>
            <a:pPr algn="just"/>
            <a:endParaRPr lang="en-US" sz="2400" dirty="0"/>
          </a:p>
          <a:p>
            <a:pPr algn="just"/>
            <a:r>
              <a:rPr lang="en-US" sz="2400" b="1" dirty="0"/>
              <a:t>List</a:t>
            </a:r>
            <a:r>
              <a:rPr lang="en-US" sz="2400" dirty="0"/>
              <a:t>: List are like Sets.  They store a group of elements. But lists allow duplicate values to be stored.</a:t>
            </a:r>
          </a:p>
          <a:p>
            <a:pPr algn="just"/>
            <a:endParaRPr lang="en-US" sz="2400" dirty="0"/>
          </a:p>
          <a:p>
            <a:pPr algn="just"/>
            <a:r>
              <a:rPr lang="en-US" sz="2400" b="1" dirty="0"/>
              <a:t>Queue</a:t>
            </a:r>
            <a:r>
              <a:rPr lang="en-US" sz="2400" dirty="0"/>
              <a:t>:  A Queue represents arrangement of elements in FIFO order.  This means that an element that is stored as  a first element into the queue will be removed first from the Queue.</a:t>
            </a:r>
          </a:p>
          <a:p>
            <a:pPr algn="just"/>
            <a:endParaRPr lang="en-US" sz="2400" dirty="0"/>
          </a:p>
          <a:p>
            <a:pPr algn="just"/>
            <a:r>
              <a:rPr lang="en-US" sz="2400" b="1" dirty="0"/>
              <a:t>Map</a:t>
            </a:r>
            <a:r>
              <a:rPr lang="en-US" sz="2400" dirty="0"/>
              <a:t>: Maps store elements in the form of key and value pairs.  If the key is provided then its corresponding value can be obtained.  Of course the keys should have Unique values.  </a:t>
            </a:r>
          </a:p>
        </p:txBody>
      </p:sp>
      <p:sp>
        <p:nvSpPr>
          <p:cNvPr id="5" name="TextBox 4"/>
          <p:cNvSpPr txBox="1"/>
          <p:nvPr/>
        </p:nvSpPr>
        <p:spPr>
          <a:xfrm>
            <a:off x="381000" y="6210550"/>
            <a:ext cx="7848600" cy="400110"/>
          </a:xfrm>
          <a:prstGeom prst="rect">
            <a:avLst/>
          </a:prstGeom>
          <a:noFill/>
        </p:spPr>
        <p:txBody>
          <a:bodyPr wrap="square" rtlCol="0">
            <a:spAutoFit/>
          </a:bodyPr>
          <a:lstStyle/>
          <a:p>
            <a:r>
              <a:rPr lang="en-US" sz="2000" b="1" dirty="0">
                <a:solidFill>
                  <a:srgbClr val="FF0000"/>
                </a:solidFill>
              </a:rPr>
              <a:t>Q: Can we store a primitive data type into a Collection ?</a:t>
            </a:r>
            <a:endParaRPr lang="en-IN" sz="2000" b="1" dirty="0">
              <a:solidFill>
                <a:srgbClr val="FF0000"/>
              </a:solidFill>
            </a:endParaRPr>
          </a:p>
        </p:txBody>
      </p:sp>
    </p:spTree>
    <p:extLst>
      <p:ext uri="{BB962C8B-B14F-4D97-AF65-F5344CB8AC3E}">
        <p14:creationId xmlns:p14="http://schemas.microsoft.com/office/powerpoint/2010/main" val="394595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Retrieving elements from Collections</a:t>
            </a:r>
          </a:p>
        </p:txBody>
      </p:sp>
      <p:sp>
        <p:nvSpPr>
          <p:cNvPr id="2" name="TextBox 1"/>
          <p:cNvSpPr txBox="1"/>
          <p:nvPr/>
        </p:nvSpPr>
        <p:spPr>
          <a:xfrm>
            <a:off x="304800" y="609600"/>
            <a:ext cx="8153400" cy="5816977"/>
          </a:xfrm>
          <a:prstGeom prst="rect">
            <a:avLst/>
          </a:prstGeom>
          <a:noFill/>
        </p:spPr>
        <p:txBody>
          <a:bodyPr wrap="square" rtlCol="0">
            <a:spAutoFit/>
          </a:bodyPr>
          <a:lstStyle/>
          <a:p>
            <a:r>
              <a:rPr lang="en-US" sz="2400" b="1" dirty="0"/>
              <a:t>Following are the 4 ways to retrieve any element from a Collection Object</a:t>
            </a:r>
          </a:p>
          <a:p>
            <a:pPr marL="800100" lvl="1" indent="-342900">
              <a:lnSpc>
                <a:spcPct val="200000"/>
              </a:lnSpc>
              <a:buFont typeface="Wingdings" panose="05000000000000000000" pitchFamily="2" charset="2"/>
              <a:buChar char="§"/>
            </a:pPr>
            <a:r>
              <a:rPr lang="en-US" sz="2000" b="1" dirty="0"/>
              <a:t>Using for-each loop</a:t>
            </a:r>
          </a:p>
          <a:p>
            <a:pPr lvl="1"/>
            <a:r>
              <a:rPr lang="en-US" sz="2000" dirty="0"/>
              <a:t>	It looks like a for loop which repeatedly executes a group of statements for each element of the Collection. </a:t>
            </a:r>
          </a:p>
          <a:p>
            <a:pPr lvl="1"/>
            <a:r>
              <a:rPr lang="en-US" sz="2000" dirty="0"/>
              <a:t>	</a:t>
            </a:r>
            <a:r>
              <a:rPr lang="en-US" sz="2000" i="1" dirty="0"/>
              <a:t>for (variable : collection-object) {</a:t>
            </a:r>
          </a:p>
          <a:p>
            <a:pPr lvl="1"/>
            <a:r>
              <a:rPr lang="en-US" sz="2000" i="1" dirty="0"/>
              <a:t>		statements;</a:t>
            </a:r>
          </a:p>
          <a:p>
            <a:pPr lvl="1"/>
            <a:r>
              <a:rPr lang="en-US" sz="2000" i="1" dirty="0"/>
              <a:t>	}</a:t>
            </a:r>
          </a:p>
          <a:p>
            <a:pPr marL="800100" lvl="1" indent="-342900">
              <a:lnSpc>
                <a:spcPct val="200000"/>
              </a:lnSpc>
              <a:buFont typeface="Wingdings" panose="05000000000000000000" pitchFamily="2" charset="2"/>
              <a:buChar char="§"/>
            </a:pPr>
            <a:r>
              <a:rPr lang="en-US" sz="2000" b="1" dirty="0"/>
              <a:t>Using Iterator interface</a:t>
            </a:r>
          </a:p>
          <a:p>
            <a:pPr lvl="1"/>
            <a:r>
              <a:rPr lang="en-US" sz="2000" dirty="0"/>
              <a:t>Iterator is an interface that contains methods to retrieve the elements one by one from a Collection Object.  It has 3 methods:</a:t>
            </a:r>
          </a:p>
          <a:p>
            <a:pPr lvl="1"/>
            <a:endParaRPr lang="en-US" sz="2000" dirty="0"/>
          </a:p>
          <a:p>
            <a:pPr lvl="1"/>
            <a:r>
              <a:rPr lang="en-US" sz="2000" i="1" dirty="0"/>
              <a:t>	- boolean </a:t>
            </a:r>
            <a:r>
              <a:rPr lang="en-US" sz="2000" i="1" dirty="0" err="1"/>
              <a:t>hasNext</a:t>
            </a:r>
            <a:r>
              <a:rPr lang="en-US" sz="2000" i="1" dirty="0"/>
              <a:t>()</a:t>
            </a:r>
          </a:p>
          <a:p>
            <a:pPr lvl="1"/>
            <a:r>
              <a:rPr lang="en-US" sz="2000" i="1" dirty="0"/>
              <a:t>	- element next()</a:t>
            </a:r>
          </a:p>
          <a:p>
            <a:pPr lvl="1"/>
            <a:r>
              <a:rPr lang="en-US" sz="2000" i="1" dirty="0"/>
              <a:t>	- void remove()</a:t>
            </a:r>
          </a:p>
          <a:p>
            <a:pPr lvl="1"/>
            <a:endParaRPr lang="en-US" sz="2400" dirty="0"/>
          </a:p>
        </p:txBody>
      </p:sp>
    </p:spTree>
    <p:extLst>
      <p:ext uri="{BB962C8B-B14F-4D97-AF65-F5344CB8AC3E}">
        <p14:creationId xmlns:p14="http://schemas.microsoft.com/office/powerpoint/2010/main" val="394595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76200"/>
            <a:ext cx="6324600" cy="533400"/>
          </a:xfrm>
        </p:spPr>
        <p:txBody>
          <a:bodyPr>
            <a:normAutofit/>
          </a:bodyPr>
          <a:lstStyle/>
          <a:p>
            <a:pPr algn="l" eaLnBrk="1" hangingPunct="1"/>
            <a:r>
              <a:rPr lang="en-US" sz="2800" b="1" dirty="0">
                <a:solidFill>
                  <a:schemeClr val="bg1"/>
                </a:solidFill>
              </a:rPr>
              <a:t>The Java Collection</a:t>
            </a:r>
          </a:p>
        </p:txBody>
      </p:sp>
      <p:sp>
        <p:nvSpPr>
          <p:cNvPr id="3" name="Rectangle 2"/>
          <p:cNvSpPr/>
          <p:nvPr/>
        </p:nvSpPr>
        <p:spPr>
          <a:xfrm>
            <a:off x="304800" y="762000"/>
            <a:ext cx="8153399" cy="4893647"/>
          </a:xfrm>
          <a:prstGeom prst="rect">
            <a:avLst/>
          </a:prstGeom>
        </p:spPr>
        <p:txBody>
          <a:bodyPr wrap="square">
            <a:spAutoFit/>
          </a:bodyPr>
          <a:lstStyle/>
          <a:p>
            <a:pPr marL="800100" lvl="1" indent="-342900">
              <a:buFont typeface="Wingdings" panose="05000000000000000000" pitchFamily="2" charset="2"/>
              <a:buChar char="§"/>
            </a:pPr>
            <a:r>
              <a:rPr lang="en-US" sz="2400" b="1" dirty="0"/>
              <a:t>Using </a:t>
            </a:r>
            <a:r>
              <a:rPr lang="en-US" sz="2400" b="1" dirty="0" err="1"/>
              <a:t>ListIterator</a:t>
            </a:r>
            <a:r>
              <a:rPr lang="en-US" sz="2400" b="1" dirty="0"/>
              <a:t> interface</a:t>
            </a:r>
          </a:p>
          <a:p>
            <a:pPr lvl="1" algn="just"/>
            <a:r>
              <a:rPr lang="en-US" sz="2400" dirty="0" err="1"/>
              <a:t>ListIterator</a:t>
            </a:r>
            <a:r>
              <a:rPr lang="en-US" sz="2400" dirty="0"/>
              <a:t> is an interface that contains methods to retrieve the elements from a collection object, both in forward and backward directions.  It has following methods:</a:t>
            </a:r>
          </a:p>
          <a:p>
            <a:pPr lvl="1" algn="just"/>
            <a:r>
              <a:rPr lang="en-US" sz="2000" i="1" dirty="0"/>
              <a:t>	- boolean </a:t>
            </a:r>
            <a:r>
              <a:rPr lang="en-US" sz="2000" i="1" dirty="0" err="1"/>
              <a:t>hasNext</a:t>
            </a:r>
            <a:r>
              <a:rPr lang="en-US" sz="2000" i="1" dirty="0"/>
              <a:t>()</a:t>
            </a:r>
          </a:p>
          <a:p>
            <a:pPr lvl="1" algn="just"/>
            <a:r>
              <a:rPr lang="en-US" sz="2000" i="1" dirty="0"/>
              <a:t>	- boolean </a:t>
            </a:r>
            <a:r>
              <a:rPr lang="en-US" sz="2000" i="1" dirty="0" err="1"/>
              <a:t>hasPrevious</a:t>
            </a:r>
            <a:r>
              <a:rPr lang="en-US" sz="2000" i="1" dirty="0"/>
              <a:t>()</a:t>
            </a:r>
          </a:p>
          <a:p>
            <a:pPr lvl="1" algn="just"/>
            <a:r>
              <a:rPr lang="en-US" sz="2000" i="1" dirty="0"/>
              <a:t>	- element next()</a:t>
            </a:r>
          </a:p>
          <a:p>
            <a:pPr lvl="1" algn="just"/>
            <a:r>
              <a:rPr lang="en-US" sz="2000" i="1" dirty="0"/>
              <a:t>	- element previous()</a:t>
            </a:r>
          </a:p>
          <a:p>
            <a:pPr lvl="1" algn="just"/>
            <a:r>
              <a:rPr lang="en-US" sz="2000" i="1" dirty="0"/>
              <a:t>	- void remove()</a:t>
            </a:r>
          </a:p>
          <a:p>
            <a:pPr marL="800100" lvl="1" indent="-342900" algn="just">
              <a:buFont typeface="Wingdings" panose="05000000000000000000" pitchFamily="2" charset="2"/>
              <a:buChar char="§"/>
            </a:pPr>
            <a:r>
              <a:rPr lang="en-US" sz="2400" b="1" dirty="0"/>
              <a:t>Using Enumeration interface</a:t>
            </a:r>
          </a:p>
          <a:p>
            <a:pPr lvl="1" algn="just"/>
            <a:r>
              <a:rPr lang="en-US" sz="2400" dirty="0"/>
              <a:t>This interface is useful to retrieve one by one the elements like the iterator.  It has 2 methods:</a:t>
            </a:r>
          </a:p>
          <a:p>
            <a:pPr lvl="1" algn="just"/>
            <a:r>
              <a:rPr lang="en-US" sz="2400" dirty="0"/>
              <a:t>	</a:t>
            </a:r>
            <a:r>
              <a:rPr lang="en-US" sz="2000" i="1" dirty="0"/>
              <a:t>- boolean </a:t>
            </a:r>
            <a:r>
              <a:rPr lang="en-US" sz="2000" i="1" dirty="0" err="1"/>
              <a:t>hasMoreElements</a:t>
            </a:r>
            <a:r>
              <a:rPr lang="en-US" sz="2000" i="1" dirty="0"/>
              <a:t>()</a:t>
            </a:r>
          </a:p>
          <a:p>
            <a:pPr lvl="1" algn="just"/>
            <a:r>
              <a:rPr lang="en-US" sz="2000" i="1" dirty="0"/>
              <a:t>	- element </a:t>
            </a:r>
            <a:r>
              <a:rPr lang="en-US" sz="2000" i="1" dirty="0" err="1"/>
              <a:t>nextElement</a:t>
            </a:r>
            <a:r>
              <a:rPr lang="en-US" sz="2000" i="1" dirty="0"/>
              <a:t>()</a:t>
            </a:r>
          </a:p>
        </p:txBody>
      </p:sp>
      <p:sp>
        <p:nvSpPr>
          <p:cNvPr id="5" name="TextBox 4"/>
          <p:cNvSpPr txBox="1"/>
          <p:nvPr/>
        </p:nvSpPr>
        <p:spPr>
          <a:xfrm>
            <a:off x="457200" y="5943600"/>
            <a:ext cx="7848600" cy="400110"/>
          </a:xfrm>
          <a:prstGeom prst="rect">
            <a:avLst/>
          </a:prstGeom>
          <a:noFill/>
        </p:spPr>
        <p:txBody>
          <a:bodyPr wrap="square" rtlCol="0">
            <a:spAutoFit/>
          </a:bodyPr>
          <a:lstStyle/>
          <a:p>
            <a:r>
              <a:rPr lang="en-US" sz="2000" b="1" dirty="0">
                <a:solidFill>
                  <a:srgbClr val="FF0000"/>
                </a:solidFill>
              </a:rPr>
              <a:t>Q: Difference between Iterator and </a:t>
            </a:r>
            <a:r>
              <a:rPr lang="en-US" sz="2000" b="1" dirty="0" err="1">
                <a:solidFill>
                  <a:srgbClr val="FF0000"/>
                </a:solidFill>
              </a:rPr>
              <a:t>ListIterator</a:t>
            </a:r>
            <a:r>
              <a:rPr lang="en-US" sz="2000" b="1" dirty="0">
                <a:solidFill>
                  <a:srgbClr val="FF0000"/>
                </a:solidFill>
              </a:rPr>
              <a:t>?</a:t>
            </a:r>
            <a:endParaRPr lang="en-IN" sz="2000" b="1" dirty="0">
              <a:solidFill>
                <a:srgbClr val="FF0000"/>
              </a:solidFill>
            </a:endParaRPr>
          </a:p>
        </p:txBody>
      </p:sp>
      <p:sp>
        <p:nvSpPr>
          <p:cNvPr id="6" name="TextBox 5"/>
          <p:cNvSpPr txBox="1"/>
          <p:nvPr/>
        </p:nvSpPr>
        <p:spPr>
          <a:xfrm>
            <a:off x="457200" y="6305490"/>
            <a:ext cx="7848600" cy="400110"/>
          </a:xfrm>
          <a:prstGeom prst="rect">
            <a:avLst/>
          </a:prstGeom>
          <a:noFill/>
        </p:spPr>
        <p:txBody>
          <a:bodyPr wrap="square" rtlCol="0">
            <a:spAutoFit/>
          </a:bodyPr>
          <a:lstStyle/>
          <a:p>
            <a:r>
              <a:rPr lang="en-US" sz="2000" b="1" dirty="0">
                <a:solidFill>
                  <a:srgbClr val="FF0000"/>
                </a:solidFill>
              </a:rPr>
              <a:t>Q: Difference between Iterator and Enumeration?</a:t>
            </a:r>
            <a:endParaRPr lang="en-IN" sz="2000" b="1" dirty="0">
              <a:solidFill>
                <a:srgbClr val="FF0000"/>
              </a:solidFill>
            </a:endParaRPr>
          </a:p>
        </p:txBody>
      </p:sp>
    </p:spTree>
    <p:extLst>
      <p:ext uri="{BB962C8B-B14F-4D97-AF65-F5344CB8AC3E}">
        <p14:creationId xmlns:p14="http://schemas.microsoft.com/office/powerpoint/2010/main" val="394595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1605</Words>
  <Application>Microsoft Macintosh PowerPoint</Application>
  <PresentationFormat>On-screen Show (4:3)</PresentationFormat>
  <Paragraphs>205</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Limitations of an Array</vt:lpstr>
      <vt:lpstr>The Java Collection</vt:lpstr>
      <vt:lpstr>The Java Collection</vt:lpstr>
      <vt:lpstr>Topic Name  - The Java Collection</vt:lpstr>
      <vt:lpstr>Topic Name  - The Java Collection</vt:lpstr>
      <vt:lpstr>The Java Collection</vt:lpstr>
      <vt:lpstr>The Java Collection</vt:lpstr>
      <vt:lpstr>Retrieving elements from Collections</vt:lpstr>
      <vt:lpstr>The Java Collection</vt:lpstr>
      <vt:lpstr>HashSet class</vt:lpstr>
      <vt:lpstr>PowerPoint Presentation</vt:lpstr>
      <vt:lpstr>PowerPoint Presentation</vt:lpstr>
      <vt:lpstr>Stack class</vt:lpstr>
      <vt:lpstr>LinkedList class</vt:lpstr>
      <vt:lpstr>ArrayList class</vt:lpstr>
      <vt:lpstr>Vector class</vt:lpstr>
      <vt:lpstr>HashMap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Sasi</dc:creator>
  <cp:lastModifiedBy>Sameeksha Gurrala</cp:lastModifiedBy>
  <cp:revision>80</cp:revision>
  <dcterms:created xsi:type="dcterms:W3CDTF">2006-08-16T00:00:00Z</dcterms:created>
  <dcterms:modified xsi:type="dcterms:W3CDTF">2024-06-25T23:04:56Z</dcterms:modified>
</cp:coreProperties>
</file>