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3" r:id="rId7"/>
    <p:sldId id="304" r:id="rId8"/>
    <p:sldId id="305" r:id="rId9"/>
    <p:sldId id="306" r:id="rId10"/>
    <p:sldId id="307" r:id="rId11"/>
    <p:sldId id="264" r:id="rId12"/>
    <p:sldId id="308" r:id="rId13"/>
    <p:sldId id="312" r:id="rId14"/>
    <p:sldId id="300" r:id="rId15"/>
    <p:sldId id="310" r:id="rId16"/>
    <p:sldId id="301" r:id="rId17"/>
    <p:sldId id="309" r:id="rId18"/>
    <p:sldId id="302" r:id="rId19"/>
    <p:sldId id="311" r:id="rId20"/>
    <p:sldId id="299" r:id="rId21"/>
    <p:sldId id="266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8" autoAdjust="0"/>
    <p:restoredTop sz="94660"/>
  </p:normalViewPr>
  <p:slideViewPr>
    <p:cSldViewPr>
      <p:cViewPr varScale="1">
        <p:scale>
          <a:sx n="69" d="100"/>
          <a:sy n="69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15D2D-4EDA-4D16-B234-B7D46D447CF7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476CB-B1D3-40BD-9A4B-4A3604512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85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E9399-D2AC-43AE-961F-FF13A11B6578}" type="slidenum">
              <a:rPr lang="en-US"/>
              <a:pPr/>
              <a:t>8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was conceived by </a:t>
            </a:r>
            <a:r>
              <a:rPr lang="en-US" dirty="0" err="1"/>
              <a:t>james</a:t>
            </a:r>
            <a:r>
              <a:rPr lang="en-US" dirty="0"/>
              <a:t> </a:t>
            </a:r>
            <a:r>
              <a:rPr lang="en-US" dirty="0" err="1"/>
              <a:t>gosling,patrick</a:t>
            </a:r>
            <a:r>
              <a:rPr lang="en-US" dirty="0"/>
              <a:t> </a:t>
            </a:r>
            <a:r>
              <a:rPr lang="en-US" dirty="0" err="1"/>
              <a:t>naughton</a:t>
            </a:r>
            <a:r>
              <a:rPr lang="en-US" dirty="0"/>
              <a:t>….</a:t>
            </a:r>
          </a:p>
          <a:p>
            <a:r>
              <a:rPr lang="en-US" dirty="0"/>
              <a:t>Java was initially called as Oak..</a:t>
            </a:r>
          </a:p>
          <a:p>
            <a:r>
              <a:rPr lang="en-US" dirty="0"/>
              <a:t>But renamed as java in 1995</a:t>
            </a:r>
          </a:p>
          <a:p>
            <a:r>
              <a:rPr lang="en-US" dirty="0"/>
              <a:t>Standard edition, management edition, enterprise edition (used for adv.. Java concepts)</a:t>
            </a:r>
          </a:p>
          <a:p>
            <a:r>
              <a:rPr lang="en-US" dirty="0"/>
              <a:t>You can write the java program in any editors, notepads. But it will   be easy if you use </a:t>
            </a:r>
            <a:r>
              <a:rPr lang="en-US" dirty="0" err="1"/>
              <a:t>editplus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D120A-A9D5-44E6-A046-5D152A3AED8E}" type="slidenum">
              <a:rPr lang="en-US"/>
              <a:pPr/>
              <a:t>18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Due to the simillarities of java with C++ it si called “Internet version of C++”</a:t>
            </a:r>
          </a:p>
          <a:p>
            <a:r>
              <a:rPr lang="en-US"/>
              <a:t>Based on C/C++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stratinc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" y="4495800"/>
            <a:ext cx="632460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CONTROL STATEMENTS</a:t>
            </a:r>
            <a:br>
              <a:rPr lang="en-US" smtClean="0"/>
            </a:br>
            <a:r>
              <a:rPr lang="en-US" smtClean="0"/>
              <a:t>LOOPS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114800" y="2438400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IDENTITY MANAGEMENT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038600" y="1981200"/>
            <a:ext cx="2209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OFFSHORE DEVELOPMENT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3962400" y="3381375"/>
            <a:ext cx="2438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APPLICATION DEVELOPMENT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038600" y="2895600"/>
            <a:ext cx="205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>
                <a:solidFill>
                  <a:srgbClr val="C35C59"/>
                </a:solidFill>
                <a:latin typeface="Calibri" pitchFamily="34" charset="0"/>
              </a:rPr>
              <a:t>PORTAL DEVELOPMENT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4038600" y="1524000"/>
            <a:ext cx="2286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C35C59"/>
                </a:solidFill>
                <a:latin typeface="Calibri" pitchFamily="34" charset="0"/>
              </a:rPr>
              <a:t>TRAINING &amp; RECRUITMENT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114800" y="6442075"/>
            <a:ext cx="1295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700" dirty="0"/>
              <a:t>5th Floor , V.V.Vintage-Boulevard, Somajiguda</a:t>
            </a:r>
          </a:p>
          <a:p>
            <a:pPr eaLnBrk="1" hangingPunct="1"/>
            <a:r>
              <a:rPr lang="fr-FR" sz="700" dirty="0"/>
              <a:t>Hyderabad – 500082 INDIA</a:t>
            </a:r>
            <a:endParaRPr lang="en-US" sz="700" dirty="0"/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410200" y="6473825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sz="700" dirty="0"/>
              <a:t>Tel: 040-30605533</a:t>
            </a:r>
          </a:p>
          <a:p>
            <a:pPr eaLnBrk="1" hangingPunct="1"/>
            <a:endParaRPr lang="fr-FR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22" y="20782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LOOPS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Loops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67" y="1417638"/>
            <a:ext cx="6302078" cy="496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5532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while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- loop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000" b="1" dirty="0" smtClean="0"/>
              <a:t>While statement is useful when you want to execute something till a particular condition is true.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2000" b="1" u="sng" dirty="0" smtClean="0">
                <a:cs typeface="Times New Roman" pitchFamily="18" charset="0"/>
              </a:rPr>
              <a:t>Syntax:-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while(</a:t>
            </a:r>
            <a:r>
              <a:rPr lang="en-US" sz="2000" dirty="0" err="1" smtClean="0">
                <a:cs typeface="Times New Roman" pitchFamily="18" charset="0"/>
              </a:rPr>
              <a:t>condition_statement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smtClean="0">
                <a:cs typeface="Times New Roman" pitchFamily="18" charset="0"/>
                <a:sym typeface="Wingdings" pitchFamily="2" charset="2"/>
              </a:rPr>
              <a:t> true</a:t>
            </a:r>
            <a:r>
              <a:rPr lang="en-US" sz="2000" dirty="0" smtClean="0">
                <a:cs typeface="Times New Roman" pitchFamily="18" charset="0"/>
              </a:rPr>
              <a:t>)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{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Statements to be executed when the condition becomes true and execute them repeatedly until condition becomes false.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}</a:t>
            </a:r>
          </a:p>
          <a:p>
            <a:pPr>
              <a:buNone/>
              <a:defRPr/>
            </a:pPr>
            <a:endParaRPr lang="en-US" sz="2000" b="1" u="sng" dirty="0" smtClean="0">
              <a:cs typeface="Times New Roman" pitchFamily="18" charset="0"/>
            </a:endParaRPr>
          </a:p>
          <a:p>
            <a:pPr>
              <a:buNone/>
              <a:defRPr/>
            </a:pPr>
            <a:endParaRPr lang="en-US" sz="2000" b="1" u="sng" dirty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2000" b="1" u="sng" dirty="0" smtClean="0">
                <a:cs typeface="Times New Roman" pitchFamily="18" charset="0"/>
              </a:rPr>
              <a:t>Ex:-</a:t>
            </a:r>
          </a:p>
          <a:p>
            <a:pPr>
              <a:buNone/>
              <a:defRPr/>
            </a:pPr>
            <a:r>
              <a:rPr lang="en-US" sz="2000" dirty="0" err="1" smtClean="0">
                <a:cs typeface="Times New Roman" pitchFamily="18" charset="0"/>
              </a:rPr>
              <a:t>int</a:t>
            </a:r>
            <a:r>
              <a:rPr lang="en-US" sz="2000" dirty="0" smtClean="0">
                <a:cs typeface="Times New Roman" pitchFamily="18" charset="0"/>
              </a:rPr>
              <a:t> x =2;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while(x&lt;5){</a:t>
            </a:r>
          </a:p>
          <a:p>
            <a:pPr>
              <a:buNone/>
              <a:defRPr/>
            </a:pPr>
            <a:r>
              <a:rPr lang="en-US" sz="2000" dirty="0" err="1" smtClean="0">
                <a:cs typeface="Times New Roman" pitchFamily="18" charset="0"/>
              </a:rPr>
              <a:t>system.out.println</a:t>
            </a:r>
            <a:r>
              <a:rPr lang="en-US" sz="2000" dirty="0" smtClean="0">
                <a:cs typeface="Times New Roman" pitchFamily="18" charset="0"/>
              </a:rPr>
              <a:t>(“value of x:”+x);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x++;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}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48006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23812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38200"/>
            <a:ext cx="4648200" cy="389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5532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while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- loop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960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do while - </a:t>
            </a:r>
            <a:r>
              <a:rPr lang="en-US" sz="3600" b="1" dirty="0" smtClean="0">
                <a:solidFill>
                  <a:schemeClr val="bg1"/>
                </a:solidFill>
              </a:rPr>
              <a:t>loop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4237"/>
            <a:ext cx="8229600" cy="53641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cs typeface="Times New Roman" pitchFamily="18" charset="0"/>
              </a:rPr>
              <a:t>The difference between do-while and while is that do-while evaluates its expression at the bottom of the loop instead of the top. Therefore, the statements within the do block are always executed at least once.</a:t>
            </a:r>
          </a:p>
          <a:p>
            <a:pPr algn="just"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dirty="0" smtClean="0">
                <a:cs typeface="Times New Roman" pitchFamily="18" charset="0"/>
              </a:rPr>
              <a:t>do</a:t>
            </a:r>
          </a:p>
          <a:p>
            <a:pPr algn="just">
              <a:buNone/>
            </a:pPr>
            <a:r>
              <a:rPr lang="en-US" sz="2400" dirty="0" smtClean="0"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400" dirty="0" smtClean="0">
                <a:cs typeface="Times New Roman" pitchFamily="18" charset="0"/>
              </a:rPr>
              <a:t>statements to be executed at least once without looking at the condition.  </a:t>
            </a:r>
          </a:p>
          <a:p>
            <a:pPr algn="just">
              <a:buNone/>
            </a:pPr>
            <a:r>
              <a:rPr lang="en-US" sz="2400" dirty="0" smtClean="0">
                <a:cs typeface="Times New Roman" pitchFamily="18" charset="0"/>
              </a:rPr>
              <a:t>The statements will be executed until the condition becomes true.</a:t>
            </a:r>
          </a:p>
          <a:p>
            <a:pPr algn="just">
              <a:buNone/>
            </a:pPr>
            <a:r>
              <a:rPr lang="en-US" sz="2400" dirty="0" smtClean="0"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sz="2400" b="1" dirty="0">
                <a:cs typeface="Times New Roman" pitchFamily="18" charset="0"/>
              </a:rPr>
              <a:t>w</a:t>
            </a:r>
            <a:r>
              <a:rPr lang="en-US" sz="2400" b="1" dirty="0" smtClean="0">
                <a:cs typeface="Times New Roman" pitchFamily="18" charset="0"/>
              </a:rPr>
              <a:t>hile 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b="1" dirty="0" err="1" smtClean="0">
                <a:cs typeface="Times New Roman" pitchFamily="18" charset="0"/>
              </a:rPr>
              <a:t>condition_statement</a:t>
            </a:r>
            <a:r>
              <a:rPr lang="en-US" sz="2400" dirty="0" smtClean="0">
                <a:cs typeface="Times New Roman" pitchFamily="18" charset="0"/>
              </a:rPr>
              <a:t>);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5619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10" y="3276600"/>
            <a:ext cx="26479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960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do while - </a:t>
            </a:r>
            <a:r>
              <a:rPr lang="en-US" sz="3600" b="1" dirty="0" smtClean="0">
                <a:solidFill>
                  <a:schemeClr val="bg1"/>
                </a:solidFill>
              </a:rPr>
              <a:t>loop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027487"/>
            <a:ext cx="4181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260599"/>
            <a:ext cx="16097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198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cs typeface="Times New Roman" pitchFamily="18" charset="0"/>
              </a:rPr>
              <a:t>for -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 smtClean="0">
                <a:cs typeface="Times New Roman" pitchFamily="18" charset="0"/>
              </a:rPr>
              <a:t>for</a:t>
            </a:r>
            <a:r>
              <a:rPr lang="en-US" sz="2600" dirty="0" smtClean="0">
                <a:cs typeface="Times New Roman" pitchFamily="18" charset="0"/>
              </a:rPr>
              <a:t> loop is used when you want to iterate over a range of value.</a:t>
            </a:r>
            <a:br>
              <a:rPr lang="en-US" sz="2600" dirty="0" smtClean="0">
                <a:cs typeface="Times New Roman" pitchFamily="18" charset="0"/>
              </a:rPr>
            </a:br>
            <a:endParaRPr lang="en-US" sz="26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600" b="1" u="sng" dirty="0" smtClean="0">
                <a:cs typeface="Times New Roman" pitchFamily="18" charset="0"/>
              </a:rPr>
              <a:t>Syntax:-</a:t>
            </a:r>
          </a:p>
          <a:p>
            <a:pPr>
              <a:buNone/>
            </a:pPr>
            <a:r>
              <a:rPr lang="en-US" sz="2600" dirty="0" smtClean="0">
                <a:cs typeface="Times New Roman" pitchFamily="18" charset="0"/>
              </a:rPr>
              <a:t>for(initialization; condition; increment/decrement)</a:t>
            </a:r>
          </a:p>
          <a:p>
            <a:pPr>
              <a:buNone/>
            </a:pPr>
            <a:r>
              <a:rPr lang="en-US" sz="2600" dirty="0" smtClean="0"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600" dirty="0" smtClean="0">
                <a:cs typeface="Times New Roman" pitchFamily="18" charset="0"/>
              </a:rPr>
              <a:t>     statements to be executed until the condition becomes false</a:t>
            </a:r>
          </a:p>
          <a:p>
            <a:pPr>
              <a:buNone/>
            </a:pPr>
            <a:r>
              <a:rPr lang="en-US" sz="2600" dirty="0" smtClean="0"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600" b="1" u="sng" dirty="0" err="1" smtClean="0">
                <a:cs typeface="Times New Roman" pitchFamily="18" charset="0"/>
              </a:rPr>
              <a:t>E.x</a:t>
            </a:r>
            <a:r>
              <a:rPr lang="en-US" sz="2600" b="1" u="sng" dirty="0" smtClean="0">
                <a:cs typeface="Times New Roman" pitchFamily="18" charset="0"/>
              </a:rPr>
              <a:t>:-</a:t>
            </a:r>
          </a:p>
          <a:p>
            <a:pPr>
              <a:buNone/>
            </a:pPr>
            <a:r>
              <a:rPr lang="en-US" sz="2600" dirty="0" smtClean="0">
                <a:cs typeface="Times New Roman" pitchFamily="18" charset="0"/>
              </a:rPr>
              <a:t>for(</a:t>
            </a:r>
            <a:r>
              <a:rPr lang="en-US" sz="2600" dirty="0" err="1" smtClean="0">
                <a:cs typeface="Times New Roman" pitchFamily="18" charset="0"/>
              </a:rPr>
              <a:t>int</a:t>
            </a:r>
            <a:r>
              <a:rPr lang="en-US" sz="2600" dirty="0" smtClean="0">
                <a:cs typeface="Times New Roman" pitchFamily="18" charset="0"/>
              </a:rPr>
              <a:t> x=0; x&lt;10;x++)</a:t>
            </a:r>
          </a:p>
          <a:p>
            <a:pPr>
              <a:buNone/>
            </a:pPr>
            <a:r>
              <a:rPr lang="en-US" sz="2600" dirty="0" smtClean="0"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2600" dirty="0" smtClean="0">
                <a:cs typeface="Times New Roman" pitchFamily="18" charset="0"/>
              </a:rPr>
              <a:t>     </a:t>
            </a:r>
            <a:r>
              <a:rPr lang="en-US" sz="2600" dirty="0" err="1" smtClean="0">
                <a:cs typeface="Times New Roman" pitchFamily="18" charset="0"/>
              </a:rPr>
              <a:t>System.out.println</a:t>
            </a:r>
            <a:r>
              <a:rPr lang="en-US" sz="2600" dirty="0" smtClean="0">
                <a:cs typeface="Times New Roman" pitchFamily="18" charset="0"/>
              </a:rPr>
              <a:t>(“value of x:”+x);</a:t>
            </a:r>
          </a:p>
          <a:p>
            <a:pPr>
              <a:buNone/>
            </a:pPr>
            <a:r>
              <a:rPr lang="en-US" sz="2600" dirty="0" smtClean="0">
                <a:cs typeface="Times New Roman" pitchFamily="18" charset="0"/>
              </a:rPr>
              <a:t>}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43" y="1177018"/>
            <a:ext cx="5543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855" y="3886200"/>
            <a:ext cx="5476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0198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cs typeface="Times New Roman" pitchFamily="18" charset="0"/>
              </a:rPr>
              <a:t>for - </a:t>
            </a:r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52600" y="609600"/>
            <a:ext cx="2362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cs typeface="Times New Roman" pitchFamily="18" charset="0"/>
              </a:rPr>
              <a:t>Using for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57636" y="3200400"/>
            <a:ext cx="2362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cs typeface="Times New Roman" pitchFamily="18" charset="0"/>
              </a:rPr>
              <a:t>Using while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943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break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9248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cs typeface="Times New Roman" pitchFamily="18" charset="0"/>
              </a:rPr>
              <a:t>The </a:t>
            </a:r>
            <a:r>
              <a:rPr lang="en-IN" sz="2400" b="1" dirty="0">
                <a:cs typeface="Times New Roman" pitchFamily="18" charset="0"/>
              </a:rPr>
              <a:t>break</a:t>
            </a:r>
            <a:r>
              <a:rPr lang="en-IN" sz="2400" dirty="0">
                <a:cs typeface="Times New Roman" pitchFamily="18" charset="0"/>
              </a:rPr>
              <a:t> statement in Java programming language has the following two usages: When the break statement is encountered inside a loop, the loop is immediately terminated and program control resumes at the next statement following the loop</a:t>
            </a:r>
            <a:endParaRPr lang="en-US" sz="2400" dirty="0"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1905000"/>
            <a:ext cx="33830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4629"/>
            <a:ext cx="4429421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34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continue</a:t>
            </a:r>
            <a:endParaRPr lang="en-US" altLang="zh-CN" sz="3600" b="1" dirty="0">
              <a:ea typeface="SimSun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Continue statement is used when we want to skip the rest of the statement in the body of the loop and continue with the next iteration of the loop.</a:t>
            </a:r>
            <a:endParaRPr lang="en-US" sz="2400" dirty="0"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09799"/>
            <a:ext cx="4511579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28836"/>
            <a:ext cx="28384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27432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524000"/>
            <a:ext cx="5410200" cy="349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3038" indent="-173038" fontAlgn="auto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173038" algn="l"/>
                <a:tab pos="630238" algn="l"/>
                <a:tab pos="1087438" algn="l"/>
                <a:tab pos="1544638" algn="l"/>
                <a:tab pos="2001838" algn="l"/>
                <a:tab pos="2459038" algn="l"/>
                <a:tab pos="2916238" algn="l"/>
                <a:tab pos="3373438" algn="l"/>
                <a:tab pos="3830638" algn="l"/>
                <a:tab pos="4287838" algn="l"/>
                <a:tab pos="4745038" algn="l"/>
                <a:tab pos="5202238" algn="l"/>
                <a:tab pos="5659438" algn="l"/>
                <a:tab pos="6116638" algn="l"/>
                <a:tab pos="6573838" algn="l"/>
                <a:tab pos="7031038" algn="l"/>
                <a:tab pos="7488238" algn="l"/>
                <a:tab pos="7945438" algn="l"/>
                <a:tab pos="8402638" algn="l"/>
                <a:tab pos="8859838" algn="l"/>
                <a:tab pos="9317038" algn="l"/>
              </a:tabLst>
              <a:defRPr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further info please visit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www.techstratinc.com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cs typeface="Times New Roman" pitchFamily="18" charset="0"/>
              </a:rPr>
              <a:t>TOPICS TO BE </a:t>
            </a:r>
            <a:r>
              <a:rPr lang="en-US" sz="3600" b="1" dirty="0" smtClean="0">
                <a:solidFill>
                  <a:schemeClr val="bg1"/>
                </a:solidFill>
                <a:cs typeface="Times New Roman" pitchFamily="18" charset="0"/>
              </a:rPr>
              <a:t>COVERED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itchFamily="18" charset="0"/>
              </a:rPr>
              <a:t>if else</a:t>
            </a:r>
          </a:p>
          <a:p>
            <a:r>
              <a:rPr lang="en-US" sz="2400" dirty="0" smtClean="0">
                <a:cs typeface="Times New Roman" pitchFamily="18" charset="0"/>
              </a:rPr>
              <a:t>switch</a:t>
            </a:r>
          </a:p>
          <a:p>
            <a:r>
              <a:rPr lang="en-US" sz="2400" dirty="0" smtClean="0">
                <a:cs typeface="Times New Roman" pitchFamily="18" charset="0"/>
              </a:rPr>
              <a:t>while</a:t>
            </a:r>
          </a:p>
          <a:p>
            <a:r>
              <a:rPr lang="en-US" sz="2400" dirty="0" smtClean="0">
                <a:cs typeface="Times New Roman" pitchFamily="18" charset="0"/>
              </a:rPr>
              <a:t>do while</a:t>
            </a:r>
          </a:p>
          <a:p>
            <a:r>
              <a:rPr lang="en-US" sz="2400" dirty="0" smtClean="0">
                <a:cs typeface="Times New Roman" pitchFamily="18" charset="0"/>
              </a:rPr>
              <a:t>for</a:t>
            </a:r>
          </a:p>
          <a:p>
            <a:r>
              <a:rPr lang="en-US" sz="2400" dirty="0" smtClean="0">
                <a:cs typeface="Times New Roman" pitchFamily="18" charset="0"/>
              </a:rPr>
              <a:t>break</a:t>
            </a:r>
          </a:p>
          <a:p>
            <a:r>
              <a:rPr lang="en-US" sz="2400" dirty="0" smtClean="0">
                <a:cs typeface="Times New Roman" pitchFamily="18" charset="0"/>
              </a:rPr>
              <a:t>continue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87A-A62A-4557-A001-366F0C3D98A1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495"/>
            <a:ext cx="6400800" cy="66730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if-else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52147"/>
            <a:ext cx="8229600" cy="5867400"/>
          </a:xfrm>
        </p:spPr>
        <p:txBody>
          <a:bodyPr>
            <a:noAutofit/>
          </a:bodyPr>
          <a:lstStyle/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cs typeface="Times New Roman" pitchFamily="18" charset="0"/>
              </a:rPr>
              <a:t>If Else statement</a:t>
            </a:r>
            <a:r>
              <a:rPr lang="en-US" sz="2400" dirty="0" smtClean="0">
                <a:cs typeface="Times New Roman" pitchFamily="18" charset="0"/>
              </a:rPr>
              <a:t> consists of one </a:t>
            </a:r>
            <a:r>
              <a:rPr lang="en-US" sz="2400" i="1" dirty="0" smtClean="0">
                <a:cs typeface="Times New Roman" pitchFamily="18" charset="0"/>
              </a:rPr>
              <a:t>if condition</a:t>
            </a:r>
            <a:r>
              <a:rPr lang="en-US" sz="2400" dirty="0" smtClean="0">
                <a:cs typeface="Times New Roman" pitchFamily="18" charset="0"/>
              </a:rPr>
              <a:t> and </a:t>
            </a:r>
            <a:r>
              <a:rPr lang="en-US" sz="2400" dirty="0" smtClean="0">
                <a:cs typeface="Times New Roman" pitchFamily="18" charset="0"/>
              </a:rPr>
              <a:t>one</a:t>
            </a:r>
            <a:r>
              <a:rPr lang="en-US" sz="2400" dirty="0" smtClean="0">
                <a:cs typeface="Times New Roman" pitchFamily="18" charset="0"/>
              </a:rPr>
              <a:t> </a:t>
            </a:r>
            <a:r>
              <a:rPr lang="en-US" sz="2400" i="1" dirty="0" smtClean="0">
                <a:cs typeface="Times New Roman" pitchFamily="18" charset="0"/>
              </a:rPr>
              <a:t>else</a:t>
            </a:r>
            <a:r>
              <a:rPr lang="en-US" sz="2400" dirty="0" smtClean="0">
                <a:cs typeface="Times New Roman" pitchFamily="18" charset="0"/>
              </a:rPr>
              <a:t> part. It encloses some code which is executed only if the </a:t>
            </a:r>
            <a:r>
              <a:rPr lang="en-US" sz="2400" i="1" dirty="0" smtClean="0">
                <a:cs typeface="Times New Roman" pitchFamily="18" charset="0"/>
              </a:rPr>
              <a:t>if condition</a:t>
            </a:r>
            <a:r>
              <a:rPr lang="en-US" sz="2400" dirty="0" smtClean="0">
                <a:cs typeface="Times New Roman" pitchFamily="18" charset="0"/>
              </a:rPr>
              <a:t> is true, if its false then the else part of the code will be executed</a:t>
            </a:r>
            <a:r>
              <a:rPr lang="en-US" sz="2400" b="1" dirty="0" smtClean="0">
                <a:cs typeface="Times New Roman" pitchFamily="18" charset="0"/>
              </a:rPr>
              <a:t>.</a:t>
            </a:r>
          </a:p>
          <a:p>
            <a:pPr lvl="2"/>
            <a:r>
              <a:rPr lang="en-US" sz="1600" dirty="0">
                <a:cs typeface="Times New Roman" pitchFamily="18" charset="0"/>
              </a:rPr>
              <a:t>Simple if statement</a:t>
            </a:r>
          </a:p>
          <a:p>
            <a:pPr lvl="2"/>
            <a:r>
              <a:rPr lang="en-US" sz="1600" dirty="0">
                <a:cs typeface="Times New Roman" pitchFamily="18" charset="0"/>
              </a:rPr>
              <a:t>if-else statement</a:t>
            </a:r>
          </a:p>
          <a:p>
            <a:pPr lvl="2"/>
            <a:r>
              <a:rPr lang="en-US" sz="1600" dirty="0" smtClean="0">
                <a:cs typeface="Times New Roman" pitchFamily="18" charset="0"/>
              </a:rPr>
              <a:t>if-else-if </a:t>
            </a:r>
            <a:endParaRPr lang="en-US" sz="1600" dirty="0">
              <a:cs typeface="Times New Roman" pitchFamily="18" charset="0"/>
            </a:endParaRPr>
          </a:p>
          <a:p>
            <a:pPr lvl="2"/>
            <a:r>
              <a:rPr lang="en-US" sz="1600" dirty="0">
                <a:cs typeface="Times New Roman" pitchFamily="18" charset="0"/>
              </a:rPr>
              <a:t>Nested if-statement</a:t>
            </a:r>
          </a:p>
          <a:p>
            <a:pPr algn="just">
              <a:buNone/>
            </a:pPr>
            <a:r>
              <a:rPr lang="en-US" sz="2400" b="1" u="sng" dirty="0" smtClean="0">
                <a:cs typeface="Times New Roman" pitchFamily="18" charset="0"/>
              </a:rPr>
              <a:t>Syntax</a:t>
            </a:r>
            <a:r>
              <a:rPr lang="en-US" sz="2400" b="1" u="sng" dirty="0" smtClean="0">
                <a:cs typeface="Times New Roman" pitchFamily="18" charset="0"/>
              </a:rPr>
              <a:t>:-</a:t>
            </a:r>
          </a:p>
          <a:p>
            <a:pPr algn="just">
              <a:buNone/>
            </a:pPr>
            <a:r>
              <a:rPr lang="en-US" sz="1800" dirty="0" smtClean="0">
                <a:cs typeface="Times New Roman" pitchFamily="18" charset="0"/>
              </a:rPr>
              <a:t>if(</a:t>
            </a:r>
            <a:r>
              <a:rPr lang="en-US" sz="1800" dirty="0" err="1" smtClean="0">
                <a:cs typeface="Times New Roman" pitchFamily="18" charset="0"/>
              </a:rPr>
              <a:t>conditional_statement</a:t>
            </a:r>
            <a:r>
              <a:rPr lang="en-US" sz="1800" dirty="0" smtClean="0">
                <a:cs typeface="Times New Roman" pitchFamily="18" charset="0"/>
              </a:rPr>
              <a:t>)</a:t>
            </a:r>
          </a:p>
          <a:p>
            <a:pPr algn="just">
              <a:buNone/>
            </a:pPr>
            <a:r>
              <a:rPr lang="en-US" sz="1800" dirty="0" smtClean="0"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1800" dirty="0" smtClean="0">
                <a:cs typeface="Times New Roman" pitchFamily="18" charset="0"/>
              </a:rPr>
              <a:t>statement to be executed if conditions becomes true</a:t>
            </a:r>
          </a:p>
          <a:p>
            <a:pPr algn="just">
              <a:buNone/>
            </a:pPr>
            <a:r>
              <a:rPr lang="en-US" sz="1800" dirty="0" smtClean="0"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sz="1800" dirty="0" smtClean="0">
                <a:cs typeface="Times New Roman" pitchFamily="18" charset="0"/>
              </a:rPr>
              <a:t>else</a:t>
            </a:r>
          </a:p>
          <a:p>
            <a:pPr algn="just">
              <a:buNone/>
            </a:pPr>
            <a:r>
              <a:rPr lang="en-US" sz="1800" dirty="0" smtClean="0"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1800" dirty="0" smtClean="0">
                <a:cs typeface="Times New Roman" pitchFamily="18" charset="0"/>
              </a:rPr>
              <a:t> statements to be executed if the above condition becomes false</a:t>
            </a:r>
          </a:p>
          <a:p>
            <a:pPr algn="just">
              <a:buNone/>
            </a:pPr>
            <a:r>
              <a:rPr lang="en-US" sz="1800" dirty="0" smtClean="0">
                <a:cs typeface="Times New Roman" pitchFamily="18" charset="0"/>
              </a:rPr>
              <a:t>}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51114"/>
            <a:ext cx="3733800" cy="34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495"/>
            <a:ext cx="6400800" cy="66730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if-else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3092"/>
            <a:ext cx="5810250" cy="294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45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495"/>
            <a:ext cx="6400800" cy="66730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Boolean Expressions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29" y="838200"/>
            <a:ext cx="82296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00325"/>
            <a:ext cx="6019800" cy="387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99" y="3733800"/>
            <a:ext cx="16383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8650"/>
            <a:ext cx="540969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33800"/>
            <a:ext cx="5391150" cy="1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507140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495"/>
            <a:ext cx="6400800" cy="66730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Boolean Expressions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7095"/>
            <a:ext cx="6400800" cy="66730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Conditional Operator (</a:t>
            </a:r>
            <a:r>
              <a:rPr lang="en-IN" sz="3600" b="1" dirty="0" smtClean="0"/>
              <a:t>? :) </a:t>
            </a:r>
            <a:r>
              <a:rPr lang="en-IN" sz="3600" b="1" dirty="0"/>
              <a:t/>
            </a:r>
            <a:br>
              <a:rPr lang="en-IN" sz="3600" b="1" dirty="0"/>
            </a:b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685800"/>
            <a:ext cx="594086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05917"/>
            <a:ext cx="54673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17"/>
            <a:ext cx="640080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switch</a:t>
            </a:r>
            <a:endParaRPr lang="en-US" sz="3600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4864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Unlike if-then and if-then-else statements, the switch statement can have a number of possible execution paths.</a:t>
            </a:r>
          </a:p>
          <a:p>
            <a:pPr>
              <a:buNone/>
              <a:defRPr/>
            </a:pPr>
            <a:r>
              <a:rPr lang="en-US" sz="2000" b="1" u="sng" dirty="0" smtClean="0">
                <a:cs typeface="Times New Roman" pitchFamily="18" charset="0"/>
              </a:rPr>
              <a:t>Syntax:-</a:t>
            </a:r>
          </a:p>
          <a:p>
            <a:pPr>
              <a:buNone/>
              <a:defRPr/>
            </a:pPr>
            <a:endParaRPr lang="en-US" sz="2000" b="1" u="sng" dirty="0" smtClean="0"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2000" b="1" dirty="0" smtClean="0">
                <a:cs typeface="Times New Roman" pitchFamily="18" charset="0"/>
              </a:rPr>
              <a:t>switch (variable) 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{ </a:t>
            </a:r>
          </a:p>
          <a:p>
            <a:pPr>
              <a:buNone/>
              <a:defRPr/>
            </a:pPr>
            <a:r>
              <a:rPr lang="en-US" sz="2000" b="1" dirty="0" smtClean="0">
                <a:cs typeface="Times New Roman" pitchFamily="18" charset="0"/>
              </a:rPr>
              <a:t>case c1: statements </a:t>
            </a:r>
            <a:r>
              <a:rPr lang="en-US" sz="2000" dirty="0" smtClean="0">
                <a:cs typeface="Times New Roman" pitchFamily="18" charset="0"/>
              </a:rPr>
              <a:t>// they are executed if variable == c1 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      break; </a:t>
            </a:r>
          </a:p>
          <a:p>
            <a:pPr>
              <a:buNone/>
              <a:defRPr/>
            </a:pPr>
            <a:r>
              <a:rPr lang="en-US" sz="2000" b="1" dirty="0" smtClean="0">
                <a:cs typeface="Times New Roman" pitchFamily="18" charset="0"/>
              </a:rPr>
              <a:t>case c2: statements </a:t>
            </a:r>
            <a:r>
              <a:rPr lang="en-US" sz="2000" dirty="0" smtClean="0">
                <a:cs typeface="Times New Roman" pitchFamily="18" charset="0"/>
              </a:rPr>
              <a:t>// they are executed if variable == c2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      break; </a:t>
            </a:r>
          </a:p>
          <a:p>
            <a:pPr>
              <a:buNone/>
              <a:defRPr/>
            </a:pPr>
            <a:r>
              <a:rPr lang="en-US" sz="2000" b="1" dirty="0" smtClean="0">
                <a:cs typeface="Times New Roman" pitchFamily="18" charset="0"/>
              </a:rPr>
              <a:t>default: statements </a:t>
            </a:r>
            <a:r>
              <a:rPr lang="en-US" sz="2000" dirty="0" smtClean="0">
                <a:cs typeface="Times New Roman" pitchFamily="18" charset="0"/>
              </a:rPr>
              <a:t>//they are executed if none of the above case is satisfied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             break; </a:t>
            </a:r>
          </a:p>
          <a:p>
            <a:pPr>
              <a:buNone/>
              <a:defRPr/>
            </a:pPr>
            <a:r>
              <a:rPr lang="en-US" sz="2000" dirty="0" smtClean="0">
                <a:cs typeface="Times New Roman" pitchFamily="18" charset="0"/>
              </a:rPr>
              <a:t>}</a:t>
            </a:r>
            <a:endParaRPr lang="da-DK" sz="20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8" y="762000"/>
            <a:ext cx="18764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17"/>
            <a:ext cx="6400800" cy="609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switch</a:t>
            </a:r>
            <a:endParaRPr lang="en-US" sz="36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690" y="763780"/>
            <a:ext cx="2219325" cy="342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5943600" cy="344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17625"/>
            <a:ext cx="32575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217D867DFAE4DA5CCF23253CB61DA" ma:contentTypeVersion="0" ma:contentTypeDescription="Create a new document." ma:contentTypeScope="" ma:versionID="7aa0ddfb0d2fee9eb5612b1caef0e76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588DA0-7695-4C57-BF62-D92EDB22876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54548D-08F4-45B3-B48C-5980370A7F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BF6E2D4-85D8-430D-A472-56C9D2799B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380</Words>
  <Application>Microsoft Office PowerPoint</Application>
  <PresentationFormat>On-screen Show (4:3)</PresentationFormat>
  <Paragraphs>153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SimSun</vt:lpstr>
      <vt:lpstr>Arial</vt:lpstr>
      <vt:lpstr>Calibri</vt:lpstr>
      <vt:lpstr>Times New Roman</vt:lpstr>
      <vt:lpstr>Wingdings</vt:lpstr>
      <vt:lpstr>Office Theme</vt:lpstr>
      <vt:lpstr>CONTROL STATEMENTS LOOPS</vt:lpstr>
      <vt:lpstr>TOPICS TO BE COVERED</vt:lpstr>
      <vt:lpstr>if-else</vt:lpstr>
      <vt:lpstr>if-else</vt:lpstr>
      <vt:lpstr>Boolean Expressions</vt:lpstr>
      <vt:lpstr>Boolean Expressions</vt:lpstr>
      <vt:lpstr>Conditional Operator (? :)  </vt:lpstr>
      <vt:lpstr>switch</vt:lpstr>
      <vt:lpstr>switch</vt:lpstr>
      <vt:lpstr>LOOPS</vt:lpstr>
      <vt:lpstr>while - loop</vt:lpstr>
      <vt:lpstr>while - loop</vt:lpstr>
      <vt:lpstr>do while - loop</vt:lpstr>
      <vt:lpstr>do while - loop</vt:lpstr>
      <vt:lpstr>for - loop</vt:lpstr>
      <vt:lpstr>for - loop</vt:lpstr>
      <vt:lpstr>break</vt:lpstr>
      <vt:lpstr>continue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Harika Mengani</dc:creator>
  <cp:lastModifiedBy>User</cp:lastModifiedBy>
  <cp:revision>101</cp:revision>
  <dcterms:created xsi:type="dcterms:W3CDTF">2011-09-04T18:04:13Z</dcterms:created>
  <dcterms:modified xsi:type="dcterms:W3CDTF">2023-06-21T11:36:24Z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0x010100BD6217D867DFAE4DA5CCF23253CB61DA</vt:lpwstr>
  </property>
</Properties>
</file>