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10"/>
  </p:notesMasterIdLst>
  <p:handoutMasterIdLst>
    <p:handoutMasterId r:id="rId11"/>
  </p:handout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ka Mengani" initials="HM" lastIdx="1" clrIdx="0">
    <p:extLst>
      <p:ext uri="{19B8F6BF-5375-455C-9EA6-DF929625EA0E}">
        <p15:presenceInfo xmlns:p15="http://schemas.microsoft.com/office/powerpoint/2012/main" userId="Harika Meng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78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TSI</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D6F6F2-54DE-458A-B950-0B5A43FB44B2}" type="slidenum">
              <a:rPr lang="en-US" smtClean="0"/>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794" y="0"/>
            <a:ext cx="3047619" cy="926984"/>
          </a:xfrm>
          <a:prstGeom prst="rect">
            <a:avLst/>
          </a:prstGeom>
        </p:spPr>
      </p:pic>
    </p:spTree>
    <p:extLst>
      <p:ext uri="{BB962C8B-B14F-4D97-AF65-F5344CB8AC3E}">
        <p14:creationId xmlns:p14="http://schemas.microsoft.com/office/powerpoint/2010/main" val="1878070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B9D96-41C0-4FD4-9012-86FF95D6B2E9}"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2C7B8-AC8D-49EE-8589-362D5D51D5B1}" type="slidenum">
              <a:rPr lang="en-US" smtClean="0"/>
              <a:t>‹#›</a:t>
            </a:fld>
            <a:endParaRPr lang="en-US"/>
          </a:p>
        </p:txBody>
      </p:sp>
    </p:spTree>
    <p:extLst>
      <p:ext uri="{BB962C8B-B14F-4D97-AF65-F5344CB8AC3E}">
        <p14:creationId xmlns:p14="http://schemas.microsoft.com/office/powerpoint/2010/main" val="351763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27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96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930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FA754-D5C3-4E66-96A6-867B257F58DC}" type="datetimeFigureOut">
              <a:rPr lang="en-US" smtClean="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12528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443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FA754-D5C3-4E66-96A6-867B257F58DC}" type="datetimeFigureOut">
              <a:rPr lang="en-US" smtClean="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44081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86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86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10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19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33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6/21/2023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02972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21926" y="4222148"/>
            <a:ext cx="7222067" cy="1766870"/>
          </a:xfrm>
        </p:spPr>
        <p:txBody>
          <a:bodyPr/>
          <a:lstStyle/>
          <a:p>
            <a:r>
              <a:rPr lang="en-US" sz="6600" dirty="0" smtClean="0"/>
              <a:t>Core JAVA</a:t>
            </a:r>
            <a:endParaRPr lang="en-US" sz="6600" dirty="0"/>
          </a:p>
        </p:txBody>
      </p:sp>
      <p:sp>
        <p:nvSpPr>
          <p:cNvPr id="3" name="Subtitle 2"/>
          <p:cNvSpPr>
            <a:spLocks noGrp="1"/>
          </p:cNvSpPr>
          <p:nvPr>
            <p:ph type="subTitle" idx="1"/>
          </p:nvPr>
        </p:nvSpPr>
        <p:spPr>
          <a:xfrm>
            <a:off x="365760" y="4617720"/>
            <a:ext cx="8534400" cy="1752600"/>
          </a:xfrm>
        </p:spPr>
        <p:txBody>
          <a:bodyPr/>
          <a:lstStyle/>
          <a:p>
            <a:endParaRPr lang="en-US" dirty="0"/>
          </a:p>
        </p:txBody>
      </p:sp>
      <p:sp>
        <p:nvSpPr>
          <p:cNvPr id="6" name="TextBox 10"/>
          <p:cNvSpPr txBox="1">
            <a:spLocks noChangeArrowheads="1"/>
          </p:cNvSpPr>
          <p:nvPr/>
        </p:nvSpPr>
        <p:spPr bwMode="auto">
          <a:xfrm>
            <a:off x="5473505" y="947224"/>
            <a:ext cx="2286000" cy="276225"/>
          </a:xfrm>
          <a:prstGeom prst="rect">
            <a:avLst/>
          </a:prstGeom>
          <a:noFill/>
          <a:ln w="9525">
            <a:noFill/>
            <a:miter lim="800000"/>
            <a:headEnd/>
            <a:tailEnd/>
          </a:ln>
        </p:spPr>
        <p:txBody>
          <a:bodyPr>
            <a:spAutoFit/>
          </a:bodyPr>
          <a:lstStyle/>
          <a:p>
            <a:pPr algn="ctr"/>
            <a:r>
              <a:rPr lang="en-US" sz="1200" b="1" dirty="0">
                <a:solidFill>
                  <a:srgbClr val="C35C59"/>
                </a:solidFill>
                <a:latin typeface="Calibri" pitchFamily="34" charset="0"/>
              </a:rPr>
              <a:t>TRAINING &amp; RECRUITMENT</a:t>
            </a:r>
          </a:p>
        </p:txBody>
      </p:sp>
      <p:sp>
        <p:nvSpPr>
          <p:cNvPr id="7" name="TextBox 7"/>
          <p:cNvSpPr txBox="1">
            <a:spLocks noChangeArrowheads="1"/>
          </p:cNvSpPr>
          <p:nvPr/>
        </p:nvSpPr>
        <p:spPr bwMode="auto">
          <a:xfrm>
            <a:off x="5473505" y="1619021"/>
            <a:ext cx="2209800" cy="276225"/>
          </a:xfrm>
          <a:prstGeom prst="rect">
            <a:avLst/>
          </a:prstGeom>
          <a:noFill/>
          <a:ln w="9525">
            <a:noFill/>
            <a:miter lim="800000"/>
            <a:headEnd/>
            <a:tailEnd/>
          </a:ln>
        </p:spPr>
        <p:txBody>
          <a:bodyPr>
            <a:spAutoFit/>
          </a:bodyPr>
          <a:lstStyle/>
          <a:p>
            <a:pPr algn="ctr"/>
            <a:r>
              <a:rPr lang="en-US" sz="1200" b="1" dirty="0" smtClean="0">
                <a:solidFill>
                  <a:srgbClr val="C35C59"/>
                </a:solidFill>
                <a:latin typeface="Calibri" pitchFamily="34" charset="0"/>
              </a:rPr>
              <a:t>OFFSHORE </a:t>
            </a:r>
            <a:r>
              <a:rPr lang="en-US" sz="1200" b="1" dirty="0">
                <a:solidFill>
                  <a:srgbClr val="C35C59"/>
                </a:solidFill>
                <a:latin typeface="Calibri" pitchFamily="34" charset="0"/>
              </a:rPr>
              <a:t>DEVELOPMENT</a:t>
            </a:r>
          </a:p>
        </p:txBody>
      </p:sp>
      <p:sp>
        <p:nvSpPr>
          <p:cNvPr id="8" name="TextBox 5"/>
          <p:cNvSpPr txBox="1">
            <a:spLocks noChangeArrowheads="1"/>
          </p:cNvSpPr>
          <p:nvPr/>
        </p:nvSpPr>
        <p:spPr bwMode="auto">
          <a:xfrm>
            <a:off x="5473505" y="2248787"/>
            <a:ext cx="2057400" cy="276225"/>
          </a:xfrm>
          <a:prstGeom prst="rect">
            <a:avLst/>
          </a:prstGeom>
          <a:noFill/>
          <a:ln w="9525">
            <a:noFill/>
            <a:miter lim="800000"/>
            <a:headEnd/>
            <a:tailEnd/>
          </a:ln>
        </p:spPr>
        <p:txBody>
          <a:bodyPr>
            <a:spAutoFit/>
          </a:bodyPr>
          <a:lstStyle/>
          <a:p>
            <a:pPr algn="ctr"/>
            <a:r>
              <a:rPr lang="en-US" sz="1200" b="1" dirty="0">
                <a:solidFill>
                  <a:srgbClr val="C35C59"/>
                </a:solidFill>
                <a:latin typeface="Calibri" pitchFamily="34" charset="0"/>
              </a:rPr>
              <a:t>IDENTITY MANAGEMENT</a:t>
            </a:r>
          </a:p>
        </p:txBody>
      </p:sp>
      <p:sp>
        <p:nvSpPr>
          <p:cNvPr id="9" name="TextBox 9"/>
          <p:cNvSpPr txBox="1">
            <a:spLocks noChangeArrowheads="1"/>
          </p:cNvSpPr>
          <p:nvPr/>
        </p:nvSpPr>
        <p:spPr bwMode="auto">
          <a:xfrm>
            <a:off x="5473505" y="2878553"/>
            <a:ext cx="2057400" cy="276225"/>
          </a:xfrm>
          <a:prstGeom prst="rect">
            <a:avLst/>
          </a:prstGeom>
          <a:noFill/>
          <a:ln w="9525">
            <a:noFill/>
            <a:miter lim="800000"/>
            <a:headEnd/>
            <a:tailEnd/>
          </a:ln>
        </p:spPr>
        <p:txBody>
          <a:bodyPr>
            <a:spAutoFit/>
          </a:bodyPr>
          <a:lstStyle/>
          <a:p>
            <a:pPr algn="ctr"/>
            <a:r>
              <a:rPr lang="en-US" sz="1200" b="1">
                <a:solidFill>
                  <a:srgbClr val="C35C59"/>
                </a:solidFill>
                <a:latin typeface="Calibri" pitchFamily="34" charset="0"/>
              </a:rPr>
              <a:t>PORTAL DEVELOPMENT</a:t>
            </a:r>
          </a:p>
        </p:txBody>
      </p:sp>
      <p:sp>
        <p:nvSpPr>
          <p:cNvPr id="10" name="TextBox 8"/>
          <p:cNvSpPr txBox="1">
            <a:spLocks noChangeArrowheads="1"/>
          </p:cNvSpPr>
          <p:nvPr/>
        </p:nvSpPr>
        <p:spPr bwMode="auto">
          <a:xfrm>
            <a:off x="5397305" y="3454269"/>
            <a:ext cx="2438400" cy="276225"/>
          </a:xfrm>
          <a:prstGeom prst="rect">
            <a:avLst/>
          </a:prstGeom>
          <a:noFill/>
          <a:ln w="9525">
            <a:noFill/>
            <a:miter lim="800000"/>
            <a:headEnd/>
            <a:tailEnd/>
          </a:ln>
        </p:spPr>
        <p:txBody>
          <a:bodyPr>
            <a:spAutoFit/>
          </a:bodyPr>
          <a:lstStyle/>
          <a:p>
            <a:pPr algn="ctr"/>
            <a:r>
              <a:rPr lang="en-US" sz="1200" b="1" dirty="0">
                <a:solidFill>
                  <a:srgbClr val="C35C59"/>
                </a:solidFill>
                <a:latin typeface="Calibri" pitchFamily="34" charset="0"/>
              </a:rPr>
              <a:t>APPLICATION DEVELOPMENT</a:t>
            </a:r>
          </a:p>
        </p:txBody>
      </p:sp>
    </p:spTree>
    <p:extLst>
      <p:ext uri="{BB962C8B-B14F-4D97-AF65-F5344CB8AC3E}">
        <p14:creationId xmlns:p14="http://schemas.microsoft.com/office/powerpoint/2010/main" val="2063787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What is Java?</a:t>
            </a:r>
          </a:p>
        </p:txBody>
      </p:sp>
      <p:sp>
        <p:nvSpPr>
          <p:cNvPr id="3" name="Content Placeholder 2"/>
          <p:cNvSpPr>
            <a:spLocks noGrp="1"/>
          </p:cNvSpPr>
          <p:nvPr>
            <p:ph idx="1"/>
          </p:nvPr>
        </p:nvSpPr>
        <p:spPr/>
        <p:txBody>
          <a:bodyPr>
            <a:normAutofit fontScale="92500" lnSpcReduction="20000"/>
          </a:bodyPr>
          <a:lstStyle/>
          <a:p>
            <a:r>
              <a:rPr lang="en-US" sz="1900" dirty="0">
                <a:solidFill>
                  <a:schemeClr val="tx1"/>
                </a:solidFill>
              </a:rPr>
              <a:t>Java is a cross-platform object-oriented programming language that was released by James Gosling with other team members also called as Green Team in 1995 for Sun Microsystems.</a:t>
            </a:r>
          </a:p>
          <a:p>
            <a:r>
              <a:rPr lang="en-US" sz="1900" dirty="0">
                <a:solidFill>
                  <a:schemeClr val="tx1"/>
                </a:solidFill>
              </a:rPr>
              <a:t>Java is considered both a compiled and interpreted language. It is because Java source code is first compiled to bytecode which is then interpreted by Java Virtual Machine. Java Virtual Machine interprets the bytecode and converts it to platform specific machine code. Hence, Java is also called a platform-independent programming language.</a:t>
            </a:r>
          </a:p>
          <a:p>
            <a:r>
              <a:rPr lang="en-US" sz="2000" dirty="0" smtClean="0">
                <a:solidFill>
                  <a:schemeClr val="tx1"/>
                </a:solidFill>
              </a:rPr>
              <a:t>It is an object-oriented language which is free to access and can run on all </a:t>
            </a:r>
          </a:p>
          <a:p>
            <a:pPr marL="0" indent="0">
              <a:buNone/>
            </a:pPr>
            <a:r>
              <a:rPr lang="en-US" sz="2000" dirty="0" smtClean="0">
                <a:solidFill>
                  <a:schemeClr val="tx1"/>
                </a:solidFill>
              </a:rPr>
              <a:t>      </a:t>
            </a:r>
            <a:r>
              <a:rPr lang="en-US" sz="2000" dirty="0">
                <a:solidFill>
                  <a:schemeClr val="tx1"/>
                </a:solidFill>
              </a:rPr>
              <a:t>platforms.</a:t>
            </a:r>
          </a:p>
          <a:p>
            <a:pPr lvl="1"/>
            <a:r>
              <a:rPr lang="en-US" dirty="0">
                <a:solidFill>
                  <a:schemeClr val="tx1"/>
                </a:solidFill>
              </a:rPr>
              <a:t>Concurrent where you can execute many statements instead of </a:t>
            </a:r>
          </a:p>
          <a:p>
            <a:pPr marL="914400" lvl="2" indent="0">
              <a:buNone/>
            </a:pPr>
            <a:r>
              <a:rPr lang="en-US" sz="2000" dirty="0">
                <a:solidFill>
                  <a:schemeClr val="tx1"/>
                </a:solidFill>
              </a:rPr>
              <a:t>sequentially executing it.</a:t>
            </a:r>
          </a:p>
          <a:p>
            <a:pPr lvl="1"/>
            <a:r>
              <a:rPr lang="en-US" dirty="0">
                <a:solidFill>
                  <a:schemeClr val="tx1"/>
                </a:solidFill>
              </a:rPr>
              <a:t>Class-based and an object-oriented programming language.</a:t>
            </a:r>
          </a:p>
          <a:p>
            <a:pPr lvl="1"/>
            <a:r>
              <a:rPr lang="en-US" dirty="0">
                <a:solidFill>
                  <a:schemeClr val="tx1"/>
                </a:solidFill>
              </a:rPr>
              <a:t>Independent programming language that follows the logic of</a:t>
            </a:r>
          </a:p>
          <a:p>
            <a:pPr marL="457200" lvl="1" indent="0">
              <a:buNone/>
            </a:pPr>
            <a:r>
              <a:rPr lang="en-US" dirty="0">
                <a:solidFill>
                  <a:schemeClr val="tx1"/>
                </a:solidFill>
              </a:rPr>
              <a:t> 	“Write once, Run anywhere”</a:t>
            </a:r>
          </a:p>
          <a:p>
            <a:pPr marL="457200" lvl="1" indent="0">
              <a:buNone/>
            </a:pPr>
            <a:r>
              <a:rPr lang="en-US" dirty="0">
                <a:solidFill>
                  <a:schemeClr val="tx1"/>
                </a:solidFill>
              </a:rPr>
              <a:t>	i.e. the compiled code can run on all platforms which supports java.</a:t>
            </a:r>
          </a:p>
          <a:p>
            <a:pPr marL="457200" lvl="1" indent="0">
              <a:buNone/>
            </a:pPr>
            <a:endParaRPr lang="en-US" sz="1050" dirty="0">
              <a:latin typeface="Verdana" panose="020B0604030504040204" pitchFamily="34" charset="0"/>
              <a:ea typeface="Verdana" panose="020B0604030504040204" pitchFamily="34" charset="0"/>
            </a:endParaRPr>
          </a:p>
          <a:p>
            <a:pPr marL="457200" lvl="1" indent="0">
              <a:buNone/>
            </a:pPr>
            <a:endParaRPr lang="en-US" sz="1000" dirty="0" smtClean="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8155032" y="3527426"/>
            <a:ext cx="3094261" cy="2619375"/>
          </a:xfrm>
          <a:prstGeom prst="rect">
            <a:avLst/>
          </a:prstGeom>
        </p:spPr>
      </p:pic>
    </p:spTree>
    <p:extLst>
      <p:ext uri="{BB962C8B-B14F-4D97-AF65-F5344CB8AC3E}">
        <p14:creationId xmlns:p14="http://schemas.microsoft.com/office/powerpoint/2010/main" val="4195402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Features</a:t>
            </a:r>
          </a:p>
        </p:txBody>
      </p:sp>
      <p:pic>
        <p:nvPicPr>
          <p:cNvPr id="4" name="Picture 3"/>
          <p:cNvPicPr>
            <a:picLocks noChangeAspect="1"/>
          </p:cNvPicPr>
          <p:nvPr/>
        </p:nvPicPr>
        <p:blipFill>
          <a:blip r:embed="rId2"/>
          <a:stretch>
            <a:fillRect/>
          </a:stretch>
        </p:blipFill>
        <p:spPr>
          <a:xfrm>
            <a:off x="2831311" y="667142"/>
            <a:ext cx="966923" cy="966923"/>
          </a:xfrm>
          <a:prstGeom prst="rect">
            <a:avLst/>
          </a:prstGeom>
        </p:spPr>
      </p:pic>
      <p:pic>
        <p:nvPicPr>
          <p:cNvPr id="5" name="Picture 4"/>
          <p:cNvPicPr>
            <a:picLocks noChangeAspect="1"/>
          </p:cNvPicPr>
          <p:nvPr/>
        </p:nvPicPr>
        <p:blipFill>
          <a:blip r:embed="rId3"/>
          <a:stretch>
            <a:fillRect/>
          </a:stretch>
        </p:blipFill>
        <p:spPr>
          <a:xfrm>
            <a:off x="5579481" y="739318"/>
            <a:ext cx="966923" cy="966923"/>
          </a:xfrm>
          <a:prstGeom prst="rect">
            <a:avLst/>
          </a:prstGeom>
        </p:spPr>
      </p:pic>
      <p:pic>
        <p:nvPicPr>
          <p:cNvPr id="6" name="Picture 5"/>
          <p:cNvPicPr>
            <a:picLocks noChangeAspect="1"/>
          </p:cNvPicPr>
          <p:nvPr/>
        </p:nvPicPr>
        <p:blipFill>
          <a:blip r:embed="rId4"/>
          <a:stretch>
            <a:fillRect/>
          </a:stretch>
        </p:blipFill>
        <p:spPr>
          <a:xfrm>
            <a:off x="6471036" y="1559676"/>
            <a:ext cx="948418" cy="948418"/>
          </a:xfrm>
          <a:prstGeom prst="rect">
            <a:avLst/>
          </a:prstGeom>
        </p:spPr>
      </p:pic>
      <p:pic>
        <p:nvPicPr>
          <p:cNvPr id="7" name="Picture 6"/>
          <p:cNvPicPr>
            <a:picLocks noChangeAspect="1"/>
          </p:cNvPicPr>
          <p:nvPr/>
        </p:nvPicPr>
        <p:blipFill>
          <a:blip r:embed="rId5"/>
          <a:stretch>
            <a:fillRect/>
          </a:stretch>
        </p:blipFill>
        <p:spPr>
          <a:xfrm>
            <a:off x="7303502" y="739318"/>
            <a:ext cx="1008289" cy="1008289"/>
          </a:xfrm>
          <a:prstGeom prst="rect">
            <a:avLst/>
          </a:prstGeom>
        </p:spPr>
      </p:pic>
      <p:pic>
        <p:nvPicPr>
          <p:cNvPr id="8" name="Picture 7"/>
          <p:cNvPicPr>
            <a:picLocks noChangeAspect="1"/>
          </p:cNvPicPr>
          <p:nvPr/>
        </p:nvPicPr>
        <p:blipFill>
          <a:blip r:embed="rId6"/>
          <a:stretch>
            <a:fillRect/>
          </a:stretch>
        </p:blipFill>
        <p:spPr>
          <a:xfrm>
            <a:off x="3360019" y="1526840"/>
            <a:ext cx="978760" cy="978760"/>
          </a:xfrm>
          <a:prstGeom prst="rect">
            <a:avLst/>
          </a:prstGeom>
        </p:spPr>
      </p:pic>
      <p:pic>
        <p:nvPicPr>
          <p:cNvPr id="9" name="Picture 8"/>
          <p:cNvPicPr>
            <a:picLocks noChangeAspect="1"/>
          </p:cNvPicPr>
          <p:nvPr/>
        </p:nvPicPr>
        <p:blipFill>
          <a:blip r:embed="rId7"/>
          <a:stretch>
            <a:fillRect/>
          </a:stretch>
        </p:blipFill>
        <p:spPr>
          <a:xfrm>
            <a:off x="4772533" y="1559676"/>
            <a:ext cx="923109" cy="923109"/>
          </a:xfrm>
          <a:prstGeom prst="rect">
            <a:avLst/>
          </a:prstGeom>
        </p:spPr>
      </p:pic>
      <p:pic>
        <p:nvPicPr>
          <p:cNvPr id="10" name="Picture 9"/>
          <p:cNvPicPr>
            <a:picLocks noChangeAspect="1"/>
          </p:cNvPicPr>
          <p:nvPr/>
        </p:nvPicPr>
        <p:blipFill>
          <a:blip r:embed="rId8"/>
          <a:stretch>
            <a:fillRect/>
          </a:stretch>
        </p:blipFill>
        <p:spPr>
          <a:xfrm>
            <a:off x="4039695" y="516605"/>
            <a:ext cx="1060814" cy="1060814"/>
          </a:xfrm>
          <a:prstGeom prst="rect">
            <a:avLst/>
          </a:prstGeom>
        </p:spPr>
      </p:pic>
      <p:pic>
        <p:nvPicPr>
          <p:cNvPr id="11" name="Picture 10"/>
          <p:cNvPicPr>
            <a:picLocks noChangeAspect="1"/>
          </p:cNvPicPr>
          <p:nvPr/>
        </p:nvPicPr>
        <p:blipFill>
          <a:blip r:embed="rId9"/>
          <a:stretch>
            <a:fillRect/>
          </a:stretch>
        </p:blipFill>
        <p:spPr>
          <a:xfrm>
            <a:off x="10076218" y="1503424"/>
            <a:ext cx="1006112" cy="1006112"/>
          </a:xfrm>
          <a:prstGeom prst="rect">
            <a:avLst/>
          </a:prstGeom>
        </p:spPr>
      </p:pic>
      <p:pic>
        <p:nvPicPr>
          <p:cNvPr id="12" name="Picture 11"/>
          <p:cNvPicPr>
            <a:picLocks noChangeAspect="1"/>
          </p:cNvPicPr>
          <p:nvPr/>
        </p:nvPicPr>
        <p:blipFill>
          <a:blip r:embed="rId10"/>
          <a:stretch>
            <a:fillRect/>
          </a:stretch>
        </p:blipFill>
        <p:spPr>
          <a:xfrm>
            <a:off x="9392881" y="588553"/>
            <a:ext cx="1024348" cy="1024348"/>
          </a:xfrm>
          <a:prstGeom prst="rect">
            <a:avLst/>
          </a:prstGeom>
        </p:spPr>
      </p:pic>
      <p:pic>
        <p:nvPicPr>
          <p:cNvPr id="13" name="Picture 12"/>
          <p:cNvPicPr>
            <a:picLocks noChangeAspect="1"/>
          </p:cNvPicPr>
          <p:nvPr/>
        </p:nvPicPr>
        <p:blipFill>
          <a:blip r:embed="rId11"/>
          <a:stretch>
            <a:fillRect/>
          </a:stretch>
        </p:blipFill>
        <p:spPr>
          <a:xfrm>
            <a:off x="8251920" y="1260733"/>
            <a:ext cx="1140961" cy="1140961"/>
          </a:xfrm>
          <a:prstGeom prst="rect">
            <a:avLst/>
          </a:prstGeom>
        </p:spPr>
      </p:pic>
      <p:sp>
        <p:nvSpPr>
          <p:cNvPr id="17" name="TextBox 16"/>
          <p:cNvSpPr txBox="1"/>
          <p:nvPr/>
        </p:nvSpPr>
        <p:spPr>
          <a:xfrm>
            <a:off x="734291" y="2505600"/>
            <a:ext cx="10931236" cy="3754874"/>
          </a:xfrm>
          <a:prstGeom prst="rect">
            <a:avLst/>
          </a:prstGeom>
          <a:noFill/>
        </p:spPr>
        <p:txBody>
          <a:bodyPr wrap="square" rtlCol="0">
            <a:spAutoFit/>
          </a:bodyPr>
          <a:lstStyle/>
          <a:p>
            <a:r>
              <a:rPr lang="en-US" sz="1400" b="1" dirty="0"/>
              <a:t>Simple: </a:t>
            </a:r>
            <a:r>
              <a:rPr lang="en-US" sz="1400" dirty="0"/>
              <a:t>Java has made life easier by removing all the complexities such as pointers, operator overloading as you see in C++ or any other programming language</a:t>
            </a:r>
            <a:r>
              <a:rPr lang="en-US" sz="1400" dirty="0" smtClean="0"/>
              <a:t>.</a:t>
            </a:r>
          </a:p>
          <a:p>
            <a:r>
              <a:rPr lang="en-US" sz="1400" b="1" dirty="0"/>
              <a:t>Portable</a:t>
            </a:r>
            <a:r>
              <a:rPr lang="en-US" sz="1400" dirty="0"/>
              <a:t>: </a:t>
            </a:r>
            <a:r>
              <a:rPr lang="en-US" sz="1400" dirty="0" smtClean="0"/>
              <a:t>Platform independent.</a:t>
            </a:r>
          </a:p>
          <a:p>
            <a:r>
              <a:rPr lang="en-US" sz="1400" b="1" dirty="0"/>
              <a:t>Object-oriented: </a:t>
            </a:r>
            <a:r>
              <a:rPr lang="en-US" sz="1400" dirty="0"/>
              <a:t>Everything is considered to be an “object” which possess some state, behavior and all the operations are performed using these objects. </a:t>
            </a:r>
            <a:endParaRPr lang="en-US" sz="1400" dirty="0" smtClean="0"/>
          </a:p>
          <a:p>
            <a:r>
              <a:rPr lang="en-US" sz="1400" b="1" dirty="0"/>
              <a:t>Secured</a:t>
            </a:r>
            <a:r>
              <a:rPr lang="en-US" sz="1400" dirty="0"/>
              <a:t>: All the code is converted in bytecode after compilation, which is not readable by a human. and java does not use an explicit pointer and run the programs inside the sandbox to prevent any activities from untrusted sources. It enables to develop virus-free, tamper-free </a:t>
            </a:r>
            <a:r>
              <a:rPr lang="en-US" sz="1400" dirty="0" smtClean="0"/>
              <a:t>systems/applications.</a:t>
            </a:r>
          </a:p>
          <a:p>
            <a:r>
              <a:rPr lang="en-US" sz="1400" b="1" dirty="0" smtClean="0"/>
              <a:t>Dynamic</a:t>
            </a:r>
            <a:r>
              <a:rPr lang="en-US" sz="1400" dirty="0" smtClean="0"/>
              <a:t>: </a:t>
            </a:r>
            <a:r>
              <a:rPr lang="en-US" sz="1400" dirty="0"/>
              <a:t>It has the ability to adapt to an evolving environment which supports dynamic memory allocation due to which memory wastage is reduced and performance of the application is </a:t>
            </a:r>
            <a:r>
              <a:rPr lang="en-US" sz="1400" dirty="0" smtClean="0"/>
              <a:t>increased.</a:t>
            </a:r>
          </a:p>
          <a:p>
            <a:r>
              <a:rPr lang="en-US" sz="1400" b="1" dirty="0"/>
              <a:t>Distributed</a:t>
            </a:r>
            <a:r>
              <a:rPr lang="en-US" sz="1400" dirty="0"/>
              <a:t>: This language provides a feature which helps to create distributed applications. Using Remote Method Invocation (RMI), a program can invoke a method of another program across a network and get the output. You can access files by calling the methods from any machine on the internet</a:t>
            </a:r>
            <a:r>
              <a:rPr lang="en-US" sz="1400" dirty="0" smtClean="0"/>
              <a:t>.</a:t>
            </a:r>
          </a:p>
          <a:p>
            <a:r>
              <a:rPr lang="en-US" sz="1400" b="1" dirty="0"/>
              <a:t>Robust</a:t>
            </a:r>
            <a:r>
              <a:rPr lang="en-US" sz="1400" dirty="0"/>
              <a:t>: Java has a strong memory management system. It helps in eliminating error as it checks the code during compile and runtime</a:t>
            </a:r>
            <a:r>
              <a:rPr lang="en-US" sz="1400" dirty="0" smtClean="0"/>
              <a:t>.</a:t>
            </a:r>
          </a:p>
          <a:p>
            <a:r>
              <a:rPr lang="en-US" sz="1400" b="1" dirty="0" smtClean="0"/>
              <a:t>Multithreaded</a:t>
            </a:r>
            <a:r>
              <a:rPr lang="en-US" sz="1400" dirty="0"/>
              <a:t>: Java supports multiple threads of execution (a.k.a., lightweight processes), including a set of synchronization primitives. This makes programming with threads much easier</a:t>
            </a:r>
            <a:r>
              <a:rPr lang="en-US" sz="1400" dirty="0" smtClean="0"/>
              <a:t>.</a:t>
            </a:r>
          </a:p>
          <a:p>
            <a:r>
              <a:rPr lang="en-US" sz="1400" b="1" dirty="0"/>
              <a:t>Interpreted</a:t>
            </a:r>
            <a:r>
              <a:rPr lang="en-US" sz="1400" dirty="0"/>
              <a:t>: Java is compiled to bytecodes, which are interpreted by a run-time environment</a:t>
            </a:r>
            <a:r>
              <a:rPr lang="en-US" sz="1400" dirty="0" smtClean="0"/>
              <a:t>.</a:t>
            </a:r>
          </a:p>
          <a:p>
            <a:r>
              <a:rPr lang="en-US" sz="1400" b="1" dirty="0"/>
              <a:t>High Performance: </a:t>
            </a:r>
            <a:r>
              <a:rPr lang="en-US" sz="1400" dirty="0"/>
              <a:t>After the bytecode is compiled by the Java compiler, it is provided to JVM, before it is converted to machine-level code. This helps in a great performance for the Java language</a:t>
            </a:r>
            <a:r>
              <a:rPr lang="en-US" sz="1400" dirty="0" smtClean="0"/>
              <a:t>.</a:t>
            </a:r>
            <a:endParaRPr lang="en-US" sz="1400" dirty="0"/>
          </a:p>
          <a:p>
            <a:endParaRPr lang="en-US" sz="1400" dirty="0"/>
          </a:p>
        </p:txBody>
      </p:sp>
    </p:spTree>
    <p:extLst>
      <p:ext uri="{BB962C8B-B14F-4D97-AF65-F5344CB8AC3E}">
        <p14:creationId xmlns:p14="http://schemas.microsoft.com/office/powerpoint/2010/main" val="1226919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136072" y="1152439"/>
            <a:ext cx="3590855" cy="963251"/>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1298447" y="2560319"/>
            <a:ext cx="5901000" cy="3660371"/>
          </a:xfrm>
        </p:spPr>
        <p:txBody>
          <a:bodyPr>
            <a:normAutofit fontScale="92500" lnSpcReduction="20000"/>
          </a:bodyPr>
          <a:lstStyle/>
          <a:p>
            <a:r>
              <a:rPr lang="en-US" sz="1600" dirty="0"/>
              <a:t>There are three main components of Java language: </a:t>
            </a:r>
            <a:r>
              <a:rPr lang="en-US" sz="1600" b="1" dirty="0"/>
              <a:t>JVM</a:t>
            </a:r>
            <a:r>
              <a:rPr lang="en-US" sz="1600" dirty="0"/>
              <a:t>, </a:t>
            </a:r>
            <a:r>
              <a:rPr lang="en-US" sz="1600" b="1" dirty="0"/>
              <a:t>JRE</a:t>
            </a:r>
            <a:r>
              <a:rPr lang="en-US" sz="1600" dirty="0"/>
              <a:t>, and </a:t>
            </a:r>
            <a:r>
              <a:rPr lang="en-US" sz="1600" b="1" dirty="0"/>
              <a:t>JDK</a:t>
            </a:r>
            <a:r>
              <a:rPr lang="en-US" sz="1600" dirty="0"/>
              <a:t>.</a:t>
            </a:r>
          </a:p>
          <a:p>
            <a:r>
              <a:rPr lang="en-US" sz="1600" b="1" dirty="0"/>
              <a:t>Java Runtime Environment(JRE) </a:t>
            </a:r>
            <a:r>
              <a:rPr lang="en-US" sz="1600" dirty="0"/>
              <a:t>:</a:t>
            </a:r>
            <a:r>
              <a:rPr lang="en-US" sz="1700" dirty="0"/>
              <a:t> The Java Runtime Environment (JRE) contains all of the libraries and software required to run Java programs. JRE  is a disk-based system that mixes Java code with necessary libraries.</a:t>
            </a:r>
          </a:p>
          <a:p>
            <a:r>
              <a:rPr lang="en-US" sz="1600" b="1" dirty="0"/>
              <a:t>Java Development Kit(JDK)</a:t>
            </a:r>
            <a:r>
              <a:rPr lang="en-US" sz="1600" dirty="0"/>
              <a:t>:  </a:t>
            </a:r>
            <a:r>
              <a:rPr lang="en-US" sz="1700" dirty="0"/>
              <a:t>It’s a Java application and applet development environment. </a:t>
            </a:r>
          </a:p>
          <a:p>
            <a:pPr lvl="1"/>
            <a:r>
              <a:rPr lang="en-US" sz="1300" dirty="0"/>
              <a:t>Java(loader/executor): responsible for launching Java applications</a:t>
            </a:r>
          </a:p>
          <a:p>
            <a:pPr lvl="1"/>
            <a:r>
              <a:rPr lang="en-US" sz="1300" dirty="0" err="1"/>
              <a:t>javac</a:t>
            </a:r>
            <a:r>
              <a:rPr lang="en-US" sz="1300" dirty="0"/>
              <a:t>(compiler): It is responsible for compilation of java programs</a:t>
            </a:r>
          </a:p>
          <a:p>
            <a:pPr lvl="1"/>
            <a:r>
              <a:rPr lang="en-US" sz="1300" dirty="0"/>
              <a:t>Javadoc: provides support for generation of API documentation</a:t>
            </a:r>
          </a:p>
          <a:p>
            <a:pPr lvl="1"/>
            <a:r>
              <a:rPr lang="en-US" sz="1300" dirty="0"/>
              <a:t>Jar: responsible for creating and managing all JAR files.</a:t>
            </a:r>
          </a:p>
          <a:p>
            <a:r>
              <a:rPr lang="en-US" sz="1700" b="1" dirty="0"/>
              <a:t>Java Virtual Machine(JVM) </a:t>
            </a:r>
            <a:r>
              <a:rPr lang="en-US" sz="2000" b="1" dirty="0"/>
              <a:t>: </a:t>
            </a:r>
            <a:r>
              <a:rPr lang="en-US" sz="1700" dirty="0"/>
              <a:t>The basic job of the JVM is to transform byte code into machine code. On the whole, JVM performs these functions – loads and verifies the code and then executes the code, and enables the runtime environment</a:t>
            </a:r>
            <a:r>
              <a:rPr lang="en-US" sz="1700" dirty="0" smtClean="0"/>
              <a:t>.</a:t>
            </a:r>
            <a:endParaRPr lang="en-US" sz="1200" dirty="0"/>
          </a:p>
          <a:p>
            <a:endParaRPr lang="en-US" sz="1600" b="1" dirty="0"/>
          </a:p>
          <a:p>
            <a:endParaRPr lang="en-US" dirty="0"/>
          </a:p>
        </p:txBody>
      </p:sp>
      <p:pic>
        <p:nvPicPr>
          <p:cNvPr id="7" name="Content Placeholder 6"/>
          <p:cNvPicPr>
            <a:picLocks noGrp="1" noChangeAspect="1"/>
          </p:cNvPicPr>
          <p:nvPr>
            <p:ph sz="half" idx="2"/>
          </p:nvPr>
        </p:nvPicPr>
        <p:blipFill>
          <a:blip r:embed="rId3"/>
          <a:stretch>
            <a:fillRect/>
          </a:stretch>
        </p:blipFill>
        <p:spPr>
          <a:xfrm>
            <a:off x="7199447" y="2560320"/>
            <a:ext cx="4206605" cy="2786113"/>
          </a:xfrm>
          <a:prstGeom prst="rect">
            <a:avLst/>
          </a:prstGeom>
        </p:spPr>
      </p:pic>
    </p:spTree>
    <p:extLst>
      <p:ext uri="{BB962C8B-B14F-4D97-AF65-F5344CB8AC3E}">
        <p14:creationId xmlns:p14="http://schemas.microsoft.com/office/powerpoint/2010/main" val="3989088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154" y="522161"/>
            <a:ext cx="9601196" cy="1303867"/>
          </a:xfrm>
        </p:spPr>
        <p:txBody>
          <a:bodyPr>
            <a:normAutofit/>
          </a:bodyPr>
          <a:lstStyle/>
          <a:p>
            <a:pPr algn="l"/>
            <a:r>
              <a:rPr lang="en-US" sz="3600" dirty="0"/>
              <a:t>Java Compiler and Interpreter</a:t>
            </a:r>
          </a:p>
        </p:txBody>
      </p:sp>
      <p:sp>
        <p:nvSpPr>
          <p:cNvPr id="3" name="Content Placeholder 2"/>
          <p:cNvSpPr>
            <a:spLocks noGrp="1"/>
          </p:cNvSpPr>
          <p:nvPr>
            <p:ph sz="half" idx="1"/>
          </p:nvPr>
        </p:nvSpPr>
        <p:spPr/>
        <p:txBody>
          <a:bodyPr/>
          <a:lstStyle/>
          <a:p>
            <a:endParaRPr lang="en-US" dirty="0"/>
          </a:p>
        </p:txBody>
      </p:sp>
      <p:pic>
        <p:nvPicPr>
          <p:cNvPr id="5" name="Content Placeholder 4"/>
          <p:cNvPicPr>
            <a:picLocks noGrp="1" noChangeAspect="1"/>
          </p:cNvPicPr>
          <p:nvPr>
            <p:ph sz="half" idx="2"/>
          </p:nvPr>
        </p:nvPicPr>
        <p:blipFill>
          <a:blip r:embed="rId2"/>
          <a:stretch>
            <a:fillRect/>
          </a:stretch>
        </p:blipFill>
        <p:spPr>
          <a:xfrm>
            <a:off x="1298448" y="1688711"/>
            <a:ext cx="9674352" cy="4499163"/>
          </a:xfrm>
          <a:prstGeom prst="rect">
            <a:avLst/>
          </a:prstGeom>
          <a:effectLst>
            <a:softEdge rad="127000"/>
          </a:effectLst>
        </p:spPr>
      </p:pic>
    </p:spTree>
    <p:extLst>
      <p:ext uri="{BB962C8B-B14F-4D97-AF65-F5344CB8AC3E}">
        <p14:creationId xmlns:p14="http://schemas.microsoft.com/office/powerpoint/2010/main" val="361941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Java</a:t>
            </a:r>
            <a:r>
              <a:rPr lang="en-US" dirty="0"/>
              <a:t> </a:t>
            </a:r>
            <a:r>
              <a:rPr lang="en-US" sz="3600" dirty="0"/>
              <a:t>Platform Editions</a:t>
            </a:r>
          </a:p>
        </p:txBody>
      </p:sp>
      <p:sp>
        <p:nvSpPr>
          <p:cNvPr id="3" name="Content Placeholder 2"/>
          <p:cNvSpPr>
            <a:spLocks noGrp="1"/>
          </p:cNvSpPr>
          <p:nvPr>
            <p:ph sz="half" idx="1"/>
          </p:nvPr>
        </p:nvSpPr>
        <p:spPr>
          <a:xfrm>
            <a:off x="721672" y="2989385"/>
            <a:ext cx="10174926" cy="3868615"/>
          </a:xfrm>
        </p:spPr>
        <p:txBody>
          <a:bodyPr>
            <a:normAutofit/>
          </a:bodyPr>
          <a:lstStyle/>
          <a:p>
            <a:r>
              <a:rPr lang="fr-FR" sz="1600" b="1" dirty="0"/>
              <a:t>Java Standard Edition( Java SE </a:t>
            </a:r>
            <a:r>
              <a:rPr lang="fr-FR" sz="1600" b="1" dirty="0" smtClean="0"/>
              <a:t>) </a:t>
            </a:r>
            <a:r>
              <a:rPr lang="fr-FR" sz="1600" dirty="0" smtClean="0"/>
              <a:t>: </a:t>
            </a:r>
            <a:r>
              <a:rPr lang="en-US" sz="1600" dirty="0"/>
              <a:t>allows Java developers to </a:t>
            </a:r>
            <a:r>
              <a:rPr lang="en-US" sz="1600" dirty="0" smtClean="0"/>
              <a:t>develop</a:t>
            </a:r>
          </a:p>
          <a:p>
            <a:pPr marL="0" indent="0">
              <a:buNone/>
            </a:pPr>
            <a:r>
              <a:rPr lang="en-US" sz="1600" dirty="0" smtClean="0"/>
              <a:t>     </a:t>
            </a:r>
            <a:r>
              <a:rPr lang="en-US" sz="1600" dirty="0"/>
              <a:t>standalone console-based, applets, and desktop applications.</a:t>
            </a:r>
          </a:p>
          <a:p>
            <a:pPr marL="0" indent="0">
              <a:buNone/>
            </a:pPr>
            <a:r>
              <a:rPr lang="en-US" sz="1600" dirty="0"/>
              <a:t>     Java SE Platform includes the core APIs and tools to develop Java applications.</a:t>
            </a:r>
            <a:endParaRPr lang="fr-FR" sz="1600" dirty="0"/>
          </a:p>
          <a:p>
            <a:r>
              <a:rPr lang="en-US" sz="1600" b="1" dirty="0"/>
              <a:t>Java Enterprise Edition( Java EE ) </a:t>
            </a:r>
            <a:r>
              <a:rPr lang="en-US" sz="1600" dirty="0"/>
              <a:t>: allows software teams to develop, deploy and run Java server-side web applications, web services, and multi-tier enterprise applications. An enterprise application should be highly secure, reliable, available, and scalable to the demand.  Java EE platform is built on top of Java SE. The major technologies of Java EE include Java Servlets, JSP( Java Server Pages), EJB ( Enterprise Java Beans), JSF, JMS( Java Messaging Service), Support for SOAP/Rest </a:t>
            </a:r>
            <a:r>
              <a:rPr lang="en-US" sz="1600" dirty="0" smtClean="0"/>
              <a:t>Web Services</a:t>
            </a:r>
            <a:r>
              <a:rPr lang="en-US" sz="1600" dirty="0"/>
              <a:t>, etc</a:t>
            </a:r>
            <a:r>
              <a:rPr lang="en-US" sz="1600" dirty="0" smtClean="0"/>
              <a:t>.</a:t>
            </a:r>
          </a:p>
          <a:p>
            <a:r>
              <a:rPr lang="en-US" sz="1600" b="1" dirty="0"/>
              <a:t>Java Micro Edition( Java ME ): </a:t>
            </a:r>
            <a:r>
              <a:rPr lang="en-US" sz="1600" dirty="0"/>
              <a:t>allows Java developers to develop embedded applications for portable small-screen micro devices like pagers, setup boxes, cellphones, mobile applications, etc. Java ME SDK( Software Development Kit ) requires Java SE. </a:t>
            </a:r>
          </a:p>
        </p:txBody>
      </p:sp>
      <p:pic>
        <p:nvPicPr>
          <p:cNvPr id="7" name="Content Placeholder 6"/>
          <p:cNvPicPr>
            <a:picLocks noGrp="1" noChangeAspect="1"/>
          </p:cNvPicPr>
          <p:nvPr>
            <p:ph sz="half" idx="2"/>
          </p:nvPr>
        </p:nvPicPr>
        <p:blipFill>
          <a:blip r:embed="rId2"/>
          <a:stretch>
            <a:fillRect/>
          </a:stretch>
        </p:blipFill>
        <p:spPr>
          <a:xfrm>
            <a:off x="6804543" y="649666"/>
            <a:ext cx="5040454" cy="3011592"/>
          </a:xfrm>
          <a:prstGeom prst="rect">
            <a:avLst/>
          </a:prstGeom>
          <a:effectLst>
            <a:softEdge rad="127000"/>
          </a:effectLst>
        </p:spPr>
      </p:pic>
    </p:spTree>
    <p:extLst>
      <p:ext uri="{BB962C8B-B14F-4D97-AF65-F5344CB8AC3E}">
        <p14:creationId xmlns:p14="http://schemas.microsoft.com/office/powerpoint/2010/main" val="818446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Java Program</a:t>
            </a:r>
            <a:endParaRPr lang="en-US" sz="3600" dirty="0"/>
          </a:p>
        </p:txBody>
      </p:sp>
      <p:sp>
        <p:nvSpPr>
          <p:cNvPr id="3" name="Content Placeholder 2"/>
          <p:cNvSpPr>
            <a:spLocks noGrp="1"/>
          </p:cNvSpPr>
          <p:nvPr>
            <p:ph sz="half" idx="1"/>
          </p:nvPr>
        </p:nvSpPr>
        <p:spPr>
          <a:xfrm>
            <a:off x="1298447" y="2560320"/>
            <a:ext cx="9252321" cy="3310128"/>
          </a:xfrm>
        </p:spPr>
        <p:txBody>
          <a:bodyPr>
            <a:normAutofit fontScale="92500" lnSpcReduction="10000"/>
          </a:bodyPr>
          <a:lstStyle/>
          <a:p>
            <a:r>
              <a:rPr lang="en-US" dirty="0"/>
              <a:t>Create the source code with .java ext.  – example.java</a:t>
            </a:r>
          </a:p>
          <a:p>
            <a:r>
              <a:rPr lang="en-US" dirty="0"/>
              <a:t>Open command prompt and go to the directory where java file is saved.</a:t>
            </a:r>
          </a:p>
          <a:p>
            <a:r>
              <a:rPr lang="en-US" dirty="0"/>
              <a:t>On command prompt– </a:t>
            </a:r>
            <a:r>
              <a:rPr lang="en-US" b="1" dirty="0" err="1"/>
              <a:t>javac</a:t>
            </a:r>
            <a:r>
              <a:rPr lang="en-US" dirty="0"/>
              <a:t> example.java invokes the java compiler . after compiling the program generates the class file </a:t>
            </a:r>
            <a:r>
              <a:rPr lang="en-US" dirty="0" err="1"/>
              <a:t>example.class</a:t>
            </a:r>
            <a:endParaRPr lang="en-US" dirty="0"/>
          </a:p>
          <a:p>
            <a:r>
              <a:rPr lang="en-US" dirty="0"/>
              <a:t>Execute it(interpretation)- </a:t>
            </a:r>
            <a:r>
              <a:rPr lang="en-US" b="1" dirty="0"/>
              <a:t>java</a:t>
            </a:r>
            <a:r>
              <a:rPr lang="en-US" dirty="0"/>
              <a:t> example</a:t>
            </a:r>
          </a:p>
          <a:p>
            <a:r>
              <a:rPr lang="en-US" b="1" dirty="0"/>
              <a:t>Note</a:t>
            </a:r>
            <a:r>
              <a:rPr lang="en-US" dirty="0"/>
              <a:t>: file name should be same as class name.</a:t>
            </a:r>
            <a:endParaRPr lang="en-IN" dirty="0"/>
          </a:p>
          <a:p>
            <a:endParaRPr lang="en-US" dirty="0"/>
          </a:p>
        </p:txBody>
      </p:sp>
    </p:spTree>
    <p:extLst>
      <p:ext uri="{BB962C8B-B14F-4D97-AF65-F5344CB8AC3E}">
        <p14:creationId xmlns:p14="http://schemas.microsoft.com/office/powerpoint/2010/main" val="3085246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Example : </a:t>
            </a:r>
            <a:endParaRPr lang="en-US" sz="3600" dirty="0"/>
          </a:p>
        </p:txBody>
      </p:sp>
      <p:sp>
        <p:nvSpPr>
          <p:cNvPr id="6" name="Content Placeholder 5"/>
          <p:cNvSpPr>
            <a:spLocks noGrp="1"/>
          </p:cNvSpPr>
          <p:nvPr>
            <p:ph sz="half" idx="1"/>
          </p:nvPr>
        </p:nvSpPr>
        <p:spPr>
          <a:xfrm>
            <a:off x="1298448" y="2560320"/>
            <a:ext cx="8844358" cy="3310128"/>
          </a:xfrm>
        </p:spPr>
        <p:txBody>
          <a:bodyPr>
            <a:normAutofit/>
          </a:bodyPr>
          <a:lstStyle/>
          <a:p>
            <a:pPr marL="0" indent="0">
              <a:buNone/>
            </a:pPr>
            <a:r>
              <a:rPr lang="en-US" sz="1600" dirty="0"/>
              <a:t>public class Testing {</a:t>
            </a:r>
          </a:p>
          <a:p>
            <a:pPr marL="0" indent="0">
              <a:buNone/>
            </a:pPr>
            <a:r>
              <a:rPr lang="en-US" sz="1600" dirty="0"/>
              <a:t>	public static void main(String[] </a:t>
            </a:r>
            <a:r>
              <a:rPr lang="en-US" sz="1600" dirty="0" err="1"/>
              <a:t>args</a:t>
            </a:r>
            <a:r>
              <a:rPr lang="en-US" sz="1600" dirty="0"/>
              <a:t>) {</a:t>
            </a:r>
          </a:p>
          <a:p>
            <a:pPr marL="0" indent="0">
              <a:buNone/>
            </a:pPr>
            <a:r>
              <a:rPr lang="en-US" sz="1600" dirty="0"/>
              <a:t>		</a:t>
            </a:r>
            <a:r>
              <a:rPr lang="en-US" sz="1600" dirty="0" err="1"/>
              <a:t>System.out.println</a:t>
            </a:r>
            <a:r>
              <a:rPr lang="en-US" sz="1600" dirty="0"/>
              <a:t>("************Welcome Onboard -- TSI**************");</a:t>
            </a:r>
          </a:p>
          <a:p>
            <a:pPr marL="0" indent="0">
              <a:buNone/>
            </a:pPr>
            <a:r>
              <a:rPr lang="en-US" sz="1600" dirty="0"/>
              <a:t>}</a:t>
            </a:r>
          </a:p>
          <a:p>
            <a:pPr marL="0" indent="0">
              <a:buNone/>
            </a:pPr>
            <a:r>
              <a:rPr lang="en-US" sz="1600" dirty="0"/>
              <a:t>}</a:t>
            </a:r>
          </a:p>
        </p:txBody>
      </p:sp>
      <p:pic>
        <p:nvPicPr>
          <p:cNvPr id="7" name="Content Placeholder 6"/>
          <p:cNvPicPr>
            <a:picLocks noGrp="1" noChangeAspect="1"/>
          </p:cNvPicPr>
          <p:nvPr>
            <p:ph sz="half" idx="2"/>
          </p:nvPr>
        </p:nvPicPr>
        <p:blipFill>
          <a:blip r:embed="rId2"/>
          <a:stretch>
            <a:fillRect/>
          </a:stretch>
        </p:blipFill>
        <p:spPr>
          <a:xfrm>
            <a:off x="4887497" y="3974813"/>
            <a:ext cx="5578866" cy="1933469"/>
          </a:xfrm>
          <a:prstGeom prst="rect">
            <a:avLst/>
          </a:prstGeom>
        </p:spPr>
      </p:pic>
    </p:spTree>
    <p:extLst>
      <p:ext uri="{BB962C8B-B14F-4D97-AF65-F5344CB8AC3E}">
        <p14:creationId xmlns:p14="http://schemas.microsoft.com/office/powerpoint/2010/main" val="2852270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rol--Statements---loop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Control--Statements---loops</Template>
  <TotalTime>254</TotalTime>
  <Words>556</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Verdana</vt:lpstr>
      <vt:lpstr>Control--Statements---loops</vt:lpstr>
      <vt:lpstr>Core JAVA</vt:lpstr>
      <vt:lpstr>What is Java?</vt:lpstr>
      <vt:lpstr>Features</vt:lpstr>
      <vt:lpstr>PowerPoint Presentation</vt:lpstr>
      <vt:lpstr>Java Compiler and Interpreter</vt:lpstr>
      <vt:lpstr>Java Platform Editions</vt:lpstr>
      <vt:lpstr>Java Program</vt:lpstr>
      <vt:lpstr>Example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Harika Mengani</dc:creator>
  <cp:lastModifiedBy>User</cp:lastModifiedBy>
  <cp:revision>25</cp:revision>
  <dcterms:created xsi:type="dcterms:W3CDTF">2023-06-16T07:13:08Z</dcterms:created>
  <dcterms:modified xsi:type="dcterms:W3CDTF">2023-06-21T12:57:29Z</dcterms:modified>
</cp:coreProperties>
</file>