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82" r:id="rId6"/>
    <p:sldId id="269" r:id="rId7"/>
    <p:sldId id="267" r:id="rId8"/>
    <p:sldId id="257" r:id="rId9"/>
    <p:sldId id="278" r:id="rId10"/>
    <p:sldId id="279" r:id="rId11"/>
    <p:sldId id="280" r:id="rId12"/>
    <p:sldId id="260" r:id="rId13"/>
    <p:sldId id="261" r:id="rId14"/>
    <p:sldId id="271" r:id="rId15"/>
    <p:sldId id="274" r:id="rId16"/>
    <p:sldId id="273" r:id="rId17"/>
    <p:sldId id="310" r:id="rId18"/>
    <p:sldId id="311" r:id="rId19"/>
    <p:sldId id="314" r:id="rId20"/>
    <p:sldId id="315" r:id="rId21"/>
    <p:sldId id="316" r:id="rId22"/>
    <p:sldId id="317" r:id="rId23"/>
    <p:sldId id="318" r:id="rId24"/>
    <p:sldId id="319" r:id="rId25"/>
    <p:sldId id="313" r:id="rId26"/>
    <p:sldId id="320" r:id="rId27"/>
    <p:sldId id="321" r:id="rId28"/>
    <p:sldId id="322"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F7D8A-FBF3-4DD7-912D-C26E4AACD969}" type="datetimeFigureOut">
              <a:rPr lang="en-US" smtClean="0"/>
              <a:pPr/>
              <a:t>6/30/2023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B6D22-F7DB-44D7-8572-98C7D9702FC2}" type="slidenum">
              <a:rPr lang="en-US" smtClean="0"/>
              <a:pPr/>
              <a:t>‹#›</a:t>
            </a:fld>
            <a:endParaRPr lang="en-US"/>
          </a:p>
        </p:txBody>
      </p:sp>
    </p:spTree>
    <p:extLst>
      <p:ext uri="{BB962C8B-B14F-4D97-AF65-F5344CB8AC3E}">
        <p14:creationId xmlns:p14="http://schemas.microsoft.com/office/powerpoint/2010/main" val="428176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2"/>
          <p:cNvSpPr txBox="1">
            <a:spLocks noGrp="1" noChangeArrowheads="1"/>
          </p:cNvSpPr>
          <p:nvPr>
            <p:ph type="body" idx="1"/>
          </p:nvPr>
        </p:nvSpPr>
        <p:spPr bwMode="auto">
          <a:xfrm>
            <a:off x="1046350" y="4352631"/>
            <a:ext cx="4769503" cy="1846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03797" indent="-270691" eaLnBrk="0" hangingPunct="0">
              <a:defRPr>
                <a:solidFill>
                  <a:schemeClr val="tx1"/>
                </a:solidFill>
                <a:latin typeface="Arial" pitchFamily="34" charset="0"/>
              </a:defRPr>
            </a:lvl2pPr>
            <a:lvl3pPr marL="1082764" indent="-216553" eaLnBrk="0" hangingPunct="0">
              <a:defRPr>
                <a:solidFill>
                  <a:schemeClr val="tx1"/>
                </a:solidFill>
                <a:latin typeface="Arial" pitchFamily="34" charset="0"/>
              </a:defRPr>
            </a:lvl3pPr>
            <a:lvl4pPr marL="1515869" indent="-216553" eaLnBrk="0" hangingPunct="0">
              <a:defRPr>
                <a:solidFill>
                  <a:schemeClr val="tx1"/>
                </a:solidFill>
                <a:latin typeface="Arial" pitchFamily="34" charset="0"/>
              </a:defRPr>
            </a:lvl4pPr>
            <a:lvl5pPr marL="1948975" indent="-216553" eaLnBrk="0" hangingPunct="0">
              <a:defRPr>
                <a:solidFill>
                  <a:schemeClr val="tx1"/>
                </a:solidFill>
                <a:latin typeface="Arial" pitchFamily="34" charset="0"/>
              </a:defRPr>
            </a:lvl5pPr>
            <a:lvl6pPr marL="2382081" indent="-216553" eaLnBrk="0" fontAlgn="base" hangingPunct="0">
              <a:spcBef>
                <a:spcPct val="0"/>
              </a:spcBef>
              <a:spcAft>
                <a:spcPct val="0"/>
              </a:spcAft>
              <a:defRPr>
                <a:solidFill>
                  <a:schemeClr val="tx1"/>
                </a:solidFill>
                <a:latin typeface="Arial" pitchFamily="34" charset="0"/>
              </a:defRPr>
            </a:lvl6pPr>
            <a:lvl7pPr marL="2815186" indent="-216553" eaLnBrk="0" fontAlgn="base" hangingPunct="0">
              <a:spcBef>
                <a:spcPct val="0"/>
              </a:spcBef>
              <a:spcAft>
                <a:spcPct val="0"/>
              </a:spcAft>
              <a:defRPr>
                <a:solidFill>
                  <a:schemeClr val="tx1"/>
                </a:solidFill>
                <a:latin typeface="Arial" pitchFamily="34" charset="0"/>
              </a:defRPr>
            </a:lvl7pPr>
            <a:lvl8pPr marL="3248292" indent="-216553" eaLnBrk="0" fontAlgn="base" hangingPunct="0">
              <a:spcBef>
                <a:spcPct val="0"/>
              </a:spcBef>
              <a:spcAft>
                <a:spcPct val="0"/>
              </a:spcAft>
              <a:defRPr>
                <a:solidFill>
                  <a:schemeClr val="tx1"/>
                </a:solidFill>
                <a:latin typeface="Arial" pitchFamily="34" charset="0"/>
              </a:defRPr>
            </a:lvl8pPr>
            <a:lvl9pPr marL="3681397" indent="-216553" eaLnBrk="0" fontAlgn="base" hangingPunct="0">
              <a:spcBef>
                <a:spcPct val="0"/>
              </a:spcBef>
              <a:spcAft>
                <a:spcPct val="0"/>
              </a:spcAft>
              <a:defRPr>
                <a:solidFill>
                  <a:schemeClr val="tx1"/>
                </a:solidFill>
                <a:latin typeface="Arial" pitchFamily="34" charset="0"/>
              </a:defRPr>
            </a:lvl9pPr>
          </a:lstStyle>
          <a:p>
            <a:pPr eaLnBrk="1" hangingPunct="1"/>
            <a:fld id="{116E6365-DBFB-437D-9106-07F0B8C4E119}" type="slidenum">
              <a:rPr lang="en-US" smtClean="0"/>
              <a:pPr eaLnBrk="1" hangingPunct="1"/>
              <a:t>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03797" indent="-270691" eaLnBrk="0" hangingPunct="0">
              <a:defRPr>
                <a:solidFill>
                  <a:schemeClr val="tx1"/>
                </a:solidFill>
                <a:latin typeface="Arial" pitchFamily="34" charset="0"/>
              </a:defRPr>
            </a:lvl2pPr>
            <a:lvl3pPr marL="1082764" indent="-216553" eaLnBrk="0" hangingPunct="0">
              <a:defRPr>
                <a:solidFill>
                  <a:schemeClr val="tx1"/>
                </a:solidFill>
                <a:latin typeface="Arial" pitchFamily="34" charset="0"/>
              </a:defRPr>
            </a:lvl3pPr>
            <a:lvl4pPr marL="1515869" indent="-216553" eaLnBrk="0" hangingPunct="0">
              <a:defRPr>
                <a:solidFill>
                  <a:schemeClr val="tx1"/>
                </a:solidFill>
                <a:latin typeface="Arial" pitchFamily="34" charset="0"/>
              </a:defRPr>
            </a:lvl4pPr>
            <a:lvl5pPr marL="1948975" indent="-216553" eaLnBrk="0" hangingPunct="0">
              <a:defRPr>
                <a:solidFill>
                  <a:schemeClr val="tx1"/>
                </a:solidFill>
                <a:latin typeface="Arial" pitchFamily="34" charset="0"/>
              </a:defRPr>
            </a:lvl5pPr>
            <a:lvl6pPr marL="2382081" indent="-216553" eaLnBrk="0" fontAlgn="base" hangingPunct="0">
              <a:spcBef>
                <a:spcPct val="0"/>
              </a:spcBef>
              <a:spcAft>
                <a:spcPct val="0"/>
              </a:spcAft>
              <a:defRPr>
                <a:solidFill>
                  <a:schemeClr val="tx1"/>
                </a:solidFill>
                <a:latin typeface="Arial" pitchFamily="34" charset="0"/>
              </a:defRPr>
            </a:lvl6pPr>
            <a:lvl7pPr marL="2815186" indent="-216553" eaLnBrk="0" fontAlgn="base" hangingPunct="0">
              <a:spcBef>
                <a:spcPct val="0"/>
              </a:spcBef>
              <a:spcAft>
                <a:spcPct val="0"/>
              </a:spcAft>
              <a:defRPr>
                <a:solidFill>
                  <a:schemeClr val="tx1"/>
                </a:solidFill>
                <a:latin typeface="Arial" pitchFamily="34" charset="0"/>
              </a:defRPr>
            </a:lvl7pPr>
            <a:lvl8pPr marL="3248292" indent="-216553" eaLnBrk="0" fontAlgn="base" hangingPunct="0">
              <a:spcBef>
                <a:spcPct val="0"/>
              </a:spcBef>
              <a:spcAft>
                <a:spcPct val="0"/>
              </a:spcAft>
              <a:defRPr>
                <a:solidFill>
                  <a:schemeClr val="tx1"/>
                </a:solidFill>
                <a:latin typeface="Arial" pitchFamily="34" charset="0"/>
              </a:defRPr>
            </a:lvl8pPr>
            <a:lvl9pPr marL="3681397" indent="-216553" eaLnBrk="0" fontAlgn="base" hangingPunct="0">
              <a:spcBef>
                <a:spcPct val="0"/>
              </a:spcBef>
              <a:spcAft>
                <a:spcPct val="0"/>
              </a:spcAft>
              <a:defRPr>
                <a:solidFill>
                  <a:schemeClr val="tx1"/>
                </a:solidFill>
                <a:latin typeface="Arial" pitchFamily="34" charset="0"/>
              </a:defRPr>
            </a:lvl9pPr>
          </a:lstStyle>
          <a:p>
            <a:pPr eaLnBrk="1" hangingPunct="1"/>
            <a:fld id="{84CB5D06-9AA8-44A7-A715-E5BBBDED9748}" type="slidenum">
              <a:rPr lang="en-US" smtClean="0"/>
              <a:pPr eaLnBrk="1" hangingPunct="1"/>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03797" indent="-270691" eaLnBrk="0" hangingPunct="0">
              <a:defRPr>
                <a:solidFill>
                  <a:schemeClr val="tx1"/>
                </a:solidFill>
                <a:latin typeface="Arial" pitchFamily="34" charset="0"/>
              </a:defRPr>
            </a:lvl2pPr>
            <a:lvl3pPr marL="1082764" indent="-216553" eaLnBrk="0" hangingPunct="0">
              <a:defRPr>
                <a:solidFill>
                  <a:schemeClr val="tx1"/>
                </a:solidFill>
                <a:latin typeface="Arial" pitchFamily="34" charset="0"/>
              </a:defRPr>
            </a:lvl3pPr>
            <a:lvl4pPr marL="1515869" indent="-216553" eaLnBrk="0" hangingPunct="0">
              <a:defRPr>
                <a:solidFill>
                  <a:schemeClr val="tx1"/>
                </a:solidFill>
                <a:latin typeface="Arial" pitchFamily="34" charset="0"/>
              </a:defRPr>
            </a:lvl4pPr>
            <a:lvl5pPr marL="1948975" indent="-216553" eaLnBrk="0" hangingPunct="0">
              <a:defRPr>
                <a:solidFill>
                  <a:schemeClr val="tx1"/>
                </a:solidFill>
                <a:latin typeface="Arial" pitchFamily="34" charset="0"/>
              </a:defRPr>
            </a:lvl5pPr>
            <a:lvl6pPr marL="2382081" indent="-216553" eaLnBrk="0" fontAlgn="base" hangingPunct="0">
              <a:spcBef>
                <a:spcPct val="0"/>
              </a:spcBef>
              <a:spcAft>
                <a:spcPct val="0"/>
              </a:spcAft>
              <a:defRPr>
                <a:solidFill>
                  <a:schemeClr val="tx1"/>
                </a:solidFill>
                <a:latin typeface="Arial" pitchFamily="34" charset="0"/>
              </a:defRPr>
            </a:lvl6pPr>
            <a:lvl7pPr marL="2815186" indent="-216553" eaLnBrk="0" fontAlgn="base" hangingPunct="0">
              <a:spcBef>
                <a:spcPct val="0"/>
              </a:spcBef>
              <a:spcAft>
                <a:spcPct val="0"/>
              </a:spcAft>
              <a:defRPr>
                <a:solidFill>
                  <a:schemeClr val="tx1"/>
                </a:solidFill>
                <a:latin typeface="Arial" pitchFamily="34" charset="0"/>
              </a:defRPr>
            </a:lvl7pPr>
            <a:lvl8pPr marL="3248292" indent="-216553" eaLnBrk="0" fontAlgn="base" hangingPunct="0">
              <a:spcBef>
                <a:spcPct val="0"/>
              </a:spcBef>
              <a:spcAft>
                <a:spcPct val="0"/>
              </a:spcAft>
              <a:defRPr>
                <a:solidFill>
                  <a:schemeClr val="tx1"/>
                </a:solidFill>
                <a:latin typeface="Arial" pitchFamily="34" charset="0"/>
              </a:defRPr>
            </a:lvl8pPr>
            <a:lvl9pPr marL="3681397" indent="-216553" eaLnBrk="0" fontAlgn="base" hangingPunct="0">
              <a:spcBef>
                <a:spcPct val="0"/>
              </a:spcBef>
              <a:spcAft>
                <a:spcPct val="0"/>
              </a:spcAft>
              <a:defRPr>
                <a:solidFill>
                  <a:schemeClr val="tx1"/>
                </a:solidFill>
                <a:latin typeface="Arial" pitchFamily="34" charset="0"/>
              </a:defRPr>
            </a:lvl9pPr>
          </a:lstStyle>
          <a:p>
            <a:pPr eaLnBrk="1" hangingPunct="1"/>
            <a:fld id="{1999F550-1B7E-48E0-8D47-3F867F41E93D}" type="slidenum">
              <a:rPr lang="en-US" smtClean="0"/>
              <a:pPr eaLnBrk="1" hangingPunct="1"/>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www.techstratin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191000"/>
            <a:ext cx="6400800" cy="1752600"/>
          </a:xfrm>
        </p:spPr>
        <p:txBody>
          <a:bodyPr/>
          <a:lstStyle/>
          <a:p>
            <a:r>
              <a:rPr lang="en-US" dirty="0" smtClean="0"/>
              <a:t>Core Java</a:t>
            </a:r>
          </a:p>
          <a:p>
            <a:r>
              <a:rPr lang="en-US" dirty="0" smtClean="0"/>
              <a:t>Object oriented </a:t>
            </a:r>
            <a:r>
              <a:rPr lang="en-US" dirty="0" smtClean="0"/>
              <a:t>Programming</a:t>
            </a:r>
            <a:endParaRPr lang="en-US" dirty="0" smtClean="0"/>
          </a:p>
        </p:txBody>
      </p:sp>
      <p:sp>
        <p:nvSpPr>
          <p:cNvPr id="4" name="TextBox 5"/>
          <p:cNvSpPr txBox="1">
            <a:spLocks noChangeArrowheads="1"/>
          </p:cNvSpPr>
          <p:nvPr/>
        </p:nvSpPr>
        <p:spPr bwMode="auto">
          <a:xfrm>
            <a:off x="4114800" y="24384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rgbClr val="C35C59"/>
                </a:solidFill>
                <a:latin typeface="Calibri" pitchFamily="34" charset="0"/>
              </a:rPr>
              <a:t>IDENTITY MANAGEMENT</a:t>
            </a:r>
          </a:p>
        </p:txBody>
      </p:sp>
      <p:sp>
        <p:nvSpPr>
          <p:cNvPr id="5" name="TextBox 7"/>
          <p:cNvSpPr txBox="1">
            <a:spLocks noChangeArrowheads="1"/>
          </p:cNvSpPr>
          <p:nvPr/>
        </p:nvSpPr>
        <p:spPr bwMode="auto">
          <a:xfrm>
            <a:off x="4038600" y="1981200"/>
            <a:ext cx="2209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rgbClr val="C35C59"/>
                </a:solidFill>
                <a:latin typeface="Calibri" pitchFamily="34" charset="0"/>
              </a:rPr>
              <a:t>OFFSHORE DEVELOPMENT</a:t>
            </a:r>
          </a:p>
        </p:txBody>
      </p:sp>
      <p:sp>
        <p:nvSpPr>
          <p:cNvPr id="6" name="TextBox 8"/>
          <p:cNvSpPr txBox="1">
            <a:spLocks noChangeArrowheads="1"/>
          </p:cNvSpPr>
          <p:nvPr/>
        </p:nvSpPr>
        <p:spPr bwMode="auto">
          <a:xfrm>
            <a:off x="3962400" y="3381375"/>
            <a:ext cx="2438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rgbClr val="C35C59"/>
                </a:solidFill>
                <a:latin typeface="Calibri" pitchFamily="34" charset="0"/>
              </a:rPr>
              <a:t>APPLICATION DEVELOPMENT</a:t>
            </a:r>
          </a:p>
        </p:txBody>
      </p:sp>
      <p:sp>
        <p:nvSpPr>
          <p:cNvPr id="7" name="TextBox 9"/>
          <p:cNvSpPr txBox="1">
            <a:spLocks noChangeArrowheads="1"/>
          </p:cNvSpPr>
          <p:nvPr/>
        </p:nvSpPr>
        <p:spPr bwMode="auto">
          <a:xfrm>
            <a:off x="4038600" y="28956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rgbClr val="C35C59"/>
                </a:solidFill>
                <a:latin typeface="Calibri" pitchFamily="34" charset="0"/>
              </a:rPr>
              <a:t>PORTAL DEVELOPMENT</a:t>
            </a:r>
          </a:p>
        </p:txBody>
      </p:sp>
      <p:sp>
        <p:nvSpPr>
          <p:cNvPr id="8" name="TextBox 10"/>
          <p:cNvSpPr txBox="1">
            <a:spLocks noChangeArrowheads="1"/>
          </p:cNvSpPr>
          <p:nvPr/>
        </p:nvSpPr>
        <p:spPr bwMode="auto">
          <a:xfrm>
            <a:off x="4038600" y="1524000"/>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dirty="0">
                <a:solidFill>
                  <a:srgbClr val="C35C59"/>
                </a:solidFill>
                <a:latin typeface="Calibri" pitchFamily="34" charset="0"/>
              </a:rPr>
              <a:t>TRAINING &amp; RECRUITMENT</a:t>
            </a:r>
          </a:p>
        </p:txBody>
      </p:sp>
      <p:sp>
        <p:nvSpPr>
          <p:cNvPr id="9" name="TextBox 9"/>
          <p:cNvSpPr txBox="1">
            <a:spLocks noChangeArrowheads="1"/>
          </p:cNvSpPr>
          <p:nvPr/>
        </p:nvSpPr>
        <p:spPr bwMode="auto">
          <a:xfrm>
            <a:off x="4114800" y="6442075"/>
            <a:ext cx="129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dirty="0"/>
              <a:t>5th Floor , V.V.Vintage-Boulevard, Somajiguda</a:t>
            </a:r>
          </a:p>
          <a:p>
            <a:pPr eaLnBrk="1" hangingPunct="1"/>
            <a:r>
              <a:rPr lang="fr-FR" sz="700" dirty="0"/>
              <a:t>Hyderabad – 500082 INDIA</a:t>
            </a:r>
            <a:endParaRPr lang="en-US" sz="700" dirty="0"/>
          </a:p>
        </p:txBody>
      </p:sp>
      <p:sp>
        <p:nvSpPr>
          <p:cNvPr id="10" name="TextBox 14"/>
          <p:cNvSpPr txBox="1">
            <a:spLocks noChangeArrowheads="1"/>
          </p:cNvSpPr>
          <p:nvPr/>
        </p:nvSpPr>
        <p:spPr bwMode="auto">
          <a:xfrm>
            <a:off x="5410200" y="6473825"/>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fr-FR" sz="700"/>
              <a:t>Tel: 040-30605533</a:t>
            </a:r>
          </a:p>
          <a:p>
            <a:pPr eaLnBrk="1" hangingPunct="1"/>
            <a:endParaRPr lang="fr-FR" sz="700"/>
          </a:p>
        </p:txBody>
      </p:sp>
    </p:spTree>
    <p:extLst>
      <p:ext uri="{BB962C8B-B14F-4D97-AF65-F5344CB8AC3E}">
        <p14:creationId xmlns:p14="http://schemas.microsoft.com/office/powerpoint/2010/main" val="4099088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6407727" cy="685800"/>
          </a:xfrm>
        </p:spPr>
        <p:txBody>
          <a:bodyPr>
            <a:normAutofit/>
          </a:bodyPr>
          <a:lstStyle/>
          <a:p>
            <a:r>
              <a:rPr lang="en-US" sz="3600" dirty="0" smtClean="0"/>
              <a:t>Method </a:t>
            </a:r>
            <a:r>
              <a:rPr lang="en-US" sz="3600" dirty="0" smtClean="0">
                <a:solidFill>
                  <a:schemeClr val="bg1"/>
                </a:solidFill>
              </a:rPr>
              <a:t>Declaration</a:t>
            </a:r>
            <a:endParaRPr lang="en-US" sz="3600" dirty="0">
              <a:solidFill>
                <a:schemeClr val="bg1"/>
              </a:solidFill>
            </a:endParaRPr>
          </a:p>
        </p:txBody>
      </p:sp>
      <p:sp>
        <p:nvSpPr>
          <p:cNvPr id="3" name="Content Placeholder 2"/>
          <p:cNvSpPr>
            <a:spLocks noGrp="1"/>
          </p:cNvSpPr>
          <p:nvPr>
            <p:ph idx="1"/>
          </p:nvPr>
        </p:nvSpPr>
        <p:spPr/>
        <p:txBody>
          <a:bodyPr>
            <a:normAutofit/>
          </a:bodyPr>
          <a:lstStyle/>
          <a:p>
            <a:r>
              <a:rPr lang="en-US" sz="2000" dirty="0" smtClean="0"/>
              <a:t>Here is an example of a typical method declaration:</a:t>
            </a:r>
          </a:p>
          <a:p>
            <a:pPr>
              <a:buNone/>
            </a:pPr>
            <a:r>
              <a:rPr lang="en-US" sz="2000" dirty="0" smtClean="0"/>
              <a:t>       </a:t>
            </a:r>
            <a:r>
              <a:rPr lang="en-US" sz="2000" dirty="0" smtClean="0">
                <a:solidFill>
                  <a:schemeClr val="tx2">
                    <a:lumMod val="60000"/>
                    <a:lumOff val="40000"/>
                  </a:schemeClr>
                </a:solidFill>
              </a:rPr>
              <a:t>public double add(</a:t>
            </a:r>
            <a:r>
              <a:rPr lang="en-US" sz="2000" dirty="0" err="1" smtClean="0">
                <a:solidFill>
                  <a:schemeClr val="tx2">
                    <a:lumMod val="60000"/>
                    <a:lumOff val="40000"/>
                  </a:schemeClr>
                </a:solidFill>
              </a:rPr>
              <a:t>int</a:t>
            </a:r>
            <a:r>
              <a:rPr lang="en-US" sz="2000" dirty="0" smtClean="0">
                <a:solidFill>
                  <a:schemeClr val="tx2">
                    <a:lumMod val="60000"/>
                    <a:lumOff val="40000"/>
                  </a:schemeClr>
                </a:solidFill>
              </a:rPr>
              <a:t> x, </a:t>
            </a:r>
            <a:r>
              <a:rPr lang="en-US" sz="2000" dirty="0" err="1" smtClean="0">
                <a:solidFill>
                  <a:schemeClr val="tx2">
                    <a:lumMod val="60000"/>
                    <a:lumOff val="40000"/>
                  </a:schemeClr>
                </a:solidFill>
              </a:rPr>
              <a:t>int</a:t>
            </a:r>
            <a:r>
              <a:rPr lang="en-US" sz="2000" dirty="0" smtClean="0">
                <a:solidFill>
                  <a:schemeClr val="tx2">
                    <a:lumMod val="60000"/>
                    <a:lumOff val="40000"/>
                  </a:schemeClr>
                </a:solidFill>
              </a:rPr>
              <a:t> y) { </a:t>
            </a:r>
          </a:p>
          <a:p>
            <a:pPr>
              <a:buNone/>
            </a:pPr>
            <a:r>
              <a:rPr lang="en-US" sz="2000" dirty="0">
                <a:solidFill>
                  <a:schemeClr val="tx2">
                    <a:lumMod val="60000"/>
                    <a:lumOff val="40000"/>
                  </a:schemeClr>
                </a:solidFill>
              </a:rPr>
              <a:t>	</a:t>
            </a:r>
            <a:r>
              <a:rPr lang="en-US" sz="2000" dirty="0" smtClean="0">
                <a:solidFill>
                  <a:schemeClr val="tx2">
                    <a:lumMod val="60000"/>
                    <a:lumOff val="40000"/>
                  </a:schemeClr>
                </a:solidFill>
              </a:rPr>
              <a:t>		//do the calculation here </a:t>
            </a:r>
          </a:p>
          <a:p>
            <a:pPr>
              <a:buNone/>
            </a:pPr>
            <a:r>
              <a:rPr lang="en-US" sz="2000" dirty="0">
                <a:solidFill>
                  <a:schemeClr val="tx2">
                    <a:lumMod val="60000"/>
                    <a:lumOff val="40000"/>
                  </a:schemeClr>
                </a:solidFill>
              </a:rPr>
              <a:t>	</a:t>
            </a:r>
            <a:r>
              <a:rPr lang="en-US" sz="2000" dirty="0" smtClean="0">
                <a:solidFill>
                  <a:schemeClr val="tx2">
                    <a:lumMod val="60000"/>
                    <a:lumOff val="40000"/>
                  </a:schemeClr>
                </a:solidFill>
              </a:rPr>
              <a:t>	} </a:t>
            </a:r>
          </a:p>
          <a:p>
            <a:r>
              <a:rPr lang="en-US" sz="2000" dirty="0" smtClean="0"/>
              <a:t>The only required elements of a method declaration are the method's return type, name, a pair of parentheses, (), and a body between braces, {}.</a:t>
            </a:r>
          </a:p>
          <a:p>
            <a:endParaRPr lang="en-US" dirty="0"/>
          </a:p>
        </p:txBody>
      </p:sp>
    </p:spTree>
    <p:extLst>
      <p:ext uri="{BB962C8B-B14F-4D97-AF65-F5344CB8AC3E}">
        <p14:creationId xmlns:p14="http://schemas.microsoft.com/office/powerpoint/2010/main" val="2538204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6400800" cy="685800"/>
          </a:xfrm>
        </p:spPr>
        <p:txBody>
          <a:bodyPr>
            <a:normAutofit/>
          </a:bodyPr>
          <a:lstStyle/>
          <a:p>
            <a:r>
              <a:rPr lang="en-US" sz="3600" dirty="0" smtClean="0">
                <a:solidFill>
                  <a:schemeClr val="bg1"/>
                </a:solidFill>
              </a:rPr>
              <a:t>Encapsulation</a:t>
            </a:r>
          </a:p>
        </p:txBody>
      </p:sp>
      <p:sp>
        <p:nvSpPr>
          <p:cNvPr id="14339" name="Content Placeholder 2"/>
          <p:cNvSpPr>
            <a:spLocks noGrp="1"/>
          </p:cNvSpPr>
          <p:nvPr>
            <p:ph idx="1"/>
          </p:nvPr>
        </p:nvSpPr>
        <p:spPr>
          <a:xfrm>
            <a:off x="228600" y="1143000"/>
            <a:ext cx="8229600" cy="4525963"/>
          </a:xfrm>
        </p:spPr>
        <p:txBody>
          <a:bodyPr>
            <a:normAutofit/>
          </a:bodyPr>
          <a:lstStyle/>
          <a:p>
            <a:r>
              <a:rPr lang="en-US" sz="2000" dirty="0" smtClean="0"/>
              <a:t>The concept of binding the data along with its corresponding functionalities is called Encapsulation.</a:t>
            </a:r>
          </a:p>
          <a:p>
            <a:r>
              <a:rPr lang="en-US" sz="2000" dirty="0" smtClean="0"/>
              <a:t>Encapsulation came into existence in order to provide security for the data present inside the program.</a:t>
            </a:r>
          </a:p>
          <a:p>
            <a:r>
              <a:rPr lang="en-US" sz="2000" dirty="0" smtClean="0"/>
              <a:t>Any object oriented programming language file looks like a group of classes everything is encapsulated nothing is outside the class.</a:t>
            </a:r>
          </a:p>
          <a:p>
            <a:r>
              <a:rPr lang="en-US" sz="2000" dirty="0" smtClean="0"/>
              <a:t>Encapsulation is the backbone of oops language.</a:t>
            </a:r>
          </a:p>
          <a:p>
            <a:r>
              <a:rPr lang="en-US" sz="2000" dirty="0" smtClean="0"/>
              <a:t>Java supports all the oops concepts. So it is called Object orient programming language</a:t>
            </a:r>
            <a:r>
              <a:rPr lang="en-US" sz="2000" dirty="0" smtClean="0"/>
              <a:t>.</a:t>
            </a:r>
            <a:endParaRPr lang="en-US" sz="2000" dirty="0" smtClean="0"/>
          </a:p>
        </p:txBody>
      </p:sp>
    </p:spTree>
    <p:extLst>
      <p:ext uri="{BB962C8B-B14F-4D97-AF65-F5344CB8AC3E}">
        <p14:creationId xmlns:p14="http://schemas.microsoft.com/office/powerpoint/2010/main" val="530819946"/>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a:bodyPr>
          <a:lstStyle/>
          <a:p>
            <a:r>
              <a:rPr lang="en-US" sz="3600" dirty="0" smtClean="0">
                <a:solidFill>
                  <a:schemeClr val="bg1"/>
                </a:solidFill>
              </a:rPr>
              <a:t>Abstraction</a:t>
            </a:r>
            <a:endParaRPr lang="en-US" sz="3600" dirty="0">
              <a:solidFill>
                <a:schemeClr val="bg1"/>
              </a:solidFill>
            </a:endParaRPr>
          </a:p>
        </p:txBody>
      </p:sp>
      <p:sp>
        <p:nvSpPr>
          <p:cNvPr id="3" name="Content Placeholder 2"/>
          <p:cNvSpPr>
            <a:spLocks noGrp="1"/>
          </p:cNvSpPr>
          <p:nvPr>
            <p:ph idx="1"/>
          </p:nvPr>
        </p:nvSpPr>
        <p:spPr>
          <a:xfrm>
            <a:off x="228600" y="990600"/>
            <a:ext cx="8229600" cy="4525963"/>
          </a:xfrm>
        </p:spPr>
        <p:txBody>
          <a:bodyPr>
            <a:normAutofit fontScale="85000" lnSpcReduction="20000"/>
          </a:bodyPr>
          <a:lstStyle/>
          <a:p>
            <a:r>
              <a:rPr lang="en-US" sz="2600" dirty="0" smtClean="0">
                <a:cs typeface="Times New Roman" pitchFamily="18" charset="0"/>
              </a:rPr>
              <a:t>Abstraction is process of </a:t>
            </a:r>
            <a:r>
              <a:rPr lang="en-US" sz="2600" b="1" dirty="0" smtClean="0">
                <a:cs typeface="Times New Roman" pitchFamily="18" charset="0"/>
              </a:rPr>
              <a:t>hiding the implementation details</a:t>
            </a:r>
            <a:r>
              <a:rPr lang="en-US" sz="2600" dirty="0" smtClean="0">
                <a:cs typeface="Times New Roman" pitchFamily="18" charset="0"/>
              </a:rPr>
              <a:t> and showing only the functionality.</a:t>
            </a:r>
            <a:br>
              <a:rPr lang="en-US" sz="2600" dirty="0" smtClean="0">
                <a:cs typeface="Times New Roman" pitchFamily="18" charset="0"/>
              </a:rPr>
            </a:br>
            <a:r>
              <a:rPr lang="en-US" sz="2600" dirty="0" smtClean="0">
                <a:cs typeface="Times New Roman" pitchFamily="18" charset="0"/>
              </a:rPr>
              <a:t/>
            </a:r>
            <a:br>
              <a:rPr lang="en-US" sz="2600" dirty="0" smtClean="0">
                <a:cs typeface="Times New Roman" pitchFamily="18" charset="0"/>
              </a:rPr>
            </a:br>
            <a:r>
              <a:rPr lang="en-US" sz="2600" dirty="0" smtClean="0">
                <a:cs typeface="Times New Roman" pitchFamily="18" charset="0"/>
              </a:rPr>
              <a:t>Abstraction in java is achieved by using interface and abstract </a:t>
            </a:r>
            <a:r>
              <a:rPr lang="en-US" sz="2600" dirty="0" smtClean="0">
                <a:cs typeface="Times New Roman" pitchFamily="18" charset="0"/>
              </a:rPr>
              <a:t>class.</a:t>
            </a:r>
            <a:endParaRPr lang="en-US" sz="2600" dirty="0" smtClean="0">
              <a:cs typeface="Times New Roman" pitchFamily="18" charset="0"/>
            </a:endParaRPr>
          </a:p>
          <a:p>
            <a:endParaRPr lang="en-US" sz="2400" dirty="0" smtClean="0">
              <a:latin typeface="Times New Roman" pitchFamily="18" charset="0"/>
              <a:cs typeface="Times New Roman" pitchFamily="18" charset="0"/>
            </a:endParaRPr>
          </a:p>
          <a:p>
            <a:r>
              <a:rPr lang="en-US" sz="2600" dirty="0" smtClean="0">
                <a:cs typeface="Times New Roman" pitchFamily="18" charset="0"/>
              </a:rPr>
              <a:t>The </a:t>
            </a:r>
            <a:r>
              <a:rPr lang="en-US" sz="2600" dirty="0">
                <a:cs typeface="Times New Roman" pitchFamily="18" charset="0"/>
              </a:rPr>
              <a:t>abstract keyword is a non-access modifier, used for classes and methods:</a:t>
            </a:r>
          </a:p>
          <a:p>
            <a:endParaRPr lang="en-US" sz="2600" dirty="0">
              <a:cs typeface="Times New Roman" pitchFamily="18" charset="0"/>
            </a:endParaRPr>
          </a:p>
          <a:p>
            <a:r>
              <a:rPr lang="en-US" sz="2600" b="1" dirty="0">
                <a:cs typeface="Times New Roman" pitchFamily="18" charset="0"/>
              </a:rPr>
              <a:t>Abstract class: </a:t>
            </a:r>
            <a:r>
              <a:rPr lang="en-US" sz="2600" dirty="0">
                <a:cs typeface="Times New Roman" pitchFamily="18" charset="0"/>
              </a:rPr>
              <a:t>is a restricted class that cannot be used to create objects (to access it, it must be inherited from another class).</a:t>
            </a:r>
          </a:p>
          <a:p>
            <a:endParaRPr lang="en-US" sz="2600" dirty="0">
              <a:cs typeface="Times New Roman" pitchFamily="18" charset="0"/>
            </a:endParaRPr>
          </a:p>
          <a:p>
            <a:r>
              <a:rPr lang="en-US" sz="2600" b="1" dirty="0">
                <a:cs typeface="Times New Roman" pitchFamily="18" charset="0"/>
              </a:rPr>
              <a:t>Abstract method: </a:t>
            </a:r>
            <a:r>
              <a:rPr lang="en-US" sz="2600" dirty="0">
                <a:cs typeface="Times New Roman" pitchFamily="18" charset="0"/>
              </a:rPr>
              <a:t>can only be used in an abstract class, and it does not have a body. The body is provided by the subclass (inherited from).</a:t>
            </a:r>
            <a:r>
              <a:rPr lang="en-US" sz="2600" dirty="0">
                <a:cs typeface="Times New Roman" pitchFamily="18" charset="0"/>
              </a:rPr>
              <a:t/>
            </a:r>
            <a:br>
              <a:rPr lang="en-US" sz="2600" dirty="0">
                <a:cs typeface="Times New Roman" pitchFamily="18" charset="0"/>
              </a:rPr>
            </a:br>
            <a:endParaRPr lang="en-US" sz="2600" dirty="0">
              <a:cs typeface="Times New Roman" pitchFamily="18" charset="0"/>
            </a:endParaRPr>
          </a:p>
        </p:txBody>
      </p:sp>
    </p:spTree>
    <p:extLst>
      <p:ext uri="{BB962C8B-B14F-4D97-AF65-F5344CB8AC3E}">
        <p14:creationId xmlns:p14="http://schemas.microsoft.com/office/powerpoint/2010/main" val="703692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09600"/>
          </a:xfrm>
        </p:spPr>
        <p:txBody>
          <a:bodyPr>
            <a:normAutofit fontScale="90000"/>
          </a:bodyPr>
          <a:lstStyle/>
          <a:p>
            <a:r>
              <a:rPr lang="en-IN" dirty="0" smtClean="0"/>
              <a:t/>
            </a:r>
            <a:br>
              <a:rPr lang="en-IN" dirty="0" smtClean="0"/>
            </a:br>
            <a:r>
              <a:rPr lang="en-IN" sz="4000" dirty="0" smtClean="0"/>
              <a:t>Abstract </a:t>
            </a:r>
            <a:r>
              <a:rPr lang="en-IN" sz="4000" dirty="0" smtClean="0">
                <a:solidFill>
                  <a:schemeClr val="bg1"/>
                </a:solidFill>
              </a:rPr>
              <a:t>Classes</a:t>
            </a:r>
            <a:r>
              <a:rPr lang="en-IN" sz="4000" dirty="0" smtClean="0"/>
              <a:t> &amp; </a:t>
            </a:r>
            <a:r>
              <a:rPr lang="en-IN" sz="4000" dirty="0" smtClean="0">
                <a:solidFill>
                  <a:schemeClr val="bg1"/>
                </a:solidFill>
              </a:rPr>
              <a:t>Methods</a:t>
            </a:r>
            <a:r>
              <a:rPr lang="en-IN" dirty="0" smtClean="0"/>
              <a:t/>
            </a:r>
            <a:br>
              <a:rPr lang="en-IN" dirty="0" smtClean="0"/>
            </a:br>
            <a:endParaRPr lang="en-IN" dirty="0"/>
          </a:p>
        </p:txBody>
      </p:sp>
      <p:sp>
        <p:nvSpPr>
          <p:cNvPr id="3" name="Content Placeholder 2"/>
          <p:cNvSpPr>
            <a:spLocks noGrp="1"/>
          </p:cNvSpPr>
          <p:nvPr>
            <p:ph idx="1"/>
          </p:nvPr>
        </p:nvSpPr>
        <p:spPr>
          <a:xfrm>
            <a:off x="683568" y="1484784"/>
            <a:ext cx="7992888" cy="4464496"/>
          </a:xfrm>
        </p:spPr>
        <p:txBody>
          <a:bodyPr>
            <a:normAutofit/>
          </a:bodyPr>
          <a:lstStyle/>
          <a:p>
            <a:pPr>
              <a:lnSpc>
                <a:spcPct val="110000"/>
              </a:lnSpc>
              <a:buFont typeface="Arial" pitchFamily="34" charset="0"/>
              <a:buChar char="•"/>
            </a:pPr>
            <a:r>
              <a:rPr lang="en-IN" sz="2000" dirty="0" smtClean="0"/>
              <a:t>abstract keyword</a:t>
            </a:r>
          </a:p>
          <a:p>
            <a:pPr>
              <a:lnSpc>
                <a:spcPct val="110000"/>
              </a:lnSpc>
              <a:buFont typeface="Arial" pitchFamily="34" charset="0"/>
              <a:buChar char="•"/>
            </a:pPr>
            <a:r>
              <a:rPr lang="en-IN" sz="2000" dirty="0" smtClean="0"/>
              <a:t>Contains method Declarations only</a:t>
            </a:r>
          </a:p>
          <a:p>
            <a:pPr>
              <a:lnSpc>
                <a:spcPct val="110000"/>
              </a:lnSpc>
              <a:buFont typeface="Arial" pitchFamily="34" charset="0"/>
              <a:buChar char="•"/>
            </a:pPr>
            <a:r>
              <a:rPr lang="en-IN" sz="2000" dirty="0" smtClean="0"/>
              <a:t>can not create object of it</a:t>
            </a:r>
          </a:p>
          <a:p>
            <a:pPr>
              <a:lnSpc>
                <a:spcPct val="110000"/>
              </a:lnSpc>
              <a:buFont typeface="Arial" pitchFamily="34" charset="0"/>
              <a:buChar char="•"/>
            </a:pPr>
            <a:r>
              <a:rPr lang="en-IN" sz="2000" dirty="0" smtClean="0"/>
              <a:t>Abstract &amp; non abstract methods</a:t>
            </a:r>
          </a:p>
          <a:p>
            <a:pPr>
              <a:lnSpc>
                <a:spcPct val="110000"/>
              </a:lnSpc>
              <a:buFont typeface="Arial" pitchFamily="34" charset="0"/>
              <a:buChar char="•"/>
            </a:pPr>
            <a:r>
              <a:rPr lang="en-IN" sz="2000" dirty="0" smtClean="0"/>
              <a:t>Should override method in derived class</a:t>
            </a:r>
            <a:endParaRPr lang="en-IN" sz="2000" dirty="0"/>
          </a:p>
        </p:txBody>
      </p:sp>
      <p:pic>
        <p:nvPicPr>
          <p:cNvPr id="4" name="Picture 3"/>
          <p:cNvPicPr>
            <a:picLocks noChangeAspect="1"/>
          </p:cNvPicPr>
          <p:nvPr/>
        </p:nvPicPr>
        <p:blipFill>
          <a:blip r:embed="rId2"/>
          <a:stretch>
            <a:fillRect/>
          </a:stretch>
        </p:blipFill>
        <p:spPr>
          <a:xfrm>
            <a:off x="718204" y="3962400"/>
            <a:ext cx="4844396" cy="2212401"/>
          </a:xfrm>
          <a:prstGeom prst="rect">
            <a:avLst/>
          </a:prstGeom>
        </p:spPr>
      </p:pic>
    </p:spTree>
    <p:extLst>
      <p:ext uri="{BB962C8B-B14F-4D97-AF65-F5344CB8AC3E}">
        <p14:creationId xmlns:p14="http://schemas.microsoft.com/office/powerpoint/2010/main" val="666737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37088"/>
            <a:ext cx="8229600" cy="4525963"/>
          </a:xfrm>
        </p:spPr>
        <p:txBody>
          <a:bodyPr/>
          <a:lstStyle/>
          <a:p>
            <a:r>
              <a:rPr lang="en-US" sz="2000" dirty="0" smtClean="0"/>
              <a:t>Normal class extends abstract class as below</a:t>
            </a:r>
          </a:p>
          <a:p>
            <a:endParaRPr lang="en-IN" dirty="0"/>
          </a:p>
        </p:txBody>
      </p:sp>
      <p:pic>
        <p:nvPicPr>
          <p:cNvPr id="5" name="Picture 4"/>
          <p:cNvPicPr>
            <a:picLocks noChangeAspect="1"/>
          </p:cNvPicPr>
          <p:nvPr/>
        </p:nvPicPr>
        <p:blipFill>
          <a:blip r:embed="rId2"/>
          <a:stretch>
            <a:fillRect/>
          </a:stretch>
        </p:blipFill>
        <p:spPr>
          <a:xfrm>
            <a:off x="588817" y="1524234"/>
            <a:ext cx="8235431" cy="3581166"/>
          </a:xfrm>
          <a:prstGeom prst="rect">
            <a:avLst/>
          </a:prstGeom>
        </p:spPr>
      </p:pic>
      <p:sp>
        <p:nvSpPr>
          <p:cNvPr id="6" name="TextBox 5"/>
          <p:cNvSpPr txBox="1"/>
          <p:nvPr/>
        </p:nvSpPr>
        <p:spPr>
          <a:xfrm>
            <a:off x="588818" y="5211996"/>
            <a:ext cx="5049982" cy="923330"/>
          </a:xfrm>
          <a:prstGeom prst="rect">
            <a:avLst/>
          </a:prstGeom>
          <a:noFill/>
        </p:spPr>
        <p:txBody>
          <a:bodyPr wrap="square" rtlCol="0">
            <a:spAutoFit/>
          </a:bodyPr>
          <a:lstStyle/>
          <a:p>
            <a:r>
              <a:rPr lang="en-US" b="1" dirty="0" smtClean="0"/>
              <a:t>OUTPUT: </a:t>
            </a:r>
          </a:p>
          <a:p>
            <a:r>
              <a:rPr lang="en-US" dirty="0"/>
              <a:t>The pig says: wee </a:t>
            </a:r>
            <a:r>
              <a:rPr lang="en-US" dirty="0" err="1"/>
              <a:t>wee</a:t>
            </a:r>
            <a:r>
              <a:rPr lang="en-US" dirty="0"/>
              <a:t/>
            </a:r>
            <a:br>
              <a:rPr lang="en-US" dirty="0"/>
            </a:br>
            <a:r>
              <a:rPr lang="en-US" dirty="0" err="1"/>
              <a:t>Zzz</a:t>
            </a:r>
            <a:endParaRPr lang="en-IN" dirty="0"/>
          </a:p>
        </p:txBody>
      </p:sp>
    </p:spTree>
    <p:extLst>
      <p:ext uri="{BB962C8B-B14F-4D97-AF65-F5344CB8AC3E}">
        <p14:creationId xmlns:p14="http://schemas.microsoft.com/office/powerpoint/2010/main" val="379459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US" dirty="0" smtClean="0"/>
              <a:t>Interface</a:t>
            </a:r>
            <a:endParaRPr lang="en-IN" dirty="0"/>
          </a:p>
        </p:txBody>
      </p:sp>
      <p:sp>
        <p:nvSpPr>
          <p:cNvPr id="3" name="Content Placeholder 2"/>
          <p:cNvSpPr>
            <a:spLocks noGrp="1"/>
          </p:cNvSpPr>
          <p:nvPr>
            <p:ph idx="1"/>
          </p:nvPr>
        </p:nvSpPr>
        <p:spPr>
          <a:xfrm>
            <a:off x="152400" y="1025236"/>
            <a:ext cx="3810000" cy="5680364"/>
          </a:xfrm>
        </p:spPr>
        <p:txBody>
          <a:bodyPr>
            <a:normAutofit fontScale="55000" lnSpcReduction="20000"/>
          </a:bodyPr>
          <a:lstStyle/>
          <a:p>
            <a:r>
              <a:rPr lang="en-US" dirty="0"/>
              <a:t>Another way to achieve abstraction in Java, is with interfaces</a:t>
            </a:r>
            <a:r>
              <a:rPr lang="en-US" dirty="0" smtClean="0"/>
              <a:t>.</a:t>
            </a:r>
          </a:p>
          <a:p>
            <a:r>
              <a:rPr lang="en-US" dirty="0"/>
              <a:t> To access the interface methods, the interface must be "implemented" </a:t>
            </a:r>
            <a:r>
              <a:rPr lang="en-US" dirty="0" smtClean="0"/>
              <a:t>(like </a:t>
            </a:r>
            <a:r>
              <a:rPr lang="en-US" dirty="0" err="1" smtClean="0"/>
              <a:t>inheritace</a:t>
            </a:r>
            <a:r>
              <a:rPr lang="en-US" dirty="0" smtClean="0"/>
              <a:t>) </a:t>
            </a:r>
            <a:r>
              <a:rPr lang="en-US" dirty="0"/>
              <a:t>by another class with the implements keyword (instead of extends). The body of the interface method is provided by the "implement" </a:t>
            </a:r>
            <a:r>
              <a:rPr lang="en-US" dirty="0" smtClean="0"/>
              <a:t>class.</a:t>
            </a:r>
          </a:p>
          <a:p>
            <a:r>
              <a:rPr lang="en-US" dirty="0"/>
              <a:t>Like </a:t>
            </a:r>
            <a:r>
              <a:rPr lang="en-US" b="1" dirty="0"/>
              <a:t>abstract classes</a:t>
            </a:r>
            <a:r>
              <a:rPr lang="en-US" dirty="0"/>
              <a:t>, interfaces </a:t>
            </a:r>
            <a:r>
              <a:rPr lang="en-US" b="1" dirty="0"/>
              <a:t>cannot</a:t>
            </a:r>
            <a:r>
              <a:rPr lang="en-US" dirty="0"/>
              <a:t> be used to create </a:t>
            </a:r>
            <a:r>
              <a:rPr lang="en-US" dirty="0" smtClean="0"/>
              <a:t>objects</a:t>
            </a:r>
          </a:p>
          <a:p>
            <a:r>
              <a:rPr lang="en-US" dirty="0"/>
              <a:t>On implementation of an interface, you must override all of its </a:t>
            </a:r>
            <a:r>
              <a:rPr lang="en-US" dirty="0" smtClean="0"/>
              <a:t>methods.</a:t>
            </a:r>
          </a:p>
          <a:p>
            <a:r>
              <a:rPr lang="en-US" dirty="0" smtClean="0"/>
              <a:t>Interface Methods are by default abstract and public.</a:t>
            </a:r>
          </a:p>
          <a:p>
            <a:r>
              <a:rPr lang="en-US" dirty="0" smtClean="0"/>
              <a:t>A </a:t>
            </a:r>
            <a:r>
              <a:rPr lang="en-US" dirty="0"/>
              <a:t> class can </a:t>
            </a:r>
            <a:r>
              <a:rPr lang="en-US" b="1" dirty="0"/>
              <a:t>implement</a:t>
            </a:r>
            <a:r>
              <a:rPr lang="en-US" dirty="0"/>
              <a:t> multiple interfaces. </a:t>
            </a:r>
            <a:r>
              <a:rPr lang="en-US" dirty="0" smtClean="0"/>
              <a:t>To </a:t>
            </a:r>
            <a:r>
              <a:rPr lang="en-US" dirty="0"/>
              <a:t>implement multiple interfaces, separate them with a comma </a:t>
            </a:r>
            <a:r>
              <a:rPr lang="en-US" dirty="0" smtClean="0"/>
              <a:t>.</a:t>
            </a:r>
            <a:endParaRPr lang="en-US" dirty="0"/>
          </a:p>
          <a:p>
            <a:endParaRPr lang="en-US" dirty="0"/>
          </a:p>
          <a:p>
            <a:endParaRPr lang="en-US" dirty="0"/>
          </a:p>
          <a:p>
            <a:endParaRPr lang="en-IN" dirty="0"/>
          </a:p>
        </p:txBody>
      </p:sp>
      <p:pic>
        <p:nvPicPr>
          <p:cNvPr id="12" name="Picture 11"/>
          <p:cNvPicPr>
            <a:picLocks noChangeAspect="1"/>
          </p:cNvPicPr>
          <p:nvPr/>
        </p:nvPicPr>
        <p:blipFill>
          <a:blip r:embed="rId2"/>
          <a:stretch>
            <a:fillRect/>
          </a:stretch>
        </p:blipFill>
        <p:spPr>
          <a:xfrm>
            <a:off x="4267200" y="809374"/>
            <a:ext cx="4491441" cy="2915367"/>
          </a:xfrm>
          <a:prstGeom prst="rect">
            <a:avLst/>
          </a:prstGeom>
        </p:spPr>
      </p:pic>
      <p:sp>
        <p:nvSpPr>
          <p:cNvPr id="13" name="TextBox 12"/>
          <p:cNvSpPr txBox="1"/>
          <p:nvPr/>
        </p:nvSpPr>
        <p:spPr>
          <a:xfrm>
            <a:off x="4107873" y="3892113"/>
            <a:ext cx="5049982" cy="646331"/>
          </a:xfrm>
          <a:prstGeom prst="rect">
            <a:avLst/>
          </a:prstGeom>
          <a:noFill/>
        </p:spPr>
        <p:txBody>
          <a:bodyPr wrap="square" rtlCol="0">
            <a:spAutoFit/>
          </a:bodyPr>
          <a:lstStyle/>
          <a:p>
            <a:r>
              <a:rPr lang="en-US" sz="1200" b="1" dirty="0" smtClean="0"/>
              <a:t>OUTPUT: </a:t>
            </a:r>
          </a:p>
          <a:p>
            <a:r>
              <a:rPr lang="en-US" sz="1200" dirty="0"/>
              <a:t>The pig says: wee </a:t>
            </a:r>
            <a:r>
              <a:rPr lang="en-US" sz="1200" dirty="0" err="1"/>
              <a:t>wee</a:t>
            </a:r>
            <a:r>
              <a:rPr lang="en-US" sz="1200" dirty="0"/>
              <a:t/>
            </a:r>
            <a:br>
              <a:rPr lang="en-US" sz="1200" dirty="0"/>
            </a:br>
            <a:r>
              <a:rPr lang="en-US" sz="1200" dirty="0" err="1"/>
              <a:t>Zzz</a:t>
            </a:r>
            <a:endParaRPr lang="en-IN" sz="1200" dirty="0"/>
          </a:p>
        </p:txBody>
      </p:sp>
      <p:pic>
        <p:nvPicPr>
          <p:cNvPr id="16" name="Picture 15"/>
          <p:cNvPicPr>
            <a:picLocks noChangeAspect="1"/>
          </p:cNvPicPr>
          <p:nvPr/>
        </p:nvPicPr>
        <p:blipFill>
          <a:blip r:embed="rId3"/>
          <a:stretch>
            <a:fillRect/>
          </a:stretch>
        </p:blipFill>
        <p:spPr>
          <a:xfrm>
            <a:off x="3796146" y="4936650"/>
            <a:ext cx="4969422" cy="1689604"/>
          </a:xfrm>
          <a:prstGeom prst="rect">
            <a:avLst/>
          </a:prstGeom>
        </p:spPr>
      </p:pic>
    </p:spTree>
    <p:extLst>
      <p:ext uri="{BB962C8B-B14F-4D97-AF65-F5344CB8AC3E}">
        <p14:creationId xmlns:p14="http://schemas.microsoft.com/office/powerpoint/2010/main" val="3223235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18"/>
            <a:ext cx="6400800" cy="681182"/>
          </a:xfrm>
        </p:spPr>
        <p:txBody>
          <a:bodyPr>
            <a:normAutofit/>
          </a:bodyPr>
          <a:lstStyle/>
          <a:p>
            <a:r>
              <a:rPr lang="en-US" sz="3600" dirty="0" smtClean="0">
                <a:solidFill>
                  <a:schemeClr val="bg1"/>
                </a:solidFill>
              </a:rPr>
              <a:t>Inheritance</a:t>
            </a:r>
            <a:endParaRPr lang="en-US" sz="3600" dirty="0">
              <a:solidFill>
                <a:schemeClr val="bg1"/>
              </a:solidFill>
            </a:endParaRPr>
          </a:p>
        </p:txBody>
      </p:sp>
      <p:sp>
        <p:nvSpPr>
          <p:cNvPr id="3" name="Content Placeholder 2"/>
          <p:cNvSpPr>
            <a:spLocks noGrp="1"/>
          </p:cNvSpPr>
          <p:nvPr>
            <p:ph idx="1"/>
          </p:nvPr>
        </p:nvSpPr>
        <p:spPr>
          <a:xfrm>
            <a:off x="457200" y="1143000"/>
            <a:ext cx="8229600" cy="5334000"/>
          </a:xfrm>
        </p:spPr>
        <p:txBody>
          <a:bodyPr>
            <a:normAutofit/>
          </a:bodyPr>
          <a:lstStyle/>
          <a:p>
            <a:r>
              <a:rPr lang="en-US" sz="2000" dirty="0"/>
              <a:t>Inheritance is a mechanism of acquiring the features and behaviors of a class by another class. </a:t>
            </a:r>
            <a:endParaRPr lang="en-US" sz="2000" dirty="0" smtClean="0"/>
          </a:p>
          <a:p>
            <a:pPr lvl="1"/>
            <a:r>
              <a:rPr lang="en-US" sz="1600" dirty="0" smtClean="0"/>
              <a:t>subclass </a:t>
            </a:r>
            <a:r>
              <a:rPr lang="en-US" sz="1600" dirty="0"/>
              <a:t>(child) - the class that inherits from another class</a:t>
            </a:r>
          </a:p>
          <a:p>
            <a:pPr lvl="1"/>
            <a:r>
              <a:rPr lang="en-US" sz="1600" dirty="0"/>
              <a:t>superclass (parent) - the class being inherited from</a:t>
            </a:r>
            <a:endParaRPr lang="en-US" sz="1600" dirty="0" smtClean="0"/>
          </a:p>
          <a:p>
            <a:pPr>
              <a:buNone/>
            </a:pPr>
            <a:r>
              <a:rPr lang="en-US" sz="2000" b="1" dirty="0" smtClean="0"/>
              <a:t>Advantages:</a:t>
            </a:r>
          </a:p>
          <a:p>
            <a:r>
              <a:rPr lang="en-US" sz="2000" dirty="0"/>
              <a:t>Reusability -- facility to use public methods of base class without rewriting the </a:t>
            </a:r>
            <a:r>
              <a:rPr lang="en-US" sz="2000" dirty="0" smtClean="0"/>
              <a:t>same</a:t>
            </a:r>
          </a:p>
          <a:p>
            <a:r>
              <a:rPr lang="en-US" sz="2000" dirty="0"/>
              <a:t>Data hiding -- base class can decide to keep some data private so that it cannot be altered by the derived </a:t>
            </a:r>
            <a:r>
              <a:rPr lang="en-US" sz="2000" dirty="0" smtClean="0"/>
              <a:t>class</a:t>
            </a:r>
          </a:p>
          <a:p>
            <a:r>
              <a:rPr lang="en-US" sz="2000" dirty="0"/>
              <a:t>Overriding--With inheritance, we will be able to override the methods of the base class so that meaningful  implementation of the base class method can be designed in the derived class.</a:t>
            </a:r>
            <a:endParaRPr lang="en-US" sz="2400" dirty="0" smtClean="0"/>
          </a:p>
          <a:p>
            <a:endParaRPr lang="en-US" sz="2400" dirty="0"/>
          </a:p>
        </p:txBody>
      </p:sp>
    </p:spTree>
    <p:extLst>
      <p:ext uri="{BB962C8B-B14F-4D97-AF65-F5344CB8AC3E}">
        <p14:creationId xmlns:p14="http://schemas.microsoft.com/office/powerpoint/2010/main" val="2361529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6"/>
            <a:ext cx="6400800" cy="678873"/>
          </a:xfrm>
        </p:spPr>
        <p:txBody>
          <a:bodyPr>
            <a:normAutofit fontScale="90000"/>
          </a:bodyPr>
          <a:lstStyle/>
          <a:p>
            <a:r>
              <a:rPr lang="en-US" b="1" dirty="0" smtClean="0"/>
              <a:t/>
            </a:r>
            <a:br>
              <a:rPr lang="en-US" b="1" dirty="0" smtClean="0"/>
            </a:br>
            <a:r>
              <a:rPr lang="en-US" sz="4000" dirty="0" smtClean="0"/>
              <a:t>Types of </a:t>
            </a:r>
            <a:r>
              <a:rPr lang="en-US" sz="4000" dirty="0" smtClean="0">
                <a:solidFill>
                  <a:schemeClr val="bg1"/>
                </a:solidFill>
              </a:rPr>
              <a:t>Inheritance</a:t>
            </a:r>
            <a:r>
              <a:rPr lang="en-US" b="1" dirty="0" smtClean="0">
                <a:solidFill>
                  <a:schemeClr val="bg1"/>
                </a:solidFill>
              </a:rPr>
              <a:t/>
            </a:r>
            <a:br>
              <a:rPr lang="en-US" b="1"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a:xfrm>
            <a:off x="457200" y="990600"/>
            <a:ext cx="8229600" cy="5410200"/>
          </a:xfrm>
        </p:spPr>
        <p:txBody>
          <a:bodyPr/>
          <a:lstStyle/>
          <a:p>
            <a:pPr>
              <a:buNone/>
            </a:pPr>
            <a:r>
              <a:rPr lang="en-US" sz="2000" b="1" dirty="0" smtClean="0"/>
              <a:t>Single inheritance: </a:t>
            </a:r>
          </a:p>
          <a:p>
            <a:pPr>
              <a:buNone/>
            </a:pPr>
            <a:r>
              <a:rPr lang="en-US" dirty="0" smtClean="0"/>
              <a:t>	</a:t>
            </a:r>
            <a:r>
              <a:rPr lang="en-US" sz="2000" dirty="0" smtClean="0"/>
              <a:t>In this inheritance, a derived class is created from a single base class.</a:t>
            </a:r>
          </a:p>
          <a:p>
            <a:endParaRPr lang="en-US" dirty="0" smtClean="0"/>
          </a:p>
          <a:p>
            <a:endParaRPr lang="en-US" dirty="0" smtClean="0"/>
          </a:p>
          <a:p>
            <a:endParaRPr lang="en-US" dirty="0"/>
          </a:p>
        </p:txBody>
      </p:sp>
      <p:pic>
        <p:nvPicPr>
          <p:cNvPr id="7" name="Picture 3"/>
          <p:cNvPicPr>
            <a:picLocks noChangeAspect="1" noChangeArrowheads="1"/>
          </p:cNvPicPr>
          <p:nvPr/>
        </p:nvPicPr>
        <p:blipFill>
          <a:blip r:embed="rId2"/>
          <a:srcRect/>
          <a:stretch>
            <a:fillRect/>
          </a:stretch>
        </p:blipFill>
        <p:spPr bwMode="auto">
          <a:xfrm>
            <a:off x="2057400" y="2133600"/>
            <a:ext cx="3733799" cy="3048000"/>
          </a:xfrm>
          <a:prstGeom prst="rect">
            <a:avLst/>
          </a:prstGeom>
          <a:noFill/>
          <a:ln w="9525">
            <a:noFill/>
            <a:miter lim="800000"/>
            <a:headEnd/>
            <a:tailEnd/>
          </a:ln>
          <a:effectLst/>
        </p:spPr>
      </p:pic>
    </p:spTree>
    <p:extLst>
      <p:ext uri="{BB962C8B-B14F-4D97-AF65-F5344CB8AC3E}">
        <p14:creationId xmlns:p14="http://schemas.microsoft.com/office/powerpoint/2010/main" val="315389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fontScale="90000"/>
          </a:bodyPr>
          <a:lstStyle/>
          <a:p>
            <a:r>
              <a:rPr lang="en-US" b="1" dirty="0" smtClean="0"/>
              <a:t/>
            </a:r>
            <a:br>
              <a:rPr lang="en-US" b="1" dirty="0" smtClean="0"/>
            </a:br>
            <a:r>
              <a:rPr lang="en-US" sz="4000" dirty="0" smtClean="0">
                <a:solidFill>
                  <a:schemeClr val="bg1"/>
                </a:solidFill>
              </a:rPr>
              <a:t>Multi-level</a:t>
            </a:r>
            <a:r>
              <a:rPr lang="en-US" sz="4000" dirty="0" smtClean="0"/>
              <a:t> inheritance</a:t>
            </a:r>
            <a:r>
              <a:rPr lang="en-US" b="1" dirty="0" smtClean="0"/>
              <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lstStyle/>
          <a:p>
            <a:r>
              <a:rPr lang="en-US" sz="2000" dirty="0" smtClean="0"/>
              <a:t>In this inheritance, a derived class is created from another derived class.</a:t>
            </a:r>
          </a:p>
          <a:p>
            <a:endParaRPr lang="en-US" dirty="0" smtClean="0"/>
          </a:p>
          <a:p>
            <a:endParaRPr lang="en-US" dirty="0" smtClean="0"/>
          </a:p>
          <a:p>
            <a:pPr marL="0" indent="0">
              <a:buNone/>
            </a:pPr>
            <a:endParaRPr lang="en-US" dirty="0"/>
          </a:p>
        </p:txBody>
      </p:sp>
      <p:pic>
        <p:nvPicPr>
          <p:cNvPr id="7" name="Picture 3"/>
          <p:cNvPicPr>
            <a:picLocks noChangeAspect="1" noChangeArrowheads="1"/>
          </p:cNvPicPr>
          <p:nvPr/>
        </p:nvPicPr>
        <p:blipFill>
          <a:blip r:embed="rId2"/>
          <a:srcRect/>
          <a:stretch>
            <a:fillRect/>
          </a:stretch>
        </p:blipFill>
        <p:spPr bwMode="auto">
          <a:xfrm>
            <a:off x="2362200" y="2057400"/>
            <a:ext cx="3429000" cy="3505200"/>
          </a:xfrm>
          <a:prstGeom prst="rect">
            <a:avLst/>
          </a:prstGeom>
          <a:noFill/>
          <a:ln w="9525">
            <a:noFill/>
            <a:miter lim="800000"/>
            <a:headEnd/>
            <a:tailEnd/>
          </a:ln>
          <a:effectLst/>
        </p:spPr>
      </p:pic>
    </p:spTree>
    <p:extLst>
      <p:ext uri="{BB962C8B-B14F-4D97-AF65-F5344CB8AC3E}">
        <p14:creationId xmlns:p14="http://schemas.microsoft.com/office/powerpoint/2010/main" val="1261892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fontScale="90000"/>
          </a:bodyPr>
          <a:lstStyle/>
          <a:p>
            <a:r>
              <a:rPr lang="en-US" b="1" dirty="0" smtClean="0"/>
              <a:t/>
            </a:r>
            <a:br>
              <a:rPr lang="en-US" b="1" dirty="0" smtClean="0"/>
            </a:br>
            <a:r>
              <a:rPr lang="en-US" sz="4000" dirty="0" smtClean="0">
                <a:solidFill>
                  <a:schemeClr val="bg1"/>
                </a:solidFill>
              </a:rPr>
              <a:t>Multiple</a:t>
            </a:r>
            <a:r>
              <a:rPr lang="en-US" sz="4000" dirty="0" smtClean="0"/>
              <a:t> inheritance</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lstStyle/>
          <a:p>
            <a:endParaRPr lang="en-US" sz="2400" dirty="0" smtClean="0"/>
          </a:p>
          <a:p>
            <a:r>
              <a:rPr lang="en-US" sz="2000" dirty="0" smtClean="0"/>
              <a:t>In this inheritance, a derived class is created from more than one base class. This inheritance is not supported by .NET Languages like C#, F# etc.</a:t>
            </a:r>
          </a:p>
          <a:p>
            <a:endParaRPr lang="en-US" dirty="0" smtClean="0"/>
          </a:p>
          <a:p>
            <a:endParaRPr lang="en-US"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1905000" y="2438400"/>
            <a:ext cx="4419600" cy="2286000"/>
          </a:xfrm>
          <a:prstGeom prst="rect">
            <a:avLst/>
          </a:prstGeom>
          <a:noFill/>
          <a:ln w="9525">
            <a:noFill/>
            <a:miter lim="800000"/>
            <a:headEnd/>
            <a:tailEnd/>
          </a:ln>
          <a:effectLst/>
        </p:spPr>
      </p:pic>
    </p:spTree>
    <p:extLst>
      <p:ext uri="{BB962C8B-B14F-4D97-AF65-F5344CB8AC3E}">
        <p14:creationId xmlns:p14="http://schemas.microsoft.com/office/powerpoint/2010/main" val="1588002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a:bodyPr>
          <a:lstStyle/>
          <a:p>
            <a:r>
              <a:rPr lang="en-US" sz="3600" dirty="0" smtClean="0">
                <a:solidFill>
                  <a:schemeClr val="bg1"/>
                </a:solidFill>
              </a:rPr>
              <a:t>Object Oriented </a:t>
            </a:r>
            <a:r>
              <a:rPr lang="en-US" sz="3600" dirty="0" smtClean="0"/>
              <a:t>program</a:t>
            </a:r>
            <a:endParaRPr lang="en-US" sz="3600" dirty="0"/>
          </a:p>
        </p:txBody>
      </p:sp>
      <p:sp>
        <p:nvSpPr>
          <p:cNvPr id="3" name="Content Placeholder 2"/>
          <p:cNvSpPr>
            <a:spLocks noGrp="1"/>
          </p:cNvSpPr>
          <p:nvPr>
            <p:ph idx="4294967295"/>
          </p:nvPr>
        </p:nvSpPr>
        <p:spPr>
          <a:xfrm>
            <a:off x="304800" y="685800"/>
            <a:ext cx="8001000" cy="5791200"/>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r>
              <a:rPr lang="en-US" sz="2000" dirty="0" smtClean="0">
                <a:cs typeface="Times New Roman" pitchFamily="18" charset="0"/>
              </a:rPr>
              <a:t>Java is an Object-Oriented Language. As a language that has the Object Oriented feature, Java supports the following fundamental concepts:</a:t>
            </a:r>
          </a:p>
          <a:p>
            <a:endParaRPr lang="en-US" sz="2000" dirty="0" smtClean="0">
              <a:cs typeface="Times New Roman" pitchFamily="18" charset="0"/>
            </a:endParaRPr>
          </a:p>
          <a:p>
            <a:pPr lvl="2"/>
            <a:r>
              <a:rPr lang="en-US" sz="2000" dirty="0" smtClean="0">
                <a:cs typeface="Times New Roman" pitchFamily="18" charset="0"/>
              </a:rPr>
              <a:t>Classes</a:t>
            </a:r>
            <a:endParaRPr lang="en-US" sz="2000" dirty="0" smtClean="0">
              <a:cs typeface="Times New Roman" pitchFamily="18" charset="0"/>
            </a:endParaRPr>
          </a:p>
          <a:p>
            <a:pPr lvl="2"/>
            <a:r>
              <a:rPr lang="en-US" sz="2000" dirty="0" smtClean="0">
                <a:cs typeface="Times New Roman" pitchFamily="18" charset="0"/>
              </a:rPr>
              <a:t>Objects</a:t>
            </a:r>
          </a:p>
          <a:p>
            <a:pPr lvl="2"/>
            <a:r>
              <a:rPr lang="en-US" sz="2000" dirty="0" smtClean="0">
                <a:cs typeface="Times New Roman" pitchFamily="18" charset="0"/>
              </a:rPr>
              <a:t>Method</a:t>
            </a:r>
          </a:p>
          <a:p>
            <a:pPr lvl="2"/>
            <a:r>
              <a:rPr lang="en-US" sz="2000" dirty="0">
                <a:cs typeface="Times New Roman" pitchFamily="18" charset="0"/>
              </a:rPr>
              <a:t>Polymorphism</a:t>
            </a:r>
          </a:p>
          <a:p>
            <a:pPr lvl="2"/>
            <a:r>
              <a:rPr lang="en-US" sz="2000" dirty="0">
                <a:cs typeface="Times New Roman" pitchFamily="18" charset="0"/>
              </a:rPr>
              <a:t>Inheritance</a:t>
            </a:r>
          </a:p>
          <a:p>
            <a:pPr lvl="2"/>
            <a:r>
              <a:rPr lang="en-US" sz="2000" dirty="0">
                <a:cs typeface="Times New Roman" pitchFamily="18" charset="0"/>
              </a:rPr>
              <a:t>Encapsulation</a:t>
            </a:r>
          </a:p>
          <a:p>
            <a:pPr lvl="2"/>
            <a:r>
              <a:rPr lang="en-US" sz="2000" dirty="0">
                <a:cs typeface="Times New Roman" pitchFamily="18" charset="0"/>
              </a:rPr>
              <a:t>Abstraction</a:t>
            </a:r>
          </a:p>
          <a:p>
            <a:pPr lvl="2"/>
            <a:endParaRPr lang="en-US" sz="2000" dirty="0" smtClean="0">
              <a:cs typeface="Times New Roman" pitchFamily="18" charset="0"/>
            </a:endParaRPr>
          </a:p>
          <a:p>
            <a:endParaRPr lang="en-US" dirty="0"/>
          </a:p>
        </p:txBody>
      </p:sp>
    </p:spTree>
    <p:extLst>
      <p:ext uri="{BB962C8B-B14F-4D97-AF65-F5344CB8AC3E}">
        <p14:creationId xmlns:p14="http://schemas.microsoft.com/office/powerpoint/2010/main" val="2214062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fontScale="90000"/>
          </a:bodyPr>
          <a:lstStyle/>
          <a:p>
            <a:r>
              <a:rPr lang="en-US" b="1" dirty="0" smtClean="0"/>
              <a:t/>
            </a:r>
            <a:br>
              <a:rPr lang="en-US" b="1" dirty="0" smtClean="0"/>
            </a:br>
            <a:r>
              <a:rPr lang="en-US" sz="4000" dirty="0" smtClean="0">
                <a:solidFill>
                  <a:schemeClr val="bg1"/>
                </a:solidFill>
              </a:rPr>
              <a:t>Hierarchical</a:t>
            </a:r>
            <a:r>
              <a:rPr lang="en-US" sz="4000" dirty="0" smtClean="0"/>
              <a:t> inheritance</a:t>
            </a:r>
            <a:r>
              <a:rPr lang="en-US" b="1" dirty="0" smtClean="0"/>
              <a:t/>
            </a:r>
            <a:br>
              <a:rPr lang="en-US" b="1" dirty="0" smtClean="0"/>
            </a:br>
            <a:endParaRPr lang="en-US" dirty="0"/>
          </a:p>
        </p:txBody>
      </p:sp>
      <p:sp>
        <p:nvSpPr>
          <p:cNvPr id="5" name="Content Placeholder 4"/>
          <p:cNvSpPr>
            <a:spLocks noGrp="1"/>
          </p:cNvSpPr>
          <p:nvPr>
            <p:ph idx="1"/>
          </p:nvPr>
        </p:nvSpPr>
        <p:spPr>
          <a:xfrm>
            <a:off x="0" y="914400"/>
            <a:ext cx="8763000" cy="5257800"/>
          </a:xfrm>
        </p:spPr>
        <p:txBody>
          <a:bodyPr/>
          <a:lstStyle/>
          <a:p>
            <a:r>
              <a:rPr lang="en-US" sz="2000" dirty="0" smtClean="0"/>
              <a:t>In this inheritance, more than one derived classes are created from a single base.</a:t>
            </a:r>
          </a:p>
          <a:p>
            <a:pPr marL="0" indent="0">
              <a:buNone/>
            </a:pPr>
            <a:endParaRPr lang="en-US" dirty="0" smtClean="0"/>
          </a:p>
          <a:p>
            <a:endParaRPr lang="en-US" dirty="0"/>
          </a:p>
        </p:txBody>
      </p:sp>
      <p:pic>
        <p:nvPicPr>
          <p:cNvPr id="6" name="Picture 2"/>
          <p:cNvPicPr>
            <a:picLocks noChangeAspect="1" noChangeArrowheads="1"/>
          </p:cNvPicPr>
          <p:nvPr/>
        </p:nvPicPr>
        <p:blipFill>
          <a:blip r:embed="rId2"/>
          <a:stretch>
            <a:fillRect/>
          </a:stretch>
        </p:blipFill>
        <p:spPr bwMode="auto">
          <a:xfrm>
            <a:off x="609600" y="2514600"/>
            <a:ext cx="7391399" cy="3200400"/>
          </a:xfrm>
          <a:prstGeom prst="rect">
            <a:avLst/>
          </a:prstGeom>
          <a:noFill/>
          <a:ln w="9525">
            <a:noFill/>
            <a:miter lim="800000"/>
            <a:headEnd/>
            <a:tailEnd/>
          </a:ln>
          <a:effectLst/>
        </p:spPr>
      </p:pic>
    </p:spTree>
    <p:extLst>
      <p:ext uri="{BB962C8B-B14F-4D97-AF65-F5344CB8AC3E}">
        <p14:creationId xmlns:p14="http://schemas.microsoft.com/office/powerpoint/2010/main" val="257339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fontScale="90000"/>
          </a:bodyPr>
          <a:lstStyle/>
          <a:p>
            <a:r>
              <a:rPr lang="en-US" b="1" dirty="0" smtClean="0"/>
              <a:t/>
            </a:r>
            <a:br>
              <a:rPr lang="en-US" b="1" dirty="0" smtClean="0"/>
            </a:br>
            <a:r>
              <a:rPr lang="en-US" sz="4000" dirty="0" smtClean="0">
                <a:solidFill>
                  <a:schemeClr val="bg1"/>
                </a:solidFill>
              </a:rPr>
              <a:t>Hybrid</a:t>
            </a:r>
            <a:r>
              <a:rPr lang="en-US" sz="4000" dirty="0" smtClean="0"/>
              <a:t> inheritance</a:t>
            </a:r>
            <a:r>
              <a:rPr lang="en-US" b="1" dirty="0" smtClean="0"/>
              <a:t/>
            </a:r>
            <a:br>
              <a:rPr lang="en-US" b="1" dirty="0" smtClean="0"/>
            </a:br>
            <a:endParaRPr lang="en-US" dirty="0"/>
          </a:p>
        </p:txBody>
      </p:sp>
      <p:sp>
        <p:nvSpPr>
          <p:cNvPr id="3" name="Content Placeholder 2"/>
          <p:cNvSpPr>
            <a:spLocks noGrp="1"/>
          </p:cNvSpPr>
          <p:nvPr>
            <p:ph idx="1"/>
          </p:nvPr>
        </p:nvSpPr>
        <p:spPr>
          <a:xfrm>
            <a:off x="0" y="914400"/>
            <a:ext cx="8763000" cy="5715000"/>
          </a:xfrm>
        </p:spPr>
        <p:txBody>
          <a:bodyPr>
            <a:normAutofit/>
          </a:bodyPr>
          <a:lstStyle/>
          <a:p>
            <a:r>
              <a:rPr lang="en-US" sz="2000" dirty="0" smtClean="0"/>
              <a:t>This is combination of more than one inheritance. Hence, it may be a combination of Multilevel and Multiple inheritance or Hierarchical and Multilevel inheritance or Hierarchical and Multipath inheritance or Hierarchical, Multilevel and Multiple inheritance.</a:t>
            </a:r>
          </a:p>
          <a:p>
            <a:pPr marL="0" indent="0">
              <a:buNone/>
            </a:pPr>
            <a:endParaRPr lang="en-US" sz="2000" dirty="0" smtClean="0"/>
          </a:p>
          <a:p>
            <a:endParaRPr lang="en-US" sz="2400" dirty="0" smtClean="0"/>
          </a:p>
          <a:p>
            <a:endParaRPr lang="en-US" sz="2400" dirty="0" smtClean="0"/>
          </a:p>
          <a:p>
            <a:endParaRPr lang="en-US" sz="2400" dirty="0"/>
          </a:p>
        </p:txBody>
      </p:sp>
      <p:pic>
        <p:nvPicPr>
          <p:cNvPr id="6" name="Picture 2"/>
          <p:cNvPicPr>
            <a:picLocks noChangeAspect="1" noChangeArrowheads="1"/>
          </p:cNvPicPr>
          <p:nvPr/>
        </p:nvPicPr>
        <p:blipFill>
          <a:blip r:embed="rId2"/>
          <a:srcRect/>
          <a:stretch>
            <a:fillRect/>
          </a:stretch>
        </p:blipFill>
        <p:spPr bwMode="auto">
          <a:xfrm>
            <a:off x="228600" y="2590800"/>
            <a:ext cx="8077200" cy="3429000"/>
          </a:xfrm>
          <a:prstGeom prst="rect">
            <a:avLst/>
          </a:prstGeom>
          <a:noFill/>
          <a:ln w="9525">
            <a:noFill/>
            <a:miter lim="800000"/>
            <a:headEnd/>
            <a:tailEnd/>
          </a:ln>
          <a:effectLst/>
        </p:spPr>
      </p:pic>
    </p:spTree>
    <p:extLst>
      <p:ext uri="{BB962C8B-B14F-4D97-AF65-F5344CB8AC3E}">
        <p14:creationId xmlns:p14="http://schemas.microsoft.com/office/powerpoint/2010/main" val="2247122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848600" cy="731838"/>
          </a:xfrm>
        </p:spPr>
        <p:txBody>
          <a:bodyPr>
            <a:normAutofit/>
          </a:bodyPr>
          <a:lstStyle/>
          <a:p>
            <a:pPr algn="l"/>
            <a:r>
              <a:rPr lang="en-US" sz="2800" dirty="0" smtClean="0"/>
              <a:t>Inheritance Example</a:t>
            </a:r>
            <a:endParaRPr lang="en-IN" sz="2800" dirty="0"/>
          </a:p>
        </p:txBody>
      </p:sp>
      <p:pic>
        <p:nvPicPr>
          <p:cNvPr id="4" name="Content Placeholder 3"/>
          <p:cNvPicPr>
            <a:picLocks noGrp="1" noChangeAspect="1"/>
          </p:cNvPicPr>
          <p:nvPr>
            <p:ph idx="1"/>
          </p:nvPr>
        </p:nvPicPr>
        <p:blipFill>
          <a:blip r:embed="rId2"/>
          <a:stretch>
            <a:fillRect/>
          </a:stretch>
        </p:blipFill>
        <p:spPr>
          <a:xfrm>
            <a:off x="166255" y="1143000"/>
            <a:ext cx="5239481" cy="1581371"/>
          </a:xfrm>
          <a:prstGeom prst="rect">
            <a:avLst/>
          </a:prstGeom>
        </p:spPr>
      </p:pic>
      <p:sp>
        <p:nvSpPr>
          <p:cNvPr id="5" name="TextBox 4"/>
          <p:cNvSpPr txBox="1"/>
          <p:nvPr/>
        </p:nvSpPr>
        <p:spPr>
          <a:xfrm>
            <a:off x="457200" y="731838"/>
            <a:ext cx="1364476" cy="369332"/>
          </a:xfrm>
          <a:prstGeom prst="rect">
            <a:avLst/>
          </a:prstGeom>
          <a:noFill/>
        </p:spPr>
        <p:txBody>
          <a:bodyPr wrap="none" rtlCol="0">
            <a:spAutoFit/>
          </a:bodyPr>
          <a:lstStyle/>
          <a:p>
            <a:r>
              <a:rPr lang="en-US" dirty="0" smtClean="0"/>
              <a:t>Super Class: </a:t>
            </a:r>
            <a:endParaRPr lang="en-IN" dirty="0"/>
          </a:p>
        </p:txBody>
      </p:sp>
      <p:pic>
        <p:nvPicPr>
          <p:cNvPr id="6" name="Picture 5"/>
          <p:cNvPicPr>
            <a:picLocks noChangeAspect="1"/>
          </p:cNvPicPr>
          <p:nvPr/>
        </p:nvPicPr>
        <p:blipFill>
          <a:blip r:embed="rId3"/>
          <a:stretch>
            <a:fillRect/>
          </a:stretch>
        </p:blipFill>
        <p:spPr>
          <a:xfrm>
            <a:off x="187037" y="3276600"/>
            <a:ext cx="6154009" cy="3296110"/>
          </a:xfrm>
          <a:prstGeom prst="rect">
            <a:avLst/>
          </a:prstGeom>
        </p:spPr>
      </p:pic>
      <p:sp>
        <p:nvSpPr>
          <p:cNvPr id="7" name="TextBox 6"/>
          <p:cNvSpPr txBox="1"/>
          <p:nvPr/>
        </p:nvSpPr>
        <p:spPr>
          <a:xfrm>
            <a:off x="457200" y="2895600"/>
            <a:ext cx="2590800" cy="369332"/>
          </a:xfrm>
          <a:prstGeom prst="rect">
            <a:avLst/>
          </a:prstGeom>
          <a:noFill/>
        </p:spPr>
        <p:txBody>
          <a:bodyPr wrap="square" rtlCol="0">
            <a:spAutoFit/>
          </a:bodyPr>
          <a:lstStyle/>
          <a:p>
            <a:r>
              <a:rPr lang="en-US" dirty="0" smtClean="0"/>
              <a:t>Sub Class: </a:t>
            </a:r>
            <a:endParaRPr lang="en-IN" dirty="0"/>
          </a:p>
        </p:txBody>
      </p:sp>
    </p:spTree>
    <p:extLst>
      <p:ext uri="{BB962C8B-B14F-4D97-AF65-F5344CB8AC3E}">
        <p14:creationId xmlns:p14="http://schemas.microsoft.com/office/powerpoint/2010/main" val="1063728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85800"/>
          </a:xfrm>
        </p:spPr>
        <p:txBody>
          <a:bodyPr>
            <a:normAutofit fontScale="90000"/>
          </a:bodyPr>
          <a:lstStyle/>
          <a:p>
            <a:r>
              <a:rPr lang="en-US" b="1" dirty="0" smtClean="0"/>
              <a:t/>
            </a:r>
            <a:br>
              <a:rPr lang="en-US" b="1" dirty="0" smtClean="0"/>
            </a:br>
            <a:r>
              <a:rPr lang="en-US" sz="4000" dirty="0" smtClean="0">
                <a:solidFill>
                  <a:schemeClr val="bg1"/>
                </a:solidFill>
              </a:rPr>
              <a:t>Polymorphism</a:t>
            </a:r>
            <a:br>
              <a:rPr lang="en-US" sz="4000" dirty="0" smtClean="0">
                <a:solidFill>
                  <a:schemeClr val="bg1"/>
                </a:solidFill>
              </a:rPr>
            </a:br>
            <a:endParaRPr lang="en-US" sz="4000" dirty="0">
              <a:solidFill>
                <a:schemeClr val="bg1"/>
              </a:solidFill>
            </a:endParaRPr>
          </a:p>
        </p:txBody>
      </p:sp>
      <p:sp>
        <p:nvSpPr>
          <p:cNvPr id="3" name="Content Placeholder 2"/>
          <p:cNvSpPr>
            <a:spLocks noGrp="1"/>
          </p:cNvSpPr>
          <p:nvPr>
            <p:ph idx="1"/>
          </p:nvPr>
        </p:nvSpPr>
        <p:spPr>
          <a:xfrm>
            <a:off x="152400" y="990600"/>
            <a:ext cx="8229600" cy="4906963"/>
          </a:xfrm>
        </p:spPr>
        <p:txBody>
          <a:bodyPr>
            <a:normAutofit/>
          </a:bodyPr>
          <a:lstStyle/>
          <a:p>
            <a:r>
              <a:rPr lang="en-US" sz="2000" dirty="0" smtClean="0"/>
              <a:t>Polymorphism is the capability of a method to do different things based on the object that it is acting upon.</a:t>
            </a:r>
          </a:p>
          <a:p>
            <a:endParaRPr lang="en-US" sz="2000" dirty="0" smtClean="0"/>
          </a:p>
          <a:p>
            <a:r>
              <a:rPr lang="en-US" sz="2000" dirty="0" smtClean="0"/>
              <a:t>Different types of polymorphism in java.</a:t>
            </a:r>
            <a:br>
              <a:rPr lang="en-US" sz="2000" dirty="0" smtClean="0"/>
            </a:br>
            <a:r>
              <a:rPr lang="en-US" sz="2000" dirty="0" smtClean="0"/>
              <a:t>	1) Method Overloading</a:t>
            </a:r>
          </a:p>
          <a:p>
            <a:pPr lvl="1">
              <a:buNone/>
            </a:pPr>
            <a:r>
              <a:rPr lang="en-US" sz="2000" dirty="0" smtClean="0"/>
              <a:t>        2) Method Overriding</a:t>
            </a:r>
            <a:endParaRPr lang="en-US" sz="2000" dirty="0"/>
          </a:p>
        </p:txBody>
      </p:sp>
    </p:spTree>
    <p:extLst>
      <p:ext uri="{BB962C8B-B14F-4D97-AF65-F5344CB8AC3E}">
        <p14:creationId xmlns:p14="http://schemas.microsoft.com/office/powerpoint/2010/main" val="402546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6375400" cy="685800"/>
          </a:xfrm>
        </p:spPr>
        <p:txBody>
          <a:bodyPr>
            <a:normAutofit/>
          </a:bodyPr>
          <a:lstStyle/>
          <a:p>
            <a:r>
              <a:rPr lang="en-US" sz="3600" dirty="0" smtClean="0"/>
              <a:t>Method </a:t>
            </a:r>
            <a:r>
              <a:rPr lang="en-US" sz="3600" dirty="0">
                <a:solidFill>
                  <a:schemeClr val="bg1"/>
                </a:solidFill>
              </a:rPr>
              <a:t>O</a:t>
            </a:r>
            <a:r>
              <a:rPr lang="en-US" sz="3600" dirty="0" smtClean="0">
                <a:solidFill>
                  <a:schemeClr val="bg1"/>
                </a:solidFill>
              </a:rPr>
              <a:t>verloading</a:t>
            </a:r>
            <a:endParaRPr lang="en-US" sz="3600" dirty="0">
              <a:solidFill>
                <a:schemeClr val="bg1"/>
              </a:solidFill>
            </a:endParaRPr>
          </a:p>
        </p:txBody>
      </p:sp>
      <p:sp>
        <p:nvSpPr>
          <p:cNvPr id="3" name="Content Placeholder 2"/>
          <p:cNvSpPr>
            <a:spLocks noGrp="1"/>
          </p:cNvSpPr>
          <p:nvPr>
            <p:ph idx="4294967295"/>
          </p:nvPr>
        </p:nvSpPr>
        <p:spPr>
          <a:xfrm>
            <a:off x="381000" y="685800"/>
            <a:ext cx="8305800" cy="5440363"/>
          </a:xfrm>
        </p:spPr>
        <p:txBody>
          <a:bodyPr>
            <a:normAutofit/>
          </a:bodyPr>
          <a:lstStyle/>
          <a:p>
            <a:pPr>
              <a:buNone/>
            </a:pPr>
            <a:endParaRPr lang="en-US" sz="2400" dirty="0" smtClean="0"/>
          </a:p>
          <a:p>
            <a:pPr>
              <a:buNone/>
            </a:pPr>
            <a:r>
              <a:rPr lang="en-US" sz="2000" dirty="0" smtClean="0"/>
              <a:t>In Java, it is possible to define two or more methods of same name in a class, provided that there argument list or parameters are different. This concept is known as Method Overloading.</a:t>
            </a:r>
          </a:p>
          <a:p>
            <a:pPr>
              <a:buNone/>
            </a:pPr>
            <a:endParaRPr lang="en-US" sz="2000" dirty="0" smtClean="0"/>
          </a:p>
          <a:p>
            <a:pPr>
              <a:buNone/>
            </a:pPr>
            <a:r>
              <a:rPr lang="en-US" sz="2000" dirty="0" smtClean="0"/>
              <a:t>Ex1:   methodName(int a int b)</a:t>
            </a:r>
          </a:p>
          <a:p>
            <a:pPr>
              <a:buNone/>
            </a:pPr>
            <a:r>
              <a:rPr lang="en-US" sz="2000" dirty="0" smtClean="0"/>
              <a:t>Ex2:   methodName(int a String b)</a:t>
            </a:r>
          </a:p>
          <a:p>
            <a:pPr>
              <a:buNone/>
            </a:pPr>
            <a:r>
              <a:rPr lang="en-US" sz="2000" dirty="0" smtClean="0"/>
              <a:t>Ex3:   </a:t>
            </a:r>
            <a:r>
              <a:rPr lang="en-US" sz="2000" dirty="0" err="1" smtClean="0"/>
              <a:t>methodName</a:t>
            </a:r>
            <a:r>
              <a:rPr lang="en-US" sz="2000" dirty="0" smtClean="0"/>
              <a:t>(</a:t>
            </a:r>
            <a:r>
              <a:rPr lang="en-US" sz="2000" dirty="0" err="1" smtClean="0"/>
              <a:t>int</a:t>
            </a:r>
            <a:r>
              <a:rPr lang="en-US" sz="2000" dirty="0" smtClean="0"/>
              <a:t> a, </a:t>
            </a:r>
            <a:r>
              <a:rPr lang="en-US" sz="2000" dirty="0" err="1" smtClean="0"/>
              <a:t>int</a:t>
            </a:r>
            <a:r>
              <a:rPr lang="en-US" sz="2000" dirty="0" smtClean="0"/>
              <a:t> b, int c)</a:t>
            </a:r>
          </a:p>
          <a:p>
            <a:pPr>
              <a:buNone/>
            </a:pPr>
            <a:r>
              <a:rPr lang="en-US" sz="2000" dirty="0" smtClean="0"/>
              <a:t>Ex4:   </a:t>
            </a:r>
            <a:r>
              <a:rPr lang="en-US" sz="2000" dirty="0" err="1" smtClean="0"/>
              <a:t>methodName</a:t>
            </a:r>
            <a:r>
              <a:rPr lang="en-US" sz="2000" dirty="0" smtClean="0"/>
              <a:t>(</a:t>
            </a:r>
            <a:r>
              <a:rPr lang="en-US" sz="2000" dirty="0" err="1" smtClean="0"/>
              <a:t>int</a:t>
            </a:r>
            <a:r>
              <a:rPr lang="en-US" sz="2000" dirty="0" smtClean="0"/>
              <a:t> b, </a:t>
            </a:r>
            <a:r>
              <a:rPr lang="en-US" sz="2000" dirty="0" err="1" smtClean="0"/>
              <a:t>int</a:t>
            </a:r>
            <a:r>
              <a:rPr lang="en-US" sz="2000" dirty="0" smtClean="0"/>
              <a:t> a, int c)</a:t>
            </a:r>
          </a:p>
          <a:p>
            <a:pPr>
              <a:buNone/>
            </a:pPr>
            <a:endParaRPr lang="en-US" sz="2400" dirty="0" smtClean="0"/>
          </a:p>
          <a:p>
            <a:pPr>
              <a:buNone/>
            </a:pPr>
            <a:endParaRPr lang="en-US" sz="2400" dirty="0" smtClean="0"/>
          </a:p>
          <a:p>
            <a:pPr>
              <a:buNone/>
            </a:pPr>
            <a:endParaRPr lang="en-US" sz="2400" dirty="0"/>
          </a:p>
        </p:txBody>
      </p:sp>
    </p:spTree>
    <p:extLst>
      <p:ext uri="{BB962C8B-B14F-4D97-AF65-F5344CB8AC3E}">
        <p14:creationId xmlns:p14="http://schemas.microsoft.com/office/powerpoint/2010/main" val="2660754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609600"/>
          </a:xfrm>
        </p:spPr>
        <p:txBody>
          <a:bodyPr>
            <a:noAutofit/>
          </a:bodyPr>
          <a:lstStyle/>
          <a:p>
            <a:r>
              <a:rPr lang="en-US" sz="3600" dirty="0" smtClean="0"/>
              <a:t>Method </a:t>
            </a:r>
            <a:r>
              <a:rPr lang="en-US" sz="3600" dirty="0" smtClean="0">
                <a:solidFill>
                  <a:schemeClr val="bg1"/>
                </a:solidFill>
              </a:rPr>
              <a:t>Overriding</a:t>
            </a:r>
            <a:endParaRPr lang="en-US" sz="3600" dirty="0">
              <a:solidFill>
                <a:schemeClr val="bg1"/>
              </a:solidFill>
            </a:endParaRPr>
          </a:p>
        </p:txBody>
      </p:sp>
      <p:sp>
        <p:nvSpPr>
          <p:cNvPr id="3" name="Content Placeholder 2"/>
          <p:cNvSpPr>
            <a:spLocks noGrp="1"/>
          </p:cNvSpPr>
          <p:nvPr>
            <p:ph idx="4294967295"/>
          </p:nvPr>
        </p:nvSpPr>
        <p:spPr>
          <a:xfrm>
            <a:off x="304800" y="1143000"/>
            <a:ext cx="8229600" cy="5364163"/>
          </a:xfrm>
        </p:spPr>
        <p:txBody>
          <a:bodyPr>
            <a:normAutofit/>
          </a:bodyPr>
          <a:lstStyle/>
          <a:p>
            <a:pPr>
              <a:buNone/>
            </a:pPr>
            <a:r>
              <a:rPr lang="en-US" sz="2000" dirty="0" smtClean="0"/>
              <a:t>Child class has the same method as of base class. In such cases child class overrides the parent class method without even touching the source code of the base class. This feature is known as method overriding.</a:t>
            </a:r>
          </a:p>
          <a:p>
            <a:pPr>
              <a:buNone/>
            </a:pPr>
            <a:endParaRPr lang="en-US" sz="2000" dirty="0" smtClean="0"/>
          </a:p>
          <a:p>
            <a:pPr>
              <a:buNone/>
            </a:pPr>
            <a:r>
              <a:rPr lang="en-US" sz="2000" b="1" dirty="0" smtClean="0"/>
              <a:t>Rules for Method Overriding:</a:t>
            </a:r>
            <a:endParaRPr lang="en-US" sz="2000" dirty="0" smtClean="0"/>
          </a:p>
          <a:p>
            <a:r>
              <a:rPr lang="en-US" sz="2000" dirty="0" smtClean="0"/>
              <a:t>Applies only to inherited methods</a:t>
            </a:r>
          </a:p>
          <a:p>
            <a:r>
              <a:rPr lang="en-US" sz="2000" dirty="0" smtClean="0"/>
              <a:t>Object type (NOT reference variable type) determines which overridden method will be used at runtime</a:t>
            </a:r>
          </a:p>
          <a:p>
            <a:r>
              <a:rPr lang="en-US" sz="2000" dirty="0" smtClean="0"/>
              <a:t>Overriding method can have different return type.</a:t>
            </a:r>
          </a:p>
          <a:p>
            <a:r>
              <a:rPr lang="en-US" sz="2000" dirty="0" smtClean="0"/>
              <a:t>Overriding method must not have more restrictive access modifier</a:t>
            </a:r>
          </a:p>
          <a:p>
            <a:r>
              <a:rPr lang="en-US" sz="2000" dirty="0" smtClean="0"/>
              <a:t>Abstract methods must be overridden</a:t>
            </a:r>
          </a:p>
          <a:p>
            <a:r>
              <a:rPr lang="en-US" sz="2000" dirty="0" smtClean="0"/>
              <a:t>Static and final methods cannot be overridden</a:t>
            </a:r>
          </a:p>
          <a:p>
            <a:r>
              <a:rPr lang="en-US" sz="2000" dirty="0" smtClean="0"/>
              <a:t>Constructors cannot be overridden</a:t>
            </a:r>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spTree>
    <p:extLst>
      <p:ext uri="{BB962C8B-B14F-4D97-AF65-F5344CB8AC3E}">
        <p14:creationId xmlns:p14="http://schemas.microsoft.com/office/powerpoint/2010/main" val="1503746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6/30/2023</a:t>
            </a:fld>
            <a:endParaRPr lang="en-US"/>
          </a:p>
        </p:txBody>
      </p:sp>
      <p:sp>
        <p:nvSpPr>
          <p:cNvPr id="5" name="Footer Placeholder 4"/>
          <p:cNvSpPr>
            <a:spLocks noGrp="1"/>
          </p:cNvSpPr>
          <p:nvPr>
            <p:ph type="ftr" sz="quarter" idx="11"/>
          </p:nvPr>
        </p:nvSpPr>
        <p:spPr/>
        <p:txBody>
          <a:bodyPr/>
          <a:lstStyle/>
          <a:p>
            <a:r>
              <a:rPr lang="en-US" smtClean="0"/>
              <a:t>Object Oriented Programming using JAVA</a:t>
            </a:r>
            <a:endParaRPr lang="en-US"/>
          </a:p>
        </p:txBody>
      </p:sp>
      <p:sp>
        <p:nvSpPr>
          <p:cNvPr id="6" name="Slide Number Placeholder 5"/>
          <p:cNvSpPr>
            <a:spLocks noGrp="1"/>
          </p:cNvSpPr>
          <p:nvPr>
            <p:ph type="sldNum" sz="quarter" idx="12"/>
          </p:nvPr>
        </p:nvSpPr>
        <p:spPr/>
        <p:txBody>
          <a:bodyPr/>
          <a:lstStyle/>
          <a:p>
            <a:fld id="{A2DAFAA7-FEED-4301-B813-A3876799CA24}" type="slidenum">
              <a:rPr lang="en-US" smtClean="0"/>
              <a:pPr/>
              <a:t>26</a:t>
            </a:fld>
            <a:endParaRPr lang="en-US"/>
          </a:p>
        </p:txBody>
      </p:sp>
      <p:sp>
        <p:nvSpPr>
          <p:cNvPr id="8" name="TextBox 7"/>
          <p:cNvSpPr txBox="1"/>
          <p:nvPr/>
        </p:nvSpPr>
        <p:spPr>
          <a:xfrm>
            <a:off x="2819400" y="2743200"/>
            <a:ext cx="3276600" cy="769441"/>
          </a:xfrm>
          <a:prstGeom prst="rect">
            <a:avLst/>
          </a:prstGeom>
          <a:noFill/>
        </p:spPr>
        <p:txBody>
          <a:bodyPr wrap="square" rtlCol="0">
            <a:spAutoFit/>
          </a:bodyPr>
          <a:lstStyle/>
          <a:p>
            <a:r>
              <a:rPr lang="en-US" sz="4400" b="1" dirty="0" smtClean="0"/>
              <a:t>Thank You</a:t>
            </a:r>
            <a:endParaRPr lang="en-US" sz="4400" b="1" dirty="0"/>
          </a:p>
        </p:txBody>
      </p:sp>
      <p:sp>
        <p:nvSpPr>
          <p:cNvPr id="9" name="Rectangle 8"/>
          <p:cNvSpPr/>
          <p:nvPr/>
        </p:nvSpPr>
        <p:spPr>
          <a:xfrm>
            <a:off x="914400" y="1524000"/>
            <a:ext cx="5410200" cy="349250"/>
          </a:xfrm>
          <a:prstGeom prst="rect">
            <a:avLst/>
          </a:prstGeom>
        </p:spPr>
        <p:txBody>
          <a:bodyPr>
            <a:spAutoFit/>
          </a:bodyPr>
          <a:lstStyle/>
          <a:p>
            <a:pPr marL="173038" indent="-173038" fontAlgn="auto">
              <a:lnSpc>
                <a:spcPct val="93000"/>
              </a:lnSpc>
              <a:spcBef>
                <a:spcPts val="0"/>
              </a:spcBef>
              <a:spcAft>
                <a:spcPts val="0"/>
              </a:spcAft>
              <a:tabLst>
                <a:tab pos="173038" algn="l"/>
                <a:tab pos="630238" algn="l"/>
                <a:tab pos="1087438" algn="l"/>
                <a:tab pos="1544638" algn="l"/>
                <a:tab pos="2001838" algn="l"/>
                <a:tab pos="2459038" algn="l"/>
                <a:tab pos="2916238" algn="l"/>
                <a:tab pos="3373438" algn="l"/>
                <a:tab pos="3830638" algn="l"/>
                <a:tab pos="4287838" algn="l"/>
                <a:tab pos="4745038" algn="l"/>
                <a:tab pos="5202238" algn="l"/>
                <a:tab pos="5659438" algn="l"/>
                <a:tab pos="6116638" algn="l"/>
                <a:tab pos="6573838" algn="l"/>
                <a:tab pos="7031038" algn="l"/>
                <a:tab pos="7488238" algn="l"/>
                <a:tab pos="7945438" algn="l"/>
                <a:tab pos="8402638" algn="l"/>
                <a:tab pos="8859838" algn="l"/>
                <a:tab pos="9317038" algn="l"/>
              </a:tabLst>
              <a:defRPr/>
            </a:pPr>
            <a:r>
              <a:rPr lang="en-GB" dirty="0">
                <a:solidFill>
                  <a:schemeClr val="tx1">
                    <a:lumMod val="95000"/>
                    <a:lumOff val="5000"/>
                  </a:schemeClr>
                </a:solidFill>
                <a:latin typeface="Times New Roman" pitchFamily="18" charset="0"/>
                <a:cs typeface="Times New Roman" pitchFamily="18" charset="0"/>
              </a:rPr>
              <a:t>For further info please visit </a:t>
            </a:r>
            <a:r>
              <a:rPr lang="en-GB" dirty="0">
                <a:solidFill>
                  <a:schemeClr val="tx1">
                    <a:lumMod val="95000"/>
                    <a:lumOff val="5000"/>
                  </a:schemeClr>
                </a:solidFill>
                <a:latin typeface="Times New Roman" pitchFamily="18" charset="0"/>
                <a:cs typeface="Times New Roman" pitchFamily="18" charset="0"/>
                <a:hlinkClick r:id="rId2"/>
              </a:rPr>
              <a:t>www.techstratinc.com</a:t>
            </a:r>
            <a:r>
              <a:rPr lang="en-GB" dirty="0">
                <a:solidFill>
                  <a:schemeClr val="tx1">
                    <a:lumMod val="95000"/>
                    <a:lumOff val="5000"/>
                  </a:schemeClr>
                </a:solidFill>
                <a:latin typeface="Times New Roman" pitchFamily="18" charset="0"/>
                <a:cs typeface="Times New Roman" pitchFamily="18" charset="0"/>
              </a:rPr>
              <a:t> </a:t>
            </a:r>
            <a:endParaRPr lang="en-GB"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9FD68A5-564A-4AED-BBC4-B3330727CC66}" type="slidenum">
              <a:rPr lang="zh-CN" altLang="en-GB"/>
              <a:pPr/>
              <a:t>3</a:t>
            </a:fld>
            <a:endParaRPr lang="en-GB" altLang="zh-CN"/>
          </a:p>
        </p:txBody>
      </p:sp>
      <p:sp>
        <p:nvSpPr>
          <p:cNvPr id="434178" name="Rectangle 2"/>
          <p:cNvSpPr>
            <a:spLocks noGrp="1" noChangeArrowheads="1"/>
          </p:cNvSpPr>
          <p:nvPr>
            <p:ph type="title"/>
          </p:nvPr>
        </p:nvSpPr>
        <p:spPr>
          <a:xfrm>
            <a:off x="0" y="0"/>
            <a:ext cx="6400800" cy="685800"/>
          </a:xfrm>
        </p:spPr>
        <p:txBody>
          <a:bodyPr>
            <a:normAutofit/>
          </a:bodyPr>
          <a:lstStyle/>
          <a:p>
            <a:r>
              <a:rPr lang="en-US" sz="3600" dirty="0">
                <a:solidFill>
                  <a:schemeClr val="bg1"/>
                </a:solidFill>
              </a:rPr>
              <a:t>Introduction</a:t>
            </a:r>
          </a:p>
        </p:txBody>
      </p:sp>
      <p:sp>
        <p:nvSpPr>
          <p:cNvPr id="434179" name="Rectangle 3"/>
          <p:cNvSpPr>
            <a:spLocks noGrp="1" noChangeArrowheads="1"/>
          </p:cNvSpPr>
          <p:nvPr>
            <p:ph type="body" idx="1"/>
          </p:nvPr>
        </p:nvSpPr>
        <p:spPr>
          <a:xfrm>
            <a:off x="152400" y="914400"/>
            <a:ext cx="8229600" cy="4525963"/>
          </a:xfrm>
        </p:spPr>
        <p:txBody>
          <a:bodyPr>
            <a:normAutofit/>
          </a:bodyPr>
          <a:lstStyle/>
          <a:p>
            <a:pPr>
              <a:lnSpc>
                <a:spcPct val="150000"/>
              </a:lnSpc>
            </a:pPr>
            <a:r>
              <a:rPr lang="en-US" sz="2000" dirty="0" smtClean="0"/>
              <a:t>Java </a:t>
            </a:r>
            <a:r>
              <a:rPr lang="en-US" sz="2000" dirty="0"/>
              <a:t>is a true OO language and therefore the underlying structure of all Java programs is classes.</a:t>
            </a:r>
          </a:p>
          <a:p>
            <a:pPr>
              <a:lnSpc>
                <a:spcPct val="150000"/>
              </a:lnSpc>
            </a:pPr>
            <a:r>
              <a:rPr lang="en-US" sz="2000" dirty="0"/>
              <a:t>Anything we wish to represent in Java must be encapsulated in a class that defines the “state” and </a:t>
            </a:r>
            <a:r>
              <a:rPr lang="en-US" sz="2000" dirty="0" smtClean="0"/>
              <a:t>“behavior” </a:t>
            </a:r>
            <a:r>
              <a:rPr lang="en-US" sz="2000" dirty="0"/>
              <a:t>of the basic program components known as objects.</a:t>
            </a:r>
          </a:p>
          <a:p>
            <a:pPr>
              <a:lnSpc>
                <a:spcPct val="150000"/>
              </a:lnSpc>
            </a:pPr>
            <a:r>
              <a:rPr lang="en-US" sz="2000" dirty="0"/>
              <a:t>Classes create objects and objects use methods to communicate between them. They provide a convenient method for packaging a group of logically related data items and functions that work on them</a:t>
            </a:r>
            <a:r>
              <a:rPr lang="en-US" sz="2000" dirty="0" smtClean="0"/>
              <a:t>.</a:t>
            </a:r>
            <a:endParaRPr lang="en-US" sz="2000" dirty="0"/>
          </a:p>
        </p:txBody>
      </p:sp>
    </p:spTree>
    <p:extLst>
      <p:ext uri="{BB962C8B-B14F-4D97-AF65-F5344CB8AC3E}">
        <p14:creationId xmlns:p14="http://schemas.microsoft.com/office/powerpoint/2010/main" val="2480040440"/>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6400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tabLst>
                <a:tab pos="723900" algn="l"/>
                <a:tab pos="1447800" algn="l"/>
                <a:tab pos="2171700" algn="l"/>
                <a:tab pos="2895600" algn="l"/>
              </a:tabLst>
              <a:defRPr sz="2400">
                <a:solidFill>
                  <a:schemeClr val="tx1"/>
                </a:solidFill>
                <a:latin typeface="Times New Roman" pitchFamily="18" charset="0"/>
              </a:defRPr>
            </a:lvl1pPr>
            <a:lvl2pPr>
              <a:tabLst>
                <a:tab pos="723900" algn="l"/>
                <a:tab pos="1447800" algn="l"/>
                <a:tab pos="2171700" algn="l"/>
                <a:tab pos="2895600" algn="l"/>
              </a:tabLst>
              <a:defRPr sz="2400">
                <a:solidFill>
                  <a:schemeClr val="tx1"/>
                </a:solidFill>
                <a:latin typeface="Times New Roman" pitchFamily="18" charset="0"/>
              </a:defRPr>
            </a:lvl2pPr>
            <a:lvl3pPr>
              <a:tabLst>
                <a:tab pos="723900" algn="l"/>
                <a:tab pos="1447800" algn="l"/>
                <a:tab pos="2171700" algn="l"/>
                <a:tab pos="2895600" algn="l"/>
              </a:tabLst>
              <a:defRPr sz="2400">
                <a:solidFill>
                  <a:schemeClr val="tx1"/>
                </a:solidFill>
                <a:latin typeface="Times New Roman" pitchFamily="18" charset="0"/>
              </a:defRPr>
            </a:lvl3pPr>
            <a:lvl4pPr>
              <a:tabLst>
                <a:tab pos="723900" algn="l"/>
                <a:tab pos="1447800" algn="l"/>
                <a:tab pos="2171700" algn="l"/>
                <a:tab pos="2895600" algn="l"/>
              </a:tabLst>
              <a:defRPr sz="2400">
                <a:solidFill>
                  <a:schemeClr val="tx1"/>
                </a:solidFill>
                <a:latin typeface="Times New Roman" pitchFamily="18" charset="0"/>
              </a:defRPr>
            </a:lvl4pPr>
            <a:lvl5pPr>
              <a:tabLst>
                <a:tab pos="723900" algn="l"/>
                <a:tab pos="1447800" algn="l"/>
                <a:tab pos="2171700" algn="l"/>
                <a:tab pos="2895600" algn="l"/>
              </a:tabLst>
              <a:defRPr sz="2400">
                <a:solidFill>
                  <a:schemeClr val="tx1"/>
                </a:solidFill>
                <a:latin typeface="Times New Roman" pitchFamily="18" charset="0"/>
              </a:defRPr>
            </a:lvl5pPr>
            <a:lvl6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pPr algn="ctr">
              <a:buClr>
                <a:srgbClr val="000000"/>
              </a:buClr>
              <a:buSzPct val="38000"/>
              <a:buFont typeface="StarBats" charset="0"/>
              <a:buNone/>
            </a:pPr>
            <a:r>
              <a:rPr lang="en-GB" sz="3600" dirty="0">
                <a:latin typeface="+mj-lt"/>
              </a:rPr>
              <a:t>Defining </a:t>
            </a:r>
            <a:r>
              <a:rPr lang="en-GB" sz="3600" dirty="0">
                <a:solidFill>
                  <a:schemeClr val="bg1"/>
                </a:solidFill>
                <a:latin typeface="+mj-lt"/>
              </a:rPr>
              <a:t>Classes</a:t>
            </a:r>
          </a:p>
        </p:txBody>
      </p:sp>
      <p:sp>
        <p:nvSpPr>
          <p:cNvPr id="12291" name="Text Box 3"/>
          <p:cNvSpPr txBox="1">
            <a:spLocks noChangeArrowheads="1"/>
          </p:cNvSpPr>
          <p:nvPr/>
        </p:nvSpPr>
        <p:spPr bwMode="auto">
          <a:xfrm>
            <a:off x="648000" y="1297577"/>
            <a:ext cx="7822080" cy="495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2pPr>
            <a:lvl3pPr marL="6477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itchFamily="18" charset="0"/>
              </a:defRPr>
            </a:lvl9pPr>
          </a:lstStyle>
          <a:p>
            <a:pPr>
              <a:spcBef>
                <a:spcPts val="249"/>
              </a:spcBef>
              <a:buClr>
                <a:srgbClr val="000000"/>
              </a:buClr>
              <a:buSzPct val="59000"/>
              <a:buBlip>
                <a:blip r:embed="rId3"/>
              </a:buBlip>
            </a:pPr>
            <a:r>
              <a:rPr lang="en-US" sz="2000" dirty="0">
                <a:latin typeface="+mn-lt"/>
              </a:rPr>
              <a:t>Class is nothing but a grouping data along with its functionalities</a:t>
            </a:r>
            <a:r>
              <a:rPr lang="en-US" sz="2000" dirty="0" smtClean="0">
                <a:latin typeface="+mn-lt"/>
              </a:rPr>
              <a:t>.</a:t>
            </a:r>
            <a:endParaRPr lang="en-GB" sz="2000" dirty="0" smtClean="0">
              <a:latin typeface="+mn-lt"/>
            </a:endParaRPr>
          </a:p>
          <a:p>
            <a:pPr>
              <a:spcBef>
                <a:spcPts val="249"/>
              </a:spcBef>
              <a:buClr>
                <a:srgbClr val="000000"/>
              </a:buClr>
              <a:buSzPct val="59000"/>
              <a:buBlip>
                <a:blip r:embed="rId3"/>
              </a:buBlip>
            </a:pPr>
            <a:r>
              <a:rPr lang="en-GB" sz="2000" dirty="0" smtClean="0">
                <a:latin typeface="+mn-lt"/>
              </a:rPr>
              <a:t>A </a:t>
            </a:r>
            <a:r>
              <a:rPr lang="en-GB" sz="2000" dirty="0">
                <a:latin typeface="+mn-lt"/>
              </a:rPr>
              <a:t>class definition must have the following:</a:t>
            </a:r>
          </a:p>
          <a:p>
            <a:pPr lvl="1">
              <a:spcBef>
                <a:spcPts val="249"/>
              </a:spcBef>
              <a:buClr>
                <a:srgbClr val="000000"/>
              </a:buClr>
              <a:buSzPct val="85000"/>
              <a:buBlip>
                <a:blip r:embed="rId3"/>
              </a:buBlip>
            </a:pPr>
            <a:r>
              <a:rPr lang="en-GB" sz="2000" dirty="0">
                <a:latin typeface="+mn-lt"/>
              </a:rPr>
              <a:t>The keyword "class" followed by the name of the class</a:t>
            </a:r>
          </a:p>
          <a:p>
            <a:pPr lvl="1">
              <a:spcBef>
                <a:spcPts val="249"/>
              </a:spcBef>
              <a:buClr>
                <a:srgbClr val="000000"/>
              </a:buClr>
              <a:buSzPct val="85000"/>
              <a:buBlip>
                <a:blip r:embed="rId3"/>
              </a:buBlip>
            </a:pPr>
            <a:r>
              <a:rPr lang="en-GB" sz="2000" dirty="0">
                <a:latin typeface="+mn-lt"/>
              </a:rPr>
              <a:t>The class body</a:t>
            </a:r>
          </a:p>
          <a:p>
            <a:pPr>
              <a:spcBef>
                <a:spcPts val="249"/>
              </a:spcBef>
              <a:buClr>
                <a:srgbClr val="000000"/>
              </a:buClr>
              <a:buSzPct val="343000"/>
            </a:pPr>
            <a:endParaRPr lang="en-GB" sz="2000" dirty="0">
              <a:latin typeface="+mn-lt"/>
            </a:endParaRPr>
          </a:p>
          <a:p>
            <a:pPr>
              <a:spcBef>
                <a:spcPts val="249"/>
              </a:spcBef>
              <a:buClr>
                <a:srgbClr val="000000"/>
              </a:buClr>
              <a:buSzPct val="59000"/>
              <a:buBlip>
                <a:blip r:embed="rId3"/>
              </a:buBlip>
            </a:pPr>
            <a:r>
              <a:rPr lang="en-GB" sz="2000" dirty="0">
                <a:latin typeface="+mn-lt"/>
              </a:rPr>
              <a:t>Before the keyword "class" is the optional modifier "public"</a:t>
            </a:r>
          </a:p>
          <a:p>
            <a:pPr lvl="1">
              <a:spcBef>
                <a:spcPts val="249"/>
              </a:spcBef>
              <a:buClr>
                <a:srgbClr val="000000"/>
              </a:buClr>
              <a:buSzPct val="85000"/>
              <a:buBlip>
                <a:blip r:embed="rId3"/>
              </a:buBlip>
            </a:pPr>
            <a:r>
              <a:rPr lang="en-GB" sz="2000" dirty="0">
                <a:latin typeface="+mn-lt"/>
              </a:rPr>
              <a:t>If a class is public, it must be defined within a file which is the same name as the class with a ".java" extension.</a:t>
            </a:r>
          </a:p>
          <a:p>
            <a:pPr lvl="2">
              <a:spcBef>
                <a:spcPts val="249"/>
              </a:spcBef>
              <a:buClr>
                <a:srgbClr val="000000"/>
              </a:buClr>
              <a:buSzPct val="85000"/>
              <a:buBlip>
                <a:blip r:embed="rId3"/>
              </a:buBlip>
            </a:pPr>
            <a:r>
              <a:rPr lang="en-GB" sz="2000" dirty="0">
                <a:latin typeface="+mn-lt"/>
              </a:rPr>
              <a:t>i.e. </a:t>
            </a:r>
            <a:r>
              <a:rPr lang="en-GB" sz="2000" i="1" dirty="0">
                <a:latin typeface="+mn-lt"/>
              </a:rPr>
              <a:t>Classname</a:t>
            </a:r>
            <a:r>
              <a:rPr lang="en-GB" sz="2000" dirty="0">
                <a:latin typeface="+mn-lt"/>
              </a:rPr>
              <a:t>.java</a:t>
            </a:r>
          </a:p>
          <a:p>
            <a:pPr lvl="2">
              <a:spcBef>
                <a:spcPts val="249"/>
              </a:spcBef>
              <a:buClr>
                <a:srgbClr val="000000"/>
              </a:buClr>
              <a:buSzPct val="85000"/>
              <a:buBlip>
                <a:blip r:embed="rId3"/>
              </a:buBlip>
            </a:pPr>
            <a:r>
              <a:rPr lang="en-GB" sz="2000" dirty="0" err="1">
                <a:latin typeface="+mn-lt"/>
              </a:rPr>
              <a:t>eg</a:t>
            </a:r>
            <a:r>
              <a:rPr lang="en-GB" sz="2000" dirty="0">
                <a:latin typeface="+mn-lt"/>
              </a:rPr>
              <a:t>. HelloWorld.java, Account.java, Ledger.java, Transaction.java</a:t>
            </a:r>
          </a:p>
          <a:p>
            <a:pPr lvl="2">
              <a:spcBef>
                <a:spcPts val="249"/>
              </a:spcBef>
              <a:buClr>
                <a:srgbClr val="000000"/>
              </a:buClr>
              <a:buSzPct val="85000"/>
              <a:buBlip>
                <a:blip r:embed="rId3"/>
              </a:buBlip>
            </a:pPr>
            <a:r>
              <a:rPr lang="en-GB" sz="2000" dirty="0">
                <a:latin typeface="+mn-lt"/>
              </a:rPr>
              <a:t>most classes are declared </a:t>
            </a:r>
            <a:r>
              <a:rPr lang="en-GB" sz="2000" i="1" dirty="0">
                <a:latin typeface="+mn-lt"/>
              </a:rPr>
              <a:t>public</a:t>
            </a:r>
          </a:p>
          <a:p>
            <a:pPr>
              <a:spcBef>
                <a:spcPts val="249"/>
              </a:spcBef>
              <a:buClr>
                <a:srgbClr val="000000"/>
              </a:buClr>
              <a:buSzPct val="343000"/>
            </a:pPr>
            <a:endParaRPr lang="en-GB" sz="2000" dirty="0">
              <a:latin typeface="+mn-lt"/>
            </a:endParaRPr>
          </a:p>
          <a:p>
            <a:pPr>
              <a:spcBef>
                <a:spcPts val="249"/>
              </a:spcBef>
              <a:buClr>
                <a:srgbClr val="000000"/>
              </a:buClr>
              <a:buSzPct val="59000"/>
              <a:buBlip>
                <a:blip r:embed="rId3"/>
              </a:buBlip>
            </a:pPr>
            <a:r>
              <a:rPr lang="en-GB" sz="2000" dirty="0">
                <a:latin typeface="+mn-lt"/>
              </a:rPr>
              <a:t>The class body contains:</a:t>
            </a:r>
          </a:p>
          <a:p>
            <a:pPr lvl="1">
              <a:spcBef>
                <a:spcPts val="249"/>
              </a:spcBef>
              <a:buClr>
                <a:srgbClr val="000000"/>
              </a:buClr>
              <a:buSzPct val="85000"/>
              <a:buBlip>
                <a:blip r:embed="rId3"/>
              </a:buBlip>
            </a:pPr>
            <a:r>
              <a:rPr lang="en-GB" sz="2000" dirty="0">
                <a:latin typeface="+mn-lt"/>
              </a:rPr>
              <a:t>Zero or more instance variables</a:t>
            </a:r>
          </a:p>
          <a:p>
            <a:pPr lvl="1">
              <a:spcBef>
                <a:spcPts val="249"/>
              </a:spcBef>
              <a:buClr>
                <a:srgbClr val="000000"/>
              </a:buClr>
              <a:buSzPct val="85000"/>
              <a:buBlip>
                <a:blip r:embed="rId3"/>
              </a:buBlip>
            </a:pPr>
            <a:r>
              <a:rPr lang="en-GB" sz="2000" dirty="0">
                <a:latin typeface="+mn-lt"/>
              </a:rPr>
              <a:t>Zero or more methods</a:t>
            </a:r>
          </a:p>
        </p:txBody>
      </p:sp>
    </p:spTree>
    <p:extLst>
      <p:ext uri="{BB962C8B-B14F-4D97-AF65-F5344CB8AC3E}">
        <p14:creationId xmlns:p14="http://schemas.microsoft.com/office/powerpoint/2010/main" val="375109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82F389F-1B9C-4DF6-A274-6960285D452B}" type="slidenum">
              <a:rPr lang="zh-CN" altLang="en-GB"/>
              <a:pPr/>
              <a:t>5</a:t>
            </a:fld>
            <a:endParaRPr lang="en-GB" altLang="zh-CN"/>
          </a:p>
        </p:txBody>
      </p:sp>
      <p:sp>
        <p:nvSpPr>
          <p:cNvPr id="402434" name="Rectangle 2"/>
          <p:cNvSpPr>
            <a:spLocks noGrp="1" noChangeArrowheads="1"/>
          </p:cNvSpPr>
          <p:nvPr>
            <p:ph type="title"/>
          </p:nvPr>
        </p:nvSpPr>
        <p:spPr>
          <a:xfrm>
            <a:off x="0" y="0"/>
            <a:ext cx="6400800" cy="685800"/>
          </a:xfrm>
        </p:spPr>
        <p:txBody>
          <a:bodyPr>
            <a:normAutofit/>
          </a:bodyPr>
          <a:lstStyle/>
          <a:p>
            <a:r>
              <a:rPr lang="en-AU" altLang="en-AU" sz="3600" dirty="0" smtClean="0">
                <a:solidFill>
                  <a:schemeClr val="bg1"/>
                </a:solidFill>
              </a:rPr>
              <a:t>Class</a:t>
            </a:r>
            <a:endParaRPr lang="en-AU" altLang="en-AU" sz="3600" dirty="0">
              <a:solidFill>
                <a:schemeClr val="bg1"/>
              </a:solidFill>
            </a:endParaRPr>
          </a:p>
        </p:txBody>
      </p:sp>
      <p:sp>
        <p:nvSpPr>
          <p:cNvPr id="402435" name="Rectangle 3"/>
          <p:cNvSpPr>
            <a:spLocks noGrp="1" noChangeArrowheads="1"/>
          </p:cNvSpPr>
          <p:nvPr>
            <p:ph type="body" idx="1"/>
          </p:nvPr>
        </p:nvSpPr>
        <p:spPr>
          <a:xfrm>
            <a:off x="457200" y="1219200"/>
            <a:ext cx="8229600" cy="4906963"/>
          </a:xfrm>
        </p:spPr>
        <p:txBody>
          <a:bodyPr/>
          <a:lstStyle/>
          <a:p>
            <a:pPr>
              <a:lnSpc>
                <a:spcPct val="90000"/>
              </a:lnSpc>
            </a:pPr>
            <a:r>
              <a:rPr lang="en-AU" altLang="en-AU" sz="2000" dirty="0"/>
              <a:t>A </a:t>
            </a:r>
            <a:r>
              <a:rPr lang="en-AU" altLang="en-AU" sz="2000" i="1" dirty="0">
                <a:solidFill>
                  <a:schemeClr val="hlink"/>
                </a:solidFill>
              </a:rPr>
              <a:t>class</a:t>
            </a:r>
            <a:r>
              <a:rPr lang="en-AU" altLang="en-AU" sz="2000" dirty="0">
                <a:solidFill>
                  <a:schemeClr val="hlink"/>
                </a:solidFill>
              </a:rPr>
              <a:t> </a:t>
            </a:r>
            <a:r>
              <a:rPr lang="en-AU" altLang="en-AU" sz="2000" dirty="0"/>
              <a:t>is a collection of </a:t>
            </a:r>
            <a:r>
              <a:rPr lang="en-AU" altLang="en-AU" sz="2000" i="1" dirty="0">
                <a:solidFill>
                  <a:schemeClr val="hlink"/>
                </a:solidFill>
              </a:rPr>
              <a:t>fields</a:t>
            </a:r>
            <a:r>
              <a:rPr lang="en-AU" altLang="en-AU" sz="2000" dirty="0"/>
              <a:t> (data) and </a:t>
            </a:r>
            <a:r>
              <a:rPr lang="en-AU" altLang="en-AU" sz="2000" i="1" dirty="0">
                <a:solidFill>
                  <a:schemeClr val="hlink"/>
                </a:solidFill>
              </a:rPr>
              <a:t>methods</a:t>
            </a:r>
            <a:r>
              <a:rPr lang="en-AU" altLang="en-AU" sz="2000" dirty="0">
                <a:solidFill>
                  <a:schemeClr val="hlink"/>
                </a:solidFill>
              </a:rPr>
              <a:t> </a:t>
            </a:r>
            <a:r>
              <a:rPr lang="en-AU" altLang="en-AU" sz="2000" dirty="0"/>
              <a:t>(procedure or function) that operate on that data.</a:t>
            </a:r>
          </a:p>
          <a:p>
            <a:pPr>
              <a:lnSpc>
                <a:spcPct val="90000"/>
              </a:lnSpc>
            </a:pPr>
            <a:r>
              <a:rPr lang="en-AU" altLang="en-AU" sz="2000" dirty="0"/>
              <a:t>The basic syntax for a class definition:</a:t>
            </a:r>
          </a:p>
          <a:p>
            <a:pPr>
              <a:lnSpc>
                <a:spcPct val="90000"/>
              </a:lnSpc>
            </a:pPr>
            <a:endParaRPr lang="en-AU" altLang="en-AU" sz="2400" dirty="0"/>
          </a:p>
          <a:p>
            <a:pPr>
              <a:lnSpc>
                <a:spcPct val="90000"/>
              </a:lnSpc>
            </a:pPr>
            <a:endParaRPr lang="en-AU" altLang="en-AU" sz="2400" dirty="0"/>
          </a:p>
          <a:p>
            <a:pPr>
              <a:lnSpc>
                <a:spcPct val="90000"/>
              </a:lnSpc>
            </a:pPr>
            <a:endParaRPr lang="en-AU" altLang="en-AU" sz="2400" dirty="0"/>
          </a:p>
          <a:p>
            <a:pPr marL="0" indent="0">
              <a:lnSpc>
                <a:spcPct val="90000"/>
              </a:lnSpc>
              <a:buNone/>
            </a:pPr>
            <a:endParaRPr lang="en-AU" altLang="en-AU" sz="2400" dirty="0"/>
          </a:p>
          <a:p>
            <a:pPr marL="0" indent="0">
              <a:lnSpc>
                <a:spcPct val="90000"/>
              </a:lnSpc>
              <a:buNone/>
            </a:pPr>
            <a:endParaRPr lang="en-AU" altLang="en-AU" sz="2400" dirty="0"/>
          </a:p>
          <a:p>
            <a:pPr>
              <a:lnSpc>
                <a:spcPct val="90000"/>
              </a:lnSpc>
            </a:pPr>
            <a:r>
              <a:rPr lang="en-AU" altLang="en-AU" sz="2000" dirty="0"/>
              <a:t>Bare bone class – no fields, no methods</a:t>
            </a:r>
          </a:p>
          <a:p>
            <a:pPr>
              <a:lnSpc>
                <a:spcPct val="90000"/>
              </a:lnSpc>
              <a:buFont typeface="Wingdings" pitchFamily="2" charset="2"/>
              <a:buNone/>
            </a:pPr>
            <a:endParaRPr lang="en-AU" altLang="en-AU" sz="2400" dirty="0"/>
          </a:p>
          <a:p>
            <a:pPr>
              <a:lnSpc>
                <a:spcPct val="90000"/>
              </a:lnSpc>
              <a:buFont typeface="Wingdings" pitchFamily="2" charset="2"/>
              <a:buNone/>
            </a:pPr>
            <a:r>
              <a:rPr lang="en-AU" altLang="en-AU" sz="2400" dirty="0"/>
              <a:t> </a:t>
            </a:r>
          </a:p>
        </p:txBody>
      </p:sp>
      <p:sp>
        <p:nvSpPr>
          <p:cNvPr id="402436" name="Text Box 4"/>
          <p:cNvSpPr txBox="1">
            <a:spLocks noChangeArrowheads="1"/>
          </p:cNvSpPr>
          <p:nvPr/>
        </p:nvSpPr>
        <p:spPr bwMode="auto">
          <a:xfrm>
            <a:off x="5257800" y="4724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AU" altLang="en-AU" sz="2400">
              <a:latin typeface="Times" pitchFamily="18" charset="0"/>
            </a:endParaRPr>
          </a:p>
        </p:txBody>
      </p:sp>
      <p:sp>
        <p:nvSpPr>
          <p:cNvPr id="402437" name="Text Box 5"/>
          <p:cNvSpPr txBox="1">
            <a:spLocks noChangeArrowheads="1"/>
          </p:cNvSpPr>
          <p:nvPr/>
        </p:nvSpPr>
        <p:spPr bwMode="auto">
          <a:xfrm>
            <a:off x="2673927" y="4800600"/>
            <a:ext cx="441960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AU" altLang="en-AU" sz="2000" dirty="0"/>
              <a:t>public class Circle {</a:t>
            </a:r>
          </a:p>
          <a:p>
            <a:pPr algn="l" eaLnBrk="0" hangingPunct="0"/>
            <a:r>
              <a:rPr lang="en-AU" altLang="en-AU" sz="2000" dirty="0"/>
              <a:t>        // my circle class</a:t>
            </a:r>
          </a:p>
          <a:p>
            <a:pPr algn="l" eaLnBrk="0" hangingPunct="0"/>
            <a:r>
              <a:rPr lang="en-AU" altLang="en-AU" sz="2000" dirty="0"/>
              <a:t>}</a:t>
            </a:r>
          </a:p>
        </p:txBody>
      </p:sp>
      <p:sp>
        <p:nvSpPr>
          <p:cNvPr id="402438" name="Text Box 6"/>
          <p:cNvSpPr txBox="1">
            <a:spLocks noChangeArrowheads="1"/>
          </p:cNvSpPr>
          <p:nvPr/>
        </p:nvSpPr>
        <p:spPr bwMode="auto">
          <a:xfrm>
            <a:off x="533400" y="2514600"/>
            <a:ext cx="7386638" cy="1631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lvl="1" algn="l"/>
            <a:r>
              <a:rPr lang="en-AU" altLang="en-AU" sz="2000" dirty="0">
                <a:solidFill>
                  <a:schemeClr val="hlink"/>
                </a:solidFill>
              </a:rPr>
              <a:t>class</a:t>
            </a:r>
            <a:r>
              <a:rPr lang="en-AU" altLang="en-AU" sz="2000" dirty="0"/>
              <a:t>  </a:t>
            </a:r>
            <a:r>
              <a:rPr lang="en-AU" altLang="en-AU" sz="2000" i="1" dirty="0"/>
              <a:t>ClassName</a:t>
            </a:r>
            <a:r>
              <a:rPr lang="en-AU" altLang="en-AU" sz="2000" dirty="0"/>
              <a:t> [</a:t>
            </a:r>
            <a:r>
              <a:rPr lang="en-AU" altLang="en-AU" sz="2000" dirty="0">
                <a:solidFill>
                  <a:schemeClr val="hlink"/>
                </a:solidFill>
              </a:rPr>
              <a:t>extends</a:t>
            </a:r>
            <a:r>
              <a:rPr lang="en-AU" altLang="en-AU" sz="2000" dirty="0"/>
              <a:t> </a:t>
            </a:r>
            <a:r>
              <a:rPr lang="en-AU" altLang="en-AU" sz="2000" i="1" dirty="0"/>
              <a:t>SuperClassName</a:t>
            </a:r>
            <a:r>
              <a:rPr lang="en-AU" altLang="en-AU" sz="2000" dirty="0"/>
              <a:t>]</a:t>
            </a:r>
          </a:p>
          <a:p>
            <a:pPr lvl="1" algn="l"/>
            <a:r>
              <a:rPr lang="en-AU" altLang="en-AU" sz="2000" dirty="0"/>
              <a:t>{</a:t>
            </a:r>
          </a:p>
          <a:p>
            <a:pPr lvl="2" algn="l"/>
            <a:r>
              <a:rPr lang="en-AU" altLang="en-AU" sz="2000" dirty="0"/>
              <a:t> </a:t>
            </a:r>
            <a:r>
              <a:rPr lang="en-AU" altLang="en-AU" sz="2000" dirty="0" smtClean="0"/>
              <a:t>        </a:t>
            </a:r>
            <a:r>
              <a:rPr lang="en-AU" altLang="en-AU" sz="2000" dirty="0"/>
              <a:t>[fields declaration]</a:t>
            </a:r>
          </a:p>
          <a:p>
            <a:pPr lvl="2" algn="l"/>
            <a:r>
              <a:rPr lang="en-AU" altLang="en-AU" sz="2000" dirty="0"/>
              <a:t>         [methods declaration]</a:t>
            </a:r>
          </a:p>
          <a:p>
            <a:pPr algn="l"/>
            <a:r>
              <a:rPr lang="en-AU" altLang="en-AU" sz="2000" dirty="0"/>
              <a:t>}</a:t>
            </a:r>
          </a:p>
        </p:txBody>
      </p:sp>
    </p:spTree>
    <p:extLst>
      <p:ext uri="{BB962C8B-B14F-4D97-AF65-F5344CB8AC3E}">
        <p14:creationId xmlns:p14="http://schemas.microsoft.com/office/powerpoint/2010/main" val="2101343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 y="76200"/>
            <a:ext cx="6324600" cy="533400"/>
          </a:xfrm>
        </p:spPr>
        <p:txBody>
          <a:bodyPr>
            <a:noAutofit/>
          </a:bodyPr>
          <a:lstStyle/>
          <a:p>
            <a:pPr eaLnBrk="1" hangingPunct="1"/>
            <a:r>
              <a:rPr lang="en-US" sz="3600" dirty="0" smtClean="0">
                <a:solidFill>
                  <a:schemeClr val="bg1"/>
                </a:solidFill>
              </a:rPr>
              <a:t>Object</a:t>
            </a:r>
          </a:p>
        </p:txBody>
      </p:sp>
      <p:sp>
        <p:nvSpPr>
          <p:cNvPr id="4" name="Slide Number Placeholder 3"/>
          <p:cNvSpPr>
            <a:spLocks noGrp="1"/>
          </p:cNvSpPr>
          <p:nvPr>
            <p:ph type="sldNum" sz="quarter" idx="12"/>
          </p:nvPr>
        </p:nvSpPr>
        <p:spPr/>
        <p:txBody>
          <a:bodyPr/>
          <a:lstStyle/>
          <a:p>
            <a:pPr>
              <a:defRPr/>
            </a:pPr>
            <a:fld id="{BEF762A1-30C3-40A1-8D37-495468598561}" type="slidenum">
              <a:rPr lang="en-US"/>
              <a:pPr>
                <a:defRPr/>
              </a:pPr>
              <a:t>6</a:t>
            </a:fld>
            <a:endParaRPr lang="en-US" dirty="0"/>
          </a:p>
        </p:txBody>
      </p:sp>
      <p:sp>
        <p:nvSpPr>
          <p:cNvPr id="6" name="Rectangle 5"/>
          <p:cNvSpPr/>
          <p:nvPr/>
        </p:nvSpPr>
        <p:spPr>
          <a:xfrm>
            <a:off x="76200" y="685800"/>
            <a:ext cx="4191000" cy="5447645"/>
          </a:xfrm>
          <a:prstGeom prst="rect">
            <a:avLst/>
          </a:prstGeom>
        </p:spPr>
        <p:txBody>
          <a:bodyPr wrap="square">
            <a:spAutoFit/>
          </a:bodyPr>
          <a:lstStyle/>
          <a:p>
            <a:pPr>
              <a:defRPr/>
            </a:pPr>
            <a:r>
              <a:rPr lang="en-US" sz="2000" dirty="0">
                <a:solidFill>
                  <a:srgbClr val="FF0000"/>
                </a:solidFill>
                <a:latin typeface="+mn-lt"/>
              </a:rPr>
              <a:t>What Is an Object?</a:t>
            </a:r>
          </a:p>
          <a:p>
            <a:pPr>
              <a:defRPr/>
            </a:pPr>
            <a:r>
              <a:rPr lang="en-US" sz="2000" dirty="0">
                <a:solidFill>
                  <a:srgbClr val="FF0000"/>
                </a:solidFill>
                <a:latin typeface="+mn-lt"/>
              </a:rPr>
              <a:t> </a:t>
            </a:r>
            <a:r>
              <a:rPr lang="en-US" altLang="zh-CN" sz="2000" dirty="0">
                <a:latin typeface="+mn-lt"/>
              </a:rPr>
              <a:t>Object is an instance of a class. Each object has a class which defines its data and behavior</a:t>
            </a:r>
            <a:r>
              <a:rPr lang="en-US" altLang="zh-CN" sz="2000" dirty="0" smtClean="0">
                <a:latin typeface="+mn-lt"/>
              </a:rPr>
              <a:t>.</a:t>
            </a:r>
            <a:endParaRPr lang="en-US" altLang="zh-CN" sz="2000" dirty="0">
              <a:latin typeface="+mn-lt"/>
            </a:endParaRPr>
          </a:p>
          <a:p>
            <a:pPr>
              <a:defRPr/>
            </a:pPr>
            <a:endParaRPr lang="en-US" sz="2000" dirty="0">
              <a:latin typeface="+mn-lt"/>
            </a:endParaRPr>
          </a:p>
          <a:p>
            <a:pPr>
              <a:buFont typeface="Wingdings" pitchFamily="2" charset="2"/>
              <a:buChar char="v"/>
              <a:defRPr/>
            </a:pPr>
            <a:r>
              <a:rPr lang="en-US" sz="2000" dirty="0">
                <a:solidFill>
                  <a:srgbClr val="FF0000"/>
                </a:solidFill>
                <a:latin typeface="+mn-lt"/>
              </a:rPr>
              <a:t>Software objects are conceptually similar to real-world objects: </a:t>
            </a:r>
          </a:p>
          <a:p>
            <a:pPr>
              <a:defRPr/>
            </a:pPr>
            <a:r>
              <a:rPr lang="en-US" sz="2000" dirty="0">
                <a:latin typeface="+mn-lt"/>
              </a:rPr>
              <a:t> They too consist of state and related behavior. An object stores its state in fields (variables in some programming languages) and exposes its behavior through methods (functions in some programming languages).</a:t>
            </a:r>
          </a:p>
          <a:p>
            <a:pPr>
              <a:defRPr/>
            </a:pPr>
            <a:endParaRPr lang="en-US" altLang="zh-CN" sz="1600" dirty="0">
              <a:latin typeface="Arial" charset="0"/>
            </a:endParaRPr>
          </a:p>
          <a:p>
            <a:pPr>
              <a:defRPr/>
            </a:pPr>
            <a:endParaRPr lang="en-US" altLang="zh-CN" dirty="0">
              <a:latin typeface="Arial" charset="0"/>
            </a:endParaRPr>
          </a:p>
          <a:p>
            <a:pPr>
              <a:defRPr/>
            </a:pPr>
            <a:endParaRPr lang="en-US" dirty="0">
              <a:solidFill>
                <a:srgbClr val="FF0000"/>
              </a:solidFill>
              <a:latin typeface="+mn-lt"/>
            </a:endParaRPr>
          </a:p>
          <a:p>
            <a:pPr>
              <a:defRPr/>
            </a:pPr>
            <a:r>
              <a:rPr lang="en-US" dirty="0">
                <a:solidFill>
                  <a:srgbClr val="FF0000"/>
                </a:solidFill>
                <a:latin typeface="+mn-lt"/>
              </a:rPr>
              <a:t>   </a:t>
            </a:r>
            <a:r>
              <a:rPr lang="en-US" dirty="0">
                <a:latin typeface="Arial" charset="0"/>
              </a:rPr>
              <a:t/>
            </a:r>
            <a:br>
              <a:rPr lang="en-US" dirty="0">
                <a:latin typeface="Arial" charset="0"/>
              </a:rPr>
            </a:br>
            <a:endParaRPr lang="en-US" dirty="0">
              <a:latin typeface="Arial" charset="0"/>
            </a:endParaRPr>
          </a:p>
        </p:txBody>
      </p:sp>
      <p:pic>
        <p:nvPicPr>
          <p:cNvPr id="2" name="Picture 1"/>
          <p:cNvPicPr>
            <a:picLocks noChangeAspect="1"/>
          </p:cNvPicPr>
          <p:nvPr/>
        </p:nvPicPr>
        <p:blipFill>
          <a:blip r:embed="rId3"/>
          <a:stretch>
            <a:fillRect/>
          </a:stretch>
        </p:blipFill>
        <p:spPr>
          <a:xfrm>
            <a:off x="4274127" y="1521940"/>
            <a:ext cx="4566665" cy="3775364"/>
          </a:xfrm>
          <a:prstGeom prst="rect">
            <a:avLst/>
          </a:prstGeom>
        </p:spPr>
      </p:pic>
    </p:spTree>
    <p:extLst>
      <p:ext uri="{BB962C8B-B14F-4D97-AF65-F5344CB8AC3E}">
        <p14:creationId xmlns:p14="http://schemas.microsoft.com/office/powerpoint/2010/main" val="2469217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 y="76200"/>
            <a:ext cx="6324600" cy="533400"/>
          </a:xfrm>
        </p:spPr>
        <p:txBody>
          <a:bodyPr>
            <a:noAutofit/>
          </a:bodyPr>
          <a:lstStyle/>
          <a:p>
            <a:pPr eaLnBrk="1" hangingPunct="1"/>
            <a:r>
              <a:rPr lang="en-US" sz="3600" dirty="0" smtClean="0"/>
              <a:t>Object</a:t>
            </a:r>
            <a:r>
              <a:rPr lang="en-US" sz="3600" dirty="0" smtClean="0">
                <a:solidFill>
                  <a:schemeClr val="bg1"/>
                </a:solidFill>
              </a:rPr>
              <a:t> Creation</a:t>
            </a:r>
          </a:p>
        </p:txBody>
      </p:sp>
      <p:sp>
        <p:nvSpPr>
          <p:cNvPr id="4" name="Slide Number Placeholder 3"/>
          <p:cNvSpPr>
            <a:spLocks noGrp="1"/>
          </p:cNvSpPr>
          <p:nvPr>
            <p:ph type="sldNum" sz="quarter" idx="12"/>
          </p:nvPr>
        </p:nvSpPr>
        <p:spPr/>
        <p:txBody>
          <a:bodyPr/>
          <a:lstStyle/>
          <a:p>
            <a:pPr>
              <a:defRPr/>
            </a:pPr>
            <a:fld id="{9204845B-E871-4BC9-BE6D-C602CAC33C51}" type="slidenum">
              <a:rPr lang="en-US"/>
              <a:pPr>
                <a:defRPr/>
              </a:pPr>
              <a:t>7</a:t>
            </a:fld>
            <a:endParaRPr lang="en-US" dirty="0"/>
          </a:p>
        </p:txBody>
      </p:sp>
      <p:sp>
        <p:nvSpPr>
          <p:cNvPr id="5" name="Rectangle 4"/>
          <p:cNvSpPr/>
          <p:nvPr/>
        </p:nvSpPr>
        <p:spPr>
          <a:xfrm>
            <a:off x="152400" y="685800"/>
            <a:ext cx="8458200" cy="6063198"/>
          </a:xfrm>
          <a:prstGeom prst="rect">
            <a:avLst/>
          </a:prstGeom>
        </p:spPr>
        <p:txBody>
          <a:bodyPr>
            <a:spAutoFit/>
          </a:bodyPr>
          <a:lstStyle/>
          <a:p>
            <a:pPr>
              <a:defRPr/>
            </a:pPr>
            <a:r>
              <a:rPr lang="en-US" sz="1600" dirty="0">
                <a:solidFill>
                  <a:srgbClr val="FF0000"/>
                </a:solidFill>
              </a:rPr>
              <a:t>Object Declaration</a:t>
            </a:r>
          </a:p>
          <a:p>
            <a:pPr>
              <a:defRPr/>
            </a:pPr>
            <a:r>
              <a:rPr lang="en-US" sz="1600" dirty="0"/>
              <a:t> To declare an object give the object a name and specify what type (i.e. class) the object will be. </a:t>
            </a:r>
          </a:p>
          <a:p>
            <a:pPr>
              <a:defRPr/>
            </a:pPr>
            <a:endParaRPr lang="en-US" sz="1600" dirty="0"/>
          </a:p>
          <a:p>
            <a:pPr>
              <a:defRPr/>
            </a:pPr>
            <a:r>
              <a:rPr lang="en-US" sz="1600" dirty="0">
                <a:solidFill>
                  <a:srgbClr val="FF0000"/>
                </a:solidFill>
              </a:rPr>
              <a:t>The syntax </a:t>
            </a:r>
          </a:p>
          <a:p>
            <a:pPr>
              <a:defRPr/>
            </a:pPr>
            <a:r>
              <a:rPr lang="en-US" sz="1600" dirty="0"/>
              <a:t>&lt;class name&gt; &lt;object name&gt;;</a:t>
            </a:r>
          </a:p>
          <a:p>
            <a:pPr>
              <a:defRPr/>
            </a:pPr>
            <a:endParaRPr lang="en-US" sz="1600" dirty="0"/>
          </a:p>
          <a:p>
            <a:pPr>
              <a:defRPr/>
            </a:pPr>
            <a:r>
              <a:rPr lang="en-US" sz="1600" dirty="0">
                <a:solidFill>
                  <a:srgbClr val="FF0000"/>
                </a:solidFill>
              </a:rPr>
              <a:t>Example</a:t>
            </a:r>
            <a:endParaRPr lang="en-US" sz="1600" dirty="0">
              <a:solidFill>
                <a:srgbClr val="FF0000"/>
              </a:solidFill>
              <a:latin typeface="+mn-lt"/>
            </a:endParaRPr>
          </a:p>
          <a:p>
            <a:pPr>
              <a:defRPr/>
            </a:pPr>
            <a:r>
              <a:rPr lang="en-US" sz="1600" dirty="0" err="1" smtClean="0">
                <a:latin typeface="+mn-lt"/>
              </a:rPr>
              <a:t>MyObject</a:t>
            </a:r>
            <a:r>
              <a:rPr lang="en-US" sz="1600" dirty="0" smtClean="0">
                <a:latin typeface="+mn-lt"/>
              </a:rPr>
              <a:t> </a:t>
            </a:r>
            <a:r>
              <a:rPr lang="en-US" sz="1600" dirty="0">
                <a:latin typeface="+mn-lt"/>
              </a:rPr>
              <a:t>object = new MyObject();</a:t>
            </a:r>
          </a:p>
          <a:p>
            <a:pPr>
              <a:defRPr/>
            </a:pPr>
            <a:r>
              <a:rPr lang="en-US" sz="1600" dirty="0">
                <a:solidFill>
                  <a:srgbClr val="FF0000"/>
                </a:solidFill>
                <a:latin typeface="+mn-lt"/>
              </a:rPr>
              <a:t>Ex: </a:t>
            </a:r>
            <a:r>
              <a:rPr lang="en-US" sz="1600" dirty="0">
                <a:latin typeface="+mn-lt"/>
              </a:rPr>
              <a:t>Player </a:t>
            </a:r>
            <a:r>
              <a:rPr lang="en-US" sz="1600" dirty="0" err="1">
                <a:latin typeface="+mn-lt"/>
              </a:rPr>
              <a:t>player</a:t>
            </a:r>
            <a:r>
              <a:rPr lang="en-US" sz="1600" dirty="0">
                <a:latin typeface="+mn-lt"/>
              </a:rPr>
              <a:t> = new Player(); </a:t>
            </a:r>
            <a:endParaRPr lang="en-US" sz="1600" dirty="0" smtClean="0">
              <a:latin typeface="+mn-lt"/>
            </a:endParaRPr>
          </a:p>
          <a:p>
            <a:pPr>
              <a:defRPr/>
            </a:pPr>
            <a:r>
              <a:rPr lang="en-US" sz="1600" dirty="0">
                <a:solidFill>
                  <a:srgbClr val="00B0F0"/>
                </a:solidFill>
              </a:rPr>
              <a:t>Declaring an object does not create an object. It simply sets up a named location in memory that stores a reference (address) to that object.</a:t>
            </a:r>
          </a:p>
          <a:p>
            <a:pPr>
              <a:defRPr/>
            </a:pPr>
            <a:endParaRPr lang="en-US" sz="1600" dirty="0">
              <a:solidFill>
                <a:srgbClr val="00B0F0"/>
              </a:solidFill>
            </a:endParaRPr>
          </a:p>
          <a:p>
            <a:pPr>
              <a:defRPr/>
            </a:pPr>
            <a:r>
              <a:rPr lang="en-US" sz="1600" dirty="0"/>
              <a:t>You can only declare an object </a:t>
            </a:r>
            <a:r>
              <a:rPr lang="en-US" sz="1600" u="sng" dirty="0">
                <a:solidFill>
                  <a:srgbClr val="FF0000"/>
                </a:solidFill>
              </a:rPr>
              <a:t>once</a:t>
            </a:r>
            <a:r>
              <a:rPr lang="en-US" sz="1600" dirty="0"/>
              <a:t>. </a:t>
            </a:r>
          </a:p>
          <a:p>
            <a:pPr>
              <a:defRPr/>
            </a:pPr>
            <a:endParaRPr lang="en-US" sz="1600" dirty="0"/>
          </a:p>
          <a:p>
            <a:pPr>
              <a:defRPr/>
            </a:pPr>
            <a:r>
              <a:rPr lang="en-US" sz="1600" dirty="0"/>
              <a:t>The following is </a:t>
            </a:r>
            <a:r>
              <a:rPr lang="en-US" sz="1600" u="sng" dirty="0"/>
              <a:t>WRONG</a:t>
            </a:r>
            <a:r>
              <a:rPr lang="en-US" sz="1600" dirty="0"/>
              <a:t> and will generate a compiler error: </a:t>
            </a:r>
          </a:p>
          <a:p>
            <a:pPr>
              <a:defRPr/>
            </a:pPr>
            <a:r>
              <a:rPr lang="en-US" sz="1600" dirty="0"/>
              <a:t>Player </a:t>
            </a:r>
            <a:r>
              <a:rPr lang="en-US" sz="1600" dirty="0" err="1"/>
              <a:t>player</a:t>
            </a:r>
            <a:r>
              <a:rPr lang="en-US" sz="1600" dirty="0"/>
              <a:t>; // declares object named player</a:t>
            </a:r>
            <a:br>
              <a:rPr lang="en-US" sz="1600" dirty="0"/>
            </a:br>
            <a:r>
              <a:rPr lang="en-US" sz="1600" dirty="0" err="1"/>
              <a:t>Player</a:t>
            </a:r>
            <a:r>
              <a:rPr lang="en-US" sz="1600" dirty="0"/>
              <a:t> </a:t>
            </a:r>
            <a:r>
              <a:rPr lang="en-US" sz="1600" dirty="0" err="1"/>
              <a:t>player</a:t>
            </a:r>
            <a:r>
              <a:rPr lang="en-US" sz="1600" dirty="0"/>
              <a:t>; // declares object named player again! </a:t>
            </a:r>
          </a:p>
          <a:p>
            <a:pPr>
              <a:defRPr/>
            </a:pPr>
            <a:endParaRPr lang="en-US" sz="1600" dirty="0"/>
          </a:p>
          <a:p>
            <a:pPr>
              <a:defRPr/>
            </a:pPr>
            <a:r>
              <a:rPr lang="en-US" sz="1600" dirty="0"/>
              <a:t>But the following is ok because the objects are different:</a:t>
            </a:r>
          </a:p>
          <a:p>
            <a:pPr>
              <a:defRPr/>
            </a:pPr>
            <a:r>
              <a:rPr lang="en-US" sz="1600" dirty="0"/>
              <a:t>Player player1; // declares object named player1</a:t>
            </a:r>
            <a:br>
              <a:rPr lang="en-US" sz="1600" dirty="0"/>
            </a:br>
            <a:r>
              <a:rPr lang="en-US" sz="1600" dirty="0"/>
              <a:t>Player player2; // declares different object named player2 </a:t>
            </a:r>
          </a:p>
          <a:p>
            <a:pPr>
              <a:defRPr/>
            </a:pPr>
            <a:endParaRPr lang="en-US" sz="1600" dirty="0">
              <a:latin typeface="+mn-lt"/>
            </a:endParaRPr>
          </a:p>
          <a:p>
            <a:pPr>
              <a:defRPr/>
            </a:pPr>
            <a:endParaRPr lang="en-US" dirty="0">
              <a:solidFill>
                <a:srgbClr val="FF0000"/>
              </a:solidFill>
              <a:latin typeface="+mn-lt"/>
            </a:endParaRPr>
          </a:p>
          <a:p>
            <a:pPr>
              <a:defRPr/>
            </a:pPr>
            <a:r>
              <a:rPr lang="en-US" dirty="0">
                <a:latin typeface="+mn-lt"/>
              </a:rPr>
              <a:t> </a:t>
            </a:r>
            <a:endParaRPr lang="en-US" dirty="0">
              <a:solidFill>
                <a:srgbClr val="FF0000"/>
              </a:solidFill>
              <a:latin typeface="Calibri" pitchFamily="34" charset="0"/>
            </a:endParaRPr>
          </a:p>
        </p:txBody>
      </p:sp>
    </p:spTree>
    <p:extLst>
      <p:ext uri="{BB962C8B-B14F-4D97-AF65-F5344CB8AC3E}">
        <p14:creationId xmlns:p14="http://schemas.microsoft.com/office/powerpoint/2010/main" val="1876258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6200" y="76200"/>
            <a:ext cx="6324600" cy="533400"/>
          </a:xfrm>
        </p:spPr>
        <p:txBody>
          <a:bodyPr>
            <a:noAutofit/>
          </a:bodyPr>
          <a:lstStyle/>
          <a:p>
            <a:pPr eaLnBrk="1" hangingPunct="1"/>
            <a:r>
              <a:rPr lang="en-US" sz="3600" dirty="0" smtClean="0">
                <a:solidFill>
                  <a:schemeClr val="bg1"/>
                </a:solidFill>
              </a:rPr>
              <a:t>Class</a:t>
            </a:r>
          </a:p>
        </p:txBody>
      </p:sp>
      <p:sp>
        <p:nvSpPr>
          <p:cNvPr id="4" name="Slide Number Placeholder 3"/>
          <p:cNvSpPr>
            <a:spLocks noGrp="1"/>
          </p:cNvSpPr>
          <p:nvPr>
            <p:ph type="sldNum" sz="quarter" idx="12"/>
          </p:nvPr>
        </p:nvSpPr>
        <p:spPr/>
        <p:txBody>
          <a:bodyPr/>
          <a:lstStyle/>
          <a:p>
            <a:pPr>
              <a:defRPr/>
            </a:pPr>
            <a:fld id="{9ECC7B21-F2D5-4149-BDED-DC2B26874401}" type="slidenum">
              <a:rPr lang="en-US"/>
              <a:pPr>
                <a:defRPr/>
              </a:pPr>
              <a:t>8</a:t>
            </a:fld>
            <a:endParaRPr lang="en-US" dirty="0"/>
          </a:p>
        </p:txBody>
      </p:sp>
      <p:sp>
        <p:nvSpPr>
          <p:cNvPr id="5" name="Rectangle 4"/>
          <p:cNvSpPr/>
          <p:nvPr/>
        </p:nvSpPr>
        <p:spPr>
          <a:xfrm>
            <a:off x="152400" y="685800"/>
            <a:ext cx="8458200" cy="2462213"/>
          </a:xfrm>
          <a:prstGeom prst="rect">
            <a:avLst/>
          </a:prstGeom>
        </p:spPr>
        <p:txBody>
          <a:bodyPr>
            <a:spAutoFit/>
          </a:bodyPr>
          <a:lstStyle/>
          <a:p>
            <a:pPr algn="just">
              <a:defRPr/>
            </a:pPr>
            <a:r>
              <a:rPr lang="en-US" sz="2000" dirty="0">
                <a:solidFill>
                  <a:srgbClr val="FF0000"/>
                </a:solidFill>
              </a:rPr>
              <a:t>CLASS</a:t>
            </a:r>
          </a:p>
          <a:p>
            <a:pPr>
              <a:defRPr/>
            </a:pPr>
            <a:r>
              <a:rPr lang="en-US" sz="2000" dirty="0"/>
              <a:t>Class is blue print or an idea of an </a:t>
            </a:r>
            <a:r>
              <a:rPr lang="en-US" sz="2000" dirty="0">
                <a:solidFill>
                  <a:srgbClr val="FF3300"/>
                </a:solidFill>
              </a:rPr>
              <a:t>Object.</a:t>
            </a:r>
          </a:p>
          <a:p>
            <a:pPr>
              <a:defRPr/>
            </a:pPr>
            <a:endParaRPr lang="en-US" sz="2000" dirty="0">
              <a:solidFill>
                <a:srgbClr val="FF3300"/>
              </a:solidFill>
            </a:endParaRPr>
          </a:p>
          <a:p>
            <a:pPr>
              <a:defRPr/>
            </a:pPr>
            <a:r>
              <a:rPr lang="en-US" altLang="zh-CN" sz="2000" dirty="0"/>
              <a:t>“Object” is an instance of a class. Each object has a class which defines its data and behavior.</a:t>
            </a:r>
          </a:p>
          <a:p>
            <a:pPr>
              <a:defRPr/>
            </a:pPr>
            <a:r>
              <a:rPr lang="en-US" sz="2000" dirty="0"/>
              <a:t>From One class any number of </a:t>
            </a:r>
            <a:r>
              <a:rPr lang="en-US" sz="2000" dirty="0">
                <a:solidFill>
                  <a:srgbClr val="FF3300"/>
                </a:solidFill>
              </a:rPr>
              <a:t>Instances</a:t>
            </a:r>
            <a:r>
              <a:rPr lang="en-US" sz="2000" dirty="0"/>
              <a:t> can be created.</a:t>
            </a:r>
          </a:p>
          <a:p>
            <a:pPr>
              <a:defRPr/>
            </a:pPr>
            <a:endParaRPr lang="en-US" sz="1600" dirty="0">
              <a:latin typeface="+mn-lt"/>
            </a:endParaRPr>
          </a:p>
          <a:p>
            <a:pPr algn="just">
              <a:defRPr/>
            </a:pPr>
            <a:endParaRPr lang="en-US" dirty="0">
              <a:solidFill>
                <a:srgbClr val="FF0000"/>
              </a:solidFill>
              <a:latin typeface="Calibri" pitchFamily="34" charset="0"/>
            </a:endParaRPr>
          </a:p>
        </p:txBody>
      </p:sp>
      <p:grpSp>
        <p:nvGrpSpPr>
          <p:cNvPr id="2" name="Group 24"/>
          <p:cNvGrpSpPr>
            <a:grpSpLocks noGrp="1"/>
          </p:cNvGrpSpPr>
          <p:nvPr/>
        </p:nvGrpSpPr>
        <p:grpSpPr bwMode="auto">
          <a:xfrm>
            <a:off x="1295400" y="2852738"/>
            <a:ext cx="6477000" cy="3624262"/>
            <a:chOff x="528" y="2304"/>
            <a:chExt cx="4464" cy="1872"/>
          </a:xfrm>
          <a:solidFill>
            <a:schemeClr val="accent6"/>
          </a:solidFill>
        </p:grpSpPr>
        <p:sp>
          <p:nvSpPr>
            <p:cNvPr id="7" name="Oval 6"/>
            <p:cNvSpPr>
              <a:spLocks noChangeArrowheads="1"/>
            </p:cNvSpPr>
            <p:nvPr/>
          </p:nvSpPr>
          <p:spPr bwMode="auto">
            <a:xfrm>
              <a:off x="1776" y="2304"/>
              <a:ext cx="1776" cy="672"/>
            </a:xfrm>
            <a:prstGeom prst="ellipse">
              <a:avLst/>
            </a:prstGeom>
            <a:grpFill/>
            <a:ln w="9525">
              <a:solidFill>
                <a:schemeClr val="tx1"/>
              </a:solidFill>
              <a:round/>
              <a:headEnd/>
              <a:tailEnd/>
            </a:ln>
            <a:effectLst/>
          </p:spPr>
          <p:txBody>
            <a:bodyPr wrap="none" anchor="ctr"/>
            <a:lstStyle/>
            <a:p>
              <a:pPr>
                <a:defRPr/>
              </a:pPr>
              <a:endParaRPr lang="en-US" sz="1400">
                <a:latin typeface="+mn-lt"/>
              </a:endParaRPr>
            </a:p>
          </p:txBody>
        </p:sp>
        <p:grpSp>
          <p:nvGrpSpPr>
            <p:cNvPr id="3" name="Group 16"/>
            <p:cNvGrpSpPr>
              <a:grpSpLocks/>
            </p:cNvGrpSpPr>
            <p:nvPr/>
          </p:nvGrpSpPr>
          <p:grpSpPr bwMode="auto">
            <a:xfrm>
              <a:off x="528" y="3221"/>
              <a:ext cx="912" cy="688"/>
              <a:chOff x="528" y="3221"/>
              <a:chExt cx="912" cy="688"/>
            </a:xfrm>
            <a:grpFill/>
          </p:grpSpPr>
          <p:sp>
            <p:nvSpPr>
              <p:cNvPr id="23" name="Oval 5"/>
              <p:cNvSpPr>
                <a:spLocks noChangeArrowheads="1"/>
              </p:cNvSpPr>
              <p:nvPr/>
            </p:nvSpPr>
            <p:spPr bwMode="auto">
              <a:xfrm>
                <a:off x="528" y="3221"/>
                <a:ext cx="912" cy="688"/>
              </a:xfrm>
              <a:prstGeom prst="ellipse">
                <a:avLst/>
              </a:prstGeom>
              <a:grpFill/>
              <a:ln w="9525">
                <a:solidFill>
                  <a:schemeClr val="tx1"/>
                </a:solidFill>
                <a:round/>
                <a:headEnd/>
                <a:tailEnd/>
              </a:ln>
              <a:effectLst/>
            </p:spPr>
            <p:txBody>
              <a:bodyPr wrap="none" anchor="ctr"/>
              <a:lstStyle/>
              <a:p>
                <a:pPr>
                  <a:defRPr/>
                </a:pPr>
                <a:endParaRPr lang="en-US" sz="1400">
                  <a:latin typeface="+mn-lt"/>
                </a:endParaRPr>
              </a:p>
            </p:txBody>
          </p:sp>
          <p:sp>
            <p:nvSpPr>
              <p:cNvPr id="24" name="Text Box 9"/>
              <p:cNvSpPr txBox="1">
                <a:spLocks noChangeArrowheads="1"/>
              </p:cNvSpPr>
              <p:nvPr/>
            </p:nvSpPr>
            <p:spPr bwMode="auto">
              <a:xfrm>
                <a:off x="576" y="3450"/>
                <a:ext cx="816" cy="154"/>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      CIRCLE</a:t>
                </a:r>
              </a:p>
            </p:txBody>
          </p:sp>
        </p:grpSp>
        <p:grpSp>
          <p:nvGrpSpPr>
            <p:cNvPr id="6" name="Group 15"/>
            <p:cNvGrpSpPr>
              <a:grpSpLocks/>
            </p:cNvGrpSpPr>
            <p:nvPr/>
          </p:nvGrpSpPr>
          <p:grpSpPr bwMode="auto">
            <a:xfrm>
              <a:off x="1920" y="3552"/>
              <a:ext cx="1536" cy="624"/>
              <a:chOff x="1968" y="3360"/>
              <a:chExt cx="1536" cy="624"/>
            </a:xfrm>
            <a:grpFill/>
          </p:grpSpPr>
          <p:sp>
            <p:nvSpPr>
              <p:cNvPr id="21" name="Rectangle 10"/>
              <p:cNvSpPr>
                <a:spLocks noChangeArrowheads="1"/>
              </p:cNvSpPr>
              <p:nvPr/>
            </p:nvSpPr>
            <p:spPr bwMode="auto">
              <a:xfrm>
                <a:off x="1968" y="3360"/>
                <a:ext cx="1536" cy="624"/>
              </a:xfrm>
              <a:prstGeom prst="rect">
                <a:avLst/>
              </a:prstGeom>
              <a:grpFill/>
              <a:ln w="9525">
                <a:solidFill>
                  <a:schemeClr val="tx1"/>
                </a:solidFill>
                <a:miter lim="800000"/>
                <a:headEnd/>
                <a:tailEnd/>
              </a:ln>
              <a:effectLst/>
            </p:spPr>
            <p:txBody>
              <a:bodyPr wrap="none" anchor="ctr"/>
              <a:lstStyle/>
              <a:p>
                <a:pPr>
                  <a:defRPr/>
                </a:pPr>
                <a:endParaRPr lang="en-US" sz="1400">
                  <a:latin typeface="+mn-lt"/>
                </a:endParaRPr>
              </a:p>
            </p:txBody>
          </p:sp>
          <p:sp>
            <p:nvSpPr>
              <p:cNvPr id="22" name="Text Box 11"/>
              <p:cNvSpPr txBox="1">
                <a:spLocks noChangeArrowheads="1"/>
              </p:cNvSpPr>
              <p:nvPr/>
            </p:nvSpPr>
            <p:spPr bwMode="auto">
              <a:xfrm>
                <a:off x="1994" y="3525"/>
                <a:ext cx="1449" cy="143"/>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             RECTANGLE</a:t>
                </a:r>
              </a:p>
            </p:txBody>
          </p:sp>
        </p:grpSp>
        <p:grpSp>
          <p:nvGrpSpPr>
            <p:cNvPr id="8" name="Group 17"/>
            <p:cNvGrpSpPr>
              <a:grpSpLocks/>
            </p:cNvGrpSpPr>
            <p:nvPr/>
          </p:nvGrpSpPr>
          <p:grpSpPr bwMode="auto">
            <a:xfrm>
              <a:off x="4080" y="3168"/>
              <a:ext cx="912" cy="664"/>
              <a:chOff x="4080" y="3168"/>
              <a:chExt cx="912" cy="664"/>
            </a:xfrm>
            <a:grpFill/>
          </p:grpSpPr>
          <p:sp>
            <p:nvSpPr>
              <p:cNvPr id="19" name="Rectangle 12"/>
              <p:cNvSpPr>
                <a:spLocks noChangeArrowheads="1"/>
              </p:cNvSpPr>
              <p:nvPr/>
            </p:nvSpPr>
            <p:spPr bwMode="auto">
              <a:xfrm>
                <a:off x="4080" y="3168"/>
                <a:ext cx="912" cy="664"/>
              </a:xfrm>
              <a:prstGeom prst="rect">
                <a:avLst/>
              </a:prstGeom>
              <a:grpFill/>
              <a:ln w="9525">
                <a:solidFill>
                  <a:schemeClr val="tx1"/>
                </a:solidFill>
                <a:miter lim="800000"/>
                <a:headEnd/>
                <a:tailEnd/>
              </a:ln>
              <a:effectLst/>
            </p:spPr>
            <p:txBody>
              <a:bodyPr wrap="none" anchor="ctr"/>
              <a:lstStyle/>
              <a:p>
                <a:pPr>
                  <a:defRPr/>
                </a:pPr>
                <a:endParaRPr lang="en-US" sz="1400">
                  <a:latin typeface="+mn-lt"/>
                </a:endParaRPr>
              </a:p>
            </p:txBody>
          </p:sp>
          <p:sp>
            <p:nvSpPr>
              <p:cNvPr id="20" name="Text Box 13"/>
              <p:cNvSpPr txBox="1">
                <a:spLocks noChangeArrowheads="1"/>
              </p:cNvSpPr>
              <p:nvPr/>
            </p:nvSpPr>
            <p:spPr bwMode="auto">
              <a:xfrm>
                <a:off x="4099" y="3259"/>
                <a:ext cx="893" cy="154"/>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     SQUARE</a:t>
                </a:r>
              </a:p>
            </p:txBody>
          </p:sp>
        </p:grpSp>
        <p:sp>
          <p:nvSpPr>
            <p:cNvPr id="12" name="Line 14"/>
            <p:cNvSpPr>
              <a:spLocks noChangeShapeType="1"/>
            </p:cNvSpPr>
            <p:nvPr/>
          </p:nvSpPr>
          <p:spPr bwMode="auto">
            <a:xfrm flipH="1">
              <a:off x="1392" y="2880"/>
              <a:ext cx="672" cy="432"/>
            </a:xfrm>
            <a:prstGeom prst="line">
              <a:avLst/>
            </a:prstGeom>
            <a:grpFill/>
            <a:ln w="9525">
              <a:solidFill>
                <a:schemeClr val="tx1"/>
              </a:solidFill>
              <a:round/>
              <a:headEnd/>
              <a:tailEnd type="triangle" w="med" len="med"/>
            </a:ln>
            <a:effectLst/>
          </p:spPr>
          <p:txBody>
            <a:bodyPr/>
            <a:lstStyle/>
            <a:p>
              <a:pPr>
                <a:defRPr/>
              </a:pPr>
              <a:endParaRPr lang="en-US" sz="1400">
                <a:latin typeface="+mn-lt"/>
              </a:endParaRPr>
            </a:p>
          </p:txBody>
        </p:sp>
        <p:sp>
          <p:nvSpPr>
            <p:cNvPr id="13" name="Line 18"/>
            <p:cNvSpPr>
              <a:spLocks noChangeShapeType="1"/>
            </p:cNvSpPr>
            <p:nvPr/>
          </p:nvSpPr>
          <p:spPr bwMode="auto">
            <a:xfrm>
              <a:off x="2640" y="2976"/>
              <a:ext cx="0" cy="528"/>
            </a:xfrm>
            <a:prstGeom prst="line">
              <a:avLst/>
            </a:prstGeom>
            <a:grpFill/>
            <a:ln w="9525">
              <a:solidFill>
                <a:schemeClr val="tx1"/>
              </a:solidFill>
              <a:round/>
              <a:headEnd/>
              <a:tailEnd type="triangle" w="med" len="med"/>
            </a:ln>
            <a:effectLst/>
          </p:spPr>
          <p:txBody>
            <a:bodyPr/>
            <a:lstStyle/>
            <a:p>
              <a:pPr>
                <a:defRPr/>
              </a:pPr>
              <a:endParaRPr lang="en-US" sz="1400">
                <a:latin typeface="+mn-lt"/>
              </a:endParaRPr>
            </a:p>
          </p:txBody>
        </p:sp>
        <p:sp>
          <p:nvSpPr>
            <p:cNvPr id="14" name="Line 19"/>
            <p:cNvSpPr>
              <a:spLocks noChangeShapeType="1"/>
            </p:cNvSpPr>
            <p:nvPr/>
          </p:nvSpPr>
          <p:spPr bwMode="auto">
            <a:xfrm>
              <a:off x="3312" y="2880"/>
              <a:ext cx="768" cy="288"/>
            </a:xfrm>
            <a:prstGeom prst="line">
              <a:avLst/>
            </a:prstGeom>
            <a:grpFill/>
            <a:ln w="9525">
              <a:solidFill>
                <a:schemeClr val="tx1"/>
              </a:solidFill>
              <a:round/>
              <a:headEnd/>
              <a:tailEnd type="triangle" w="med" len="med"/>
            </a:ln>
            <a:effectLst/>
          </p:spPr>
          <p:txBody>
            <a:bodyPr/>
            <a:lstStyle/>
            <a:p>
              <a:pPr>
                <a:defRPr/>
              </a:pPr>
              <a:endParaRPr lang="en-US" sz="1400">
                <a:latin typeface="+mn-lt"/>
              </a:endParaRPr>
            </a:p>
          </p:txBody>
        </p:sp>
        <p:sp>
          <p:nvSpPr>
            <p:cNvPr id="15" name="Text Box 20"/>
            <p:cNvSpPr txBox="1">
              <a:spLocks noChangeArrowheads="1"/>
            </p:cNvSpPr>
            <p:nvPr/>
          </p:nvSpPr>
          <p:spPr bwMode="auto">
            <a:xfrm>
              <a:off x="672" y="2928"/>
              <a:ext cx="486" cy="154"/>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Ob1</a:t>
              </a:r>
            </a:p>
          </p:txBody>
        </p:sp>
        <p:sp>
          <p:nvSpPr>
            <p:cNvPr id="16" name="Text Box 21"/>
            <p:cNvSpPr txBox="1">
              <a:spLocks noChangeArrowheads="1"/>
            </p:cNvSpPr>
            <p:nvPr/>
          </p:nvSpPr>
          <p:spPr bwMode="auto">
            <a:xfrm>
              <a:off x="2051" y="3336"/>
              <a:ext cx="521" cy="154"/>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Ob2</a:t>
              </a:r>
            </a:p>
          </p:txBody>
        </p:sp>
        <p:sp>
          <p:nvSpPr>
            <p:cNvPr id="17" name="Text Box 22"/>
            <p:cNvSpPr txBox="1">
              <a:spLocks noChangeArrowheads="1"/>
            </p:cNvSpPr>
            <p:nvPr/>
          </p:nvSpPr>
          <p:spPr bwMode="auto">
            <a:xfrm>
              <a:off x="4224" y="2937"/>
              <a:ext cx="505" cy="154"/>
            </a:xfrm>
            <a:prstGeom prst="rect">
              <a:avLst/>
            </a:prstGeom>
            <a:grpFill/>
            <a:ln w="9525">
              <a:noFill/>
              <a:miter lim="800000"/>
              <a:headEnd/>
              <a:tailEnd/>
            </a:ln>
            <a:effectLst/>
          </p:spPr>
          <p:txBody>
            <a:bodyPr>
              <a:spAutoFit/>
            </a:bodyPr>
            <a:lstStyle/>
            <a:p>
              <a:pPr>
                <a:spcBef>
                  <a:spcPct val="50000"/>
                </a:spcBef>
                <a:defRPr/>
              </a:pPr>
              <a:r>
                <a:rPr lang="en-US" sz="1400" b="1" dirty="0">
                  <a:latin typeface="+mn-lt"/>
                </a:rPr>
                <a:t>Ob3</a:t>
              </a:r>
            </a:p>
          </p:txBody>
        </p:sp>
      </p:grpSp>
      <p:sp>
        <p:nvSpPr>
          <p:cNvPr id="11270" name="Rectangle 24"/>
          <p:cNvSpPr>
            <a:spLocks noChangeArrowheads="1"/>
          </p:cNvSpPr>
          <p:nvPr/>
        </p:nvSpPr>
        <p:spPr bwMode="auto">
          <a:xfrm>
            <a:off x="3810000" y="2895600"/>
            <a:ext cx="1143000" cy="369888"/>
          </a:xfrm>
          <a:prstGeom prst="rect">
            <a:avLst/>
          </a:prstGeom>
          <a:noFill/>
          <a:ln w="9525">
            <a:noFill/>
            <a:miter lim="800000"/>
            <a:headEnd/>
            <a:tailEnd/>
          </a:ln>
        </p:spPr>
        <p:txBody>
          <a:bodyPr>
            <a:spAutoFit/>
          </a:bodyPr>
          <a:lstStyle/>
          <a:p>
            <a:pPr>
              <a:spcBef>
                <a:spcPct val="50000"/>
              </a:spcBef>
              <a:defRPr/>
            </a:pPr>
            <a:r>
              <a:rPr lang="en-US" b="1" dirty="0">
                <a:latin typeface="+mn-lt"/>
              </a:rPr>
              <a:t>Shape</a:t>
            </a:r>
          </a:p>
        </p:txBody>
      </p:sp>
      <p:sp>
        <p:nvSpPr>
          <p:cNvPr id="25" name="Text Box 20"/>
          <p:cNvSpPr txBox="1">
            <a:spLocks noChangeArrowheads="1"/>
          </p:cNvSpPr>
          <p:nvPr/>
        </p:nvSpPr>
        <p:spPr bwMode="auto">
          <a:xfrm>
            <a:off x="2209492" y="2879364"/>
            <a:ext cx="1066800" cy="338138"/>
          </a:xfrm>
          <a:prstGeom prst="rect">
            <a:avLst/>
          </a:prstGeom>
          <a:solidFill>
            <a:schemeClr val="accent6"/>
          </a:solidFill>
          <a:ln w="9525">
            <a:noFill/>
            <a:miter lim="800000"/>
            <a:headEnd/>
            <a:tailEnd/>
          </a:ln>
          <a:effectLst/>
        </p:spPr>
        <p:txBody>
          <a:bodyPr>
            <a:spAutoFit/>
          </a:bodyPr>
          <a:lstStyle/>
          <a:p>
            <a:pPr>
              <a:spcBef>
                <a:spcPct val="50000"/>
              </a:spcBef>
              <a:defRPr/>
            </a:pPr>
            <a:r>
              <a:rPr lang="en-US" sz="1400" b="1" dirty="0">
                <a:latin typeface="+mn-lt"/>
              </a:rPr>
              <a:t>       </a:t>
            </a:r>
            <a:r>
              <a:rPr lang="en-US" sz="1600" b="1" dirty="0">
                <a:latin typeface="+mn-lt"/>
              </a:rPr>
              <a:t>Class</a:t>
            </a:r>
          </a:p>
        </p:txBody>
      </p:sp>
    </p:spTree>
    <p:extLst>
      <p:ext uri="{BB962C8B-B14F-4D97-AF65-F5344CB8AC3E}">
        <p14:creationId xmlns:p14="http://schemas.microsoft.com/office/powerpoint/2010/main" val="1989987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 y="27709"/>
            <a:ext cx="6391564" cy="658091"/>
          </a:xfrm>
        </p:spPr>
        <p:txBody>
          <a:bodyPr>
            <a:normAutofit/>
          </a:bodyPr>
          <a:lstStyle/>
          <a:p>
            <a:r>
              <a:rPr lang="en-US" sz="3600" dirty="0" smtClean="0"/>
              <a:t>What is a </a:t>
            </a:r>
            <a:r>
              <a:rPr lang="en-US" sz="3600" dirty="0" smtClean="0">
                <a:solidFill>
                  <a:schemeClr val="bg1"/>
                </a:solidFill>
              </a:rPr>
              <a:t>method</a:t>
            </a:r>
            <a:r>
              <a:rPr lang="en-US" sz="3600" dirty="0" smtClean="0"/>
              <a:t>?</a:t>
            </a:r>
            <a:endParaRPr lang="en-US" sz="3600" dirty="0"/>
          </a:p>
        </p:txBody>
      </p:sp>
      <p:sp>
        <p:nvSpPr>
          <p:cNvPr id="3" name="Content Placeholder 2"/>
          <p:cNvSpPr>
            <a:spLocks noGrp="1"/>
          </p:cNvSpPr>
          <p:nvPr>
            <p:ph idx="1"/>
          </p:nvPr>
        </p:nvSpPr>
        <p:spPr/>
        <p:txBody>
          <a:bodyPr/>
          <a:lstStyle/>
          <a:p>
            <a:r>
              <a:rPr lang="en-US" sz="2000" dirty="0" smtClean="0"/>
              <a:t>A Method provides information about, and access to, a single method on a class or interface. The reflected method may be a class method or an instance method (including an abstract method). </a:t>
            </a:r>
          </a:p>
          <a:p>
            <a:r>
              <a:rPr lang="en-US" sz="2000" dirty="0" smtClean="0"/>
              <a:t>A Java method is group of statements used together to perform an action.</a:t>
            </a:r>
          </a:p>
          <a:p>
            <a:pPr marL="0" indent="0">
              <a:buNone/>
            </a:pPr>
            <a:endParaRPr lang="en-US" dirty="0"/>
          </a:p>
        </p:txBody>
      </p:sp>
    </p:spTree>
    <p:extLst>
      <p:ext uri="{BB962C8B-B14F-4D97-AF65-F5344CB8AC3E}">
        <p14:creationId xmlns:p14="http://schemas.microsoft.com/office/powerpoint/2010/main" val="19461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6217D867DFAE4DA5CCF23253CB61DA" ma:contentTypeVersion="0" ma:contentTypeDescription="Create a new document." ma:contentTypeScope="" ma:versionID="7aa0ddfb0d2fee9eb5612b1caef0e76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D302E49-127D-42DA-86EA-B50BC20858D5}">
  <ds:schemaRefs>
    <ds:schemaRef ds:uri="http://schemas.microsoft.com/sharepoint/v3/contenttype/forms"/>
  </ds:schemaRefs>
</ds:datastoreItem>
</file>

<file path=customXml/itemProps2.xml><?xml version="1.0" encoding="utf-8"?>
<ds:datastoreItem xmlns:ds="http://schemas.openxmlformats.org/officeDocument/2006/customXml" ds:itemID="{7B31D9A6-56C9-480E-83C5-97109DF72EC6}">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A107C0D-4794-4462-882C-AA74FAEE09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604</TotalTime>
  <Words>1280</Words>
  <Application>Microsoft Office PowerPoint</Application>
  <PresentationFormat>On-screen Show (4:3)</PresentationFormat>
  <Paragraphs>215</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SimSun</vt:lpstr>
      <vt:lpstr>Arial</vt:lpstr>
      <vt:lpstr>Calibri</vt:lpstr>
      <vt:lpstr>StarBats</vt:lpstr>
      <vt:lpstr>Times</vt:lpstr>
      <vt:lpstr>Times New Roman</vt:lpstr>
      <vt:lpstr>Wingdings</vt:lpstr>
      <vt:lpstr>Office Theme</vt:lpstr>
      <vt:lpstr>PowerPoint Presentation</vt:lpstr>
      <vt:lpstr>Object Oriented program</vt:lpstr>
      <vt:lpstr>Introduction</vt:lpstr>
      <vt:lpstr>PowerPoint Presentation</vt:lpstr>
      <vt:lpstr>Class</vt:lpstr>
      <vt:lpstr>Object</vt:lpstr>
      <vt:lpstr>Object Creation</vt:lpstr>
      <vt:lpstr>Class</vt:lpstr>
      <vt:lpstr>What is a method?</vt:lpstr>
      <vt:lpstr>Method Declaration</vt:lpstr>
      <vt:lpstr>Encapsulation</vt:lpstr>
      <vt:lpstr>Abstraction</vt:lpstr>
      <vt:lpstr> Abstract Classes &amp; Methods </vt:lpstr>
      <vt:lpstr>PowerPoint Presentation</vt:lpstr>
      <vt:lpstr>Interface</vt:lpstr>
      <vt:lpstr>Inheritance</vt:lpstr>
      <vt:lpstr> Types of Inheritance </vt:lpstr>
      <vt:lpstr> Multi-level inheritance </vt:lpstr>
      <vt:lpstr> Multiple inheritance </vt:lpstr>
      <vt:lpstr> Hierarchical inheritance </vt:lpstr>
      <vt:lpstr> Hybrid inheritance </vt:lpstr>
      <vt:lpstr>Inheritance Example</vt:lpstr>
      <vt:lpstr> Polymorphism </vt:lpstr>
      <vt:lpstr>Method Overloading</vt:lpstr>
      <vt:lpstr>Method Overriding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 K.</dc:creator>
  <cp:lastModifiedBy>User</cp:lastModifiedBy>
  <cp:revision>28</cp:revision>
  <dcterms:created xsi:type="dcterms:W3CDTF">2006-08-16T00:00:00Z</dcterms:created>
  <dcterms:modified xsi:type="dcterms:W3CDTF">2023-06-30T12:31:28Z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0x010100BD6217D867DFAE4DA5CCF23253CB61DA</vt:lpwstr>
  </property>
</Properties>
</file>