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8"/>
  </p:notesMasterIdLst>
  <p:sldIdLst>
    <p:sldId id="256" r:id="rId5"/>
    <p:sldId id="336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11" r:id="rId14"/>
    <p:sldId id="314" r:id="rId15"/>
    <p:sldId id="316" r:id="rId16"/>
    <p:sldId id="317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8" autoAdjust="0"/>
    <p:restoredTop sz="94660"/>
  </p:normalViewPr>
  <p:slideViewPr>
    <p:cSldViewPr>
      <p:cViewPr varScale="1">
        <p:scale>
          <a:sx n="69" d="100"/>
          <a:sy n="69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43C-C3F6-4C08-A21C-D4AC71CEF4AB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EBD4-F904-4B9E-B19A-8C6A3F84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0CE56-684D-4FB9-83D8-5073DDE75A9C}" type="slidenum">
              <a:rPr lang="en-US"/>
              <a:pPr/>
              <a:t>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itchFamily="49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itchFamily="49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9pPr>
          </a:lstStyle>
          <a:p>
            <a:fld id="{A129E35B-5C1C-4D5A-9CFA-140DA9721A76}" type="slidenum">
              <a:rPr lang="en-US" sz="1000" smtClean="0">
                <a:latin typeface="Times New Roman" pitchFamily="18" charset="-52"/>
              </a:rPr>
              <a:pPr/>
              <a:t>20</a:t>
            </a:fld>
            <a:endParaRPr lang="en-US" sz="1000" smtClean="0">
              <a:latin typeface="Times New Roman" pitchFamily="18" charset="-5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itchFamily="49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itchFamily="49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9pPr>
          </a:lstStyle>
          <a:p>
            <a:fld id="{6A325D16-ED6E-49F2-B896-C3E2BF85D535}" type="slidenum">
              <a:rPr lang="en-US" sz="1000" smtClean="0">
                <a:latin typeface="Times New Roman" pitchFamily="18" charset="-52"/>
              </a:rPr>
              <a:pPr/>
              <a:t>21</a:t>
            </a:fld>
            <a:endParaRPr lang="en-US" sz="1000" smtClean="0">
              <a:latin typeface="Times New Roman" pitchFamily="18" charset="-5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itchFamily="49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itchFamily="49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9pPr>
          </a:lstStyle>
          <a:p>
            <a:fld id="{464AD8F4-77B1-4174-ADC4-685C8446EC69}" type="slidenum">
              <a:rPr lang="en-US" sz="1000" smtClean="0">
                <a:latin typeface="Times New Roman" pitchFamily="18" charset="-52"/>
              </a:rPr>
              <a:pPr/>
              <a:t>22</a:t>
            </a:fld>
            <a:endParaRPr lang="en-US" sz="1000" smtClean="0">
              <a:latin typeface="Times New Roman" pitchFamily="18" charset="-5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AFD96-54AC-4BF1-8999-BA2EC16EB157}" type="slidenum">
              <a:rPr lang="en-US"/>
              <a:pPr/>
              <a:t>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56E8D-5B1E-4024-8A8E-D2AA96EF4104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71C3D-7FE3-49AC-8EA2-5A7FC5C1C746}" type="slidenum">
              <a:rPr lang="en-US"/>
              <a:pPr/>
              <a:t>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5939B-8060-4978-9F6B-F904A3E25E8A}" type="slidenum">
              <a:rPr lang="en-US"/>
              <a:pPr/>
              <a:t>7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7D253-7E7D-4EDA-AE08-6B5D8B8BEC28}" type="slidenum">
              <a:rPr lang="en-US"/>
              <a:pPr/>
              <a:t>8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F2C02-ACFD-4860-B2D0-FE5A332FDC34}" type="slidenum">
              <a:rPr lang="en-US"/>
              <a:pPr/>
              <a:t>9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F5B9-1DE1-4A6A-A49A-C2866AFD9CD6}" type="slidenum">
              <a:rPr lang="en-US"/>
              <a:pPr/>
              <a:t>10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itchFamily="49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itchFamily="49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itchFamily="49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-52"/>
              </a:defRPr>
            </a:lvl9pPr>
          </a:lstStyle>
          <a:p>
            <a:fld id="{A7ACE630-55C0-4B87-9EC9-3E93CB775CBE}" type="slidenum">
              <a:rPr lang="en-US" sz="1000" smtClean="0">
                <a:latin typeface="Times New Roman" pitchFamily="18" charset="-52"/>
              </a:rPr>
              <a:pPr/>
              <a:t>19</a:t>
            </a:fld>
            <a:endParaRPr lang="en-US" sz="1000" smtClean="0">
              <a:latin typeface="Times New Roman" pitchFamily="18" charset="-5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5630-22C8-4D1F-9BCE-2C27106E1117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9B8E-F7B1-4C58-A08F-F7BB00F90ED0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31D-48BD-4056-AC66-615C50A1F581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1DC-932F-46E6-BAA6-6365DDEDC8BA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F4A-26B3-4973-85F2-5BFE41BF7F5B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357C-7B67-4590-9BAA-8A21D71BB569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FF48-0C82-4C0D-A157-75F5C5A76407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0A41-9C4D-4764-84FD-444CA204F58A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7354-D450-42F4-BEFC-F59EE2A84482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70-86FB-4F58-BB3C-3920EC14737B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3E4-1A7C-4D9A-A2DE-C2BF8B3E8663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stratinc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4495800"/>
            <a:ext cx="63246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Packages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114800" y="2438400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IDENTITY MANAGEMENT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038600" y="1981200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OFFSHORE DEVELOPMENT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962400" y="3381375"/>
            <a:ext cx="2438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APPLICATION DEVELOPMENT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038600" y="2895600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PORTAL DEVELOPMENT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038600" y="1524000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C35C59"/>
                </a:solidFill>
                <a:latin typeface="Calibri" pitchFamily="34" charset="0"/>
              </a:rPr>
              <a:t>TRAINING &amp; RECRUITMENT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114800" y="6442075"/>
            <a:ext cx="129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700" dirty="0"/>
              <a:t>5th Floor , V.V.Vintage-Boulevard, Somajiguda</a:t>
            </a:r>
          </a:p>
          <a:p>
            <a:pPr eaLnBrk="1" hangingPunct="1"/>
            <a:r>
              <a:rPr lang="fr-FR" sz="700" dirty="0"/>
              <a:t>Hyderabad – 500082 INDIA</a:t>
            </a:r>
            <a:endParaRPr lang="en-US" sz="700" dirty="0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410200" y="6473825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700" dirty="0"/>
              <a:t>Tel: 040-30605533</a:t>
            </a:r>
          </a:p>
          <a:p>
            <a:pPr eaLnBrk="1" hangingPunct="1"/>
            <a:endParaRPr lang="fr-FR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Coding and </a:t>
            </a:r>
            <a:r>
              <a:rPr lang="en-US" sz="3600" dirty="0">
                <a:solidFill>
                  <a:schemeClr val="bg1"/>
                </a:solidFill>
              </a:rPr>
              <a:t>Compiling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At the top of each of your source files (before any imports or anything else other than comments), you should have a package declaration. For example, CompanyApp.java would start with: package </a:t>
            </a:r>
            <a:r>
              <a:rPr lang="en-US" sz="2400" dirty="0" err="1"/>
              <a:t>com.mycompanypackage</a:t>
            </a:r>
            <a:r>
              <a:rPr 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565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Package</a:t>
            </a:r>
            <a:r>
              <a:rPr lang="en-US" dirty="0"/>
              <a:t> </a:t>
            </a:r>
            <a:r>
              <a:rPr lang="en-US" sz="4000" dirty="0">
                <a:solidFill>
                  <a:schemeClr val="bg1"/>
                </a:solidFill>
              </a:rPr>
              <a:t>Declaration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Package declaration is file based;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All classes in the same source file belong to the same package.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Each source file may contain an optional package declaration in the following form.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    Package </a:t>
            </a:r>
            <a:r>
              <a:rPr lang="en-US" sz="2400" dirty="0" err="1"/>
              <a:t>packagename</a:t>
            </a:r>
            <a:r>
              <a:rPr lang="en-US" sz="2400" dirty="0"/>
              <a:t>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Let us consider the source file ElevatorFrame.java, for example. </a:t>
            </a:r>
            <a:endParaRPr lang="en-US" sz="24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elevator;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ElevatorFrame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x;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//……..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2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-5918" y="0"/>
            <a:ext cx="6406718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Using </a:t>
            </a:r>
            <a:r>
              <a:rPr lang="en-US" sz="4000" dirty="0">
                <a:solidFill>
                  <a:schemeClr val="bg1"/>
                </a:solidFill>
              </a:rPr>
              <a:t>Packages</a:t>
            </a:r>
            <a:r>
              <a:rPr lang="en-US" dirty="0"/>
              <a:t>		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Class in a named package can be referred to in two different ways</a:t>
            </a:r>
          </a:p>
          <a:p>
            <a:pPr lvl="2"/>
            <a:r>
              <a:rPr lang="en-US" dirty="0"/>
              <a:t>Using the fully qualified name </a:t>
            </a:r>
            <a:r>
              <a:rPr lang="en-US" dirty="0" err="1"/>
              <a:t>packagename.ClassName</a:t>
            </a:r>
            <a:endParaRPr lang="en-US" dirty="0"/>
          </a:p>
          <a:p>
            <a:pPr lvl="2"/>
            <a:r>
              <a:rPr lang="en-US" dirty="0"/>
              <a:t>We can refer to the </a:t>
            </a:r>
            <a:r>
              <a:rPr lang="en-US" dirty="0" err="1"/>
              <a:t>ElevatorPanel</a:t>
            </a:r>
            <a:r>
              <a:rPr lang="en-US" dirty="0"/>
              <a:t> class in package elevator as</a:t>
            </a:r>
          </a:p>
          <a:p>
            <a:pPr lvl="2">
              <a:buFontTx/>
              <a:buNone/>
            </a:pPr>
            <a:r>
              <a:rPr lang="en-US" dirty="0"/>
              <a:t>   </a:t>
            </a:r>
            <a:r>
              <a:rPr lang="en-US" dirty="0" err="1"/>
              <a:t>elevator.ElevatorPlanel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5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Importing </a:t>
            </a:r>
            <a:r>
              <a:rPr lang="en-US" sz="4000" b="1" dirty="0"/>
              <a:t>a class in </a:t>
            </a:r>
            <a:r>
              <a:rPr lang="en-US" sz="4000" b="1" dirty="0">
                <a:solidFill>
                  <a:schemeClr val="bg1"/>
                </a:solidFill>
              </a:rPr>
              <a:t>the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package</a:t>
            </a:r>
            <a:r>
              <a:rPr lang="en-US" b="1" dirty="0"/>
              <a:t>	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Importing the class using the simple class name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We can import a class or all the classes in the designated package using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    Import </a:t>
            </a:r>
            <a:r>
              <a:rPr lang="en-US" sz="2400" dirty="0" err="1"/>
              <a:t>packagename.ClassName</a:t>
            </a:r>
            <a:r>
              <a:rPr lang="en-US" sz="24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    Import </a:t>
            </a:r>
            <a:r>
              <a:rPr lang="en-US" sz="2400" dirty="0" err="1"/>
              <a:t>packagename</a:t>
            </a:r>
            <a:r>
              <a:rPr lang="en-US" sz="2400" dirty="0"/>
              <a:t>.*;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 err="1"/>
              <a:t>ElevatorPanel</a:t>
            </a:r>
            <a:r>
              <a:rPr lang="en-US" sz="2400" dirty="0"/>
              <a:t> class in package elevator can simply be referred to as elevator when either of the following import clauses occurs at the top of source file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    Import </a:t>
            </a:r>
            <a:r>
              <a:rPr lang="en-US" sz="2400" dirty="0" err="1"/>
              <a:t>elevator.ElevatorPanel</a:t>
            </a:r>
            <a:r>
              <a:rPr lang="en-US" sz="2400" dirty="0"/>
              <a:t>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    Import elevator.*;</a:t>
            </a:r>
          </a:p>
        </p:txBody>
      </p:sp>
    </p:spTree>
    <p:extLst>
      <p:ext uri="{BB962C8B-B14F-4D97-AF65-F5344CB8AC3E}">
        <p14:creationId xmlns:p14="http://schemas.microsoft.com/office/powerpoint/2010/main" val="405106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" y="0"/>
            <a:ext cx="6397101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Package </a:t>
            </a:r>
            <a:r>
              <a:rPr lang="en-US" sz="3600" b="1" dirty="0" smtClean="0">
                <a:solidFill>
                  <a:schemeClr val="bg1"/>
                </a:solidFill>
              </a:rPr>
              <a:t>scope</a:t>
            </a:r>
            <a:r>
              <a:rPr lang="en-US" sz="3600" b="1" dirty="0" smtClean="0"/>
              <a:t>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provides 4 access modifiers to set access levels for classes, variables, methods and constructors. They are:</a:t>
            </a:r>
          </a:p>
          <a:p>
            <a:r>
              <a:rPr lang="en-US" sz="2400" b="1" dirty="0" smtClean="0"/>
              <a:t>Default</a:t>
            </a:r>
            <a:r>
              <a:rPr lang="en-US" sz="2400" dirty="0" smtClean="0"/>
              <a:t>: Visible to the package. No modifiers are needed.</a:t>
            </a:r>
          </a:p>
          <a:p>
            <a:r>
              <a:rPr lang="en-US" sz="2400" b="1" dirty="0" smtClean="0"/>
              <a:t>Public</a:t>
            </a:r>
            <a:r>
              <a:rPr lang="en-US" sz="2400" dirty="0" smtClean="0"/>
              <a:t>: Visible to the world.</a:t>
            </a:r>
          </a:p>
          <a:p>
            <a:r>
              <a:rPr lang="en-US" sz="2400" b="1" dirty="0" smtClean="0"/>
              <a:t>Private</a:t>
            </a:r>
            <a:r>
              <a:rPr lang="en-US" sz="2400" dirty="0" smtClean="0"/>
              <a:t>: Visible to the class only.</a:t>
            </a:r>
          </a:p>
          <a:p>
            <a:r>
              <a:rPr lang="en-US" sz="2400" b="1" dirty="0" smtClean="0"/>
              <a:t>Protected</a:t>
            </a:r>
            <a:r>
              <a:rPr lang="en-US" sz="2400" dirty="0" smtClean="0"/>
              <a:t>: Visible to the package and all subclasses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9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Default:</a:t>
            </a:r>
            <a:r>
              <a:rPr lang="en-US" sz="2800" dirty="0" smtClean="0"/>
              <a:t> </a:t>
            </a:r>
          </a:p>
          <a:p>
            <a:r>
              <a:rPr lang="en-US" sz="2400" dirty="0" smtClean="0"/>
              <a:t>Default access modifier means we do not explicitly declare an access modifier for a class, field, method, etc. which we can use anywhere within package </a:t>
            </a:r>
          </a:p>
          <a:p>
            <a:r>
              <a:rPr lang="en-US" sz="2400" dirty="0" smtClean="0"/>
              <a:t>The fields in an interface are implicitly public static final and the methods in an interface are by default public.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0"/>
            <a:ext cx="1594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j-lt"/>
              </a:rPr>
              <a:t>Def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ault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294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001000" cy="62484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Public:</a:t>
            </a:r>
            <a:r>
              <a:rPr lang="en-US" sz="2800" dirty="0" smtClean="0"/>
              <a:t> </a:t>
            </a:r>
          </a:p>
          <a:p>
            <a:r>
              <a:rPr lang="en-US" sz="2400" dirty="0" smtClean="0"/>
              <a:t>A class, method, constructor, interface etc declared public can be accessed from any other class. Therefore fields, methods, blocks declared inside a public class can be accessed from any class belonging to the Java Universe.</a:t>
            </a:r>
          </a:p>
          <a:p>
            <a:r>
              <a:rPr lang="en-US" sz="2400" dirty="0" smtClean="0"/>
              <a:t>However if the public class we are trying to access is in a different package, then the public class still need to be imported.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0800" y="0"/>
            <a:ext cx="134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j-lt"/>
              </a:rPr>
              <a:t>Pu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blic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6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1534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Private:</a:t>
            </a:r>
          </a:p>
          <a:p>
            <a:r>
              <a:rPr lang="en-US" sz="2400" dirty="0" smtClean="0"/>
              <a:t>Methods, Variables and Constructors that are declared private can only be accessed within the declared class itself.</a:t>
            </a:r>
          </a:p>
          <a:p>
            <a:r>
              <a:rPr lang="en-US" sz="2400" dirty="0" smtClean="0"/>
              <a:t>Private access modifier is the most restrictive access level. Class and interfaces cannot be private.</a:t>
            </a:r>
          </a:p>
          <a:p>
            <a:r>
              <a:rPr lang="en-US" sz="2400" dirty="0" smtClean="0"/>
              <a:t>Variables that are declared private can be accessed outside the class if public getter methods are present in the class.</a:t>
            </a:r>
          </a:p>
          <a:p>
            <a:r>
              <a:rPr lang="en-US" sz="2400" dirty="0" smtClean="0"/>
              <a:t>Using the private modifier is the main way that an object encapsulates itself and hide data from the outside world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19400" y="0"/>
            <a:ext cx="1528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j-lt"/>
              </a:rPr>
              <a:t>Pri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vate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24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8848"/>
            <a:ext cx="7467600" cy="616915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Protected</a:t>
            </a:r>
            <a:r>
              <a:rPr lang="en-US" dirty="0" smtClean="0"/>
              <a:t>: </a:t>
            </a:r>
          </a:p>
          <a:p>
            <a:r>
              <a:rPr lang="en-US" sz="2400" dirty="0" smtClean="0"/>
              <a:t>Variables, methods and constructors which are declared protected in a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can be accessed only by the subclasses in other package or any class within the package of the protected members class.</a:t>
            </a:r>
          </a:p>
          <a:p>
            <a:r>
              <a:rPr lang="en-US" sz="2400" dirty="0" smtClean="0"/>
              <a:t>The protected access modifier cannot be applied to class and interfaces. Methods, fields can be declared protected, however methods and fields in a interface cannot be declared protected. 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19400" y="0"/>
            <a:ext cx="2052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j-lt"/>
              </a:rPr>
              <a:t>Prote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cted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43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-304800"/>
            <a:ext cx="7772400" cy="1295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Access modifier </a:t>
            </a:r>
            <a:r>
              <a:rPr lang="en-US" sz="3600" b="1" dirty="0" smtClean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343150" y="2312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295400" y="1219200"/>
          <a:ext cx="7239000" cy="538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Kuva" r:id="rId4" imgW="4229100" imgH="3144012" progId="Word.Picture.8">
                  <p:embed/>
                </p:oleObj>
              </mc:Choice>
              <mc:Fallback>
                <p:oleObj name="Kuva" r:id="rId4" imgW="4229100" imgH="3144012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7239000" cy="538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Oval 6"/>
          <p:cNvSpPr>
            <a:spLocks noChangeArrowheads="1"/>
          </p:cNvSpPr>
          <p:nvPr/>
        </p:nvSpPr>
        <p:spPr bwMode="auto">
          <a:xfrm>
            <a:off x="1295400" y="1752600"/>
            <a:ext cx="3657600" cy="2133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0"/>
            <a:ext cx="5273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                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64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7" y="0"/>
            <a:ext cx="6387483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Topics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Packages</a:t>
            </a:r>
          </a:p>
          <a:p>
            <a:r>
              <a:rPr lang="en-US" sz="2400" dirty="0" smtClean="0"/>
              <a:t>Import Keyword</a:t>
            </a:r>
          </a:p>
          <a:p>
            <a:r>
              <a:rPr lang="en-US" sz="2400" dirty="0" smtClean="0"/>
              <a:t>Package </a:t>
            </a:r>
            <a:r>
              <a:rPr lang="en-US" sz="2400" dirty="0" smtClean="0"/>
              <a:t>Scope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96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-685800" y="-381000"/>
            <a:ext cx="7772400" cy="1295400"/>
          </a:xfrm>
        </p:spPr>
        <p:txBody>
          <a:bodyPr/>
          <a:lstStyle/>
          <a:p>
            <a:r>
              <a:rPr lang="en-US" sz="3600" b="1" dirty="0" smtClean="0"/>
              <a:t>Default</a:t>
            </a:r>
            <a:r>
              <a:rPr lang="en-US" b="1" dirty="0" smtClean="0"/>
              <a:t> access </a:t>
            </a:r>
            <a:r>
              <a:rPr lang="en-US" b="1" dirty="0" smtClean="0">
                <a:solidFill>
                  <a:schemeClr val="bg1"/>
                </a:solidFill>
              </a:rPr>
              <a:t>modifier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343150" y="2312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219200" y="1219200"/>
          <a:ext cx="7239000" cy="538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Kuva" r:id="rId4" imgW="4229100" imgH="3144012" progId="Word.Picture.8">
                  <p:embed/>
                </p:oleObj>
              </mc:Choice>
              <mc:Fallback>
                <p:oleObj name="Kuva" r:id="rId4" imgW="4229100" imgH="3144012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7239000" cy="538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295400" y="1371600"/>
            <a:ext cx="3581400" cy="4648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685800" y="-304800"/>
            <a:ext cx="7772400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 modifier </a:t>
            </a:r>
            <a:r>
              <a:rPr lang="en-US" sz="3600" dirty="0" smtClean="0">
                <a:solidFill>
                  <a:schemeClr val="bg1"/>
                </a:solidFill>
              </a:rPr>
              <a:t>protected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343150" y="2312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219200" y="1219200"/>
          <a:ext cx="7239000" cy="538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Kuva" r:id="rId4" imgW="4229100" imgH="3144012" progId="Word.Picture.8">
                  <p:embed/>
                </p:oleObj>
              </mc:Choice>
              <mc:Fallback>
                <p:oleObj name="Kuva" r:id="rId4" imgW="4229100" imgH="3144012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7239000" cy="538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Freeform 8"/>
          <p:cNvSpPr>
            <a:spLocks/>
          </p:cNvSpPr>
          <p:nvPr/>
        </p:nvSpPr>
        <p:spPr bwMode="auto">
          <a:xfrm>
            <a:off x="1447800" y="1295400"/>
            <a:ext cx="6934200" cy="4724400"/>
          </a:xfrm>
          <a:custGeom>
            <a:avLst/>
            <a:gdLst>
              <a:gd name="T0" fmla="*/ 0 w 4368"/>
              <a:gd name="T1" fmla="*/ 120967510 h 2976"/>
              <a:gd name="T2" fmla="*/ 0 w 4368"/>
              <a:gd name="T3" fmla="*/ 2147483647 h 2976"/>
              <a:gd name="T4" fmla="*/ 0 w 4368"/>
              <a:gd name="T5" fmla="*/ 2147483647 h 2976"/>
              <a:gd name="T6" fmla="*/ 2147483647 w 4368"/>
              <a:gd name="T7" fmla="*/ 2147483647 h 2976"/>
              <a:gd name="T8" fmla="*/ 2147483647 w 4368"/>
              <a:gd name="T9" fmla="*/ 2147483647 h 2976"/>
              <a:gd name="T10" fmla="*/ 2147483647 w 4368"/>
              <a:gd name="T11" fmla="*/ 2147483647 h 2976"/>
              <a:gd name="T12" fmla="*/ 2147483647 w 4368"/>
              <a:gd name="T13" fmla="*/ 120967510 h 2976"/>
              <a:gd name="T14" fmla="*/ 120967496 w 4368"/>
              <a:gd name="T15" fmla="*/ 0 h 29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68"/>
              <a:gd name="T25" fmla="*/ 0 h 2976"/>
              <a:gd name="T26" fmla="*/ 4368 w 4368"/>
              <a:gd name="T27" fmla="*/ 2976 h 29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68" h="2976">
                <a:moveTo>
                  <a:pt x="0" y="48"/>
                </a:moveTo>
                <a:lnTo>
                  <a:pt x="0" y="2976"/>
                </a:lnTo>
                <a:lnTo>
                  <a:pt x="0" y="2832"/>
                </a:lnTo>
                <a:lnTo>
                  <a:pt x="2112" y="2784"/>
                </a:lnTo>
                <a:lnTo>
                  <a:pt x="2160" y="1680"/>
                </a:lnTo>
                <a:lnTo>
                  <a:pt x="4368" y="1536"/>
                </a:lnTo>
                <a:lnTo>
                  <a:pt x="4368" y="48"/>
                </a:lnTo>
                <a:lnTo>
                  <a:pt x="48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-838200" y="-381000"/>
            <a:ext cx="7772400" cy="1295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Access modifier </a:t>
            </a:r>
            <a:r>
              <a:rPr lang="en-US" sz="3600" b="1" dirty="0" smtClea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343150" y="2312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1219200" y="1219200"/>
          <a:ext cx="7239000" cy="538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Kuva" r:id="rId4" imgW="4229100" imgH="3144012" progId="Word.Picture.8">
                  <p:embed/>
                </p:oleObj>
              </mc:Choice>
              <mc:Fallback>
                <p:oleObj name="Kuva" r:id="rId4" imgW="4229100" imgH="3144012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7239000" cy="538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Freeform 5"/>
          <p:cNvSpPr>
            <a:spLocks/>
          </p:cNvSpPr>
          <p:nvPr/>
        </p:nvSpPr>
        <p:spPr bwMode="auto">
          <a:xfrm>
            <a:off x="1295400" y="1295400"/>
            <a:ext cx="7086600" cy="5105400"/>
          </a:xfrm>
          <a:custGeom>
            <a:avLst/>
            <a:gdLst>
              <a:gd name="T0" fmla="*/ 120967497 w 4464"/>
              <a:gd name="T1" fmla="*/ 0 h 3216"/>
              <a:gd name="T2" fmla="*/ 0 w 4464"/>
              <a:gd name="T3" fmla="*/ 2147483647 h 3216"/>
              <a:gd name="T4" fmla="*/ 2147483647 w 4464"/>
              <a:gd name="T5" fmla="*/ 2147483647 h 3216"/>
              <a:gd name="T6" fmla="*/ 2147483647 w 4464"/>
              <a:gd name="T7" fmla="*/ 120967513 h 3216"/>
              <a:gd name="T8" fmla="*/ 120967497 w 4464"/>
              <a:gd name="T9" fmla="*/ 0 h 3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64"/>
              <a:gd name="T16" fmla="*/ 0 h 3216"/>
              <a:gd name="T17" fmla="*/ 4464 w 4464"/>
              <a:gd name="T18" fmla="*/ 3216 h 32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64" h="3216">
                <a:moveTo>
                  <a:pt x="48" y="0"/>
                </a:moveTo>
                <a:lnTo>
                  <a:pt x="0" y="3216"/>
                </a:lnTo>
                <a:lnTo>
                  <a:pt x="4464" y="3216"/>
                </a:lnTo>
                <a:lnTo>
                  <a:pt x="4368" y="48"/>
                </a:lnTo>
                <a:lnTo>
                  <a:pt x="48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27432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5410200" cy="349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038" indent="-173038" fontAlgn="auto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further info please visit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www.techstratinc.com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7" y="0"/>
            <a:ext cx="6388223" cy="685800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4582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Packages are nothing more than the way we organize files into different directories according to their functionality, usability as well as category they should belong to .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A Java </a:t>
            </a:r>
            <a:r>
              <a:rPr lang="en-US" sz="2400" dirty="0">
                <a:solidFill>
                  <a:schemeClr val="hlink"/>
                </a:solidFill>
              </a:rPr>
              <a:t>package</a:t>
            </a:r>
            <a:r>
              <a:rPr lang="en-US" sz="2400" dirty="0"/>
              <a:t> is a Java programming language mechanism for organizing classes into namespaces. </a:t>
            </a:r>
          </a:p>
        </p:txBody>
      </p:sp>
    </p:spTree>
    <p:extLst>
      <p:ext uri="{BB962C8B-B14F-4D97-AF65-F5344CB8AC3E}">
        <p14:creationId xmlns:p14="http://schemas.microsoft.com/office/powerpoint/2010/main" val="11488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Java source files belonging to the same category or providing similar functionality can include a </a:t>
            </a:r>
            <a:r>
              <a:rPr lang="en-US" sz="2400" b="1" dirty="0"/>
              <a:t>package</a:t>
            </a:r>
            <a:r>
              <a:rPr lang="en-US" sz="2400" dirty="0"/>
              <a:t> statement at the top of the file to designate the package for the classes the source file defines.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Java packages can be stored in compressed files called JAR files.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obvious example of packaging is the JDK package from SUN (</a:t>
            </a:r>
            <a:r>
              <a:rPr lang="en-US" sz="2400" dirty="0" err="1"/>
              <a:t>java.xxx.yyy</a:t>
            </a:r>
            <a:r>
              <a:rPr lang="en-US" sz="2400" dirty="0"/>
              <a:t>) as shown below: </a:t>
            </a:r>
          </a:p>
        </p:txBody>
      </p:sp>
    </p:spTree>
    <p:extLst>
      <p:ext uri="{BB962C8B-B14F-4D97-AF65-F5344CB8AC3E}">
        <p14:creationId xmlns:p14="http://schemas.microsoft.com/office/powerpoint/2010/main" val="15851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pic>
        <p:nvPicPr>
          <p:cNvPr id="72708" name="Picture 4" descr="java_hiera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057400"/>
            <a:ext cx="8000999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3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Packaging also help us to avoid class name collision when we use the same class name as that of others.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For example, if we have a class name called "Vector", its name would crash with the Vector class from JDK. However, this never happens because JDK uses java.util as a package name for the Vector class (</a:t>
            </a:r>
            <a:r>
              <a:rPr lang="en-US" sz="2400" dirty="0" err="1"/>
              <a:t>java.util.Vector</a:t>
            </a:r>
            <a:r>
              <a:rPr lang="en-US" sz="2400" dirty="0"/>
              <a:t> ).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Understanding the concept of a package will also help us manage and use files stored in jar files in more efficient ways. </a:t>
            </a:r>
          </a:p>
        </p:txBody>
      </p:sp>
      <p:sp>
        <p:nvSpPr>
          <p:cNvPr id="66565" name="Rectangle 102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7447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dirty="0">
                <a:solidFill>
                  <a:schemeClr val="bg1"/>
                </a:solidFill>
              </a:rPr>
              <a:t>Packages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To use a package inside a Java source file, it is convenient to import the classes from the package with an import statement.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java.awt.event</a:t>
            </a:r>
            <a:r>
              <a:rPr lang="en-US" sz="2400" dirty="0"/>
              <a:t>.*; </a:t>
            </a:r>
          </a:p>
          <a:p>
            <a:r>
              <a:rPr lang="en-US" sz="2400" dirty="0"/>
              <a:t>The above statement imports all classes from the </a:t>
            </a:r>
            <a:r>
              <a:rPr lang="en-US" sz="2400" dirty="0" err="1"/>
              <a:t>java.awt.event</a:t>
            </a:r>
            <a:r>
              <a:rPr lang="en-US" sz="2400" dirty="0"/>
              <a:t> package.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6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Package </a:t>
            </a:r>
            <a:r>
              <a:rPr lang="en-US" sz="3600" dirty="0">
                <a:solidFill>
                  <a:schemeClr val="bg1"/>
                </a:solidFill>
              </a:rPr>
              <a:t>access protection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Classes within a package can access classes and members declared with </a:t>
            </a:r>
            <a:r>
              <a:rPr lang="en-US" sz="2400" i="1" dirty="0"/>
              <a:t>default access</a:t>
            </a:r>
            <a:r>
              <a:rPr lang="en-US" sz="2400" dirty="0"/>
              <a:t> and class members declared with the </a:t>
            </a:r>
            <a:r>
              <a:rPr lang="en-US" sz="2400" i="1" dirty="0"/>
              <a:t>protected</a:t>
            </a:r>
            <a:r>
              <a:rPr lang="en-US" sz="2400" dirty="0"/>
              <a:t> access modifier. </a:t>
            </a:r>
          </a:p>
          <a:p>
            <a:r>
              <a:rPr lang="en-US" sz="2400" dirty="0"/>
              <a:t>Default access is enforced when neither the public, protected nor private access modifier is specified in the declaration. </a:t>
            </a:r>
          </a:p>
        </p:txBody>
      </p:sp>
    </p:spTree>
    <p:extLst>
      <p:ext uri="{BB962C8B-B14F-4D97-AF65-F5344CB8AC3E}">
        <p14:creationId xmlns:p14="http://schemas.microsoft.com/office/powerpoint/2010/main" val="384418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Package </a:t>
            </a:r>
            <a:r>
              <a:rPr lang="en-US" sz="3600" dirty="0">
                <a:solidFill>
                  <a:schemeClr val="bg1"/>
                </a:solidFill>
              </a:rPr>
              <a:t>Naming Conventions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Packages are usually defined using a hierarchical naming pattern, with levels in the hierarchy separated by periods (.) 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Although packages lower in the naming hierarchy are often referred to a "</a:t>
            </a:r>
            <a:r>
              <a:rPr lang="en-US" sz="2400" dirty="0" err="1"/>
              <a:t>subpackages</a:t>
            </a:r>
            <a:r>
              <a:rPr lang="en-US" sz="2400" dirty="0"/>
              <a:t>" of the corresponding packages higher in the hierarchy, there is no semantic relationship between packages.</a:t>
            </a:r>
          </a:p>
        </p:txBody>
      </p:sp>
    </p:spTree>
    <p:extLst>
      <p:ext uri="{BB962C8B-B14F-4D97-AF65-F5344CB8AC3E}">
        <p14:creationId xmlns:p14="http://schemas.microsoft.com/office/powerpoint/2010/main" val="22340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217D867DFAE4DA5CCF23253CB61DA" ma:contentTypeVersion="0" ma:contentTypeDescription="Create a new document." ma:contentTypeScope="" ma:versionID="7aa0ddfb0d2fee9eb5612b1caef0e7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54548D-08F4-45B3-B48C-5980370A7F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F588DA0-7695-4C57-BF62-D92EDB22876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F6E2D4-85D8-430D-A472-56C9D2799B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945</Words>
  <Application>Microsoft Office PowerPoint</Application>
  <PresentationFormat>On-screen Show (4:3)</PresentationFormat>
  <Paragraphs>109</Paragraphs>
  <Slides>23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Kuva</vt:lpstr>
      <vt:lpstr>Packages</vt:lpstr>
      <vt:lpstr>Topics</vt:lpstr>
      <vt:lpstr>Introduction</vt:lpstr>
      <vt:lpstr>Introduction</vt:lpstr>
      <vt:lpstr>Introduction</vt:lpstr>
      <vt:lpstr>Introduction</vt:lpstr>
      <vt:lpstr>Using Packages</vt:lpstr>
      <vt:lpstr>Package access protection </vt:lpstr>
      <vt:lpstr>Package Naming Conventions</vt:lpstr>
      <vt:lpstr>Coding and Compiling</vt:lpstr>
      <vt:lpstr>Package Declaration</vt:lpstr>
      <vt:lpstr>Using Packages  </vt:lpstr>
      <vt:lpstr> Importing a class in the package </vt:lpstr>
      <vt:lpstr>Package scope </vt:lpstr>
      <vt:lpstr>PowerPoint Presentation</vt:lpstr>
      <vt:lpstr>PowerPoint Presentation</vt:lpstr>
      <vt:lpstr>PowerPoint Presentation</vt:lpstr>
      <vt:lpstr>PowerPoint Presentation</vt:lpstr>
      <vt:lpstr>Access modifier private</vt:lpstr>
      <vt:lpstr>Default access modifier</vt:lpstr>
      <vt:lpstr>Access modifier protected</vt:lpstr>
      <vt:lpstr>Access modifier public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VEERU</dc:creator>
  <cp:lastModifiedBy>User</cp:lastModifiedBy>
  <cp:revision>63</cp:revision>
  <dcterms:created xsi:type="dcterms:W3CDTF">2011-09-04T18:04:13Z</dcterms:created>
  <dcterms:modified xsi:type="dcterms:W3CDTF">2023-06-29T11:19:54Z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0x010100BD6217D867DFAE4DA5CCF23253CB61DA</vt:lpwstr>
  </property>
</Properties>
</file>