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60" r:id="rId8"/>
    <p:sldId id="279" r:id="rId9"/>
    <p:sldId id="293" r:id="rId10"/>
    <p:sldId id="294" r:id="rId11"/>
    <p:sldId id="280" r:id="rId12"/>
    <p:sldId id="281" r:id="rId13"/>
    <p:sldId id="282" r:id="rId14"/>
    <p:sldId id="272" r:id="rId15"/>
    <p:sldId id="276" r:id="rId16"/>
    <p:sldId id="277" r:id="rId17"/>
    <p:sldId id="284" r:id="rId18"/>
    <p:sldId id="286" r:id="rId19"/>
    <p:sldId id="271" r:id="rId20"/>
    <p:sldId id="288" r:id="rId21"/>
    <p:sldId id="289" r:id="rId22"/>
    <p:sldId id="261" r:id="rId23"/>
    <p:sldId id="262" r:id="rId24"/>
    <p:sldId id="263" r:id="rId25"/>
    <p:sldId id="264" r:id="rId26"/>
    <p:sldId id="265" r:id="rId27"/>
    <p:sldId id="266" r:id="rId28"/>
    <p:sldId id="268" r:id="rId29"/>
    <p:sldId id="273" r:id="rId30"/>
    <p:sldId id="274" r:id="rId31"/>
    <p:sldId id="269" r:id="rId32"/>
    <p:sldId id="27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6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C987E59-3642-49F1-9A28-C24DB4DB5385}" type="datetimeFigureOut">
              <a:rPr lang="en-US" smtClean="0"/>
              <a:pPr/>
              <a:t>7/10/2023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E89D1E9-53EF-41EE-945C-4F39E4D677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987E59-3642-49F1-9A28-C24DB4DB5385}"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9D1E9-53EF-41EE-945C-4F39E4D677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987E59-3642-49F1-9A28-C24DB4DB5385}"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9D1E9-53EF-41EE-945C-4F39E4D677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987E59-3642-49F1-9A28-C24DB4DB5385}"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9D1E9-53EF-41EE-945C-4F39E4D67732}"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C987E59-3642-49F1-9A28-C24DB4DB5385}"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9D1E9-53EF-41EE-945C-4F39E4D6773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987E59-3642-49F1-9A28-C24DB4DB5385}"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9D1E9-53EF-41EE-945C-4F39E4D67732}"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C987E59-3642-49F1-9A28-C24DB4DB5385}" type="datetimeFigureOut">
              <a:rPr lang="en-US" smtClean="0"/>
              <a:pPr/>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89D1E9-53EF-41EE-945C-4F39E4D6773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C987E59-3642-49F1-9A28-C24DB4DB5385}"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89D1E9-53EF-41EE-945C-4F39E4D67732}"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87E59-3642-49F1-9A28-C24DB4DB5385}" type="datetimeFigureOut">
              <a:rPr lang="en-US" smtClean="0"/>
              <a:pPr/>
              <a:t>7/10/2023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89D1E9-53EF-41EE-945C-4F39E4D677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8C987E59-3642-49F1-9A28-C24DB4DB5385}"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9D1E9-53EF-41EE-945C-4F39E4D6773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C987E59-3642-49F1-9A28-C24DB4DB5385}" type="datetimeFigureOut">
              <a:rPr lang="en-US" smtClean="0"/>
              <a:pPr/>
              <a:t>7/10/2023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E89D1E9-53EF-41EE-945C-4F39E4D6773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C987E59-3642-49F1-9A28-C24DB4DB5385}" type="datetimeFigureOut">
              <a:rPr lang="en-US" smtClean="0"/>
              <a:pPr/>
              <a:t>7/10/2023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E89D1E9-53EF-41EE-945C-4F39E4D677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techstratinc.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4191000"/>
            <a:ext cx="2895600" cy="686762"/>
          </a:xfrm>
        </p:spPr>
        <p:txBody>
          <a:bodyPr>
            <a:normAutofit fontScale="90000"/>
          </a:bodyPr>
          <a:lstStyle/>
          <a:p>
            <a:r>
              <a:rPr lang="en-US" dirty="0" smtClean="0"/>
              <a:t>Threads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r>
              <a:rPr lang="en-US" sz="3600" dirty="0" smtClean="0">
                <a:latin typeface="Calibri" pitchFamily="34" charset="0"/>
              </a:rPr>
              <a:t>Thread (Multiple Task)</a:t>
            </a:r>
            <a:endParaRPr lang="en-US" sz="3600" dirty="0">
              <a:latin typeface="Calibri" pitchFamily="34" charset="0"/>
            </a:endParaRPr>
          </a:p>
        </p:txBody>
      </p:sp>
      <p:sp>
        <p:nvSpPr>
          <p:cNvPr id="2" name="TextBox 1"/>
          <p:cNvSpPr txBox="1"/>
          <p:nvPr/>
        </p:nvSpPr>
        <p:spPr>
          <a:xfrm>
            <a:off x="0" y="696754"/>
            <a:ext cx="4876800" cy="5170646"/>
          </a:xfrm>
          <a:prstGeom prst="rect">
            <a:avLst/>
          </a:prstGeom>
          <a:noFill/>
        </p:spPr>
        <p:txBody>
          <a:bodyPr wrap="square" rtlCol="0">
            <a:spAutoFit/>
          </a:bodyPr>
          <a:lstStyle/>
          <a:p>
            <a:r>
              <a:rPr lang="en-IN" sz="1600" dirty="0"/>
              <a:t>import java.io.*;</a:t>
            </a:r>
          </a:p>
          <a:p>
            <a:r>
              <a:rPr lang="en-IN" sz="1600" dirty="0"/>
              <a:t>class </a:t>
            </a:r>
            <a:r>
              <a:rPr lang="en-IN" sz="1600" dirty="0" err="1"/>
              <a:t>MyThread</a:t>
            </a:r>
            <a:r>
              <a:rPr lang="en-IN" sz="1600" dirty="0"/>
              <a:t> implements Runnable {</a:t>
            </a:r>
          </a:p>
          <a:p>
            <a:r>
              <a:rPr lang="en-IN" sz="1600" dirty="0"/>
              <a:t>	String </a:t>
            </a:r>
            <a:r>
              <a:rPr lang="en-IN" sz="1600" dirty="0" err="1"/>
              <a:t>str</a:t>
            </a:r>
            <a:r>
              <a:rPr lang="en-IN" sz="1600" dirty="0"/>
              <a:t>;</a:t>
            </a:r>
          </a:p>
          <a:p>
            <a:r>
              <a:rPr lang="en-IN" sz="1600" dirty="0"/>
              <a:t>	</a:t>
            </a:r>
            <a:r>
              <a:rPr lang="en-IN" sz="1600" dirty="0" err="1"/>
              <a:t>MyThread</a:t>
            </a:r>
            <a:r>
              <a:rPr lang="en-IN" sz="1600" dirty="0"/>
              <a:t>(String </a:t>
            </a:r>
            <a:r>
              <a:rPr lang="en-IN" sz="1600" dirty="0" err="1"/>
              <a:t>str</a:t>
            </a:r>
            <a:r>
              <a:rPr lang="en-IN" sz="1600" dirty="0"/>
              <a:t>) {</a:t>
            </a:r>
          </a:p>
          <a:p>
            <a:r>
              <a:rPr lang="en-IN" sz="1600" dirty="0"/>
              <a:t>	</a:t>
            </a:r>
            <a:r>
              <a:rPr lang="en-IN" sz="1600" dirty="0" err="1"/>
              <a:t>this.str</a:t>
            </a:r>
            <a:r>
              <a:rPr lang="en-IN" sz="1600" dirty="0"/>
              <a:t> = </a:t>
            </a:r>
            <a:r>
              <a:rPr lang="en-IN" sz="1600" dirty="0" err="1"/>
              <a:t>str</a:t>
            </a:r>
            <a:r>
              <a:rPr lang="en-IN" sz="1600" dirty="0"/>
              <a:t>;</a:t>
            </a:r>
          </a:p>
          <a:p>
            <a:r>
              <a:rPr lang="en-IN" sz="1600" dirty="0"/>
              <a:t>	}	</a:t>
            </a:r>
          </a:p>
          <a:p>
            <a:endParaRPr lang="en-IN" sz="1600" dirty="0"/>
          </a:p>
          <a:p>
            <a:r>
              <a:rPr lang="en-IN" sz="1600" dirty="0"/>
              <a:t>	public void run() {</a:t>
            </a:r>
          </a:p>
          <a:p>
            <a:r>
              <a:rPr lang="en-IN" sz="1600" dirty="0"/>
              <a:t>	for(</a:t>
            </a:r>
            <a:r>
              <a:rPr lang="en-IN" sz="1600" dirty="0" err="1"/>
              <a:t>int</a:t>
            </a:r>
            <a:r>
              <a:rPr lang="en-IN" sz="1600" dirty="0"/>
              <a:t> </a:t>
            </a:r>
            <a:r>
              <a:rPr lang="en-IN" sz="1600" dirty="0" err="1"/>
              <a:t>i</a:t>
            </a:r>
            <a:r>
              <a:rPr lang="en-IN" sz="1600" dirty="0"/>
              <a:t>=1; </a:t>
            </a:r>
            <a:r>
              <a:rPr lang="en-IN" sz="1600" dirty="0" err="1"/>
              <a:t>i</a:t>
            </a:r>
            <a:r>
              <a:rPr lang="en-IN" sz="1600" dirty="0"/>
              <a:t>&lt;=10;i++){</a:t>
            </a:r>
          </a:p>
          <a:p>
            <a:r>
              <a:rPr lang="en-IN" sz="1600" dirty="0"/>
              <a:t>	System.out.println(</a:t>
            </a:r>
            <a:r>
              <a:rPr lang="en-IN" sz="1600" dirty="0" err="1"/>
              <a:t>str</a:t>
            </a:r>
            <a:r>
              <a:rPr lang="en-IN" sz="1600" dirty="0"/>
              <a:t> +" :"+</a:t>
            </a:r>
            <a:r>
              <a:rPr lang="en-IN" sz="1600" dirty="0" err="1"/>
              <a:t>i</a:t>
            </a:r>
            <a:r>
              <a:rPr lang="en-IN" sz="1600" dirty="0"/>
              <a:t>);</a:t>
            </a:r>
          </a:p>
          <a:p>
            <a:r>
              <a:rPr lang="en-IN" sz="1600" dirty="0"/>
              <a:t>	try {</a:t>
            </a:r>
          </a:p>
          <a:p>
            <a:r>
              <a:rPr lang="en-IN" sz="1600" dirty="0"/>
              <a:t>	</a:t>
            </a:r>
            <a:r>
              <a:rPr lang="en-IN" sz="1600" dirty="0" err="1"/>
              <a:t>Thread.sleep</a:t>
            </a:r>
            <a:r>
              <a:rPr lang="en-IN" sz="1600" dirty="0"/>
              <a:t>(1000);</a:t>
            </a:r>
          </a:p>
          <a:p>
            <a:r>
              <a:rPr lang="en-IN" sz="1600" dirty="0"/>
              <a:t>	}catch(</a:t>
            </a:r>
            <a:r>
              <a:rPr lang="en-IN" sz="1600" dirty="0" err="1"/>
              <a:t>InterruptedException</a:t>
            </a:r>
            <a:r>
              <a:rPr lang="en-IN" sz="1600" dirty="0"/>
              <a:t> </a:t>
            </a:r>
            <a:r>
              <a:rPr lang="en-IN" sz="1600" dirty="0" err="1"/>
              <a:t>ie</a:t>
            </a:r>
            <a:r>
              <a:rPr lang="en-IN" sz="1600" dirty="0"/>
              <a:t>) {</a:t>
            </a:r>
          </a:p>
          <a:p>
            <a:r>
              <a:rPr lang="en-IN" sz="1600" dirty="0"/>
              <a:t>	</a:t>
            </a:r>
            <a:r>
              <a:rPr lang="en-IN" sz="1600" dirty="0" err="1"/>
              <a:t>ie.printStackTrace</a:t>
            </a:r>
            <a:r>
              <a:rPr lang="en-IN" sz="1600" dirty="0"/>
              <a:t>();</a:t>
            </a:r>
          </a:p>
          <a:p>
            <a:r>
              <a:rPr lang="en-IN" sz="1600" dirty="0"/>
              <a:t>	}	</a:t>
            </a:r>
          </a:p>
          <a:p>
            <a:endParaRPr lang="en-IN" sz="1600" dirty="0"/>
          </a:p>
          <a:p>
            <a:r>
              <a:rPr lang="en-IN" sz="1600" dirty="0"/>
              <a:t>	}</a:t>
            </a:r>
          </a:p>
          <a:p>
            <a:r>
              <a:rPr lang="en-IN" sz="1600" dirty="0"/>
              <a:t>	}</a:t>
            </a:r>
          </a:p>
          <a:p>
            <a:r>
              <a:rPr lang="en-IN" sz="1600" dirty="0"/>
              <a:t>}</a:t>
            </a:r>
          </a:p>
          <a:p>
            <a:endParaRPr lang="en-IN" sz="1600" dirty="0"/>
          </a:p>
        </p:txBody>
      </p:sp>
      <p:sp>
        <p:nvSpPr>
          <p:cNvPr id="3" name="TextBox 2"/>
          <p:cNvSpPr txBox="1"/>
          <p:nvPr/>
        </p:nvSpPr>
        <p:spPr>
          <a:xfrm>
            <a:off x="3352800" y="4192012"/>
            <a:ext cx="5334000" cy="3046988"/>
          </a:xfrm>
          <a:prstGeom prst="rect">
            <a:avLst/>
          </a:prstGeom>
          <a:noFill/>
        </p:spPr>
        <p:txBody>
          <a:bodyPr wrap="square" rtlCol="0">
            <a:spAutoFit/>
          </a:bodyPr>
          <a:lstStyle/>
          <a:p>
            <a:r>
              <a:rPr lang="en-IN" sz="1600" dirty="0"/>
              <a:t>class Current  {</a:t>
            </a:r>
          </a:p>
          <a:p>
            <a:r>
              <a:rPr lang="en-IN" sz="1600" dirty="0"/>
              <a:t>public static void main (String[] </a:t>
            </a:r>
            <a:r>
              <a:rPr lang="en-IN" sz="1600" dirty="0" err="1"/>
              <a:t>args</a:t>
            </a:r>
            <a:r>
              <a:rPr lang="en-IN" sz="1600" dirty="0"/>
              <a:t>)  throws </a:t>
            </a:r>
            <a:r>
              <a:rPr lang="en-IN" sz="1600" dirty="0" err="1"/>
              <a:t>IOException</a:t>
            </a:r>
            <a:r>
              <a:rPr lang="en-IN" sz="1600" dirty="0"/>
              <a:t>{</a:t>
            </a:r>
          </a:p>
          <a:p>
            <a:r>
              <a:rPr lang="en-IN" sz="1600" dirty="0" err="1" smtClean="0"/>
              <a:t>MyThread</a:t>
            </a:r>
            <a:r>
              <a:rPr lang="en-IN" sz="1600" dirty="0" smtClean="0"/>
              <a:t> </a:t>
            </a:r>
            <a:r>
              <a:rPr lang="en-IN" sz="1600" dirty="0"/>
              <a:t>obj1 = new </a:t>
            </a:r>
            <a:r>
              <a:rPr lang="en-IN" sz="1600" dirty="0" err="1"/>
              <a:t>MyThread</a:t>
            </a:r>
            <a:r>
              <a:rPr lang="en-IN" sz="1600" dirty="0"/>
              <a:t>("Book the Ticket");</a:t>
            </a:r>
          </a:p>
          <a:p>
            <a:r>
              <a:rPr lang="en-IN" sz="1600" dirty="0" err="1" smtClean="0"/>
              <a:t>MyThread</a:t>
            </a:r>
            <a:r>
              <a:rPr lang="en-IN" sz="1600" dirty="0" smtClean="0"/>
              <a:t> </a:t>
            </a:r>
            <a:r>
              <a:rPr lang="en-IN" sz="1600" dirty="0"/>
              <a:t>obj2 = new </a:t>
            </a:r>
            <a:r>
              <a:rPr lang="en-IN" sz="1600" dirty="0" err="1"/>
              <a:t>MyThread</a:t>
            </a:r>
            <a:r>
              <a:rPr lang="en-IN" sz="1600" dirty="0"/>
              <a:t>("Show the </a:t>
            </a:r>
            <a:r>
              <a:rPr lang="en-IN" sz="1600" dirty="0" smtClean="0"/>
              <a:t>Seat");</a:t>
            </a:r>
            <a:endParaRPr lang="en-IN" sz="1600" dirty="0"/>
          </a:p>
          <a:p>
            <a:r>
              <a:rPr lang="en-IN" sz="1600" dirty="0"/>
              <a:t>	Thread t1  = new Thread(obj1);</a:t>
            </a:r>
          </a:p>
          <a:p>
            <a:r>
              <a:rPr lang="en-IN" sz="1600" dirty="0"/>
              <a:t>	Thread t2  = new Thread(obj2);</a:t>
            </a:r>
          </a:p>
          <a:p>
            <a:r>
              <a:rPr lang="en-IN" sz="1600" dirty="0"/>
              <a:t>	t1.start();</a:t>
            </a:r>
          </a:p>
          <a:p>
            <a:r>
              <a:rPr lang="en-IN" sz="1600" dirty="0"/>
              <a:t>	t2.start();</a:t>
            </a:r>
          </a:p>
          <a:p>
            <a:r>
              <a:rPr lang="en-IN" sz="1600" dirty="0"/>
              <a:t>	}</a:t>
            </a:r>
          </a:p>
          <a:p>
            <a:r>
              <a:rPr lang="en-IN" sz="1600" dirty="0"/>
              <a:t>}</a:t>
            </a:r>
          </a:p>
          <a:p>
            <a:endParaRPr lang="en-IN" sz="16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838200"/>
            <a:ext cx="2676525"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5819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229600" cy="5410200"/>
          </a:xfrm>
        </p:spPr>
        <p:txBody>
          <a:bodyPr>
            <a:normAutofit fontScale="77500" lnSpcReduction="20000"/>
          </a:bodyPr>
          <a:lstStyle/>
          <a:p>
            <a:pPr algn="just">
              <a:buNone/>
            </a:pPr>
            <a:r>
              <a:rPr lang="en-US" dirty="0" smtClean="0"/>
              <a:t>		</a:t>
            </a:r>
            <a:r>
              <a:rPr lang="en-US" sz="2600" dirty="0" smtClean="0"/>
              <a:t>When two or more threads need access to a shared resource, they need some way to ensure that the resource will be used by only one thread at a time.</a:t>
            </a:r>
          </a:p>
          <a:p>
            <a:pPr algn="just">
              <a:buNone/>
            </a:pPr>
            <a:r>
              <a:rPr lang="en-US" sz="2600" dirty="0" smtClean="0"/>
              <a:t>		The process by which </a:t>
            </a:r>
            <a:r>
              <a:rPr lang="en-US" sz="2600" dirty="0" smtClean="0"/>
              <a:t>this is </a:t>
            </a:r>
            <a:r>
              <a:rPr lang="en-US" sz="2600" dirty="0" smtClean="0"/>
              <a:t>achieved is called thread synchronization</a:t>
            </a:r>
            <a:r>
              <a:rPr lang="en-US" sz="2600" i="1" dirty="0" smtClean="0"/>
              <a:t>.</a:t>
            </a:r>
          </a:p>
          <a:p>
            <a:pPr algn="just">
              <a:buNone/>
            </a:pPr>
            <a:r>
              <a:rPr lang="en-US" sz="2600" dirty="0" smtClean="0"/>
              <a:t>		The synchronized keyword in Java creates a block of code referred to as a critical section. Every Java object with a critical section of code gets a lock associated with the object. To enter a critical section, a thread needs to obtain the corresponding object's lock.</a:t>
            </a:r>
          </a:p>
          <a:p>
            <a:pPr algn="just">
              <a:buNone/>
            </a:pPr>
            <a:r>
              <a:rPr lang="en-US" sz="2600" dirty="0" smtClean="0"/>
              <a:t>		This is the general form of the synchronized statement:</a:t>
            </a:r>
          </a:p>
          <a:p>
            <a:pPr algn="just">
              <a:buNone/>
            </a:pPr>
            <a:r>
              <a:rPr lang="en-US" sz="2600" dirty="0" smtClean="0"/>
              <a:t>		synchronized(object) {</a:t>
            </a:r>
          </a:p>
          <a:p>
            <a:pPr algn="just">
              <a:buNone/>
            </a:pPr>
            <a:r>
              <a:rPr lang="en-US" sz="2600" dirty="0" smtClean="0"/>
              <a:t>			// statements to be synchronized</a:t>
            </a:r>
          </a:p>
          <a:p>
            <a:pPr algn="just">
              <a:buNone/>
            </a:pPr>
            <a:r>
              <a:rPr lang="en-US" sz="2600" dirty="0" smtClean="0"/>
              <a:t>		}</a:t>
            </a:r>
          </a:p>
          <a:p>
            <a:pPr algn="just">
              <a:buNone/>
            </a:pPr>
            <a:r>
              <a:rPr lang="en-US" sz="2600" dirty="0" smtClean="0"/>
              <a:t>		Here, object is a reference to the object being synchronized. A synchronized block ensures that a call to a method that is a member of object occurs only after the current thread has successfully entered object‘s monitor.</a:t>
            </a:r>
            <a:endParaRPr lang="en-US" sz="2600" dirty="0"/>
          </a:p>
        </p:txBody>
      </p:sp>
      <p:sp>
        <p:nvSpPr>
          <p:cNvPr id="3" name="Title 2"/>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pPr algn="ctr"/>
            <a:r>
              <a:rPr lang="en-US" sz="3600" b="0" dirty="0" smtClean="0">
                <a:latin typeface="Calibri" pitchFamily="34" charset="0"/>
              </a:rPr>
              <a:t>Synchronization</a:t>
            </a:r>
            <a:endParaRPr lang="en-US" sz="3600" b="0" dirty="0">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0600"/>
            <a:ext cx="8229600" cy="5410200"/>
          </a:xfrm>
        </p:spPr>
        <p:txBody>
          <a:bodyPr>
            <a:normAutofit fontScale="77500" lnSpcReduction="20000"/>
          </a:bodyPr>
          <a:lstStyle/>
          <a:p>
            <a:pPr algn="just">
              <a:buNone/>
            </a:pPr>
            <a:r>
              <a:rPr lang="en-US" dirty="0" smtClean="0"/>
              <a:t>	</a:t>
            </a:r>
            <a:r>
              <a:rPr lang="en-US" sz="2600" dirty="0" smtClean="0"/>
              <a:t>	In JAVA we have two types of synchronization techniques. They are synchronized methods and synchronized blocks.</a:t>
            </a:r>
          </a:p>
          <a:p>
            <a:pPr algn="just">
              <a:buNone/>
            </a:pPr>
            <a:endParaRPr lang="en-US" dirty="0" smtClean="0"/>
          </a:p>
          <a:p>
            <a:pPr algn="just">
              <a:buNone/>
            </a:pPr>
            <a:r>
              <a:rPr lang="en-US" b="1" dirty="0" smtClean="0"/>
              <a:t>Synchronized methods:</a:t>
            </a:r>
          </a:p>
          <a:p>
            <a:pPr algn="just">
              <a:buNone/>
            </a:pPr>
            <a:r>
              <a:rPr lang="en-US" sz="2600" dirty="0" smtClean="0"/>
              <a:t>		If any method is sharable for ‘n’ number of threads then make the method as synchronized by using a keyword synchronized.</a:t>
            </a:r>
          </a:p>
          <a:p>
            <a:pPr algn="just">
              <a:buNone/>
            </a:pPr>
            <a:r>
              <a:rPr lang="en-US" sz="2600" dirty="0" smtClean="0"/>
              <a:t>		In JAVA we have two types of synchronized methods. They are synchronized Instance methods and synchronized static methods.</a:t>
            </a:r>
          </a:p>
          <a:p>
            <a:pPr algn="just">
              <a:buNone/>
            </a:pPr>
            <a:endParaRPr lang="en-US" sz="2600" dirty="0" smtClean="0"/>
          </a:p>
          <a:p>
            <a:pPr algn="just">
              <a:buNone/>
            </a:pPr>
            <a:r>
              <a:rPr lang="en-US" sz="2600" b="1" dirty="0" smtClean="0"/>
              <a:t>Synchronized Instance methods: </a:t>
            </a:r>
          </a:p>
          <a:p>
            <a:pPr algn="just">
              <a:buNone/>
            </a:pPr>
            <a:r>
              <a:rPr lang="en-US" sz="2600" b="1" dirty="0" smtClean="0"/>
              <a:t>		</a:t>
            </a:r>
            <a:r>
              <a:rPr lang="en-US" sz="2600" dirty="0" smtClean="0"/>
              <a:t>If the ordinary instance method is made it as synchronized then the object of the corresponding class will be locked.</a:t>
            </a:r>
          </a:p>
          <a:p>
            <a:pPr algn="just">
              <a:buNone/>
            </a:pPr>
            <a:r>
              <a:rPr lang="en-US" sz="2600" b="1" dirty="0" smtClean="0"/>
              <a:t>Syntax:</a:t>
            </a:r>
          </a:p>
          <a:p>
            <a:pPr algn="just">
              <a:buNone/>
            </a:pPr>
            <a:r>
              <a:rPr lang="en-US" sz="2100" dirty="0" smtClean="0"/>
              <a:t>synchronized &lt;return type&gt; method name (method parameters if any) {</a:t>
            </a:r>
          </a:p>
          <a:p>
            <a:pPr algn="just">
              <a:buNone/>
            </a:pPr>
            <a:r>
              <a:rPr lang="en-US" sz="2100" dirty="0" smtClean="0"/>
              <a:t>	Block of statements;</a:t>
            </a:r>
          </a:p>
          <a:p>
            <a:pPr algn="just">
              <a:buNone/>
            </a:pPr>
            <a:r>
              <a:rPr lang="en-US" sz="2100" dirty="0" smtClean="0"/>
              <a:t>}</a:t>
            </a:r>
            <a:endParaRPr lang="en-US" sz="2100" dirty="0"/>
          </a:p>
        </p:txBody>
      </p:sp>
      <p:sp>
        <p:nvSpPr>
          <p:cNvPr id="3" name="Title 2"/>
          <p:cNvSpPr>
            <a:spLocks noGrp="1"/>
          </p:cNvSpPr>
          <p:nvPr>
            <p:ph type="title"/>
          </p:nvPr>
        </p:nvSpPr>
        <p:spPr>
          <a:xfrm>
            <a:off x="0" y="0"/>
            <a:ext cx="6477000" cy="639762"/>
          </a:xfrm>
        </p:spPr>
        <p:txBody>
          <a:bodyPr vert="horz" rtlCol="0" anchor="ctr">
            <a:noAutofit/>
            <a:scene3d>
              <a:camera prst="orthographicFront"/>
              <a:lightRig rig="soft" dir="t"/>
            </a:scene3d>
            <a:sp3d prstMaterial="softEdge">
              <a:bevelT w="25400" h="25400"/>
            </a:sp3d>
          </a:bodyPr>
          <a:lstStyle/>
          <a:p>
            <a:pPr algn="ctr"/>
            <a:r>
              <a:rPr lang="en-US" sz="3600" b="0" dirty="0" smtClean="0">
                <a:latin typeface="Calibri" pitchFamily="34" charset="0"/>
              </a:rPr>
              <a:t>Synchronization Techniques:</a:t>
            </a:r>
            <a:endParaRPr lang="en-US" sz="3600" b="0" dirty="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50709"/>
            <a:ext cx="8229600" cy="5550091"/>
          </a:xfrm>
        </p:spPr>
        <p:txBody>
          <a:bodyPr>
            <a:normAutofit fontScale="92500" lnSpcReduction="10000"/>
          </a:bodyPr>
          <a:lstStyle/>
          <a:p>
            <a:pPr algn="just">
              <a:buNone/>
            </a:pPr>
            <a:r>
              <a:rPr lang="en-US" sz="2000" b="1" dirty="0" smtClean="0"/>
              <a:t>Synchronized static method: </a:t>
            </a:r>
          </a:p>
          <a:p>
            <a:pPr algn="just">
              <a:buNone/>
            </a:pPr>
            <a:r>
              <a:rPr lang="en-US" sz="2000" dirty="0" smtClean="0"/>
              <a:t>		</a:t>
            </a:r>
            <a:r>
              <a:rPr lang="en-US" sz="2200" dirty="0" smtClean="0"/>
              <a:t>If an ordinary static method is made it as synchronized then the corresponding class will be locked.</a:t>
            </a:r>
          </a:p>
          <a:p>
            <a:pPr algn="just">
              <a:buNone/>
            </a:pPr>
            <a:r>
              <a:rPr lang="en-US" sz="2000" b="1" dirty="0" smtClean="0"/>
              <a:t>Syntax:</a:t>
            </a:r>
          </a:p>
          <a:p>
            <a:pPr algn="just">
              <a:buNone/>
            </a:pPr>
            <a:r>
              <a:rPr lang="en-US" sz="1600" dirty="0" smtClean="0"/>
              <a:t>synchronized static &lt;return type&gt; method name (method parameters if any) {</a:t>
            </a:r>
          </a:p>
          <a:p>
            <a:pPr algn="just">
              <a:buNone/>
            </a:pPr>
            <a:r>
              <a:rPr lang="en-US" sz="1600" dirty="0" smtClean="0"/>
              <a:t>	Block of statements;</a:t>
            </a:r>
          </a:p>
          <a:p>
            <a:pPr algn="just">
              <a:buNone/>
            </a:pPr>
            <a:r>
              <a:rPr lang="en-US" sz="1600" dirty="0" smtClean="0"/>
              <a:t>}</a:t>
            </a:r>
          </a:p>
          <a:p>
            <a:pPr algn="just">
              <a:buNone/>
            </a:pPr>
            <a:endParaRPr lang="en-US" sz="1600" dirty="0" smtClean="0"/>
          </a:p>
          <a:p>
            <a:pPr algn="just">
              <a:buNone/>
            </a:pPr>
            <a:r>
              <a:rPr lang="en-US" sz="2300" b="1" dirty="0" smtClean="0"/>
              <a:t>Synchronized block:</a:t>
            </a:r>
          </a:p>
          <a:p>
            <a:pPr algn="just">
              <a:buNone/>
            </a:pPr>
            <a:r>
              <a:rPr lang="en-US" sz="1600" dirty="0" smtClean="0"/>
              <a:t>		</a:t>
            </a:r>
            <a:r>
              <a:rPr lang="en-US" sz="2200" dirty="0" smtClean="0"/>
              <a:t>This is an alternative technique for obtaining the concept of synchronization instead of synchronized methods.</a:t>
            </a:r>
          </a:p>
          <a:p>
            <a:pPr algn="just">
              <a:buNone/>
            </a:pPr>
            <a:r>
              <a:rPr lang="en-US" sz="2200" dirty="0" smtClean="0"/>
              <a:t>		When we inherit non-synchronized methods from either base class or interface into the derived class, we cannot make the inherited method as synchronized. Hence, we must use synchronized blocks.</a:t>
            </a:r>
          </a:p>
          <a:p>
            <a:pPr algn="just">
              <a:buNone/>
            </a:pPr>
            <a:r>
              <a:rPr lang="en-US" sz="2000" b="1" dirty="0" smtClean="0"/>
              <a:t>Syntax:</a:t>
            </a:r>
          </a:p>
          <a:p>
            <a:pPr algn="just">
              <a:buNone/>
            </a:pPr>
            <a:r>
              <a:rPr lang="en-US" sz="1600" dirty="0" smtClean="0"/>
              <a:t>synchronized (object of current class) {</a:t>
            </a:r>
          </a:p>
          <a:p>
            <a:pPr algn="just">
              <a:buNone/>
            </a:pPr>
            <a:r>
              <a:rPr lang="en-US" sz="1600" dirty="0" smtClean="0"/>
              <a:t>	Block of statement(s);</a:t>
            </a:r>
          </a:p>
          <a:p>
            <a:pPr algn="just">
              <a:buNone/>
            </a:pPr>
            <a:r>
              <a:rPr lang="en-US" sz="1600" dirty="0" smtClean="0"/>
              <a:t>}</a:t>
            </a:r>
            <a:endParaRPr lang="en-US" sz="1600" dirty="0"/>
          </a:p>
        </p:txBody>
      </p:sp>
      <p:sp>
        <p:nvSpPr>
          <p:cNvPr id="3" name="Title 2"/>
          <p:cNvSpPr>
            <a:spLocks noGrp="1"/>
          </p:cNvSpPr>
          <p:nvPr>
            <p:ph type="title"/>
          </p:nvPr>
        </p:nvSpPr>
        <p:spPr>
          <a:xfrm>
            <a:off x="0" y="0"/>
            <a:ext cx="6477000" cy="639762"/>
          </a:xfrm>
        </p:spPr>
        <p:txBody>
          <a:bodyPr vert="horz" rtlCol="0" anchor="ctr">
            <a:noAutofit/>
            <a:scene3d>
              <a:camera prst="orthographicFront"/>
              <a:lightRig rig="soft" dir="t"/>
            </a:scene3d>
            <a:sp3d prstMaterial="softEdge">
              <a:bevelT w="25400" h="25400"/>
            </a:sp3d>
          </a:bodyPr>
          <a:lstStyle/>
          <a:p>
            <a:pPr algn="ctr"/>
            <a:r>
              <a:rPr lang="en-US" sz="3600" b="0" dirty="0" smtClean="0">
                <a:latin typeface="Calibri" pitchFamily="34" charset="0"/>
              </a:rPr>
              <a:t>Synchronization Techniques:</a:t>
            </a:r>
            <a:endParaRPr lang="en-US" sz="3600" b="0" dirty="0">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r>
              <a:rPr lang="en-US" sz="3600" dirty="0" smtClean="0">
                <a:latin typeface="Calibri" pitchFamily="34" charset="0"/>
              </a:rPr>
              <a:t>Thread Synchronization</a:t>
            </a:r>
            <a:endParaRPr lang="en-US" sz="3600" dirty="0">
              <a:latin typeface="Calibri" pitchFamily="34" charset="0"/>
            </a:endParaRPr>
          </a:p>
        </p:txBody>
      </p:sp>
      <p:sp>
        <p:nvSpPr>
          <p:cNvPr id="2" name="TextBox 1"/>
          <p:cNvSpPr txBox="1"/>
          <p:nvPr/>
        </p:nvSpPr>
        <p:spPr>
          <a:xfrm>
            <a:off x="228600" y="838200"/>
            <a:ext cx="8305800" cy="2677656"/>
          </a:xfrm>
          <a:prstGeom prst="rect">
            <a:avLst/>
          </a:prstGeom>
          <a:noFill/>
        </p:spPr>
        <p:txBody>
          <a:bodyPr wrap="square" rtlCol="0">
            <a:spAutoFit/>
          </a:bodyPr>
          <a:lstStyle/>
          <a:p>
            <a:pPr algn="just"/>
            <a:r>
              <a:rPr lang="en-US" sz="2400" dirty="0" smtClean="0"/>
              <a:t>When a thread is already acting on an object, preventing any other thread from acting on the same object is called “Thread Synchronization” or “Thread Safe”.  The Object on which the threads is called “Synchronized Object”.  Thread Synchronization is recommended when multiple threads are used on the same object (in multithreading).`</a:t>
            </a:r>
            <a:endParaRPr lang="en-IN" sz="2400" dirty="0"/>
          </a:p>
        </p:txBody>
      </p:sp>
      <p:sp>
        <p:nvSpPr>
          <p:cNvPr id="5" name="Rectangle 4"/>
          <p:cNvSpPr/>
          <p:nvPr/>
        </p:nvSpPr>
        <p:spPr>
          <a:xfrm>
            <a:off x="304800" y="4724400"/>
            <a:ext cx="38862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p:cNvCxnSpPr/>
          <p:nvPr/>
        </p:nvCxnSpPr>
        <p:spPr>
          <a:xfrm>
            <a:off x="914400" y="3657600"/>
            <a:ext cx="0" cy="205740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9" name="Straight Arrow Connector 8"/>
          <p:cNvCxnSpPr/>
          <p:nvPr/>
        </p:nvCxnSpPr>
        <p:spPr>
          <a:xfrm>
            <a:off x="1981200" y="3657600"/>
            <a:ext cx="0" cy="106680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11" name="TextBox 10"/>
          <p:cNvSpPr txBox="1"/>
          <p:nvPr/>
        </p:nvSpPr>
        <p:spPr>
          <a:xfrm>
            <a:off x="990600" y="5029200"/>
            <a:ext cx="1905000" cy="369332"/>
          </a:xfrm>
          <a:prstGeom prst="rect">
            <a:avLst/>
          </a:prstGeom>
          <a:noFill/>
        </p:spPr>
        <p:txBody>
          <a:bodyPr wrap="square" rtlCol="0">
            <a:spAutoFit/>
          </a:bodyPr>
          <a:lstStyle/>
          <a:p>
            <a:r>
              <a:rPr lang="en-US" dirty="0" smtClean="0"/>
              <a:t>enter the </a:t>
            </a:r>
            <a:r>
              <a:rPr lang="en-US" dirty="0" err="1" smtClean="0"/>
              <a:t>Obj</a:t>
            </a:r>
            <a:endParaRPr lang="en-IN" dirty="0"/>
          </a:p>
        </p:txBody>
      </p:sp>
      <p:sp>
        <p:nvSpPr>
          <p:cNvPr id="12" name="TextBox 11"/>
          <p:cNvSpPr txBox="1"/>
          <p:nvPr/>
        </p:nvSpPr>
        <p:spPr>
          <a:xfrm>
            <a:off x="381000" y="3810000"/>
            <a:ext cx="457200" cy="369332"/>
          </a:xfrm>
          <a:prstGeom prst="rect">
            <a:avLst/>
          </a:prstGeom>
          <a:noFill/>
        </p:spPr>
        <p:txBody>
          <a:bodyPr wrap="square" rtlCol="0">
            <a:spAutoFit/>
          </a:bodyPr>
          <a:lstStyle/>
          <a:p>
            <a:r>
              <a:rPr lang="en-US" dirty="0" smtClean="0"/>
              <a:t>t1</a:t>
            </a:r>
            <a:endParaRPr lang="en-IN" dirty="0"/>
          </a:p>
        </p:txBody>
      </p:sp>
      <p:sp>
        <p:nvSpPr>
          <p:cNvPr id="13" name="TextBox 12"/>
          <p:cNvSpPr txBox="1"/>
          <p:nvPr/>
        </p:nvSpPr>
        <p:spPr>
          <a:xfrm>
            <a:off x="2057400" y="3810000"/>
            <a:ext cx="2819400" cy="646331"/>
          </a:xfrm>
          <a:prstGeom prst="rect">
            <a:avLst/>
          </a:prstGeom>
          <a:noFill/>
        </p:spPr>
        <p:txBody>
          <a:bodyPr wrap="square" rtlCol="0">
            <a:spAutoFit/>
          </a:bodyPr>
          <a:lstStyle/>
          <a:p>
            <a:r>
              <a:rPr lang="en-US" dirty="0" smtClean="0"/>
              <a:t>t2 wait till t1 comes out</a:t>
            </a:r>
            <a:endParaRPr lang="en-IN" dirty="0"/>
          </a:p>
        </p:txBody>
      </p:sp>
      <p:sp>
        <p:nvSpPr>
          <p:cNvPr id="15" name="TextBox 14"/>
          <p:cNvSpPr txBox="1"/>
          <p:nvPr/>
        </p:nvSpPr>
        <p:spPr>
          <a:xfrm>
            <a:off x="1600200" y="6248400"/>
            <a:ext cx="1066800" cy="369332"/>
          </a:xfrm>
          <a:prstGeom prst="rect">
            <a:avLst/>
          </a:prstGeom>
          <a:noFill/>
        </p:spPr>
        <p:txBody>
          <a:bodyPr wrap="square" rtlCol="0">
            <a:spAutoFit/>
          </a:bodyPr>
          <a:lstStyle/>
          <a:p>
            <a:pPr algn="ctr"/>
            <a:r>
              <a:rPr lang="en-US" dirty="0" err="1" smtClean="0"/>
              <a:t>mutex</a:t>
            </a:r>
            <a:endParaRPr lang="en-IN" dirty="0"/>
          </a:p>
        </p:txBody>
      </p:sp>
      <p:sp>
        <p:nvSpPr>
          <p:cNvPr id="17" name="TextBox 16"/>
          <p:cNvSpPr txBox="1"/>
          <p:nvPr/>
        </p:nvSpPr>
        <p:spPr>
          <a:xfrm>
            <a:off x="4724400" y="3811673"/>
            <a:ext cx="3657600" cy="923330"/>
          </a:xfrm>
          <a:prstGeom prst="rect">
            <a:avLst/>
          </a:prstGeom>
          <a:noFill/>
          <a:ln>
            <a:solidFill>
              <a:schemeClr val="bg2">
                <a:lumMod val="75000"/>
              </a:schemeClr>
            </a:solidFill>
          </a:ln>
        </p:spPr>
        <p:txBody>
          <a:bodyPr wrap="square" rtlCol="0">
            <a:spAutoFit/>
          </a:bodyPr>
          <a:lstStyle/>
          <a:p>
            <a:r>
              <a:rPr lang="en-US" i="1" dirty="0" smtClean="0"/>
              <a:t>Synchronized (object) {</a:t>
            </a:r>
          </a:p>
          <a:p>
            <a:r>
              <a:rPr lang="en-US" i="1" dirty="0" smtClean="0"/>
              <a:t>	statements;</a:t>
            </a:r>
          </a:p>
          <a:p>
            <a:r>
              <a:rPr lang="en-US" i="1" dirty="0"/>
              <a:t>}</a:t>
            </a:r>
            <a:endParaRPr lang="en-IN" i="1" dirty="0"/>
          </a:p>
        </p:txBody>
      </p:sp>
      <p:sp>
        <p:nvSpPr>
          <p:cNvPr id="18" name="TextBox 17"/>
          <p:cNvSpPr txBox="1"/>
          <p:nvPr/>
        </p:nvSpPr>
        <p:spPr>
          <a:xfrm>
            <a:off x="4724400" y="5029200"/>
            <a:ext cx="3657600" cy="923330"/>
          </a:xfrm>
          <a:prstGeom prst="rect">
            <a:avLst/>
          </a:prstGeom>
          <a:noFill/>
          <a:ln>
            <a:solidFill>
              <a:schemeClr val="bg2">
                <a:lumMod val="75000"/>
              </a:schemeClr>
            </a:solidFill>
          </a:ln>
        </p:spPr>
        <p:txBody>
          <a:bodyPr wrap="square" rtlCol="0">
            <a:spAutoFit/>
          </a:bodyPr>
          <a:lstStyle/>
          <a:p>
            <a:r>
              <a:rPr lang="en-US" i="1" dirty="0" smtClean="0"/>
              <a:t>Synchronized  void display() {</a:t>
            </a:r>
          </a:p>
          <a:p>
            <a:r>
              <a:rPr lang="en-US" i="1" dirty="0" smtClean="0"/>
              <a:t>	statements;</a:t>
            </a:r>
          </a:p>
          <a:p>
            <a:r>
              <a:rPr lang="en-US" i="1" dirty="0"/>
              <a:t>}</a:t>
            </a:r>
            <a:endParaRPr lang="en-IN" i="1" dirty="0"/>
          </a:p>
        </p:txBody>
      </p:sp>
    </p:spTree>
    <p:extLst>
      <p:ext uri="{BB962C8B-B14F-4D97-AF65-F5344CB8AC3E}">
        <p14:creationId xmlns:p14="http://schemas.microsoft.com/office/powerpoint/2010/main" val="1505819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r>
              <a:rPr lang="en-US" sz="3600" dirty="0" smtClean="0">
                <a:latin typeface="Calibri" pitchFamily="34" charset="0"/>
              </a:rPr>
              <a:t>Thread Class Methods</a:t>
            </a:r>
            <a:endParaRPr lang="en-US" sz="3600" dirty="0">
              <a:latin typeface="Calibri" pitchFamily="34" charset="0"/>
            </a:endParaRPr>
          </a:p>
        </p:txBody>
      </p:sp>
      <p:sp>
        <p:nvSpPr>
          <p:cNvPr id="2" name="TextBox 1"/>
          <p:cNvSpPr txBox="1"/>
          <p:nvPr/>
        </p:nvSpPr>
        <p:spPr>
          <a:xfrm>
            <a:off x="533400" y="990600"/>
            <a:ext cx="7315200" cy="5493812"/>
          </a:xfrm>
          <a:prstGeom prst="rect">
            <a:avLst/>
          </a:prstGeom>
          <a:noFill/>
        </p:spPr>
        <p:txBody>
          <a:bodyPr wrap="square" rtlCol="0">
            <a:spAutoFit/>
          </a:bodyPr>
          <a:lstStyle/>
          <a:p>
            <a:pPr>
              <a:lnSpc>
                <a:spcPct val="150000"/>
              </a:lnSpc>
            </a:pPr>
            <a:r>
              <a:rPr lang="en-US" dirty="0" smtClean="0"/>
              <a:t>Thread t1 = new Thread();</a:t>
            </a:r>
          </a:p>
          <a:p>
            <a:pPr>
              <a:lnSpc>
                <a:spcPct val="150000"/>
              </a:lnSpc>
            </a:pPr>
            <a:r>
              <a:rPr lang="en-US" dirty="0" smtClean="0"/>
              <a:t>Thread t2 = new Thread(</a:t>
            </a:r>
            <a:r>
              <a:rPr lang="en-US" dirty="0" err="1" smtClean="0"/>
              <a:t>obj</a:t>
            </a:r>
            <a:r>
              <a:rPr lang="en-US" dirty="0" smtClean="0"/>
              <a:t>);</a:t>
            </a:r>
          </a:p>
          <a:p>
            <a:pPr>
              <a:lnSpc>
                <a:spcPct val="150000"/>
              </a:lnSpc>
            </a:pPr>
            <a:r>
              <a:rPr lang="en-US" dirty="0" smtClean="0"/>
              <a:t>Thread t3 = new Thread(</a:t>
            </a:r>
            <a:r>
              <a:rPr lang="en-US" dirty="0" err="1" smtClean="0"/>
              <a:t>obj</a:t>
            </a:r>
            <a:r>
              <a:rPr lang="en-US" dirty="0" smtClean="0"/>
              <a:t>, “Thread Name”);</a:t>
            </a:r>
          </a:p>
          <a:p>
            <a:pPr>
              <a:lnSpc>
                <a:spcPct val="150000"/>
              </a:lnSpc>
            </a:pPr>
            <a:endParaRPr lang="en-US" dirty="0"/>
          </a:p>
          <a:p>
            <a:pPr>
              <a:lnSpc>
                <a:spcPct val="150000"/>
              </a:lnSpc>
            </a:pPr>
            <a:r>
              <a:rPr lang="en-US" dirty="0" smtClean="0"/>
              <a:t>Thread t = </a:t>
            </a:r>
            <a:r>
              <a:rPr lang="en-US" dirty="0" err="1" smtClean="0"/>
              <a:t>Thread.currentThread</a:t>
            </a:r>
            <a:r>
              <a:rPr lang="en-US" dirty="0" smtClean="0"/>
              <a:t>();</a:t>
            </a:r>
          </a:p>
          <a:p>
            <a:pPr>
              <a:lnSpc>
                <a:spcPct val="150000"/>
              </a:lnSpc>
            </a:pPr>
            <a:r>
              <a:rPr lang="en-US" dirty="0" err="1" smtClean="0"/>
              <a:t>t.start</a:t>
            </a:r>
            <a:r>
              <a:rPr lang="en-US" dirty="0" smtClean="0"/>
              <a:t>();</a:t>
            </a:r>
          </a:p>
          <a:p>
            <a:pPr>
              <a:lnSpc>
                <a:spcPct val="150000"/>
              </a:lnSpc>
            </a:pPr>
            <a:r>
              <a:rPr lang="en-US" dirty="0" err="1" smtClean="0"/>
              <a:t>Thread.sleep</a:t>
            </a:r>
            <a:r>
              <a:rPr lang="en-US" dirty="0" smtClean="0"/>
              <a:t>(milliseconds);</a:t>
            </a:r>
          </a:p>
          <a:p>
            <a:pPr>
              <a:lnSpc>
                <a:spcPct val="150000"/>
              </a:lnSpc>
            </a:pPr>
            <a:r>
              <a:rPr lang="en-US" dirty="0" err="1" smtClean="0"/>
              <a:t>t.getName</a:t>
            </a:r>
            <a:r>
              <a:rPr lang="en-US" dirty="0" smtClean="0"/>
              <a:t>();</a:t>
            </a:r>
          </a:p>
          <a:p>
            <a:pPr>
              <a:lnSpc>
                <a:spcPct val="150000"/>
              </a:lnSpc>
            </a:pPr>
            <a:r>
              <a:rPr lang="en-US" dirty="0" err="1" smtClean="0"/>
              <a:t>t.setName</a:t>
            </a:r>
            <a:r>
              <a:rPr lang="en-US" dirty="0" smtClean="0"/>
              <a:t>();</a:t>
            </a:r>
          </a:p>
          <a:p>
            <a:pPr>
              <a:lnSpc>
                <a:spcPct val="150000"/>
              </a:lnSpc>
            </a:pPr>
            <a:r>
              <a:rPr lang="en-US" dirty="0" err="1" smtClean="0"/>
              <a:t>t.getPriority</a:t>
            </a:r>
            <a:r>
              <a:rPr lang="en-US" dirty="0" smtClean="0"/>
              <a:t>();</a:t>
            </a:r>
          </a:p>
          <a:p>
            <a:pPr>
              <a:lnSpc>
                <a:spcPct val="150000"/>
              </a:lnSpc>
            </a:pPr>
            <a:r>
              <a:rPr lang="en-US" dirty="0" err="1" smtClean="0"/>
              <a:t>t.setPriority</a:t>
            </a:r>
            <a:r>
              <a:rPr lang="en-US" dirty="0" smtClean="0"/>
              <a:t>(</a:t>
            </a:r>
            <a:r>
              <a:rPr lang="en-US" dirty="0" err="1" smtClean="0"/>
              <a:t>int</a:t>
            </a:r>
            <a:r>
              <a:rPr lang="en-US" dirty="0" smtClean="0"/>
              <a:t> </a:t>
            </a:r>
            <a:r>
              <a:rPr lang="en-US" dirty="0" err="1" smtClean="0"/>
              <a:t>priority_no</a:t>
            </a:r>
            <a:r>
              <a:rPr lang="en-US" dirty="0" smtClean="0"/>
              <a:t>);</a:t>
            </a:r>
          </a:p>
          <a:p>
            <a:pPr>
              <a:lnSpc>
                <a:spcPct val="150000"/>
              </a:lnSpc>
            </a:pPr>
            <a:r>
              <a:rPr lang="en-US" dirty="0" err="1" smtClean="0"/>
              <a:t>t.isAlive</a:t>
            </a:r>
            <a:r>
              <a:rPr lang="en-US" dirty="0" smtClean="0"/>
              <a:t>();</a:t>
            </a:r>
          </a:p>
          <a:p>
            <a:pPr>
              <a:lnSpc>
                <a:spcPct val="150000"/>
              </a:lnSpc>
            </a:pPr>
            <a:r>
              <a:rPr lang="en-US" dirty="0" err="1" smtClean="0"/>
              <a:t>t.join</a:t>
            </a:r>
            <a:r>
              <a:rPr lang="en-US" dirty="0" smtClean="0"/>
              <a:t>();</a:t>
            </a:r>
          </a:p>
        </p:txBody>
      </p:sp>
      <p:sp>
        <p:nvSpPr>
          <p:cNvPr id="6" name="TextBox 5"/>
          <p:cNvSpPr txBox="1"/>
          <p:nvPr/>
        </p:nvSpPr>
        <p:spPr>
          <a:xfrm>
            <a:off x="4419600" y="4114800"/>
            <a:ext cx="3429000" cy="369332"/>
          </a:xfrm>
          <a:prstGeom prst="rect">
            <a:avLst/>
          </a:prstGeom>
          <a:noFill/>
        </p:spPr>
        <p:txBody>
          <a:bodyPr wrap="square" rtlCol="0">
            <a:spAutoFit/>
          </a:bodyPr>
          <a:lstStyle/>
          <a:p>
            <a:r>
              <a:rPr lang="en-US" b="1" i="1" dirty="0" smtClean="0"/>
              <a:t>View Thread class API</a:t>
            </a:r>
            <a:endParaRPr lang="en-IN" b="1" i="1" dirty="0"/>
          </a:p>
        </p:txBody>
      </p:sp>
    </p:spTree>
    <p:extLst>
      <p:ext uri="{BB962C8B-B14F-4D97-AF65-F5344CB8AC3E}">
        <p14:creationId xmlns:p14="http://schemas.microsoft.com/office/powerpoint/2010/main" val="1505819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229600" cy="4525963"/>
          </a:xfrm>
        </p:spPr>
        <p:txBody>
          <a:bodyPr>
            <a:normAutofit fontScale="92500" lnSpcReduction="10000"/>
          </a:bodyPr>
          <a:lstStyle/>
          <a:p>
            <a:pPr algn="just"/>
            <a:r>
              <a:rPr lang="en-US" sz="2400" dirty="0" smtClean="0"/>
              <a:t>Deadlock describes a situation where two or more threads are blocked forever, waiting for each other. Deadlock occurs when multiple threads need the same locks but obtain them in different order. A Java multithreaded program may suffer from the deadlock condition because the </a:t>
            </a:r>
            <a:r>
              <a:rPr lang="en-US" sz="2400" b="1" dirty="0" smtClean="0"/>
              <a:t>synchronized</a:t>
            </a:r>
            <a:r>
              <a:rPr lang="en-US" sz="2400" dirty="0" smtClean="0"/>
              <a:t> keyword causes the executing thread to block while waiting for the lock, or monitor, associated with the specified object. </a:t>
            </a:r>
          </a:p>
          <a:p>
            <a:pPr marL="109728" indent="0" algn="just">
              <a:buNone/>
            </a:pPr>
            <a:endParaRPr lang="en-US" sz="2400" dirty="0" smtClean="0"/>
          </a:p>
          <a:p>
            <a:pPr algn="just"/>
            <a:r>
              <a:rPr lang="en-US" sz="2400" dirty="0"/>
              <a:t>When a thread has locked an object and waiting for another object to be released by another thread, and the other thread is also waiting for the first thread to release the first object, both the threads will continue waiting forever.  This is called “</a:t>
            </a:r>
            <a:r>
              <a:rPr lang="en-US" sz="2400" b="1" dirty="0"/>
              <a:t>Thread Deadlock</a:t>
            </a:r>
            <a:r>
              <a:rPr lang="en-US" sz="2400" dirty="0"/>
              <a:t>”</a:t>
            </a:r>
          </a:p>
          <a:p>
            <a:pPr algn="just"/>
            <a:endParaRPr lang="en-US" sz="2400" dirty="0" smtClean="0"/>
          </a:p>
        </p:txBody>
      </p:sp>
      <p:sp>
        <p:nvSpPr>
          <p:cNvPr id="3" name="Title 2"/>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pPr algn="ctr"/>
            <a:r>
              <a:rPr lang="en-US" sz="3600" b="0" dirty="0" err="1" smtClean="0">
                <a:latin typeface="Calibri" pitchFamily="34" charset="0"/>
              </a:rPr>
              <a:t>DeadLock</a:t>
            </a:r>
            <a:endParaRPr lang="en-US" sz="3600" b="0" dirty="0">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r>
              <a:rPr lang="en-US" sz="3600" dirty="0" smtClean="0">
                <a:latin typeface="Calibri" pitchFamily="34" charset="0"/>
              </a:rPr>
              <a:t>Thread Communication</a:t>
            </a:r>
            <a:endParaRPr lang="en-US" sz="3600" dirty="0">
              <a:latin typeface="Calibri" pitchFamily="34" charset="0"/>
            </a:endParaRPr>
          </a:p>
        </p:txBody>
      </p:sp>
      <p:sp>
        <p:nvSpPr>
          <p:cNvPr id="3" name="TextBox 2"/>
          <p:cNvSpPr txBox="1"/>
          <p:nvPr/>
        </p:nvSpPr>
        <p:spPr>
          <a:xfrm>
            <a:off x="152400" y="838200"/>
            <a:ext cx="8458200" cy="5016758"/>
          </a:xfrm>
          <a:prstGeom prst="rect">
            <a:avLst/>
          </a:prstGeom>
          <a:noFill/>
        </p:spPr>
        <p:txBody>
          <a:bodyPr wrap="square" rtlCol="0">
            <a:spAutoFit/>
          </a:bodyPr>
          <a:lstStyle/>
          <a:p>
            <a:pPr algn="just"/>
            <a:r>
              <a:rPr lang="en-US" sz="2000" dirty="0" smtClean="0"/>
              <a:t>In some cases, two or more threads should communicate with each other.  For example: A Consumer thread is waiting for a Producer to produce the data. </a:t>
            </a:r>
            <a:r>
              <a:rPr lang="en-US" sz="2000" dirty="0"/>
              <a:t> </a:t>
            </a:r>
            <a:r>
              <a:rPr lang="en-US" sz="2000" dirty="0" smtClean="0"/>
              <a:t>When the Producer thread completes and generated the data, then the Consumer thread should take that data and use it</a:t>
            </a:r>
          </a:p>
          <a:p>
            <a:pPr algn="just"/>
            <a:endParaRPr lang="en-US" sz="2000" b="1" dirty="0"/>
          </a:p>
          <a:p>
            <a:pPr algn="just"/>
            <a:r>
              <a:rPr lang="en-US" sz="2000" b="1" dirty="0" err="1" smtClean="0"/>
              <a:t>Java.lang.Object</a:t>
            </a:r>
            <a:r>
              <a:rPr lang="en-US" sz="2000" b="1" dirty="0" smtClean="0"/>
              <a:t> </a:t>
            </a:r>
            <a:r>
              <a:rPr lang="en-US" sz="2000" dirty="0" smtClean="0"/>
              <a:t>class provides 3 methods for this purpose:</a:t>
            </a:r>
          </a:p>
          <a:p>
            <a:pPr algn="just"/>
            <a:endParaRPr lang="en-US" sz="2000" b="1" dirty="0"/>
          </a:p>
          <a:p>
            <a:pPr algn="just"/>
            <a:r>
              <a:rPr lang="en-US" sz="2000" b="1" dirty="0" smtClean="0"/>
              <a:t>	notify(): </a:t>
            </a:r>
            <a:r>
              <a:rPr lang="en-US" sz="2000" dirty="0" smtClean="0"/>
              <a:t>this method releases an Object and sends a notification to a waiting thread that the Object is available</a:t>
            </a:r>
          </a:p>
          <a:p>
            <a:pPr algn="just"/>
            <a:r>
              <a:rPr lang="en-US" sz="2000" b="1" dirty="0"/>
              <a:t>	</a:t>
            </a:r>
            <a:r>
              <a:rPr lang="en-US" sz="2000" b="1" dirty="0" err="1" smtClean="0"/>
              <a:t>notifyAll</a:t>
            </a:r>
            <a:r>
              <a:rPr lang="en-US" sz="2000" b="1" dirty="0" smtClean="0"/>
              <a:t>(): </a:t>
            </a:r>
            <a:r>
              <a:rPr lang="en-US" sz="2000" dirty="0" smtClean="0"/>
              <a:t>this method sends notification to all waiting threads at once that the Object is available</a:t>
            </a:r>
          </a:p>
          <a:p>
            <a:pPr algn="just"/>
            <a:r>
              <a:rPr lang="en-US" sz="2000" b="1" dirty="0"/>
              <a:t>	</a:t>
            </a:r>
            <a:r>
              <a:rPr lang="en-US" sz="2000" b="1" dirty="0" smtClean="0"/>
              <a:t>wait(): </a:t>
            </a:r>
            <a:r>
              <a:rPr lang="en-US" sz="2000" dirty="0" smtClean="0"/>
              <a:t>this method makes a thread wait for the Object till it receives a notification from either of above two methods.</a:t>
            </a:r>
          </a:p>
          <a:p>
            <a:pPr algn="just"/>
            <a:endParaRPr lang="en-US" sz="2000" b="1" dirty="0"/>
          </a:p>
          <a:p>
            <a:pPr algn="just"/>
            <a:r>
              <a:rPr lang="en-US" sz="2000" b="1" dirty="0" smtClean="0"/>
              <a:t>Example: Check</a:t>
            </a:r>
            <a:endParaRPr lang="en-IN" sz="2000" b="1" dirty="0"/>
          </a:p>
        </p:txBody>
      </p:sp>
    </p:spTree>
    <p:extLst>
      <p:ext uri="{BB962C8B-B14F-4D97-AF65-F5344CB8AC3E}">
        <p14:creationId xmlns:p14="http://schemas.microsoft.com/office/powerpoint/2010/main" val="1505819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r>
              <a:rPr lang="en-US" sz="3600" dirty="0" err="1" smtClean="0">
                <a:latin typeface="Calibri" pitchFamily="34" charset="0"/>
              </a:rPr>
              <a:t>ThreadGroup</a:t>
            </a:r>
            <a:endParaRPr lang="en-US" sz="3600" dirty="0">
              <a:latin typeface="Calibri" pitchFamily="34" charset="0"/>
            </a:endParaRPr>
          </a:p>
        </p:txBody>
      </p:sp>
      <p:sp>
        <p:nvSpPr>
          <p:cNvPr id="3" name="TextBox 2"/>
          <p:cNvSpPr txBox="1"/>
          <p:nvPr/>
        </p:nvSpPr>
        <p:spPr>
          <a:xfrm>
            <a:off x="152400" y="838200"/>
            <a:ext cx="8229600" cy="3170099"/>
          </a:xfrm>
          <a:prstGeom prst="rect">
            <a:avLst/>
          </a:prstGeom>
          <a:noFill/>
        </p:spPr>
        <p:txBody>
          <a:bodyPr wrap="square" rtlCol="0">
            <a:spAutoFit/>
          </a:bodyPr>
          <a:lstStyle/>
          <a:p>
            <a:pPr algn="just"/>
            <a:r>
              <a:rPr lang="en-US" sz="2000" dirty="0" smtClean="0"/>
              <a:t>A Thread Group represents several threads as a single group. The main advantage of taking several threads as a group is that by using a single method, we will be able to control all the threads in the group.</a:t>
            </a:r>
          </a:p>
          <a:p>
            <a:pPr algn="just"/>
            <a:endParaRPr lang="en-US" sz="2000" b="1" dirty="0"/>
          </a:p>
          <a:p>
            <a:pPr algn="just"/>
            <a:r>
              <a:rPr lang="en-US" sz="2000" dirty="0" err="1" smtClean="0"/>
              <a:t>ThreadGroup</a:t>
            </a:r>
            <a:r>
              <a:rPr lang="en-US" sz="2000" dirty="0" smtClean="0"/>
              <a:t> </a:t>
            </a:r>
            <a:r>
              <a:rPr lang="en-US" sz="2000" dirty="0" err="1" smtClean="0"/>
              <a:t>tg</a:t>
            </a:r>
            <a:r>
              <a:rPr lang="en-US" sz="2000" dirty="0" smtClean="0"/>
              <a:t> = new </a:t>
            </a:r>
            <a:r>
              <a:rPr lang="en-US" sz="2000" dirty="0" err="1" smtClean="0"/>
              <a:t>ThreadGroup</a:t>
            </a:r>
            <a:r>
              <a:rPr lang="en-US" sz="2000" dirty="0" smtClean="0"/>
              <a:t>(“</a:t>
            </a:r>
            <a:r>
              <a:rPr lang="en-US" sz="2000" dirty="0" err="1" smtClean="0"/>
              <a:t>groupName</a:t>
            </a:r>
            <a:r>
              <a:rPr lang="en-US" sz="2000" dirty="0" smtClean="0"/>
              <a:t>”);</a:t>
            </a:r>
          </a:p>
          <a:p>
            <a:pPr algn="just"/>
            <a:endParaRPr lang="en-US" sz="2000" dirty="0"/>
          </a:p>
          <a:p>
            <a:pPr algn="just"/>
            <a:r>
              <a:rPr lang="en-US" sz="2000" b="1" dirty="0" smtClean="0"/>
              <a:t>To add a Thread to above group:</a:t>
            </a:r>
            <a:endParaRPr lang="en-US" sz="2000" dirty="0" smtClean="0"/>
          </a:p>
          <a:p>
            <a:pPr algn="just"/>
            <a:r>
              <a:rPr lang="en-US" sz="2000" dirty="0"/>
              <a:t>	</a:t>
            </a:r>
            <a:r>
              <a:rPr lang="en-US" sz="2000" dirty="0" smtClean="0"/>
              <a:t>Thread t1 = new Thread(</a:t>
            </a:r>
            <a:r>
              <a:rPr lang="en-US" sz="2000" dirty="0" err="1" smtClean="0"/>
              <a:t>tg</a:t>
            </a:r>
            <a:r>
              <a:rPr lang="en-US" sz="2000" dirty="0" smtClean="0"/>
              <a:t>, </a:t>
            </a:r>
            <a:r>
              <a:rPr lang="en-US" sz="2000" dirty="0" err="1" smtClean="0"/>
              <a:t>targetObj</a:t>
            </a:r>
            <a:r>
              <a:rPr lang="en-US" sz="2000" dirty="0" smtClean="0"/>
              <a:t>, “</a:t>
            </a:r>
            <a:r>
              <a:rPr lang="en-US" sz="2000" dirty="0" err="1" smtClean="0"/>
              <a:t>threadName</a:t>
            </a:r>
            <a:r>
              <a:rPr lang="en-US" sz="2000" dirty="0" smtClean="0"/>
              <a:t>”);</a:t>
            </a:r>
          </a:p>
          <a:p>
            <a:pPr algn="just"/>
            <a:endParaRPr lang="en-IN" sz="2000" b="1" dirty="0"/>
          </a:p>
        </p:txBody>
      </p:sp>
    </p:spTree>
    <p:extLst>
      <p:ext uri="{BB962C8B-B14F-4D97-AF65-F5344CB8AC3E}">
        <p14:creationId xmlns:p14="http://schemas.microsoft.com/office/powerpoint/2010/main" val="1505819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pPr algn="ctr"/>
            <a:r>
              <a:rPr lang="en-US" sz="3600" b="0" dirty="0" smtClean="0">
                <a:latin typeface="Calibri" pitchFamily="34" charset="0"/>
              </a:rPr>
              <a:t>Life Cycle of a Thread</a:t>
            </a:r>
            <a:endParaRPr lang="en-US" sz="3600" b="0" dirty="0">
              <a:latin typeface="Calibri" pitchFamily="34" charset="0"/>
            </a:endParaRPr>
          </a:p>
        </p:txBody>
      </p:sp>
      <p:sp>
        <p:nvSpPr>
          <p:cNvPr id="4" name="Rectangle 3"/>
          <p:cNvSpPr/>
          <p:nvPr/>
        </p:nvSpPr>
        <p:spPr>
          <a:xfrm>
            <a:off x="609600" y="14478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Thread</a:t>
            </a:r>
            <a:endParaRPr lang="en-US" dirty="0"/>
          </a:p>
        </p:txBody>
      </p:sp>
      <p:sp>
        <p:nvSpPr>
          <p:cNvPr id="7" name="Rectangle 6"/>
          <p:cNvSpPr/>
          <p:nvPr/>
        </p:nvSpPr>
        <p:spPr>
          <a:xfrm>
            <a:off x="609600" y="34290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8" name="Rectangle 7"/>
          <p:cNvSpPr/>
          <p:nvPr/>
        </p:nvSpPr>
        <p:spPr>
          <a:xfrm>
            <a:off x="2743200" y="34290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Running</a:t>
            </a:r>
            <a:endParaRPr lang="en-US" dirty="0"/>
          </a:p>
        </p:txBody>
      </p:sp>
      <p:sp>
        <p:nvSpPr>
          <p:cNvPr id="10" name="Rectangle 9"/>
          <p:cNvSpPr/>
          <p:nvPr/>
        </p:nvSpPr>
        <p:spPr>
          <a:xfrm>
            <a:off x="4876800" y="27432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ectangle 10"/>
          <p:cNvSpPr/>
          <p:nvPr/>
        </p:nvSpPr>
        <p:spPr>
          <a:xfrm>
            <a:off x="4876800" y="41910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ectangle 11"/>
          <p:cNvSpPr/>
          <p:nvPr/>
        </p:nvSpPr>
        <p:spPr>
          <a:xfrm>
            <a:off x="2590800" y="57150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4" idx="2"/>
            <a:endCxn id="7" idx="0"/>
          </p:cNvCxnSpPr>
          <p:nvPr/>
        </p:nvCxnSpPr>
        <p:spPr>
          <a:xfrm rot="5400000">
            <a:off x="533400" y="27432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8" idx="1"/>
          </p:cNvCxnSpPr>
          <p:nvPr/>
        </p:nvCxnSpPr>
        <p:spPr>
          <a:xfrm>
            <a:off x="1828800" y="36957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3"/>
            <a:endCxn id="10" idx="1"/>
          </p:cNvCxnSpPr>
          <p:nvPr/>
        </p:nvCxnSpPr>
        <p:spPr>
          <a:xfrm flipV="1">
            <a:off x="3962400" y="3009900"/>
            <a:ext cx="914400" cy="685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a:endCxn id="11" idx="1"/>
          </p:cNvCxnSpPr>
          <p:nvPr/>
        </p:nvCxnSpPr>
        <p:spPr>
          <a:xfrm>
            <a:off x="3962400" y="3695700"/>
            <a:ext cx="914400" cy="800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2"/>
            <a:endCxn id="12" idx="0"/>
          </p:cNvCxnSpPr>
          <p:nvPr/>
        </p:nvCxnSpPr>
        <p:spPr>
          <a:xfrm rot="5400000">
            <a:off x="2476500" y="4838700"/>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0" idx="3"/>
            <a:endCxn id="12" idx="3"/>
          </p:cNvCxnSpPr>
          <p:nvPr/>
        </p:nvCxnSpPr>
        <p:spPr>
          <a:xfrm flipH="1">
            <a:off x="4114800" y="3009900"/>
            <a:ext cx="2057400" cy="2971800"/>
          </a:xfrm>
          <a:prstGeom prst="bentConnector3">
            <a:avLst>
              <a:gd name="adj1" fmla="val -8903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1" idx="3"/>
            <a:endCxn id="12" idx="3"/>
          </p:cNvCxnSpPr>
          <p:nvPr/>
        </p:nvCxnSpPr>
        <p:spPr>
          <a:xfrm flipH="1">
            <a:off x="4114800" y="4495800"/>
            <a:ext cx="2133600" cy="1485900"/>
          </a:xfrm>
          <a:prstGeom prst="bentConnector3">
            <a:avLst>
              <a:gd name="adj1" fmla="val -45222"/>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81000" y="2362200"/>
            <a:ext cx="1981200" cy="646331"/>
          </a:xfrm>
          <a:prstGeom prst="rect">
            <a:avLst/>
          </a:prstGeom>
          <a:noFill/>
        </p:spPr>
        <p:txBody>
          <a:bodyPr wrap="square" rtlCol="0">
            <a:spAutoFit/>
          </a:bodyPr>
          <a:lstStyle/>
          <a:p>
            <a:r>
              <a:rPr lang="en-US" dirty="0" smtClean="0"/>
              <a:t>Program starts Thread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229600" cy="4525963"/>
          </a:xfrm>
        </p:spPr>
        <p:txBody>
          <a:bodyPr/>
          <a:lstStyle/>
          <a:p>
            <a:r>
              <a:rPr lang="en-US" sz="2400" b="1" dirty="0" smtClean="0">
                <a:latin typeface="Calibri" pitchFamily="34" charset="0"/>
              </a:rPr>
              <a:t>Overview of </a:t>
            </a:r>
            <a:r>
              <a:rPr lang="en-US" sz="2400" b="1" dirty="0">
                <a:latin typeface="Calibri" pitchFamily="34" charset="0"/>
              </a:rPr>
              <a:t>T</a:t>
            </a:r>
            <a:r>
              <a:rPr lang="en-US" sz="2400" b="1" dirty="0" smtClean="0">
                <a:latin typeface="Calibri" pitchFamily="34" charset="0"/>
              </a:rPr>
              <a:t>hread</a:t>
            </a:r>
          </a:p>
          <a:p>
            <a:r>
              <a:rPr lang="en-US" sz="2400" b="1" dirty="0" smtClean="0">
                <a:latin typeface="Calibri" pitchFamily="34" charset="0"/>
              </a:rPr>
              <a:t>Life Cycle of </a:t>
            </a:r>
            <a:r>
              <a:rPr lang="en-US" sz="2400" b="1" dirty="0">
                <a:latin typeface="Calibri" pitchFamily="34" charset="0"/>
              </a:rPr>
              <a:t>a</a:t>
            </a:r>
            <a:r>
              <a:rPr lang="en-US" sz="2400" b="1" dirty="0" smtClean="0">
                <a:latin typeface="Calibri" pitchFamily="34" charset="0"/>
              </a:rPr>
              <a:t> Thread</a:t>
            </a:r>
          </a:p>
          <a:p>
            <a:r>
              <a:rPr lang="en-US" sz="2400" b="1" dirty="0" smtClean="0">
                <a:latin typeface="Calibri" pitchFamily="34" charset="0"/>
              </a:rPr>
              <a:t>Creating Threads</a:t>
            </a:r>
          </a:p>
          <a:p>
            <a:r>
              <a:rPr lang="en-US" sz="2400" b="1" dirty="0" smtClean="0">
                <a:latin typeface="Calibri" pitchFamily="34" charset="0"/>
              </a:rPr>
              <a:t>Creation of Multiple Threads</a:t>
            </a:r>
          </a:p>
          <a:p>
            <a:r>
              <a:rPr lang="en-US" sz="2400" b="1" dirty="0" smtClean="0">
                <a:latin typeface="Calibri" pitchFamily="34" charset="0"/>
              </a:rPr>
              <a:t>Multi – Threading</a:t>
            </a:r>
          </a:p>
          <a:p>
            <a:r>
              <a:rPr lang="en-US" sz="2400" b="1" dirty="0" smtClean="0">
                <a:latin typeface="Calibri" pitchFamily="34" charset="0"/>
              </a:rPr>
              <a:t>Synchronization</a:t>
            </a:r>
          </a:p>
          <a:p>
            <a:r>
              <a:rPr lang="en-US" sz="2400" b="1" dirty="0" smtClean="0">
                <a:latin typeface="Calibri" pitchFamily="34" charset="0"/>
              </a:rPr>
              <a:t>Deadlock</a:t>
            </a:r>
          </a:p>
          <a:p>
            <a:pPr>
              <a:buNone/>
            </a:pPr>
            <a:endParaRPr lang="en-US" b="1" dirty="0" smtClean="0"/>
          </a:p>
        </p:txBody>
      </p:sp>
      <p:sp>
        <p:nvSpPr>
          <p:cNvPr id="2" name="Title 1"/>
          <p:cNvSpPr>
            <a:spLocks noGrp="1"/>
          </p:cNvSpPr>
          <p:nvPr>
            <p:ph type="title"/>
          </p:nvPr>
        </p:nvSpPr>
        <p:spPr>
          <a:xfrm>
            <a:off x="0" y="0"/>
            <a:ext cx="6400800" cy="609600"/>
          </a:xfrm>
        </p:spPr>
        <p:txBody>
          <a:bodyPr>
            <a:noAutofit/>
          </a:bodyPr>
          <a:lstStyle/>
          <a:p>
            <a:r>
              <a:rPr lang="en-US" sz="3600" dirty="0" smtClean="0">
                <a:latin typeface="Calibri" pitchFamily="34" charset="0"/>
              </a:rPr>
              <a:t>Contents</a:t>
            </a:r>
            <a:endParaRPr lang="en-US" sz="3600" dirty="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229600" cy="5715000"/>
          </a:xfrm>
        </p:spPr>
        <p:txBody>
          <a:bodyPr>
            <a:normAutofit/>
          </a:bodyPr>
          <a:lstStyle/>
          <a:p>
            <a:pPr algn="just"/>
            <a:r>
              <a:rPr lang="en-US" sz="2000" i="1" dirty="0" smtClean="0"/>
              <a:t>New State</a:t>
            </a:r>
            <a:r>
              <a:rPr lang="en-US" sz="2000" i="1" dirty="0"/>
              <a:t>:</a:t>
            </a:r>
            <a:endParaRPr lang="en-US" sz="2000" dirty="0" smtClean="0"/>
          </a:p>
          <a:p>
            <a:pPr algn="just">
              <a:buNone/>
            </a:pPr>
            <a:r>
              <a:rPr lang="en-US" sz="2000" dirty="0"/>
              <a:t>	</a:t>
            </a:r>
            <a:r>
              <a:rPr lang="en-US" sz="2000" dirty="0" smtClean="0"/>
              <a:t>	A </a:t>
            </a:r>
            <a:r>
              <a:rPr lang="en-US" sz="2000" dirty="0"/>
              <a:t>new thread </a:t>
            </a:r>
            <a:r>
              <a:rPr lang="en-US" sz="2000" dirty="0" smtClean="0"/>
              <a:t>begins </a:t>
            </a:r>
            <a:r>
              <a:rPr lang="en-US" sz="2000" dirty="0"/>
              <a:t>its life cycle in the new state. It remains in this state until the </a:t>
            </a:r>
            <a:r>
              <a:rPr lang="en-US" sz="2000" dirty="0" smtClean="0"/>
              <a:t>program </a:t>
            </a:r>
            <a:r>
              <a:rPr lang="en-US" sz="2000" dirty="0"/>
              <a:t>starts </a:t>
            </a:r>
            <a:r>
              <a:rPr lang="en-US" sz="2000" dirty="0" smtClean="0"/>
              <a:t>the thread</a:t>
            </a:r>
            <a:r>
              <a:rPr lang="en-US" sz="2000" dirty="0"/>
              <a:t>. It is also referred to as a born </a:t>
            </a:r>
            <a:r>
              <a:rPr lang="en-US" sz="2000" dirty="0" smtClean="0"/>
              <a:t>thread and considered to be not-alive.</a:t>
            </a:r>
          </a:p>
          <a:p>
            <a:pPr algn="just"/>
            <a:r>
              <a:rPr lang="en-US" sz="2000" i="1" dirty="0" err="1" smtClean="0"/>
              <a:t>Runnable</a:t>
            </a:r>
            <a:r>
              <a:rPr lang="en-US" sz="2000" i="1" dirty="0" smtClean="0"/>
              <a:t> (Ready-to-run) State:</a:t>
            </a:r>
            <a:r>
              <a:rPr lang="en-US" sz="2000" dirty="0" smtClean="0"/>
              <a:t> </a:t>
            </a:r>
          </a:p>
          <a:p>
            <a:pPr algn="just">
              <a:buNone/>
            </a:pPr>
            <a:r>
              <a:rPr lang="en-US" sz="2000" dirty="0"/>
              <a:t>	</a:t>
            </a:r>
            <a:r>
              <a:rPr lang="en-US" sz="2000" dirty="0" smtClean="0"/>
              <a:t>	A thread starts its life from </a:t>
            </a:r>
            <a:r>
              <a:rPr lang="en-US" sz="2000" dirty="0" err="1" smtClean="0"/>
              <a:t>Runnable</a:t>
            </a:r>
            <a:r>
              <a:rPr lang="en-US" sz="2000" dirty="0" smtClean="0"/>
              <a:t> state. A thread first enters </a:t>
            </a:r>
            <a:r>
              <a:rPr lang="en-US" sz="2000" dirty="0" err="1" smtClean="0"/>
              <a:t>runnable</a:t>
            </a:r>
            <a:r>
              <a:rPr lang="en-US" sz="2000" dirty="0" smtClean="0"/>
              <a:t> state after invoking start() method. But a thread can return to this state after either running, waiting</a:t>
            </a:r>
            <a:r>
              <a:rPr lang="en-US" sz="2000" dirty="0"/>
              <a:t> </a:t>
            </a:r>
            <a:r>
              <a:rPr lang="en-US" sz="2000" dirty="0" smtClean="0"/>
              <a:t>or sleeping. On this state the thread is waiting for a turn on the processor.</a:t>
            </a:r>
          </a:p>
          <a:p>
            <a:pPr algn="just"/>
            <a:r>
              <a:rPr lang="en-US" sz="2000" i="1" dirty="0" smtClean="0"/>
              <a:t>Running State:</a:t>
            </a:r>
            <a:r>
              <a:rPr lang="en-US" sz="2000" dirty="0" smtClean="0"/>
              <a:t> </a:t>
            </a:r>
          </a:p>
          <a:p>
            <a:pPr algn="just">
              <a:buNone/>
            </a:pPr>
            <a:r>
              <a:rPr lang="en-US" sz="2000" dirty="0"/>
              <a:t>	</a:t>
            </a:r>
            <a:r>
              <a:rPr lang="en-US" sz="2000" dirty="0" smtClean="0"/>
              <a:t>	A thread is in running state which means the thread is currently executing. There are several ways to enter in </a:t>
            </a:r>
            <a:r>
              <a:rPr lang="en-US" sz="2000" dirty="0" err="1" smtClean="0"/>
              <a:t>Runnable</a:t>
            </a:r>
            <a:r>
              <a:rPr lang="en-US" sz="2000" dirty="0" smtClean="0"/>
              <a:t> state but there is only one way to enter into the running state. The scheduler selects a thread from </a:t>
            </a:r>
            <a:r>
              <a:rPr lang="en-US" sz="2000" dirty="0" err="1" smtClean="0"/>
              <a:t>runnable</a:t>
            </a:r>
            <a:r>
              <a:rPr lang="en-US" sz="2000" dirty="0" smtClean="0"/>
              <a:t> pool.</a:t>
            </a:r>
            <a:endParaRPr lang="en-US" sz="2000" dirty="0"/>
          </a:p>
        </p:txBody>
      </p:sp>
      <p:sp>
        <p:nvSpPr>
          <p:cNvPr id="4" name="Title 1"/>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pPr algn="ctr"/>
            <a:r>
              <a:rPr lang="en-US" sz="3600" b="0" dirty="0" smtClean="0">
                <a:latin typeface="Calibri" pitchFamily="34" charset="0"/>
              </a:rPr>
              <a:t>Life Cycle of a Thread</a:t>
            </a:r>
            <a:endParaRPr lang="en-US" sz="3600" b="0" dirty="0">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5257800"/>
          </a:xfrm>
        </p:spPr>
        <p:txBody>
          <a:bodyPr>
            <a:noAutofit/>
          </a:bodyPr>
          <a:lstStyle/>
          <a:p>
            <a:pPr algn="just"/>
            <a:r>
              <a:rPr lang="en-US" sz="2000" i="1" dirty="0" smtClean="0"/>
              <a:t>Waiting State: </a:t>
            </a:r>
          </a:p>
          <a:p>
            <a:pPr algn="just">
              <a:buNone/>
            </a:pPr>
            <a:r>
              <a:rPr lang="en-US" sz="2000" i="1" dirty="0"/>
              <a:t>	</a:t>
            </a:r>
            <a:r>
              <a:rPr lang="en-US" sz="2000" i="1" dirty="0" smtClean="0"/>
              <a:t>	</a:t>
            </a:r>
            <a:r>
              <a:rPr lang="en-US" sz="2000" dirty="0" smtClean="0"/>
              <a:t>Sometimes</a:t>
            </a:r>
            <a:r>
              <a:rPr lang="en-US" sz="2000" dirty="0"/>
              <a:t>, a thread transitions to the waiting state while the thread waits for another thread </a:t>
            </a:r>
            <a:r>
              <a:rPr lang="en-US" sz="2000" dirty="0" smtClean="0"/>
              <a:t>to perform </a:t>
            </a:r>
            <a:r>
              <a:rPr lang="en-US" sz="2000" dirty="0"/>
              <a:t>a task</a:t>
            </a:r>
            <a:r>
              <a:rPr lang="en-US" sz="2000" dirty="0" smtClean="0"/>
              <a:t>. A </a:t>
            </a:r>
            <a:r>
              <a:rPr lang="en-US" sz="2000" dirty="0"/>
              <a:t>thread transitions back to the </a:t>
            </a:r>
            <a:r>
              <a:rPr lang="en-US" sz="2000" dirty="0" smtClean="0"/>
              <a:t>running </a:t>
            </a:r>
            <a:r>
              <a:rPr lang="en-US" sz="2000" dirty="0"/>
              <a:t>state only when another thread </a:t>
            </a:r>
            <a:r>
              <a:rPr lang="en-US" sz="2000" dirty="0" smtClean="0"/>
              <a:t>signals </a:t>
            </a:r>
            <a:r>
              <a:rPr lang="en-US" sz="2000" dirty="0"/>
              <a:t>the </a:t>
            </a:r>
            <a:r>
              <a:rPr lang="en-US" sz="2000" dirty="0" smtClean="0"/>
              <a:t>waiting thread </a:t>
            </a:r>
            <a:r>
              <a:rPr lang="en-US" sz="2000" dirty="0"/>
              <a:t>to continue </a:t>
            </a:r>
            <a:r>
              <a:rPr lang="en-US" sz="2000" dirty="0" smtClean="0"/>
              <a:t>executing.</a:t>
            </a:r>
          </a:p>
          <a:p>
            <a:pPr algn="just"/>
            <a:r>
              <a:rPr lang="en-US" sz="2000" i="1" dirty="0" smtClean="0"/>
              <a:t>Timed Waiting: </a:t>
            </a:r>
          </a:p>
          <a:p>
            <a:pPr algn="just">
              <a:buNone/>
            </a:pPr>
            <a:r>
              <a:rPr lang="en-US" sz="2000" dirty="0"/>
              <a:t>	</a:t>
            </a:r>
            <a:r>
              <a:rPr lang="en-US" sz="2000" dirty="0" smtClean="0"/>
              <a:t>	A running </a:t>
            </a:r>
            <a:r>
              <a:rPr lang="en-US" sz="2000" dirty="0"/>
              <a:t>thread can enter the timed waiting state for a specified interval of time. </a:t>
            </a:r>
            <a:r>
              <a:rPr lang="en-US" sz="2000" dirty="0" smtClean="0"/>
              <a:t>A thread </a:t>
            </a:r>
            <a:r>
              <a:rPr lang="en-US" sz="2000" dirty="0"/>
              <a:t>in this state transitions back to the </a:t>
            </a:r>
            <a:r>
              <a:rPr lang="en-US" sz="2000" dirty="0" smtClean="0"/>
              <a:t>running </a:t>
            </a:r>
            <a:r>
              <a:rPr lang="en-US" sz="2000" dirty="0"/>
              <a:t>state when that time interval expires or when the event </a:t>
            </a:r>
            <a:r>
              <a:rPr lang="en-US" sz="2000" dirty="0" smtClean="0"/>
              <a:t>it is </a:t>
            </a:r>
            <a:r>
              <a:rPr lang="en-US" sz="2000" dirty="0"/>
              <a:t>waiting for occurs</a:t>
            </a:r>
            <a:r>
              <a:rPr lang="en-US" sz="2000" dirty="0" smtClean="0"/>
              <a:t>.</a:t>
            </a:r>
          </a:p>
          <a:p>
            <a:pPr algn="just"/>
            <a:r>
              <a:rPr lang="en-US" sz="2000" i="1" dirty="0" smtClean="0"/>
              <a:t>Terminated: </a:t>
            </a:r>
          </a:p>
          <a:p>
            <a:pPr algn="just">
              <a:buNone/>
            </a:pPr>
            <a:r>
              <a:rPr lang="en-US" sz="2000" dirty="0"/>
              <a:t>	</a:t>
            </a:r>
            <a:r>
              <a:rPr lang="en-US" sz="2000" dirty="0" smtClean="0"/>
              <a:t>	A running </a:t>
            </a:r>
            <a:r>
              <a:rPr lang="en-US" sz="2000" dirty="0"/>
              <a:t>thread enters the terminated state when it completes its task or </a:t>
            </a:r>
            <a:r>
              <a:rPr lang="en-US" sz="2000" dirty="0" smtClean="0"/>
              <a:t>otherwise terminates i.e. when its run() method completes. When any thread comes into this state, it cannot be run ever again.</a:t>
            </a:r>
          </a:p>
        </p:txBody>
      </p:sp>
      <p:sp>
        <p:nvSpPr>
          <p:cNvPr id="4" name="Title 1"/>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pPr algn="ctr"/>
            <a:r>
              <a:rPr lang="en-US" sz="3600" b="0" dirty="0" smtClean="0">
                <a:latin typeface="Calibri" pitchFamily="34" charset="0"/>
              </a:rPr>
              <a:t>Life Cycle of a Thread</a:t>
            </a:r>
            <a:endParaRPr lang="en-US" sz="3600" b="0" dirty="0">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229600" cy="5715000"/>
          </a:xfrm>
        </p:spPr>
        <p:txBody>
          <a:bodyPr>
            <a:noAutofit/>
          </a:bodyPr>
          <a:lstStyle/>
          <a:p>
            <a:pPr>
              <a:buNone/>
            </a:pPr>
            <a:endParaRPr lang="en-US" sz="2000" b="1" dirty="0" smtClean="0"/>
          </a:p>
          <a:p>
            <a:pPr algn="just">
              <a:buNone/>
            </a:pPr>
            <a:r>
              <a:rPr lang="en-US" sz="2000" dirty="0" smtClean="0"/>
              <a:t>		Every </a:t>
            </a:r>
            <a:r>
              <a:rPr lang="en-US" sz="2000" dirty="0"/>
              <a:t>Java thread has a priority that helps the </a:t>
            </a:r>
            <a:r>
              <a:rPr lang="en-US" sz="2000" dirty="0" smtClean="0"/>
              <a:t>operating system determine the </a:t>
            </a:r>
            <a:r>
              <a:rPr lang="en-US" sz="2000" dirty="0"/>
              <a:t>order in which threads </a:t>
            </a:r>
            <a:r>
              <a:rPr lang="en-US" sz="2000" dirty="0" smtClean="0"/>
              <a:t>are scheduled</a:t>
            </a:r>
            <a:r>
              <a:rPr lang="en-US" sz="2000" dirty="0"/>
              <a:t>.</a:t>
            </a:r>
          </a:p>
          <a:p>
            <a:pPr algn="just">
              <a:buNone/>
            </a:pPr>
            <a:r>
              <a:rPr lang="en-US" sz="2000" dirty="0" smtClean="0"/>
              <a:t>	Java </a:t>
            </a:r>
            <a:r>
              <a:rPr lang="en-US" sz="2000" dirty="0"/>
              <a:t>priorities are in the </a:t>
            </a:r>
            <a:r>
              <a:rPr lang="en-US" sz="2000" dirty="0" smtClean="0"/>
              <a:t>range </a:t>
            </a:r>
            <a:r>
              <a:rPr lang="en-US" sz="2000" dirty="0"/>
              <a:t>between </a:t>
            </a:r>
            <a:endParaRPr lang="en-US" sz="2000" dirty="0" smtClean="0"/>
          </a:p>
          <a:p>
            <a:pPr algn="just">
              <a:buNone/>
            </a:pPr>
            <a:endParaRPr lang="en-US" sz="2000" dirty="0" smtClean="0"/>
          </a:p>
          <a:p>
            <a:pPr algn="just">
              <a:buNone/>
            </a:pPr>
            <a:r>
              <a:rPr lang="en-US" sz="2000" dirty="0"/>
              <a:t>	</a:t>
            </a:r>
            <a:r>
              <a:rPr lang="en-US" sz="2000" dirty="0" smtClean="0"/>
              <a:t>	MIN_PRIORITY </a:t>
            </a:r>
            <a:r>
              <a:rPr lang="en-US" sz="2000" dirty="0"/>
              <a:t>(a constant of 1</a:t>
            </a:r>
            <a:r>
              <a:rPr lang="en-US" sz="2000" dirty="0" smtClean="0"/>
              <a:t>)</a:t>
            </a:r>
          </a:p>
          <a:p>
            <a:pPr algn="just">
              <a:buNone/>
            </a:pPr>
            <a:r>
              <a:rPr lang="en-US" sz="2000" dirty="0"/>
              <a:t>	</a:t>
            </a:r>
            <a:r>
              <a:rPr lang="en-US" sz="2000" dirty="0" smtClean="0"/>
              <a:t>	MAX_PRIORITY </a:t>
            </a:r>
            <a:r>
              <a:rPr lang="en-US" sz="2000" dirty="0"/>
              <a:t>(a constant </a:t>
            </a:r>
            <a:r>
              <a:rPr lang="en-US" sz="2000" dirty="0" smtClean="0"/>
              <a:t>of 10) </a:t>
            </a:r>
          </a:p>
          <a:p>
            <a:pPr algn="just">
              <a:buNone/>
            </a:pPr>
            <a:r>
              <a:rPr lang="en-US" sz="2000" dirty="0"/>
              <a:t>	</a:t>
            </a:r>
            <a:r>
              <a:rPr lang="en-US" sz="2000" dirty="0" smtClean="0"/>
              <a:t>	NORM_PRIORITY </a:t>
            </a:r>
            <a:r>
              <a:rPr lang="en-US" sz="2000" dirty="0"/>
              <a:t>(a constant of 5</a:t>
            </a:r>
            <a:r>
              <a:rPr lang="en-US" sz="2000" dirty="0" smtClean="0"/>
              <a:t>) – Default value.</a:t>
            </a:r>
          </a:p>
          <a:p>
            <a:pPr algn="just">
              <a:buNone/>
            </a:pPr>
            <a:endParaRPr lang="en-US" sz="2000" dirty="0" smtClean="0"/>
          </a:p>
          <a:p>
            <a:pPr algn="just">
              <a:buNone/>
            </a:pPr>
            <a:r>
              <a:rPr lang="en-US" sz="2000" dirty="0"/>
              <a:t>	</a:t>
            </a:r>
            <a:r>
              <a:rPr lang="en-US" sz="2000" dirty="0" smtClean="0"/>
              <a:t> 	Threads </a:t>
            </a:r>
            <a:r>
              <a:rPr lang="en-US" sz="2000" dirty="0"/>
              <a:t>with </a:t>
            </a:r>
            <a:r>
              <a:rPr lang="en-US" sz="2000" dirty="0" smtClean="0"/>
              <a:t>higher </a:t>
            </a:r>
            <a:r>
              <a:rPr lang="en-US" sz="2000" dirty="0"/>
              <a:t>priority are more important to a </a:t>
            </a:r>
            <a:r>
              <a:rPr lang="en-US" sz="2000" dirty="0" smtClean="0"/>
              <a:t>program </a:t>
            </a:r>
            <a:r>
              <a:rPr lang="en-US" sz="2000" dirty="0"/>
              <a:t>and should be allocated processor time </a:t>
            </a:r>
            <a:r>
              <a:rPr lang="en-US" sz="2000" dirty="0" smtClean="0"/>
              <a:t>before lower-priority threads</a:t>
            </a:r>
            <a:r>
              <a:rPr lang="en-US" sz="2000" dirty="0"/>
              <a:t>. However, thread priorities cannot </a:t>
            </a:r>
            <a:r>
              <a:rPr lang="en-US" sz="2000" dirty="0" smtClean="0"/>
              <a:t>guarantee </a:t>
            </a:r>
            <a:r>
              <a:rPr lang="en-US" sz="2000" dirty="0"/>
              <a:t>the order </a:t>
            </a:r>
            <a:r>
              <a:rPr lang="en-US" sz="2000" dirty="0" smtClean="0"/>
              <a:t>in which </a:t>
            </a:r>
            <a:r>
              <a:rPr lang="en-US" sz="2000" dirty="0"/>
              <a:t>threads execute </a:t>
            </a:r>
            <a:r>
              <a:rPr lang="en-US" sz="2000" dirty="0" smtClean="0"/>
              <a:t>and very </a:t>
            </a:r>
            <a:r>
              <a:rPr lang="en-US" sz="2000" dirty="0"/>
              <a:t>much platform </a:t>
            </a:r>
            <a:r>
              <a:rPr lang="en-US" sz="2000" dirty="0" smtClean="0"/>
              <a:t>dependent.</a:t>
            </a:r>
          </a:p>
        </p:txBody>
      </p:sp>
      <p:sp>
        <p:nvSpPr>
          <p:cNvPr id="4" name="Title 1"/>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pPr algn="ctr"/>
            <a:r>
              <a:rPr lang="en-US" sz="3600" b="0" dirty="0" smtClean="0">
                <a:latin typeface="Calibri" pitchFamily="34" charset="0"/>
              </a:rPr>
              <a:t>Thread Properties</a:t>
            </a:r>
            <a:endParaRPr lang="en-US" sz="3600" b="0" dirty="0">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43000"/>
            <a:ext cx="8229600" cy="4525963"/>
          </a:xfrm>
        </p:spPr>
        <p:txBody>
          <a:bodyPr>
            <a:normAutofit/>
          </a:bodyPr>
          <a:lstStyle/>
          <a:p>
            <a:pPr algn="just">
              <a:buNone/>
            </a:pPr>
            <a:r>
              <a:rPr lang="en-US" sz="2000" dirty="0" smtClean="0"/>
              <a:t>Java defines two ways in which this can be accomplished:</a:t>
            </a:r>
          </a:p>
          <a:p>
            <a:pPr algn="just">
              <a:buNone/>
            </a:pPr>
            <a:endParaRPr lang="en-US" sz="2000" dirty="0" smtClean="0"/>
          </a:p>
          <a:p>
            <a:pPr algn="just"/>
            <a:r>
              <a:rPr lang="en-US" sz="2000" dirty="0" smtClean="0"/>
              <a:t>You can extend the Thread class itself.</a:t>
            </a:r>
          </a:p>
          <a:p>
            <a:pPr algn="just">
              <a:buNone/>
            </a:pPr>
            <a:r>
              <a:rPr lang="en-US" sz="2000" dirty="0" smtClean="0"/>
              <a:t>		a class needs to only implement a single method called run( ).</a:t>
            </a:r>
          </a:p>
          <a:p>
            <a:pPr algn="just">
              <a:buNone/>
            </a:pPr>
            <a:endParaRPr lang="en-US" sz="2000" dirty="0" smtClean="0"/>
          </a:p>
          <a:p>
            <a:pPr algn="just"/>
            <a:r>
              <a:rPr lang="en-US" sz="2000" dirty="0" smtClean="0"/>
              <a:t>You can implement the </a:t>
            </a:r>
            <a:r>
              <a:rPr lang="en-US" sz="2000" dirty="0" err="1" smtClean="0"/>
              <a:t>Runnable</a:t>
            </a:r>
            <a:r>
              <a:rPr lang="en-US" sz="2000" dirty="0" smtClean="0"/>
              <a:t> interface.</a:t>
            </a:r>
          </a:p>
          <a:p>
            <a:pPr algn="just">
              <a:buNone/>
            </a:pPr>
            <a:r>
              <a:rPr lang="en-US" sz="2000" dirty="0" smtClean="0"/>
              <a:t>		This must override the run( ) method, which is the entry point for the new thread. It must also call start( ) to begin execution of the new thread.</a:t>
            </a:r>
            <a:endParaRPr lang="en-US" sz="2000" dirty="0"/>
          </a:p>
        </p:txBody>
      </p:sp>
      <p:sp>
        <p:nvSpPr>
          <p:cNvPr id="3" name="Title 2"/>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pPr algn="ctr"/>
            <a:r>
              <a:rPr lang="en-US" sz="3600" b="0" dirty="0" smtClean="0">
                <a:latin typeface="Calibri" pitchFamily="34" charset="0"/>
              </a:rPr>
              <a:t>Creation of Thread</a:t>
            </a:r>
            <a:endParaRPr lang="en-US" sz="3600" b="0" dirty="0">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1"/>
            <a:ext cx="8229600" cy="5105400"/>
          </a:xfrm>
        </p:spPr>
        <p:txBody>
          <a:bodyPr/>
          <a:lstStyle/>
          <a:p>
            <a:pPr>
              <a:buNone/>
            </a:pPr>
            <a:endParaRPr lang="en-US" dirty="0" smtClean="0"/>
          </a:p>
          <a:p>
            <a:pPr algn="just">
              <a:buNone/>
            </a:pPr>
            <a:r>
              <a:rPr lang="en-US" sz="2200" dirty="0" smtClean="0"/>
              <a:t>Start():</a:t>
            </a:r>
          </a:p>
          <a:p>
            <a:pPr algn="just">
              <a:buNone/>
            </a:pPr>
            <a:r>
              <a:rPr lang="en-US" sz="2200" dirty="0" smtClean="0"/>
              <a:t>		In case of start method, a new thread will be created which is responsible for the execution of run method.</a:t>
            </a:r>
          </a:p>
          <a:p>
            <a:pPr algn="just">
              <a:buNone/>
            </a:pPr>
            <a:endParaRPr lang="en-US" sz="2200" dirty="0" smtClean="0"/>
          </a:p>
          <a:p>
            <a:pPr algn="just">
              <a:buNone/>
            </a:pPr>
            <a:r>
              <a:rPr lang="en-US" sz="2200" dirty="0" smtClean="0"/>
              <a:t>Run():</a:t>
            </a:r>
          </a:p>
          <a:p>
            <a:pPr algn="just">
              <a:buNone/>
            </a:pPr>
            <a:r>
              <a:rPr lang="en-US" sz="2200" dirty="0" smtClean="0"/>
              <a:t>		In case of run method, no new thread will be created and the run method will be executed just like a normal method call.</a:t>
            </a:r>
            <a:endParaRPr lang="en-US" sz="2200" dirty="0"/>
          </a:p>
        </p:txBody>
      </p:sp>
      <p:sp>
        <p:nvSpPr>
          <p:cNvPr id="3" name="Title 1"/>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pPr algn="ctr"/>
            <a:r>
              <a:rPr lang="en-US" sz="3600" b="0" dirty="0" smtClean="0">
                <a:latin typeface="Calibri" pitchFamily="34" charset="0"/>
              </a:rPr>
              <a:t>start and run method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410200"/>
          </a:xfrm>
        </p:spPr>
        <p:txBody>
          <a:bodyPr>
            <a:noAutofit/>
          </a:bodyPr>
          <a:lstStyle/>
          <a:p>
            <a:pPr algn="just"/>
            <a:r>
              <a:rPr lang="en-US" sz="2000" b="1" dirty="0" smtClean="0"/>
              <a:t>public void start()</a:t>
            </a:r>
          </a:p>
          <a:p>
            <a:pPr>
              <a:buNone/>
            </a:pPr>
            <a:r>
              <a:rPr lang="en-US" sz="2000" dirty="0" smtClean="0"/>
              <a:t>	This is the method which is used for making the Thread to start to execute the thread logic in a separate path of execution. The method start is internally calling the method run ().</a:t>
            </a:r>
          </a:p>
          <a:p>
            <a:pPr algn="just">
              <a:buNone/>
            </a:pPr>
            <a:r>
              <a:rPr lang="en-US" sz="1200" dirty="0" smtClean="0"/>
              <a:t>  </a:t>
            </a:r>
          </a:p>
          <a:p>
            <a:pPr algn="just"/>
            <a:r>
              <a:rPr lang="en-US" sz="2000" b="1" dirty="0" smtClean="0"/>
              <a:t>public void run()</a:t>
            </a:r>
          </a:p>
          <a:p>
            <a:pPr algn="just">
              <a:buNone/>
            </a:pPr>
            <a:r>
              <a:rPr lang="en-US" sz="2000" dirty="0" smtClean="0"/>
              <a:t>	If the Thread object was instantiated using a separate </a:t>
            </a:r>
            <a:r>
              <a:rPr lang="en-US" sz="2000" dirty="0" err="1" smtClean="0"/>
              <a:t>Runnable</a:t>
            </a:r>
            <a:r>
              <a:rPr lang="en-US" sz="2000" dirty="0" smtClean="0"/>
              <a:t> target, the run() method is invoked on that </a:t>
            </a:r>
            <a:r>
              <a:rPr lang="en-US" sz="2000" dirty="0" err="1" smtClean="0"/>
              <a:t>Runnable</a:t>
            </a:r>
            <a:r>
              <a:rPr lang="en-US" sz="2000" dirty="0" smtClean="0"/>
              <a:t> object. Any logic for the thread must be defined only in run() method. When the thread is started, the JVM looks for the appropriate run() method for executing the logic of the thread.</a:t>
            </a:r>
          </a:p>
          <a:p>
            <a:pPr algn="just">
              <a:buNone/>
            </a:pPr>
            <a:r>
              <a:rPr lang="en-US" sz="1200" dirty="0" smtClean="0"/>
              <a:t>   </a:t>
            </a:r>
          </a:p>
          <a:p>
            <a:pPr algn="just"/>
            <a:r>
              <a:rPr lang="en-US" sz="2000" b="1" dirty="0" smtClean="0"/>
              <a:t>public final void </a:t>
            </a:r>
            <a:r>
              <a:rPr lang="en-US" sz="2000" b="1" dirty="0" err="1" smtClean="0"/>
              <a:t>setName</a:t>
            </a:r>
            <a:r>
              <a:rPr lang="en-US" sz="2000" b="1" dirty="0" smtClean="0"/>
              <a:t>(String name)</a:t>
            </a:r>
          </a:p>
          <a:p>
            <a:pPr algn="just">
              <a:buNone/>
            </a:pPr>
            <a:r>
              <a:rPr lang="en-US" sz="2000" dirty="0" smtClean="0"/>
              <a:t>	Changes the name of the Thread object. There is also a </a:t>
            </a:r>
            <a:r>
              <a:rPr lang="en-US" sz="2000" dirty="0" err="1" smtClean="0"/>
              <a:t>getName</a:t>
            </a:r>
            <a:r>
              <a:rPr lang="en-US" sz="2000" dirty="0" smtClean="0"/>
              <a:t>() method for retrieving the name.</a:t>
            </a:r>
          </a:p>
        </p:txBody>
      </p:sp>
      <p:sp>
        <p:nvSpPr>
          <p:cNvPr id="3" name="Title 2"/>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pPr algn="ctr"/>
            <a:r>
              <a:rPr lang="en-US" sz="3600" b="0" dirty="0" smtClean="0">
                <a:latin typeface="Calibri" pitchFamily="34" charset="0"/>
              </a:rPr>
              <a:t>Thread Methods</a:t>
            </a:r>
            <a:endParaRPr lang="en-US" sz="3600" b="0" dirty="0">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0"/>
            <a:ext cx="8229600" cy="5410200"/>
          </a:xfrm>
        </p:spPr>
        <p:txBody>
          <a:bodyPr>
            <a:normAutofit fontScale="77500" lnSpcReduction="20000"/>
          </a:bodyPr>
          <a:lstStyle/>
          <a:p>
            <a:pPr algn="just"/>
            <a:r>
              <a:rPr lang="en-US" sz="2600" b="1" dirty="0" smtClean="0"/>
              <a:t>public final void </a:t>
            </a:r>
            <a:r>
              <a:rPr lang="en-US" sz="2600" b="1" dirty="0" err="1" smtClean="0"/>
              <a:t>setDaemon</a:t>
            </a:r>
            <a:r>
              <a:rPr lang="en-US" sz="2600" b="1" dirty="0" smtClean="0"/>
              <a:t>(</a:t>
            </a:r>
            <a:r>
              <a:rPr lang="en-US" sz="2600" b="1" dirty="0" err="1" smtClean="0"/>
              <a:t>boolean</a:t>
            </a:r>
            <a:r>
              <a:rPr lang="en-US" sz="2600" b="1" dirty="0" smtClean="0"/>
              <a:t> on)</a:t>
            </a:r>
          </a:p>
          <a:p>
            <a:pPr algn="just">
              <a:buNone/>
            </a:pPr>
            <a:r>
              <a:rPr lang="en-US" sz="2600" dirty="0" smtClean="0"/>
              <a:t>	A parameter of true denotes this Thread as a daemon thread.</a:t>
            </a:r>
          </a:p>
          <a:p>
            <a:pPr algn="just">
              <a:buNone/>
            </a:pPr>
            <a:endParaRPr lang="en-US" sz="2600" b="1" dirty="0" smtClean="0"/>
          </a:p>
          <a:p>
            <a:pPr algn="just"/>
            <a:r>
              <a:rPr lang="en-US" sz="2600" b="1" dirty="0" smtClean="0"/>
              <a:t>public final void join(long </a:t>
            </a:r>
            <a:r>
              <a:rPr lang="en-US" sz="2600" b="1" dirty="0" err="1" smtClean="0"/>
              <a:t>millisec</a:t>
            </a:r>
            <a:r>
              <a:rPr lang="en-US" sz="2600" b="1" dirty="0" smtClean="0"/>
              <a:t> )</a:t>
            </a:r>
          </a:p>
          <a:p>
            <a:pPr algn="just">
              <a:buNone/>
            </a:pPr>
            <a:r>
              <a:rPr lang="en-US" sz="2600" dirty="0" smtClean="0"/>
              <a:t>	The current thread invokes this method on a second thread, causing the current thread to block until the second thread terminates or the specified number of milliseconds passes.</a:t>
            </a:r>
          </a:p>
          <a:p>
            <a:pPr algn="just">
              <a:buNone/>
            </a:pPr>
            <a:endParaRPr lang="en-US" sz="2600" dirty="0" smtClean="0"/>
          </a:p>
          <a:p>
            <a:pPr algn="just"/>
            <a:r>
              <a:rPr lang="en-US" sz="2600" b="1" dirty="0" smtClean="0"/>
              <a:t>public void interrupt()</a:t>
            </a:r>
          </a:p>
          <a:p>
            <a:pPr algn="just">
              <a:buNone/>
            </a:pPr>
            <a:r>
              <a:rPr lang="en-US" sz="2600" dirty="0" smtClean="0"/>
              <a:t>	Interrupts this thread, causing it to continue execution if it was blocked for any reason.</a:t>
            </a:r>
          </a:p>
          <a:p>
            <a:pPr algn="just">
              <a:buNone/>
            </a:pPr>
            <a:endParaRPr lang="en-US" sz="2600" dirty="0" smtClean="0"/>
          </a:p>
          <a:p>
            <a:pPr algn="just"/>
            <a:r>
              <a:rPr lang="en-US" sz="2600" b="1" dirty="0" smtClean="0"/>
              <a:t>public final </a:t>
            </a:r>
            <a:r>
              <a:rPr lang="en-US" sz="2600" b="1" dirty="0" err="1" smtClean="0"/>
              <a:t>boolean</a:t>
            </a:r>
            <a:r>
              <a:rPr lang="en-US" sz="2600" b="1" dirty="0" smtClean="0"/>
              <a:t> </a:t>
            </a:r>
            <a:r>
              <a:rPr lang="en-US" sz="2600" b="1" dirty="0" err="1" smtClean="0"/>
              <a:t>isAlive</a:t>
            </a:r>
            <a:r>
              <a:rPr lang="en-US" sz="2600" b="1" dirty="0" smtClean="0"/>
              <a:t>()</a:t>
            </a:r>
          </a:p>
          <a:p>
            <a:pPr algn="just">
              <a:buNone/>
            </a:pPr>
            <a:r>
              <a:rPr lang="en-US" sz="2600" dirty="0" smtClean="0"/>
              <a:t>	Returns true if the thread is alive, which is any time after the thread has been started but before it runs to completion.</a:t>
            </a:r>
          </a:p>
          <a:p>
            <a:pPr algn="just">
              <a:buNone/>
            </a:pPr>
            <a:endParaRPr lang="en-US" sz="2600" dirty="0" smtClean="0"/>
          </a:p>
        </p:txBody>
      </p:sp>
      <p:sp>
        <p:nvSpPr>
          <p:cNvPr id="3" name="Title 2"/>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pPr algn="ctr"/>
            <a:r>
              <a:rPr lang="en-US" sz="3600" b="0" dirty="0" smtClean="0">
                <a:latin typeface="Calibri" pitchFamily="34" charset="0"/>
              </a:rPr>
              <a:t>Thread Methods</a:t>
            </a:r>
            <a:endParaRPr lang="en-US" sz="3600" b="0" dirty="0">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50709"/>
            <a:ext cx="8229600" cy="5473891"/>
          </a:xfrm>
        </p:spPr>
        <p:txBody>
          <a:bodyPr>
            <a:normAutofit fontScale="92500" lnSpcReduction="10000"/>
          </a:bodyPr>
          <a:lstStyle/>
          <a:p>
            <a:pPr algn="just"/>
            <a:r>
              <a:rPr lang="en-US" sz="2200" b="1" dirty="0" smtClean="0"/>
              <a:t>public final void suspend():</a:t>
            </a:r>
          </a:p>
          <a:p>
            <a:pPr algn="just">
              <a:buNone/>
            </a:pPr>
            <a:r>
              <a:rPr lang="en-US" sz="2200" dirty="0" smtClean="0"/>
              <a:t>	This method is used for suspending the thread from current execution of thread. When the thread is suspended, it sends to waiting state by keeping the temporary results in process control block (PCB) or job control block (JCB).</a:t>
            </a:r>
          </a:p>
          <a:p>
            <a:pPr algn="just">
              <a:buNone/>
            </a:pPr>
            <a:endParaRPr lang="en-US" sz="2200" dirty="0" smtClean="0"/>
          </a:p>
          <a:p>
            <a:pPr algn="just"/>
            <a:r>
              <a:rPr lang="en-US" sz="2200" b="1" dirty="0" smtClean="0"/>
              <a:t>public final void resume():</a:t>
            </a:r>
          </a:p>
          <a:p>
            <a:pPr algn="just">
              <a:buNone/>
            </a:pPr>
            <a:r>
              <a:rPr lang="en-US" sz="2200" dirty="0" smtClean="0"/>
              <a:t>	This method is used for bringing the suspended thread from waiting state to ready state. When the thread is resumed to start executing from where it left out previously by retrieving the previous result from PCB.</a:t>
            </a:r>
          </a:p>
          <a:p>
            <a:pPr algn="just">
              <a:buNone/>
            </a:pPr>
            <a:endParaRPr lang="en-US" sz="2200" dirty="0" smtClean="0"/>
          </a:p>
          <a:p>
            <a:pPr algn="just"/>
            <a:r>
              <a:rPr lang="en-US" sz="2200" b="1" dirty="0" smtClean="0"/>
              <a:t>public final void stop():</a:t>
            </a:r>
          </a:p>
          <a:p>
            <a:pPr algn="just">
              <a:buNone/>
            </a:pPr>
            <a:r>
              <a:rPr lang="en-US" sz="2200" dirty="0" smtClean="0"/>
              <a:t>	This method is used to stop the execution of the current thread and the thread goes to halted state from running state. When the thread is restarted it starts executing from the beginning only.</a:t>
            </a:r>
          </a:p>
          <a:p>
            <a:endParaRPr lang="en-US" dirty="0" smtClean="0"/>
          </a:p>
          <a:p>
            <a:pPr>
              <a:buNone/>
            </a:pPr>
            <a:endParaRPr lang="en-US" dirty="0"/>
          </a:p>
        </p:txBody>
      </p:sp>
      <p:sp>
        <p:nvSpPr>
          <p:cNvPr id="3" name="Title 2"/>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pPr algn="ctr"/>
            <a:r>
              <a:rPr lang="en-US" sz="3600" b="0" dirty="0" smtClean="0">
                <a:latin typeface="Calibri" pitchFamily="34" charset="0"/>
              </a:rPr>
              <a:t>Thread Methods</a:t>
            </a:r>
            <a:endParaRPr lang="en-US" sz="3600" b="0" dirty="0">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38200"/>
            <a:ext cx="8229600" cy="5943600"/>
          </a:xfrm>
        </p:spPr>
        <p:txBody>
          <a:bodyPr>
            <a:normAutofit fontScale="55000" lnSpcReduction="20000"/>
          </a:bodyPr>
          <a:lstStyle/>
          <a:p>
            <a:pPr algn="just"/>
            <a:r>
              <a:rPr lang="en-US" sz="4400" b="1" dirty="0" smtClean="0"/>
              <a:t> P</a:t>
            </a:r>
            <a:r>
              <a:rPr lang="en-US" sz="3600" b="1" dirty="0" smtClean="0"/>
              <a:t>ublic static void yield()</a:t>
            </a:r>
          </a:p>
          <a:p>
            <a:pPr algn="just">
              <a:buNone/>
            </a:pPr>
            <a:r>
              <a:rPr lang="en-US" sz="3600" dirty="0" smtClean="0"/>
              <a:t>	Causes the currently running thread to yield to any other threads of the same priority that are waiting to be scheduled.</a:t>
            </a:r>
          </a:p>
          <a:p>
            <a:pPr algn="just">
              <a:buNone/>
            </a:pPr>
            <a:endParaRPr lang="en-US" sz="3600" b="1" dirty="0" smtClean="0"/>
          </a:p>
          <a:p>
            <a:pPr algn="just"/>
            <a:r>
              <a:rPr lang="en-US" sz="3600" b="1" dirty="0" smtClean="0"/>
              <a:t>public static void sleep(long </a:t>
            </a:r>
            <a:r>
              <a:rPr lang="en-US" sz="3600" b="1" dirty="0" err="1" smtClean="0"/>
              <a:t>millisec</a:t>
            </a:r>
            <a:r>
              <a:rPr lang="en-US" sz="3600" b="1" dirty="0" smtClean="0"/>
              <a:t>)</a:t>
            </a:r>
          </a:p>
          <a:p>
            <a:pPr algn="just">
              <a:buNone/>
            </a:pPr>
            <a:r>
              <a:rPr lang="en-US" sz="3600" dirty="0" smtClean="0"/>
              <a:t>	Causes the currently running thread to block for at least the specified number of milliseconds.</a:t>
            </a:r>
          </a:p>
          <a:p>
            <a:pPr algn="just">
              <a:buNone/>
            </a:pPr>
            <a:endParaRPr lang="en-US" sz="3600" dirty="0" smtClean="0"/>
          </a:p>
          <a:p>
            <a:pPr algn="just"/>
            <a:r>
              <a:rPr lang="en-US" sz="3600" b="1" dirty="0" smtClean="0"/>
              <a:t>public static </a:t>
            </a:r>
            <a:r>
              <a:rPr lang="en-US" sz="3600" b="1" dirty="0" err="1" smtClean="0"/>
              <a:t>boolean</a:t>
            </a:r>
            <a:r>
              <a:rPr lang="en-US" sz="3600" b="1" dirty="0" smtClean="0"/>
              <a:t> </a:t>
            </a:r>
            <a:r>
              <a:rPr lang="en-US" sz="3600" b="1" dirty="0" err="1" smtClean="0"/>
              <a:t>holdsLock</a:t>
            </a:r>
            <a:r>
              <a:rPr lang="en-US" sz="3600" b="1" dirty="0" smtClean="0"/>
              <a:t>(Object x)</a:t>
            </a:r>
          </a:p>
          <a:p>
            <a:pPr algn="just">
              <a:buNone/>
            </a:pPr>
            <a:r>
              <a:rPr lang="en-US" sz="3600" dirty="0" smtClean="0"/>
              <a:t>	Returns true if the current thread holds the lock on the given Object.</a:t>
            </a:r>
          </a:p>
          <a:p>
            <a:pPr algn="just">
              <a:buNone/>
            </a:pPr>
            <a:endParaRPr lang="en-US" sz="3600" dirty="0" smtClean="0"/>
          </a:p>
          <a:p>
            <a:pPr algn="just"/>
            <a:r>
              <a:rPr lang="en-US" sz="3600" b="1" dirty="0" smtClean="0"/>
              <a:t>public static Thread </a:t>
            </a:r>
            <a:r>
              <a:rPr lang="en-US" sz="3600" b="1" dirty="0" err="1" smtClean="0"/>
              <a:t>currentThread</a:t>
            </a:r>
            <a:r>
              <a:rPr lang="en-US" sz="3600" b="1" dirty="0" smtClean="0"/>
              <a:t>()</a:t>
            </a:r>
          </a:p>
          <a:p>
            <a:pPr algn="just">
              <a:buNone/>
            </a:pPr>
            <a:r>
              <a:rPr lang="en-US" sz="3600" dirty="0" smtClean="0"/>
              <a:t>	Returns a reference to the currently running thread, which is the thread that invokes this method.</a:t>
            </a:r>
          </a:p>
          <a:p>
            <a:pPr algn="just">
              <a:buNone/>
            </a:pPr>
            <a:endParaRPr lang="en-US" sz="3600" dirty="0" smtClean="0"/>
          </a:p>
          <a:p>
            <a:pPr algn="just"/>
            <a:r>
              <a:rPr lang="en-US" sz="3600" b="1" dirty="0" smtClean="0"/>
              <a:t>public static void </a:t>
            </a:r>
            <a:r>
              <a:rPr lang="en-US" sz="3600" b="1" dirty="0" err="1" smtClean="0"/>
              <a:t>dumpStack</a:t>
            </a:r>
            <a:r>
              <a:rPr lang="en-US" sz="3600" b="1" dirty="0" smtClean="0"/>
              <a:t>()</a:t>
            </a:r>
          </a:p>
          <a:p>
            <a:pPr algn="just">
              <a:buNone/>
            </a:pPr>
            <a:r>
              <a:rPr lang="en-US" sz="3600" dirty="0" smtClean="0"/>
              <a:t>	Prints the stack trace for the currently running thread, which is useful when debugging a multithreaded application.</a:t>
            </a:r>
            <a:endParaRPr lang="en-US" sz="3600" dirty="0"/>
          </a:p>
        </p:txBody>
      </p:sp>
      <p:sp>
        <p:nvSpPr>
          <p:cNvPr id="3" name="Title 2"/>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pPr algn="ctr"/>
            <a:r>
              <a:rPr lang="en-US" sz="3600" b="0" dirty="0" smtClean="0">
                <a:latin typeface="Calibri" pitchFamily="34" charset="0"/>
              </a:rPr>
              <a:t>Static Methods</a:t>
            </a:r>
            <a:endParaRPr lang="en-US" sz="3600" b="0" dirty="0">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718CF4-5AF7-4C83-83B9-E56FD8DA35A6}" type="datetime1">
              <a:rPr lang="en-US" smtClean="0"/>
              <a:pPr/>
              <a:t>7/10/2023</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29</a:t>
            </a:fld>
            <a:endParaRPr lang="en-US"/>
          </a:p>
        </p:txBody>
      </p:sp>
      <p:sp>
        <p:nvSpPr>
          <p:cNvPr id="8" name="TextBox 7"/>
          <p:cNvSpPr txBox="1"/>
          <p:nvPr/>
        </p:nvSpPr>
        <p:spPr>
          <a:xfrm>
            <a:off x="2819400" y="2743200"/>
            <a:ext cx="3276600" cy="769441"/>
          </a:xfrm>
          <a:prstGeom prst="rect">
            <a:avLst/>
          </a:prstGeom>
          <a:noFill/>
        </p:spPr>
        <p:txBody>
          <a:bodyPr wrap="square" rtlCol="0">
            <a:spAutoFit/>
          </a:bodyPr>
          <a:lstStyle/>
          <a:p>
            <a:r>
              <a:rPr lang="en-US" sz="4400" b="1" dirty="0" smtClean="0"/>
              <a:t>Thank You</a:t>
            </a:r>
            <a:endParaRPr lang="en-US" sz="4400" b="1" dirty="0"/>
          </a:p>
        </p:txBody>
      </p:sp>
      <p:sp>
        <p:nvSpPr>
          <p:cNvPr id="9" name="Rectangle 8"/>
          <p:cNvSpPr/>
          <p:nvPr/>
        </p:nvSpPr>
        <p:spPr>
          <a:xfrm>
            <a:off x="914400" y="1524000"/>
            <a:ext cx="5410200" cy="349250"/>
          </a:xfrm>
          <a:prstGeom prst="rect">
            <a:avLst/>
          </a:prstGeom>
        </p:spPr>
        <p:txBody>
          <a:bodyPr>
            <a:spAutoFit/>
          </a:bodyPr>
          <a:lstStyle/>
          <a:p>
            <a:pPr marL="173038" indent="-173038" fontAlgn="auto">
              <a:lnSpc>
                <a:spcPct val="93000"/>
              </a:lnSpc>
              <a:spcBef>
                <a:spcPts val="0"/>
              </a:spcBef>
              <a:spcAft>
                <a:spcPts val="0"/>
              </a:spcAft>
              <a:tabLst>
                <a:tab pos="173038" algn="l"/>
                <a:tab pos="630238" algn="l"/>
                <a:tab pos="1087438" algn="l"/>
                <a:tab pos="1544638" algn="l"/>
                <a:tab pos="2001838" algn="l"/>
                <a:tab pos="2459038" algn="l"/>
                <a:tab pos="2916238" algn="l"/>
                <a:tab pos="3373438" algn="l"/>
                <a:tab pos="3830638" algn="l"/>
                <a:tab pos="4287838" algn="l"/>
                <a:tab pos="4745038" algn="l"/>
                <a:tab pos="5202238" algn="l"/>
                <a:tab pos="5659438" algn="l"/>
                <a:tab pos="6116638" algn="l"/>
                <a:tab pos="6573838" algn="l"/>
                <a:tab pos="7031038" algn="l"/>
                <a:tab pos="7488238" algn="l"/>
                <a:tab pos="7945438" algn="l"/>
                <a:tab pos="8402638" algn="l"/>
                <a:tab pos="8859838" algn="l"/>
                <a:tab pos="9317038" algn="l"/>
              </a:tabLst>
              <a:defRPr/>
            </a:pPr>
            <a:r>
              <a:rPr lang="en-GB" dirty="0">
                <a:solidFill>
                  <a:schemeClr val="tx1">
                    <a:lumMod val="95000"/>
                    <a:lumOff val="5000"/>
                  </a:schemeClr>
                </a:solidFill>
                <a:latin typeface="Times New Roman" pitchFamily="18" charset="0"/>
                <a:cs typeface="Times New Roman" pitchFamily="18" charset="0"/>
              </a:rPr>
              <a:t>For further info please visit </a:t>
            </a:r>
            <a:r>
              <a:rPr lang="en-GB" dirty="0">
                <a:solidFill>
                  <a:schemeClr val="tx1">
                    <a:lumMod val="95000"/>
                    <a:lumOff val="5000"/>
                  </a:schemeClr>
                </a:solidFill>
                <a:latin typeface="Times New Roman" pitchFamily="18" charset="0"/>
                <a:cs typeface="Times New Roman" pitchFamily="18" charset="0"/>
                <a:hlinkClick r:id="rId2"/>
              </a:rPr>
              <a:t>www.techstratinc.com</a:t>
            </a:r>
            <a:r>
              <a:rPr lang="en-GB" dirty="0">
                <a:solidFill>
                  <a:schemeClr val="tx1">
                    <a:lumMod val="95000"/>
                    <a:lumOff val="5000"/>
                  </a:schemeClr>
                </a:solidFill>
                <a:latin typeface="Times New Roman" pitchFamily="18" charset="0"/>
                <a:cs typeface="Times New Roman" pitchFamily="18" charset="0"/>
              </a:rPr>
              <a:t> </a:t>
            </a:r>
            <a:endParaRPr lang="en-GB"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5029200"/>
          </a:xfrm>
        </p:spPr>
        <p:txBody>
          <a:bodyPr>
            <a:normAutofit lnSpcReduction="10000"/>
          </a:bodyPr>
          <a:lstStyle/>
          <a:p>
            <a:pPr algn="just">
              <a:buNone/>
            </a:pPr>
            <a:r>
              <a:rPr lang="en-US" dirty="0" smtClean="0"/>
              <a:t>	</a:t>
            </a:r>
            <a:r>
              <a:rPr lang="en-US" sz="2800" dirty="0" smtClean="0"/>
              <a:t>	</a:t>
            </a:r>
            <a:r>
              <a:rPr lang="en-US" sz="2000" dirty="0" smtClean="0"/>
              <a:t>A thread, </a:t>
            </a:r>
            <a:r>
              <a:rPr lang="en-US" sz="2000" dirty="0"/>
              <a:t>in the context of Java, is the path followed </a:t>
            </a:r>
            <a:r>
              <a:rPr lang="en-US" sz="2000" dirty="0" smtClean="0"/>
              <a:t>when </a:t>
            </a:r>
            <a:r>
              <a:rPr lang="en-US" sz="2000" dirty="0"/>
              <a:t>executing </a:t>
            </a:r>
            <a:r>
              <a:rPr lang="en-US" sz="2000" dirty="0" smtClean="0"/>
              <a:t>a program. </a:t>
            </a:r>
            <a:r>
              <a:rPr lang="en-US" sz="2000" dirty="0"/>
              <a:t>A thread is a single sequential flow of control within a program.</a:t>
            </a:r>
            <a:r>
              <a:rPr lang="en-US" sz="2000" dirty="0" smtClean="0"/>
              <a:t> </a:t>
            </a:r>
          </a:p>
          <a:p>
            <a:pPr algn="just">
              <a:buNone/>
            </a:pPr>
            <a:r>
              <a:rPr lang="en-US" sz="2000" i="1" dirty="0"/>
              <a:t>	</a:t>
            </a:r>
            <a:r>
              <a:rPr lang="en-US" sz="2000" i="1" dirty="0" smtClean="0"/>
              <a:t>	</a:t>
            </a:r>
            <a:r>
              <a:rPr lang="en-US" sz="2000" dirty="0" smtClean="0"/>
              <a:t>All </a:t>
            </a:r>
            <a:r>
              <a:rPr lang="en-US" sz="2000" dirty="0"/>
              <a:t>Java programs have at least one thread, known as the main thread, which is created by the JVM at the program’s start, when the main() method is invoked with the main thread. </a:t>
            </a:r>
            <a:endParaRPr lang="en-US" sz="2000" dirty="0" smtClean="0"/>
          </a:p>
          <a:p>
            <a:pPr algn="just">
              <a:buNone/>
            </a:pPr>
            <a:r>
              <a:rPr lang="en-US" sz="2000" dirty="0" smtClean="0"/>
              <a:t>		Java is a multi-threaded application that allows multiple thread execution at any particular time. In a single-threaded application, only one thread is executed at a time because the application or program can handle only one task at a time. 	</a:t>
            </a:r>
          </a:p>
          <a:p>
            <a:pPr>
              <a:buNone/>
            </a:pPr>
            <a:r>
              <a:rPr lang="en-US" sz="2000" dirty="0" smtClean="0"/>
              <a:t>	</a:t>
            </a:r>
            <a:r>
              <a:rPr lang="en-US" sz="2000" i="1" dirty="0" smtClean="0"/>
              <a:t>Example:</a:t>
            </a:r>
          </a:p>
          <a:p>
            <a:pPr>
              <a:buNone/>
            </a:pPr>
            <a:r>
              <a:rPr lang="en-US" sz="2000" dirty="0" smtClean="0"/>
              <a:t>		Landlines are single threaded</a:t>
            </a:r>
          </a:p>
          <a:p>
            <a:pPr>
              <a:buNone/>
            </a:pPr>
            <a:r>
              <a:rPr lang="en-US" sz="2000" dirty="0" smtClean="0"/>
              <a:t>		Smart phones are multi-threaded.</a:t>
            </a:r>
          </a:p>
        </p:txBody>
      </p:sp>
      <p:sp>
        <p:nvSpPr>
          <p:cNvPr id="2" name="Title 1"/>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r>
              <a:rPr lang="en-US" sz="3600" dirty="0" smtClean="0">
                <a:latin typeface="Calibri" pitchFamily="34" charset="0"/>
              </a:rPr>
              <a:t>Thread</a:t>
            </a:r>
            <a:endParaRPr lang="en-US" sz="3600" dirty="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229600" cy="4648200"/>
          </a:xfrm>
        </p:spPr>
        <p:txBody>
          <a:bodyPr>
            <a:normAutofit fontScale="92500" lnSpcReduction="10000"/>
          </a:bodyPr>
          <a:lstStyle/>
          <a:p>
            <a:pPr algn="just">
              <a:buNone/>
            </a:pPr>
            <a:endParaRPr lang="en-US" b="1" dirty="0" smtClean="0"/>
          </a:p>
          <a:p>
            <a:pPr algn="just">
              <a:buNone/>
            </a:pPr>
            <a:r>
              <a:rPr lang="en-US" dirty="0" smtClean="0"/>
              <a:t>		</a:t>
            </a:r>
            <a:r>
              <a:rPr lang="en-US" sz="2200" dirty="0" smtClean="0"/>
              <a:t>A </a:t>
            </a:r>
            <a:r>
              <a:rPr lang="en-US" sz="2200" dirty="0"/>
              <a:t>program is said to be a multi threaded program if and only if in which there exist ‘n’ number </a:t>
            </a:r>
            <a:r>
              <a:rPr lang="en-US" sz="2200" dirty="0" smtClean="0"/>
              <a:t>of sub-programs </a:t>
            </a:r>
            <a:r>
              <a:rPr lang="en-US" sz="2200" dirty="0"/>
              <a:t>there exist a separate flow of control. All such flow of controls are </a:t>
            </a:r>
            <a:r>
              <a:rPr lang="en-US" sz="2200" dirty="0" smtClean="0"/>
              <a:t>executing concurrently </a:t>
            </a:r>
            <a:r>
              <a:rPr lang="en-US" sz="2200" dirty="0"/>
              <a:t>such flow of controls are known as threads and such type of applications </a:t>
            </a:r>
            <a:r>
              <a:rPr lang="en-US" sz="2200" dirty="0" smtClean="0"/>
              <a:t>or programs </a:t>
            </a:r>
            <a:r>
              <a:rPr lang="en-US" sz="2200" dirty="0"/>
              <a:t>is called multi threaded programs</a:t>
            </a:r>
            <a:r>
              <a:rPr lang="en-US" sz="2200" dirty="0" smtClean="0"/>
              <a:t>.</a:t>
            </a:r>
          </a:p>
          <a:p>
            <a:pPr algn="just">
              <a:buNone/>
            </a:pPr>
            <a:endParaRPr lang="en-US" sz="2200" dirty="0"/>
          </a:p>
          <a:p>
            <a:pPr algn="just">
              <a:buNone/>
            </a:pPr>
            <a:r>
              <a:rPr lang="en-US" sz="2200" dirty="0" smtClean="0"/>
              <a:t>		The </a:t>
            </a:r>
            <a:r>
              <a:rPr lang="en-US" sz="2200" dirty="0"/>
              <a:t>languages like C, C++ comes under single threaded modeling languages, since there </a:t>
            </a:r>
            <a:r>
              <a:rPr lang="en-US" sz="2200" dirty="0" smtClean="0"/>
              <a:t>exist single </a:t>
            </a:r>
            <a:r>
              <a:rPr lang="en-US" sz="2200" dirty="0"/>
              <a:t>flow of controls where as the languages like JAVA, DOT NET are treated as multi </a:t>
            </a:r>
            <a:r>
              <a:rPr lang="en-US" sz="2200" dirty="0" smtClean="0"/>
              <a:t>threaded modeling </a:t>
            </a:r>
            <a:r>
              <a:rPr lang="en-US" sz="2200" dirty="0"/>
              <a:t>languages, since there is a possibility of creating multiple flow of </a:t>
            </a:r>
            <a:r>
              <a:rPr lang="en-US" sz="2200" dirty="0" smtClean="0"/>
              <a:t>controls. </a:t>
            </a:r>
          </a:p>
          <a:p>
            <a:pPr algn="just">
              <a:buNone/>
            </a:pPr>
            <a:r>
              <a:rPr lang="en-US" dirty="0"/>
              <a:t>	</a:t>
            </a:r>
            <a:r>
              <a:rPr lang="en-US" dirty="0" smtClean="0"/>
              <a:t>	</a:t>
            </a:r>
            <a:endParaRPr lang="en-US" dirty="0"/>
          </a:p>
        </p:txBody>
      </p:sp>
      <p:sp>
        <p:nvSpPr>
          <p:cNvPr id="4" name="Title 1"/>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r>
              <a:rPr lang="en-US" sz="3600" dirty="0" smtClean="0">
                <a:latin typeface="Calibri" pitchFamily="34" charset="0"/>
              </a:rPr>
              <a:t>Thread</a:t>
            </a:r>
            <a:endParaRPr lang="en-US" sz="3600" dirty="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r>
              <a:rPr lang="en-US" sz="3600" dirty="0" smtClean="0">
                <a:latin typeface="Calibri" pitchFamily="34" charset="0"/>
              </a:rPr>
              <a:t>Thread</a:t>
            </a:r>
            <a:endParaRPr lang="en-US" sz="3600" dirty="0">
              <a:latin typeface="Calibri" pitchFamily="34" charset="0"/>
            </a:endParaRPr>
          </a:p>
        </p:txBody>
      </p:sp>
      <p:sp>
        <p:nvSpPr>
          <p:cNvPr id="6" name="TextBox 5"/>
          <p:cNvSpPr txBox="1"/>
          <p:nvPr/>
        </p:nvSpPr>
        <p:spPr>
          <a:xfrm>
            <a:off x="228600" y="685800"/>
            <a:ext cx="7543800" cy="255454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class Current {</a:t>
            </a:r>
          </a:p>
          <a:p>
            <a:r>
              <a:rPr lang="en-IN" sz="2000" dirty="0" smtClean="0">
                <a:latin typeface="Times New Roman" panose="02020603050405020304" pitchFamily="18" charset="0"/>
                <a:cs typeface="Times New Roman" panose="02020603050405020304" pitchFamily="18" charset="0"/>
              </a:rPr>
              <a:t>	public </a:t>
            </a:r>
            <a:r>
              <a:rPr lang="en-IN" sz="2000" dirty="0">
                <a:latin typeface="Times New Roman" panose="02020603050405020304" pitchFamily="18" charset="0"/>
                <a:cs typeface="Times New Roman" panose="02020603050405020304" pitchFamily="18" charset="0"/>
              </a:rPr>
              <a:t>static void main (String[]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Thread </a:t>
            </a:r>
            <a:r>
              <a:rPr lang="en-IN" sz="2000" dirty="0">
                <a:latin typeface="Times New Roman" panose="02020603050405020304" pitchFamily="18" charset="0"/>
                <a:cs typeface="Times New Roman" panose="02020603050405020304" pitchFamily="18" charset="0"/>
              </a:rPr>
              <a:t>t  = </a:t>
            </a:r>
            <a:r>
              <a:rPr lang="en-IN" sz="2000" dirty="0" err="1">
                <a:latin typeface="Times New Roman" panose="02020603050405020304" pitchFamily="18" charset="0"/>
                <a:cs typeface="Times New Roman" panose="02020603050405020304" pitchFamily="18" charset="0"/>
              </a:rPr>
              <a:t>Thread.currentThread</a:t>
            </a:r>
            <a:r>
              <a:rPr lang="en-IN" sz="2000" dirty="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System.out.println</a:t>
            </a:r>
            <a:r>
              <a:rPr lang="en-IN" sz="2000" dirty="0">
                <a:latin typeface="Times New Roman" panose="02020603050405020304" pitchFamily="18" charset="0"/>
                <a:cs typeface="Times New Roman" panose="02020603050405020304" pitchFamily="18" charset="0"/>
              </a:rPr>
              <a:t>("Current :"+t);</a:t>
            </a:r>
          </a:p>
          <a:p>
            <a:r>
              <a:rPr lang="en-IN" sz="2000" dirty="0" smtClean="0">
                <a:latin typeface="Times New Roman" panose="02020603050405020304" pitchFamily="18" charset="0"/>
                <a:cs typeface="Times New Roman" panose="02020603050405020304" pitchFamily="18" charset="0"/>
              </a:rPr>
              <a:t>	System.out.println</a:t>
            </a:r>
            <a:r>
              <a:rPr lang="en-IN" sz="2000" dirty="0">
                <a:latin typeface="Times New Roman" panose="02020603050405020304" pitchFamily="18" charset="0"/>
                <a:cs typeface="Times New Roman" panose="02020603050405020304" pitchFamily="18" charset="0"/>
              </a:rPr>
              <a:t>("Current :"+</a:t>
            </a:r>
            <a:r>
              <a:rPr lang="en-IN" sz="2000" dirty="0" err="1">
                <a:latin typeface="Times New Roman" panose="02020603050405020304" pitchFamily="18" charset="0"/>
                <a:cs typeface="Times New Roman" panose="02020603050405020304" pitchFamily="18" charset="0"/>
              </a:rPr>
              <a:t>t.getName</a:t>
            </a:r>
            <a:r>
              <a:rPr lang="en-IN" sz="2000" dirty="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399" y="2672020"/>
            <a:ext cx="38004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7200" y="4419600"/>
            <a:ext cx="7696200" cy="400110"/>
          </a:xfrm>
          <a:prstGeom prst="rect">
            <a:avLst/>
          </a:prstGeom>
          <a:noFill/>
        </p:spPr>
        <p:txBody>
          <a:bodyPr wrap="square" rtlCol="0">
            <a:spAutoFit/>
          </a:bodyPr>
          <a:lstStyle/>
          <a:p>
            <a:r>
              <a:rPr lang="en-US" sz="2000" b="1" dirty="0" smtClean="0"/>
              <a:t>Q: Which thread always run in a Java Program by default ?</a:t>
            </a:r>
            <a:endParaRPr lang="en-IN" sz="2000" b="1" dirty="0"/>
          </a:p>
        </p:txBody>
      </p:sp>
    </p:spTree>
    <p:extLst>
      <p:ext uri="{BB962C8B-B14F-4D97-AF65-F5344CB8AC3E}">
        <p14:creationId xmlns:p14="http://schemas.microsoft.com/office/powerpoint/2010/main" val="2466291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r>
              <a:rPr lang="en-US" sz="3600" dirty="0" smtClean="0">
                <a:latin typeface="Calibri" pitchFamily="34" charset="0"/>
              </a:rPr>
              <a:t>Thread</a:t>
            </a:r>
            <a:endParaRPr lang="en-US" sz="3600" dirty="0">
              <a:latin typeface="Calibri" pitchFamily="34" charset="0"/>
            </a:endParaRPr>
          </a:p>
        </p:txBody>
      </p:sp>
      <p:sp>
        <p:nvSpPr>
          <p:cNvPr id="2" name="TextBox 1"/>
          <p:cNvSpPr txBox="1"/>
          <p:nvPr/>
        </p:nvSpPr>
        <p:spPr>
          <a:xfrm>
            <a:off x="228600" y="838200"/>
            <a:ext cx="8153400" cy="1477328"/>
          </a:xfrm>
          <a:prstGeom prst="rect">
            <a:avLst/>
          </a:prstGeom>
          <a:noFill/>
        </p:spPr>
        <p:txBody>
          <a:bodyPr wrap="square" rtlCol="0">
            <a:spAutoFit/>
          </a:bodyPr>
          <a:lstStyle/>
          <a:p>
            <a:r>
              <a:rPr lang="en-US" dirty="0" smtClean="0"/>
              <a:t>A Thread represents execution of Statements.  The way the statements are executed is of two types:</a:t>
            </a:r>
          </a:p>
          <a:p>
            <a:endParaRPr lang="en-US" dirty="0"/>
          </a:p>
          <a:p>
            <a:pPr marL="400050" indent="-400050">
              <a:buAutoNum type="romanLcPeriod"/>
            </a:pPr>
            <a:r>
              <a:rPr lang="en-US" dirty="0" smtClean="0"/>
              <a:t>Single Tasking</a:t>
            </a:r>
          </a:p>
          <a:p>
            <a:pPr marL="400050" indent="-400050">
              <a:buAutoNum type="romanLcPeriod"/>
            </a:pPr>
            <a:r>
              <a:rPr lang="en-US" dirty="0" smtClean="0"/>
              <a:t>Multi Tasking</a:t>
            </a:r>
            <a:endParaRPr lang="en-IN" dirty="0" smtClean="0"/>
          </a:p>
        </p:txBody>
      </p:sp>
      <p:sp>
        <p:nvSpPr>
          <p:cNvPr id="3" name="Rectangle 2"/>
          <p:cNvSpPr/>
          <p:nvPr/>
        </p:nvSpPr>
        <p:spPr>
          <a:xfrm>
            <a:off x="1295400" y="5021693"/>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676400" y="4412093"/>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057400" y="3726293"/>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p:cNvCxnSpPr/>
          <p:nvPr/>
        </p:nvCxnSpPr>
        <p:spPr>
          <a:xfrm flipV="1">
            <a:off x="2057400" y="3726293"/>
            <a:ext cx="914400" cy="19050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0" name="Oval 9"/>
          <p:cNvSpPr/>
          <p:nvPr/>
        </p:nvSpPr>
        <p:spPr>
          <a:xfrm>
            <a:off x="2590800" y="2689021"/>
            <a:ext cx="762000" cy="732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3390900" y="2689021"/>
            <a:ext cx="914400" cy="253916"/>
          </a:xfrm>
          <a:prstGeom prst="rect">
            <a:avLst/>
          </a:prstGeom>
          <a:noFill/>
        </p:spPr>
        <p:txBody>
          <a:bodyPr wrap="square" rtlCol="0">
            <a:spAutoFit/>
          </a:bodyPr>
          <a:lstStyle/>
          <a:p>
            <a:r>
              <a:rPr lang="en-US" sz="1050" b="1" dirty="0" smtClean="0"/>
              <a:t>Processor</a:t>
            </a:r>
            <a:endParaRPr lang="en-IN" sz="1050" b="1" dirty="0"/>
          </a:p>
        </p:txBody>
      </p:sp>
      <p:sp>
        <p:nvSpPr>
          <p:cNvPr id="13" name="TextBox 12"/>
          <p:cNvSpPr txBox="1"/>
          <p:nvPr/>
        </p:nvSpPr>
        <p:spPr>
          <a:xfrm>
            <a:off x="762000" y="3937272"/>
            <a:ext cx="914400" cy="253916"/>
          </a:xfrm>
          <a:prstGeom prst="rect">
            <a:avLst/>
          </a:prstGeom>
          <a:noFill/>
        </p:spPr>
        <p:txBody>
          <a:bodyPr wrap="square" rtlCol="0">
            <a:spAutoFit/>
          </a:bodyPr>
          <a:lstStyle/>
          <a:p>
            <a:pPr algn="ctr"/>
            <a:r>
              <a:rPr lang="en-US" sz="1050" b="1" dirty="0" smtClean="0"/>
              <a:t>Jobs</a:t>
            </a:r>
            <a:endParaRPr lang="en-IN" sz="1050" b="1" dirty="0"/>
          </a:p>
        </p:txBody>
      </p:sp>
      <p:sp>
        <p:nvSpPr>
          <p:cNvPr id="14" name="TextBox 13"/>
          <p:cNvSpPr txBox="1"/>
          <p:nvPr/>
        </p:nvSpPr>
        <p:spPr>
          <a:xfrm>
            <a:off x="2743200" y="4471799"/>
            <a:ext cx="914400" cy="253916"/>
          </a:xfrm>
          <a:prstGeom prst="rect">
            <a:avLst/>
          </a:prstGeom>
          <a:noFill/>
        </p:spPr>
        <p:txBody>
          <a:bodyPr wrap="square" rtlCol="0">
            <a:spAutoFit/>
          </a:bodyPr>
          <a:lstStyle/>
          <a:p>
            <a:pPr algn="ctr"/>
            <a:r>
              <a:rPr lang="en-US" sz="1050" b="1" dirty="0" smtClean="0"/>
              <a:t>Time</a:t>
            </a:r>
            <a:endParaRPr lang="en-IN" sz="1050" b="1" dirty="0"/>
          </a:p>
        </p:txBody>
      </p:sp>
      <p:sp>
        <p:nvSpPr>
          <p:cNvPr id="16" name="Rectangle 15"/>
          <p:cNvSpPr/>
          <p:nvPr/>
        </p:nvSpPr>
        <p:spPr>
          <a:xfrm>
            <a:off x="464457" y="2415252"/>
            <a:ext cx="3962400" cy="3375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4648200" y="2415252"/>
            <a:ext cx="3962400" cy="3375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62000" y="6096000"/>
            <a:ext cx="3276600" cy="369332"/>
          </a:xfrm>
          <a:prstGeom prst="rect">
            <a:avLst/>
          </a:prstGeom>
          <a:noFill/>
        </p:spPr>
        <p:txBody>
          <a:bodyPr wrap="square" rtlCol="0">
            <a:spAutoFit/>
          </a:bodyPr>
          <a:lstStyle/>
          <a:p>
            <a:pPr algn="ctr"/>
            <a:r>
              <a:rPr lang="en-US" b="1" dirty="0" smtClean="0"/>
              <a:t>Single Tasking</a:t>
            </a:r>
            <a:endParaRPr lang="en-IN" b="1" dirty="0"/>
          </a:p>
        </p:txBody>
      </p:sp>
      <p:sp>
        <p:nvSpPr>
          <p:cNvPr id="19" name="TextBox 18"/>
          <p:cNvSpPr txBox="1"/>
          <p:nvPr/>
        </p:nvSpPr>
        <p:spPr>
          <a:xfrm>
            <a:off x="4991100" y="6096000"/>
            <a:ext cx="3276600" cy="369332"/>
          </a:xfrm>
          <a:prstGeom prst="rect">
            <a:avLst/>
          </a:prstGeom>
          <a:noFill/>
        </p:spPr>
        <p:txBody>
          <a:bodyPr wrap="square" rtlCol="0">
            <a:spAutoFit/>
          </a:bodyPr>
          <a:lstStyle/>
          <a:p>
            <a:pPr algn="ctr"/>
            <a:r>
              <a:rPr lang="en-US" b="1" dirty="0" smtClean="0"/>
              <a:t>Multi Tasking</a:t>
            </a:r>
            <a:endParaRPr lang="en-IN" b="1" dirty="0"/>
          </a:p>
        </p:txBody>
      </p:sp>
      <p:sp>
        <p:nvSpPr>
          <p:cNvPr id="20" name="Oval 19"/>
          <p:cNvSpPr/>
          <p:nvPr/>
        </p:nvSpPr>
        <p:spPr>
          <a:xfrm>
            <a:off x="6248400" y="2689021"/>
            <a:ext cx="762000" cy="732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7014029" y="2562063"/>
            <a:ext cx="914400" cy="253916"/>
          </a:xfrm>
          <a:prstGeom prst="rect">
            <a:avLst/>
          </a:prstGeom>
          <a:noFill/>
        </p:spPr>
        <p:txBody>
          <a:bodyPr wrap="square" rtlCol="0">
            <a:spAutoFit/>
          </a:bodyPr>
          <a:lstStyle/>
          <a:p>
            <a:r>
              <a:rPr lang="en-US" sz="1050" b="1" dirty="0" smtClean="0"/>
              <a:t>Processor</a:t>
            </a:r>
            <a:endParaRPr lang="en-IN" sz="1050" b="1" dirty="0"/>
          </a:p>
        </p:txBody>
      </p:sp>
      <p:sp>
        <p:nvSpPr>
          <p:cNvPr id="22" name="Rectangle 21"/>
          <p:cNvSpPr/>
          <p:nvPr/>
        </p:nvSpPr>
        <p:spPr>
          <a:xfrm>
            <a:off x="4753428" y="4103225"/>
            <a:ext cx="3733800" cy="11470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4980214" y="4412093"/>
            <a:ext cx="533400" cy="457200"/>
          </a:xfrm>
          <a:prstGeom prst="rect">
            <a:avLst/>
          </a:pr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a:t>
            </a:r>
            <a:endParaRPr lang="en-IN" sz="1200" dirty="0">
              <a:solidFill>
                <a:schemeClr val="tx1"/>
              </a:solidFill>
            </a:endParaRPr>
          </a:p>
        </p:txBody>
      </p:sp>
      <p:sp>
        <p:nvSpPr>
          <p:cNvPr id="24" name="Rectangle 23"/>
          <p:cNvSpPr/>
          <p:nvPr/>
        </p:nvSpPr>
        <p:spPr>
          <a:xfrm>
            <a:off x="5867400" y="4412093"/>
            <a:ext cx="533400" cy="457200"/>
          </a:xfrm>
          <a:prstGeom prst="rect">
            <a:avLst/>
          </a:pr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2</a:t>
            </a:r>
            <a:endParaRPr lang="en-IN" sz="1200" dirty="0">
              <a:solidFill>
                <a:schemeClr val="tx1"/>
              </a:solidFill>
            </a:endParaRPr>
          </a:p>
        </p:txBody>
      </p:sp>
      <p:sp>
        <p:nvSpPr>
          <p:cNvPr id="25" name="Rectangle 24"/>
          <p:cNvSpPr/>
          <p:nvPr/>
        </p:nvSpPr>
        <p:spPr>
          <a:xfrm>
            <a:off x="6747329" y="4412093"/>
            <a:ext cx="533400" cy="457200"/>
          </a:xfrm>
          <a:prstGeom prst="rect">
            <a:avLst/>
          </a:pr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a:t>
            </a:r>
            <a:endParaRPr lang="en-IN" sz="1200" dirty="0">
              <a:solidFill>
                <a:schemeClr val="tx1"/>
              </a:solidFill>
            </a:endParaRPr>
          </a:p>
        </p:txBody>
      </p:sp>
      <p:sp>
        <p:nvSpPr>
          <p:cNvPr id="26" name="Rectangle 25"/>
          <p:cNvSpPr/>
          <p:nvPr/>
        </p:nvSpPr>
        <p:spPr>
          <a:xfrm>
            <a:off x="7661729" y="4412093"/>
            <a:ext cx="533400" cy="457200"/>
          </a:xfrm>
          <a:prstGeom prst="rect">
            <a:avLst/>
          </a:pr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4</a:t>
            </a:r>
            <a:endParaRPr lang="en-IN" sz="1200" dirty="0">
              <a:solidFill>
                <a:schemeClr val="tx1"/>
              </a:solidFill>
            </a:endParaRPr>
          </a:p>
        </p:txBody>
      </p:sp>
      <p:cxnSp>
        <p:nvCxnSpPr>
          <p:cNvPr id="31" name="Curved Connector 30"/>
          <p:cNvCxnSpPr>
            <a:stCxn id="23" idx="0"/>
            <a:endCxn id="24" idx="0"/>
          </p:cNvCxnSpPr>
          <p:nvPr/>
        </p:nvCxnSpPr>
        <p:spPr>
          <a:xfrm rot="5400000" flipH="1" flipV="1">
            <a:off x="5690507" y="3968500"/>
            <a:ext cx="12700" cy="887186"/>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rot="5400000" flipH="1" flipV="1">
            <a:off x="6560457" y="3944030"/>
            <a:ext cx="12700" cy="887186"/>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rot="5400000" flipH="1" flipV="1">
            <a:off x="7478486" y="3955143"/>
            <a:ext cx="12700" cy="887186"/>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26" idx="2"/>
            <a:endCxn id="23" idx="2"/>
          </p:cNvCxnSpPr>
          <p:nvPr/>
        </p:nvCxnSpPr>
        <p:spPr>
          <a:xfrm rot="5400000">
            <a:off x="6587672" y="3528536"/>
            <a:ext cx="12700" cy="2681515"/>
          </a:xfrm>
          <a:prstGeom prst="curvedConnector3">
            <a:avLst>
              <a:gd name="adj1" fmla="val 44285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105400" y="3127830"/>
            <a:ext cx="1099458" cy="1284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943599" y="3755654"/>
            <a:ext cx="1718129" cy="307777"/>
          </a:xfrm>
          <a:prstGeom prst="rect">
            <a:avLst/>
          </a:prstGeom>
          <a:noFill/>
        </p:spPr>
        <p:txBody>
          <a:bodyPr wrap="square" rtlCol="0">
            <a:spAutoFit/>
          </a:bodyPr>
          <a:lstStyle/>
          <a:p>
            <a:r>
              <a:rPr lang="en-US" sz="1400" dirty="0" smtClean="0"/>
              <a:t>¼ millisecond</a:t>
            </a:r>
            <a:endParaRPr lang="en-IN" sz="1400" dirty="0"/>
          </a:p>
        </p:txBody>
      </p:sp>
    </p:spTree>
    <p:extLst>
      <p:ext uri="{BB962C8B-B14F-4D97-AF65-F5344CB8AC3E}">
        <p14:creationId xmlns:p14="http://schemas.microsoft.com/office/powerpoint/2010/main" val="1505819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r>
              <a:rPr lang="en-US" sz="3600" dirty="0" smtClean="0">
                <a:latin typeface="Calibri" pitchFamily="34" charset="0"/>
              </a:rPr>
              <a:t>Thread Creation</a:t>
            </a:r>
            <a:endParaRPr lang="en-US" sz="3600" dirty="0">
              <a:latin typeface="Calibri" pitchFamily="34" charset="0"/>
            </a:endParaRPr>
          </a:p>
        </p:txBody>
      </p:sp>
      <p:sp>
        <p:nvSpPr>
          <p:cNvPr id="5" name="TextBox 4"/>
          <p:cNvSpPr txBox="1"/>
          <p:nvPr/>
        </p:nvSpPr>
        <p:spPr>
          <a:xfrm>
            <a:off x="210457" y="671691"/>
            <a:ext cx="8077200" cy="6247864"/>
          </a:xfrm>
          <a:prstGeom prst="rect">
            <a:avLst/>
          </a:prstGeom>
          <a:noFill/>
        </p:spPr>
        <p:txBody>
          <a:bodyPr wrap="square" rtlCol="0">
            <a:spAutoFit/>
          </a:bodyPr>
          <a:lstStyle/>
          <a:p>
            <a:r>
              <a:rPr lang="en-US" sz="1600" b="1" dirty="0" smtClean="0"/>
              <a:t>We  can create our own thread by the following ways:</a:t>
            </a:r>
          </a:p>
          <a:p>
            <a:endParaRPr lang="en-US" sz="1600" dirty="0"/>
          </a:p>
          <a:p>
            <a:pPr marL="400050" indent="-400050">
              <a:buAutoNum type="romanLcPeriod"/>
            </a:pPr>
            <a:r>
              <a:rPr lang="en-US" sz="1600" dirty="0" smtClean="0"/>
              <a:t>Create a class that extends Thread class</a:t>
            </a:r>
          </a:p>
          <a:p>
            <a:r>
              <a:rPr lang="en-US" sz="1600" dirty="0"/>
              <a:t>	</a:t>
            </a:r>
            <a:r>
              <a:rPr lang="en-US" sz="1600" i="1" dirty="0" smtClean="0"/>
              <a:t>class </a:t>
            </a:r>
            <a:r>
              <a:rPr lang="en-US" sz="1600" i="1" dirty="0" err="1" smtClean="0"/>
              <a:t>Myclass</a:t>
            </a:r>
            <a:r>
              <a:rPr lang="en-US" sz="1600" i="1" dirty="0" smtClean="0"/>
              <a:t> extends Thread</a:t>
            </a:r>
          </a:p>
          <a:p>
            <a:r>
              <a:rPr lang="en-US" sz="1600" dirty="0"/>
              <a:t>	</a:t>
            </a:r>
            <a:endParaRPr lang="en-US" sz="1600" dirty="0" smtClean="0"/>
          </a:p>
          <a:p>
            <a:pPr marL="400050" indent="-400050">
              <a:buAutoNum type="romanLcPeriod"/>
            </a:pPr>
            <a:r>
              <a:rPr lang="en-US" sz="1600" dirty="0" smtClean="0"/>
              <a:t>Create a class that implements Runnable interface</a:t>
            </a:r>
          </a:p>
          <a:p>
            <a:r>
              <a:rPr lang="en-US" sz="1600" dirty="0" smtClean="0"/>
              <a:t>	</a:t>
            </a:r>
            <a:r>
              <a:rPr lang="en-US" sz="1600" i="1" dirty="0" smtClean="0"/>
              <a:t>class </a:t>
            </a:r>
            <a:r>
              <a:rPr lang="en-US" sz="1600" i="1" dirty="0" err="1" smtClean="0"/>
              <a:t>Myclass</a:t>
            </a:r>
            <a:r>
              <a:rPr lang="en-US" sz="1600" i="1" dirty="0" smtClean="0"/>
              <a:t> implements Runnable</a:t>
            </a:r>
          </a:p>
          <a:p>
            <a:endParaRPr lang="en-US" sz="1600" dirty="0" smtClean="0"/>
          </a:p>
          <a:p>
            <a:r>
              <a:rPr lang="en-US" sz="1600" dirty="0" smtClean="0"/>
              <a:t>	Both Thread class and Runnable interface are found in </a:t>
            </a:r>
            <a:r>
              <a:rPr lang="en-US" sz="1600" dirty="0" err="1" smtClean="0"/>
              <a:t>java.lang</a:t>
            </a:r>
            <a:r>
              <a:rPr lang="en-US" sz="1600" dirty="0" smtClean="0"/>
              <a:t> package.</a:t>
            </a:r>
          </a:p>
          <a:p>
            <a:endParaRPr lang="en-US" sz="1600" dirty="0"/>
          </a:p>
          <a:p>
            <a:r>
              <a:rPr lang="en-US" sz="1600" dirty="0" smtClean="0"/>
              <a:t>iii. Now in this class, write a run() method as:</a:t>
            </a:r>
          </a:p>
          <a:p>
            <a:r>
              <a:rPr lang="en-US" sz="1600" dirty="0"/>
              <a:t>	</a:t>
            </a:r>
            <a:r>
              <a:rPr lang="en-US" sz="1600" i="1" dirty="0" smtClean="0"/>
              <a:t>public void run() {</a:t>
            </a:r>
          </a:p>
          <a:p>
            <a:r>
              <a:rPr lang="en-US" sz="1600" i="1" dirty="0"/>
              <a:t>	</a:t>
            </a:r>
            <a:r>
              <a:rPr lang="en-US" sz="1600" i="1" dirty="0" smtClean="0"/>
              <a:t>	statements;</a:t>
            </a:r>
          </a:p>
          <a:p>
            <a:r>
              <a:rPr lang="en-US" sz="1600" i="1" dirty="0"/>
              <a:t>	</a:t>
            </a:r>
            <a:r>
              <a:rPr lang="en-US" sz="1600" i="1" dirty="0" smtClean="0"/>
              <a:t>}</a:t>
            </a:r>
          </a:p>
          <a:p>
            <a:r>
              <a:rPr lang="en-US" sz="1600" dirty="0" smtClean="0"/>
              <a:t>iv. Create an object to </a:t>
            </a:r>
            <a:r>
              <a:rPr lang="en-US" sz="1600" dirty="0" err="1" smtClean="0"/>
              <a:t>Myclass</a:t>
            </a:r>
            <a:r>
              <a:rPr lang="en-US" sz="1600" dirty="0" smtClean="0"/>
              <a:t>, so that run() method is available for execution</a:t>
            </a:r>
          </a:p>
          <a:p>
            <a:r>
              <a:rPr lang="en-US" sz="1600" dirty="0"/>
              <a:t>	</a:t>
            </a:r>
            <a:r>
              <a:rPr lang="en-US" sz="1600" i="1" dirty="0" err="1" smtClean="0"/>
              <a:t>Myclass</a:t>
            </a:r>
            <a:r>
              <a:rPr lang="en-US" sz="1600" i="1" dirty="0" smtClean="0"/>
              <a:t> </a:t>
            </a:r>
            <a:r>
              <a:rPr lang="en-US" sz="1600" i="1" dirty="0" err="1" smtClean="0"/>
              <a:t>obj</a:t>
            </a:r>
            <a:r>
              <a:rPr lang="en-US" sz="1600" i="1" dirty="0" smtClean="0"/>
              <a:t> = new </a:t>
            </a:r>
            <a:r>
              <a:rPr lang="en-US" sz="1600" i="1" dirty="0" err="1" smtClean="0"/>
              <a:t>Myclass</a:t>
            </a:r>
            <a:r>
              <a:rPr lang="en-US" sz="1600" i="1" dirty="0" smtClean="0"/>
              <a:t>();</a:t>
            </a:r>
          </a:p>
          <a:p>
            <a:endParaRPr lang="en-US" sz="1600" dirty="0" smtClean="0"/>
          </a:p>
          <a:p>
            <a:r>
              <a:rPr lang="en-US" sz="1600" dirty="0" smtClean="0"/>
              <a:t>v. Now Create a thread and attach the thread to the object </a:t>
            </a:r>
            <a:r>
              <a:rPr lang="en-US" sz="1600" dirty="0" err="1" smtClean="0"/>
              <a:t>obj</a:t>
            </a:r>
            <a:endParaRPr lang="en-US" sz="1600" dirty="0" smtClean="0"/>
          </a:p>
          <a:p>
            <a:r>
              <a:rPr lang="en-US" sz="1600" dirty="0"/>
              <a:t>	</a:t>
            </a:r>
            <a:r>
              <a:rPr lang="en-US" sz="1600" i="1" dirty="0" smtClean="0"/>
              <a:t>Thread t = new Thread(</a:t>
            </a:r>
            <a:r>
              <a:rPr lang="en-US" sz="1600" i="1" dirty="0" err="1" smtClean="0"/>
              <a:t>obj</a:t>
            </a:r>
            <a:r>
              <a:rPr lang="en-US" sz="1600" i="1" dirty="0" smtClean="0"/>
              <a:t>); (or)</a:t>
            </a:r>
          </a:p>
          <a:p>
            <a:r>
              <a:rPr lang="en-US" sz="1600" i="1" dirty="0"/>
              <a:t>	</a:t>
            </a:r>
            <a:r>
              <a:rPr lang="en-US" sz="1600" i="1" dirty="0" smtClean="0"/>
              <a:t>Thread t = new Thread (</a:t>
            </a:r>
            <a:r>
              <a:rPr lang="en-US" sz="1600" i="1" dirty="0" err="1" smtClean="0"/>
              <a:t>obj</a:t>
            </a:r>
            <a:r>
              <a:rPr lang="en-US" sz="1600" i="1" dirty="0" smtClean="0"/>
              <a:t>, “</a:t>
            </a:r>
            <a:r>
              <a:rPr lang="en-US" sz="1600" i="1" dirty="0" err="1" smtClean="0"/>
              <a:t>threadname</a:t>
            </a:r>
            <a:r>
              <a:rPr lang="en-US" sz="1600" i="1" dirty="0" smtClean="0"/>
              <a:t>”);</a:t>
            </a:r>
          </a:p>
          <a:p>
            <a:endParaRPr lang="en-US" sz="1600" dirty="0" smtClean="0"/>
          </a:p>
          <a:p>
            <a:r>
              <a:rPr lang="en-US" sz="1600" dirty="0" smtClean="0"/>
              <a:t>vi. Run the thread.  We should use start() method of Thread class</a:t>
            </a:r>
          </a:p>
          <a:p>
            <a:r>
              <a:rPr lang="en-US" sz="1600" dirty="0"/>
              <a:t>	</a:t>
            </a:r>
            <a:r>
              <a:rPr lang="en-US" sz="1600" i="1" dirty="0" err="1" smtClean="0"/>
              <a:t>t.start</a:t>
            </a:r>
            <a:r>
              <a:rPr lang="en-US" sz="1600" i="1" dirty="0" smtClean="0"/>
              <a:t>();</a:t>
            </a:r>
          </a:p>
          <a:p>
            <a:endParaRPr lang="en-IN" sz="1600" dirty="0"/>
          </a:p>
        </p:txBody>
      </p:sp>
    </p:spTree>
    <p:extLst>
      <p:ext uri="{BB962C8B-B14F-4D97-AF65-F5344CB8AC3E}">
        <p14:creationId xmlns:p14="http://schemas.microsoft.com/office/powerpoint/2010/main" val="760519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r>
              <a:rPr lang="en-US" sz="3600" dirty="0" smtClean="0">
                <a:latin typeface="Calibri" pitchFamily="34" charset="0"/>
              </a:rPr>
              <a:t>Thread</a:t>
            </a:r>
            <a:endParaRPr lang="en-US" sz="3600" dirty="0">
              <a:latin typeface="Calibri" pitchFamily="34" charset="0"/>
            </a:endParaRPr>
          </a:p>
        </p:txBody>
      </p:sp>
      <p:sp>
        <p:nvSpPr>
          <p:cNvPr id="2" name="TextBox 1"/>
          <p:cNvSpPr txBox="1"/>
          <p:nvPr/>
        </p:nvSpPr>
        <p:spPr>
          <a:xfrm>
            <a:off x="76200" y="958473"/>
            <a:ext cx="4419600" cy="4031873"/>
          </a:xfrm>
          <a:prstGeom prst="rect">
            <a:avLst/>
          </a:prstGeom>
          <a:noFill/>
        </p:spPr>
        <p:txBody>
          <a:bodyPr wrap="square" rtlCol="0">
            <a:spAutoFit/>
          </a:bodyPr>
          <a:lstStyle/>
          <a:p>
            <a:r>
              <a:rPr lang="en-IN" sz="1600" dirty="0"/>
              <a:t>class </a:t>
            </a:r>
            <a:r>
              <a:rPr lang="en-IN" sz="1600" dirty="0" err="1"/>
              <a:t>MyThread</a:t>
            </a:r>
            <a:r>
              <a:rPr lang="en-IN" sz="1600" dirty="0"/>
              <a:t> extends Thread{</a:t>
            </a:r>
          </a:p>
          <a:p>
            <a:r>
              <a:rPr lang="en-IN" sz="1600" dirty="0"/>
              <a:t>	public void run() {</a:t>
            </a:r>
          </a:p>
          <a:p>
            <a:r>
              <a:rPr lang="en-IN" sz="1600" dirty="0"/>
              <a:t>	for(</a:t>
            </a:r>
            <a:r>
              <a:rPr lang="en-IN" sz="1600" dirty="0" err="1"/>
              <a:t>int</a:t>
            </a:r>
            <a:r>
              <a:rPr lang="en-IN" sz="1600" dirty="0"/>
              <a:t> </a:t>
            </a:r>
            <a:r>
              <a:rPr lang="en-IN" sz="1600" dirty="0" err="1"/>
              <a:t>i</a:t>
            </a:r>
            <a:r>
              <a:rPr lang="en-IN" sz="1600" dirty="0"/>
              <a:t>=1; </a:t>
            </a:r>
            <a:r>
              <a:rPr lang="en-IN" sz="1600" dirty="0" err="1"/>
              <a:t>i</a:t>
            </a:r>
            <a:r>
              <a:rPr lang="en-IN" sz="1600" dirty="0"/>
              <a:t>&lt;=10000;i++){</a:t>
            </a:r>
          </a:p>
          <a:p>
            <a:r>
              <a:rPr lang="en-IN" sz="1600" dirty="0"/>
              <a:t>		System.out.println(</a:t>
            </a:r>
            <a:r>
              <a:rPr lang="en-IN" sz="1600" dirty="0" err="1"/>
              <a:t>i</a:t>
            </a:r>
            <a:r>
              <a:rPr lang="en-IN" sz="1600" dirty="0"/>
              <a:t>);	</a:t>
            </a:r>
          </a:p>
          <a:p>
            <a:r>
              <a:rPr lang="en-IN" sz="1600" dirty="0"/>
              <a:t>		}</a:t>
            </a:r>
          </a:p>
          <a:p>
            <a:r>
              <a:rPr lang="en-IN" sz="1600" dirty="0"/>
              <a:t>	}</a:t>
            </a:r>
          </a:p>
          <a:p>
            <a:r>
              <a:rPr lang="en-IN" sz="1600" dirty="0"/>
              <a:t>}</a:t>
            </a:r>
          </a:p>
          <a:p>
            <a:r>
              <a:rPr lang="en-IN" sz="1600" dirty="0"/>
              <a:t>class Current  {</a:t>
            </a:r>
          </a:p>
          <a:p>
            <a:r>
              <a:rPr lang="en-IN" sz="1600" dirty="0"/>
              <a:t>public static void main (String[] </a:t>
            </a:r>
            <a:r>
              <a:rPr lang="en-IN" sz="1600" dirty="0" err="1"/>
              <a:t>args</a:t>
            </a:r>
            <a:r>
              <a:rPr lang="en-IN" sz="1600" dirty="0"/>
              <a:t>)  {</a:t>
            </a:r>
          </a:p>
          <a:p>
            <a:r>
              <a:rPr lang="en-IN" sz="1600" dirty="0"/>
              <a:t>	</a:t>
            </a:r>
            <a:r>
              <a:rPr lang="en-IN" sz="1600" dirty="0" err="1"/>
              <a:t>MyThread</a:t>
            </a:r>
            <a:r>
              <a:rPr lang="en-IN" sz="1600" dirty="0"/>
              <a:t> </a:t>
            </a:r>
            <a:r>
              <a:rPr lang="en-IN" sz="1600" dirty="0" err="1"/>
              <a:t>obj</a:t>
            </a:r>
            <a:r>
              <a:rPr lang="en-IN" sz="1600" dirty="0"/>
              <a:t> = new </a:t>
            </a:r>
            <a:r>
              <a:rPr lang="en-IN" sz="1600" dirty="0" err="1"/>
              <a:t>MyThread</a:t>
            </a:r>
            <a:r>
              <a:rPr lang="en-IN" sz="1600" dirty="0"/>
              <a:t>();</a:t>
            </a:r>
          </a:p>
          <a:p>
            <a:r>
              <a:rPr lang="en-IN" sz="1600" dirty="0"/>
              <a:t>	Thread t  = new Thread(</a:t>
            </a:r>
            <a:r>
              <a:rPr lang="en-IN" sz="1600" dirty="0" err="1"/>
              <a:t>obj</a:t>
            </a:r>
            <a:r>
              <a:rPr lang="en-IN" sz="1600" dirty="0"/>
              <a:t>);</a:t>
            </a:r>
          </a:p>
          <a:p>
            <a:r>
              <a:rPr lang="en-IN" sz="1600" dirty="0"/>
              <a:t>	</a:t>
            </a:r>
            <a:r>
              <a:rPr lang="en-IN" sz="1600" dirty="0" err="1"/>
              <a:t>t.start</a:t>
            </a:r>
            <a:r>
              <a:rPr lang="en-IN" sz="1600" dirty="0"/>
              <a:t>();</a:t>
            </a:r>
          </a:p>
          <a:p>
            <a:r>
              <a:rPr lang="en-IN" sz="1600" dirty="0"/>
              <a:t>	</a:t>
            </a:r>
          </a:p>
          <a:p>
            <a:r>
              <a:rPr lang="en-IN" sz="1600" dirty="0"/>
              <a:t>	}</a:t>
            </a:r>
          </a:p>
          <a:p>
            <a:r>
              <a:rPr lang="en-IN" sz="1600" dirty="0"/>
              <a:t>}</a:t>
            </a:r>
          </a:p>
        </p:txBody>
      </p:sp>
      <p:sp>
        <p:nvSpPr>
          <p:cNvPr id="5" name="TextBox 4"/>
          <p:cNvSpPr txBox="1"/>
          <p:nvPr/>
        </p:nvSpPr>
        <p:spPr>
          <a:xfrm>
            <a:off x="4390572" y="1044000"/>
            <a:ext cx="4419600" cy="5509200"/>
          </a:xfrm>
          <a:prstGeom prst="rect">
            <a:avLst/>
          </a:prstGeom>
          <a:noFill/>
        </p:spPr>
        <p:txBody>
          <a:bodyPr wrap="square" rtlCol="0">
            <a:spAutoFit/>
          </a:bodyPr>
          <a:lstStyle/>
          <a:p>
            <a:r>
              <a:rPr lang="en-IN" sz="1600" dirty="0"/>
              <a:t>import java.io.*;</a:t>
            </a:r>
          </a:p>
          <a:p>
            <a:r>
              <a:rPr lang="en-IN" sz="1600" dirty="0"/>
              <a:t>class </a:t>
            </a:r>
            <a:r>
              <a:rPr lang="en-IN" sz="1600" dirty="0" err="1"/>
              <a:t>MyThread</a:t>
            </a:r>
            <a:r>
              <a:rPr lang="en-IN" sz="1600" dirty="0"/>
              <a:t> extends Thread{</a:t>
            </a:r>
          </a:p>
          <a:p>
            <a:r>
              <a:rPr lang="en-IN" sz="1600" dirty="0"/>
              <a:t>	boolean stop = false;</a:t>
            </a:r>
          </a:p>
          <a:p>
            <a:r>
              <a:rPr lang="en-IN" sz="1600" dirty="0"/>
              <a:t>	public void run() {</a:t>
            </a:r>
          </a:p>
          <a:p>
            <a:r>
              <a:rPr lang="en-IN" sz="1600" dirty="0"/>
              <a:t>	for(</a:t>
            </a:r>
            <a:r>
              <a:rPr lang="en-IN" sz="1600" dirty="0" err="1"/>
              <a:t>int</a:t>
            </a:r>
            <a:r>
              <a:rPr lang="en-IN" sz="1600" dirty="0"/>
              <a:t> </a:t>
            </a:r>
            <a:r>
              <a:rPr lang="en-IN" sz="1600" dirty="0" err="1"/>
              <a:t>i</a:t>
            </a:r>
            <a:r>
              <a:rPr lang="en-IN" sz="1600" dirty="0"/>
              <a:t>=1; </a:t>
            </a:r>
            <a:r>
              <a:rPr lang="en-IN" sz="1600" dirty="0" err="1"/>
              <a:t>i</a:t>
            </a:r>
            <a:r>
              <a:rPr lang="en-IN" sz="1600" dirty="0"/>
              <a:t>&lt;=10000;i++){</a:t>
            </a:r>
          </a:p>
          <a:p>
            <a:r>
              <a:rPr lang="en-IN" sz="1600" dirty="0"/>
              <a:t>		System.out.println(</a:t>
            </a:r>
            <a:r>
              <a:rPr lang="en-IN" sz="1600" dirty="0" err="1"/>
              <a:t>i</a:t>
            </a:r>
            <a:r>
              <a:rPr lang="en-IN" sz="1600" dirty="0"/>
              <a:t>);</a:t>
            </a:r>
          </a:p>
          <a:p>
            <a:r>
              <a:rPr lang="en-IN" sz="1600" dirty="0"/>
              <a:t>		if(stop) return;	</a:t>
            </a:r>
          </a:p>
          <a:p>
            <a:r>
              <a:rPr lang="en-IN" sz="1600" dirty="0"/>
              <a:t>		}</a:t>
            </a:r>
          </a:p>
          <a:p>
            <a:r>
              <a:rPr lang="en-IN" sz="1600" dirty="0"/>
              <a:t>	}</a:t>
            </a:r>
          </a:p>
          <a:p>
            <a:r>
              <a:rPr lang="en-IN" sz="1600" dirty="0"/>
              <a:t>}</a:t>
            </a:r>
          </a:p>
          <a:p>
            <a:r>
              <a:rPr lang="en-IN" sz="1600" dirty="0"/>
              <a:t>class Current  {</a:t>
            </a:r>
          </a:p>
          <a:p>
            <a:r>
              <a:rPr lang="en-IN" sz="1600" dirty="0"/>
              <a:t>public static void main (String[] </a:t>
            </a:r>
            <a:r>
              <a:rPr lang="en-IN" sz="1600" dirty="0" err="1"/>
              <a:t>args</a:t>
            </a:r>
            <a:r>
              <a:rPr lang="en-IN" sz="1600" dirty="0"/>
              <a:t>)  throws </a:t>
            </a:r>
            <a:r>
              <a:rPr lang="en-IN" sz="1600" dirty="0" err="1"/>
              <a:t>IOException</a:t>
            </a:r>
            <a:r>
              <a:rPr lang="en-IN" sz="1600" dirty="0"/>
              <a:t>{</a:t>
            </a:r>
          </a:p>
          <a:p>
            <a:r>
              <a:rPr lang="en-IN" sz="1600" dirty="0"/>
              <a:t>	</a:t>
            </a:r>
          </a:p>
          <a:p>
            <a:r>
              <a:rPr lang="en-IN" sz="1600" dirty="0"/>
              <a:t>	</a:t>
            </a:r>
            <a:r>
              <a:rPr lang="en-IN" sz="1600" dirty="0" err="1"/>
              <a:t>MyThread</a:t>
            </a:r>
            <a:r>
              <a:rPr lang="en-IN" sz="1600" dirty="0"/>
              <a:t> </a:t>
            </a:r>
            <a:r>
              <a:rPr lang="en-IN" sz="1600" dirty="0" err="1"/>
              <a:t>obj</a:t>
            </a:r>
            <a:r>
              <a:rPr lang="en-IN" sz="1600" dirty="0"/>
              <a:t> = new </a:t>
            </a:r>
            <a:r>
              <a:rPr lang="en-IN" sz="1600" dirty="0" err="1"/>
              <a:t>MyThread</a:t>
            </a:r>
            <a:r>
              <a:rPr lang="en-IN" sz="1600" dirty="0"/>
              <a:t>();</a:t>
            </a:r>
          </a:p>
          <a:p>
            <a:r>
              <a:rPr lang="en-IN" sz="1600" dirty="0"/>
              <a:t>	Thread t  = new Thread(</a:t>
            </a:r>
            <a:r>
              <a:rPr lang="en-IN" sz="1600" dirty="0" err="1"/>
              <a:t>obj</a:t>
            </a:r>
            <a:r>
              <a:rPr lang="en-IN" sz="1600" dirty="0"/>
              <a:t>);</a:t>
            </a:r>
          </a:p>
          <a:p>
            <a:r>
              <a:rPr lang="en-IN" sz="1600" dirty="0"/>
              <a:t>	</a:t>
            </a:r>
            <a:r>
              <a:rPr lang="en-IN" sz="1600" dirty="0" err="1"/>
              <a:t>t.start</a:t>
            </a:r>
            <a:r>
              <a:rPr lang="en-IN" sz="1600" dirty="0"/>
              <a:t>();</a:t>
            </a:r>
          </a:p>
          <a:p>
            <a:r>
              <a:rPr lang="en-IN" sz="1600" dirty="0"/>
              <a:t>	</a:t>
            </a:r>
          </a:p>
          <a:p>
            <a:r>
              <a:rPr lang="en-IN" sz="1600" dirty="0"/>
              <a:t>	</a:t>
            </a:r>
            <a:r>
              <a:rPr lang="en-IN" sz="1600" dirty="0" err="1"/>
              <a:t>System.in.read</a:t>
            </a:r>
            <a:r>
              <a:rPr lang="en-IN" sz="1600" dirty="0"/>
              <a:t>();</a:t>
            </a:r>
          </a:p>
          <a:p>
            <a:r>
              <a:rPr lang="en-IN" sz="1600" dirty="0"/>
              <a:t>	</a:t>
            </a:r>
            <a:r>
              <a:rPr lang="en-IN" sz="1600" dirty="0" err="1"/>
              <a:t>obj.stop</a:t>
            </a:r>
            <a:r>
              <a:rPr lang="en-IN" sz="1600" dirty="0"/>
              <a:t>=true;</a:t>
            </a:r>
          </a:p>
          <a:p>
            <a:r>
              <a:rPr lang="en-IN" sz="1600" dirty="0"/>
              <a:t>	}</a:t>
            </a:r>
          </a:p>
          <a:p>
            <a:r>
              <a:rPr lang="en-IN" sz="1600" dirty="0"/>
              <a:t>}</a:t>
            </a:r>
          </a:p>
        </p:txBody>
      </p:sp>
      <p:sp>
        <p:nvSpPr>
          <p:cNvPr id="3" name="TextBox 2"/>
          <p:cNvSpPr txBox="1"/>
          <p:nvPr/>
        </p:nvSpPr>
        <p:spPr>
          <a:xfrm>
            <a:off x="18144" y="682954"/>
            <a:ext cx="3200400" cy="369332"/>
          </a:xfrm>
          <a:prstGeom prst="rect">
            <a:avLst/>
          </a:prstGeom>
          <a:noFill/>
        </p:spPr>
        <p:txBody>
          <a:bodyPr wrap="square" rtlCol="0">
            <a:spAutoFit/>
          </a:bodyPr>
          <a:lstStyle/>
          <a:p>
            <a:r>
              <a:rPr lang="en-US" b="1" dirty="0" smtClean="0"/>
              <a:t>Thread Creation</a:t>
            </a:r>
            <a:endParaRPr lang="en-IN" b="1" dirty="0"/>
          </a:p>
        </p:txBody>
      </p:sp>
      <p:sp>
        <p:nvSpPr>
          <p:cNvPr id="6" name="TextBox 5"/>
          <p:cNvSpPr txBox="1"/>
          <p:nvPr/>
        </p:nvSpPr>
        <p:spPr>
          <a:xfrm>
            <a:off x="4209143" y="682954"/>
            <a:ext cx="3200400" cy="369332"/>
          </a:xfrm>
          <a:prstGeom prst="rect">
            <a:avLst/>
          </a:prstGeom>
          <a:noFill/>
        </p:spPr>
        <p:txBody>
          <a:bodyPr wrap="square" rtlCol="0">
            <a:spAutoFit/>
          </a:bodyPr>
          <a:lstStyle/>
          <a:p>
            <a:r>
              <a:rPr lang="en-US" b="1" dirty="0" smtClean="0"/>
              <a:t>Thread Termination</a:t>
            </a:r>
            <a:endParaRPr lang="en-IN" b="1" dirty="0"/>
          </a:p>
        </p:txBody>
      </p:sp>
      <p:sp>
        <p:nvSpPr>
          <p:cNvPr id="7" name="TextBox 6"/>
          <p:cNvSpPr txBox="1"/>
          <p:nvPr/>
        </p:nvSpPr>
        <p:spPr>
          <a:xfrm>
            <a:off x="199572" y="6400800"/>
            <a:ext cx="8382000" cy="369332"/>
          </a:xfrm>
          <a:prstGeom prst="rect">
            <a:avLst/>
          </a:prstGeom>
          <a:noFill/>
        </p:spPr>
        <p:txBody>
          <a:bodyPr wrap="square" rtlCol="0">
            <a:spAutoFit/>
          </a:bodyPr>
          <a:lstStyle/>
          <a:p>
            <a:r>
              <a:rPr lang="en-US" i="1" dirty="0" smtClean="0"/>
              <a:t>Q: Difference between “</a:t>
            </a:r>
            <a:r>
              <a:rPr lang="en-US" b="1" i="1" dirty="0" smtClean="0"/>
              <a:t>extends Thread</a:t>
            </a:r>
            <a:r>
              <a:rPr lang="en-US" i="1" dirty="0" smtClean="0"/>
              <a:t>” and “</a:t>
            </a:r>
            <a:r>
              <a:rPr lang="en-US" b="1" i="1" dirty="0" smtClean="0"/>
              <a:t>implements </a:t>
            </a:r>
            <a:r>
              <a:rPr lang="en-US" b="1" i="1" dirty="0" err="1" smtClean="0"/>
              <a:t>Runable</a:t>
            </a:r>
            <a:r>
              <a:rPr lang="en-US" i="1" dirty="0" smtClean="0"/>
              <a:t>”</a:t>
            </a:r>
            <a:endParaRPr lang="en-IN" i="1" dirty="0"/>
          </a:p>
        </p:txBody>
      </p:sp>
    </p:spTree>
    <p:extLst>
      <p:ext uri="{BB962C8B-B14F-4D97-AF65-F5344CB8AC3E}">
        <p14:creationId xmlns:p14="http://schemas.microsoft.com/office/powerpoint/2010/main" val="1505819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6400800" cy="609600"/>
          </a:xfrm>
        </p:spPr>
        <p:txBody>
          <a:bodyPr vert="horz" rtlCol="0" anchor="ctr">
            <a:noAutofit/>
            <a:scene3d>
              <a:camera prst="orthographicFront"/>
              <a:lightRig rig="soft" dir="t"/>
            </a:scene3d>
            <a:sp3d prstMaterial="softEdge">
              <a:bevelT w="25400" h="25400"/>
            </a:sp3d>
          </a:bodyPr>
          <a:lstStyle/>
          <a:p>
            <a:r>
              <a:rPr lang="en-US" sz="3600" dirty="0" smtClean="0">
                <a:latin typeface="Calibri" pitchFamily="34" charset="0"/>
              </a:rPr>
              <a:t>Thread (Single Task)</a:t>
            </a:r>
            <a:endParaRPr lang="en-US" sz="3600" dirty="0">
              <a:latin typeface="Calibri" pitchFamily="34" charset="0"/>
            </a:endParaRPr>
          </a:p>
        </p:txBody>
      </p:sp>
      <p:sp>
        <p:nvSpPr>
          <p:cNvPr id="2" name="TextBox 1"/>
          <p:cNvSpPr txBox="1"/>
          <p:nvPr/>
        </p:nvSpPr>
        <p:spPr>
          <a:xfrm>
            <a:off x="152400" y="762000"/>
            <a:ext cx="5486400" cy="6247864"/>
          </a:xfrm>
          <a:prstGeom prst="rect">
            <a:avLst/>
          </a:prstGeom>
          <a:noFill/>
        </p:spPr>
        <p:txBody>
          <a:bodyPr wrap="square" rtlCol="0">
            <a:spAutoFit/>
          </a:bodyPr>
          <a:lstStyle/>
          <a:p>
            <a:r>
              <a:rPr lang="en-IN" sz="1600" dirty="0"/>
              <a:t>import java.io.*;</a:t>
            </a:r>
          </a:p>
          <a:p>
            <a:r>
              <a:rPr lang="en-IN" sz="1600" dirty="0"/>
              <a:t>class </a:t>
            </a:r>
            <a:r>
              <a:rPr lang="en-IN" sz="1600" dirty="0" err="1"/>
              <a:t>MyThread</a:t>
            </a:r>
            <a:r>
              <a:rPr lang="en-IN" sz="1600" dirty="0"/>
              <a:t> implements Runnable {</a:t>
            </a:r>
          </a:p>
          <a:p>
            <a:r>
              <a:rPr lang="en-IN" sz="1600" dirty="0"/>
              <a:t>	public void run() {</a:t>
            </a:r>
          </a:p>
          <a:p>
            <a:r>
              <a:rPr lang="en-IN" sz="1600" dirty="0"/>
              <a:t>	task1();</a:t>
            </a:r>
          </a:p>
          <a:p>
            <a:r>
              <a:rPr lang="en-IN" sz="1600" dirty="0"/>
              <a:t>	task2();</a:t>
            </a:r>
          </a:p>
          <a:p>
            <a:r>
              <a:rPr lang="en-IN" sz="1600" dirty="0"/>
              <a:t>	task3();</a:t>
            </a:r>
          </a:p>
          <a:p>
            <a:r>
              <a:rPr lang="en-IN" sz="1600" dirty="0"/>
              <a:t>	}</a:t>
            </a:r>
          </a:p>
          <a:p>
            <a:r>
              <a:rPr lang="en-IN" sz="1600" dirty="0"/>
              <a:t>	void task1() {</a:t>
            </a:r>
          </a:p>
          <a:p>
            <a:r>
              <a:rPr lang="en-IN" sz="1600" dirty="0"/>
              <a:t>	System.out.println("This is Task1 ");</a:t>
            </a:r>
          </a:p>
          <a:p>
            <a:r>
              <a:rPr lang="en-IN" sz="1600" dirty="0"/>
              <a:t>	}</a:t>
            </a:r>
          </a:p>
          <a:p>
            <a:r>
              <a:rPr lang="en-IN" sz="1600" dirty="0"/>
              <a:t>	void task2() {</a:t>
            </a:r>
          </a:p>
          <a:p>
            <a:r>
              <a:rPr lang="en-IN" sz="1600" dirty="0"/>
              <a:t>	System.out.println("This is Task2 ");</a:t>
            </a:r>
          </a:p>
          <a:p>
            <a:r>
              <a:rPr lang="en-IN" sz="1600" dirty="0"/>
              <a:t>	}</a:t>
            </a:r>
          </a:p>
          <a:p>
            <a:r>
              <a:rPr lang="en-IN" sz="1600" dirty="0"/>
              <a:t>	void task3() {</a:t>
            </a:r>
          </a:p>
          <a:p>
            <a:r>
              <a:rPr lang="en-IN" sz="1600" dirty="0"/>
              <a:t>	System.out.println("This is Task3 ");</a:t>
            </a:r>
          </a:p>
          <a:p>
            <a:r>
              <a:rPr lang="en-IN" sz="1600" dirty="0"/>
              <a:t>	}</a:t>
            </a:r>
          </a:p>
          <a:p>
            <a:endParaRPr lang="en-IN" sz="1600" dirty="0"/>
          </a:p>
          <a:p>
            <a:r>
              <a:rPr lang="en-IN" sz="1600" dirty="0"/>
              <a:t>}</a:t>
            </a:r>
          </a:p>
          <a:p>
            <a:r>
              <a:rPr lang="en-IN" sz="1600" dirty="0"/>
              <a:t>class Current  {</a:t>
            </a:r>
          </a:p>
          <a:p>
            <a:r>
              <a:rPr lang="en-IN" sz="1600" dirty="0"/>
              <a:t>public static void main (String[] </a:t>
            </a:r>
            <a:r>
              <a:rPr lang="en-IN" sz="1600" dirty="0" err="1"/>
              <a:t>args</a:t>
            </a:r>
            <a:r>
              <a:rPr lang="en-IN" sz="1600" dirty="0"/>
              <a:t>) 	</a:t>
            </a:r>
          </a:p>
          <a:p>
            <a:r>
              <a:rPr lang="en-IN" sz="1600" dirty="0"/>
              <a:t>	</a:t>
            </a:r>
            <a:r>
              <a:rPr lang="en-IN" sz="1600" dirty="0" err="1"/>
              <a:t>MyThread</a:t>
            </a:r>
            <a:r>
              <a:rPr lang="en-IN" sz="1600" dirty="0"/>
              <a:t> </a:t>
            </a:r>
            <a:r>
              <a:rPr lang="en-IN" sz="1600" dirty="0" err="1"/>
              <a:t>obj</a:t>
            </a:r>
            <a:r>
              <a:rPr lang="en-IN" sz="1600" dirty="0"/>
              <a:t> = new </a:t>
            </a:r>
            <a:r>
              <a:rPr lang="en-IN" sz="1600" dirty="0" err="1"/>
              <a:t>MyThread</a:t>
            </a:r>
            <a:r>
              <a:rPr lang="en-IN" sz="1600" dirty="0"/>
              <a:t>();</a:t>
            </a:r>
          </a:p>
          <a:p>
            <a:r>
              <a:rPr lang="en-IN" sz="1600" dirty="0"/>
              <a:t>	Thread t  = new Thread(</a:t>
            </a:r>
            <a:r>
              <a:rPr lang="en-IN" sz="1600" dirty="0" err="1"/>
              <a:t>obj</a:t>
            </a:r>
            <a:r>
              <a:rPr lang="en-IN" sz="1600" dirty="0"/>
              <a:t>);</a:t>
            </a:r>
          </a:p>
          <a:p>
            <a:r>
              <a:rPr lang="en-IN" sz="1600" dirty="0"/>
              <a:t>	</a:t>
            </a:r>
            <a:r>
              <a:rPr lang="en-IN" sz="1600" dirty="0" err="1"/>
              <a:t>t.start</a:t>
            </a:r>
            <a:r>
              <a:rPr lang="en-IN" sz="1600" dirty="0"/>
              <a:t>();</a:t>
            </a:r>
          </a:p>
          <a:p>
            <a:r>
              <a:rPr lang="en-IN" sz="1600" dirty="0"/>
              <a:t>	}</a:t>
            </a:r>
          </a:p>
          <a:p>
            <a:r>
              <a:rPr lang="en-IN" sz="1600"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062287"/>
            <a:ext cx="22860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58191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6217D867DFAE4DA5CCF23253CB61DA" ma:contentTypeVersion="0" ma:contentTypeDescription="Create a new document." ma:contentTypeScope="" ma:versionID="7aa0ddfb0d2fee9eb5612b1caef0e76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D87F484-9512-455E-8577-94B5063728F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A3428B8C-79F3-4C96-8148-4C9C6F8A971A}">
  <ds:schemaRefs>
    <ds:schemaRef ds:uri="http://schemas.microsoft.com/sharepoint/v3/contenttype/forms"/>
  </ds:schemaRefs>
</ds:datastoreItem>
</file>

<file path=customXml/itemProps3.xml><?xml version="1.0" encoding="utf-8"?>
<ds:datastoreItem xmlns:ds="http://schemas.openxmlformats.org/officeDocument/2006/customXml" ds:itemID="{05BC2FAD-FF07-4FB5-88D8-FF69A03FA0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Concourse</Template>
  <TotalTime>868</TotalTime>
  <Words>682</Words>
  <Application>Microsoft Office PowerPoint</Application>
  <PresentationFormat>On-screen Show (4:3)</PresentationFormat>
  <Paragraphs>348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Lucida Sans Unicode</vt:lpstr>
      <vt:lpstr>Times New Roman</vt:lpstr>
      <vt:lpstr>Verdana</vt:lpstr>
      <vt:lpstr>Wingdings 2</vt:lpstr>
      <vt:lpstr>Wingdings 3</vt:lpstr>
      <vt:lpstr>Concourse</vt:lpstr>
      <vt:lpstr>Threads</vt:lpstr>
      <vt:lpstr>Contents</vt:lpstr>
      <vt:lpstr>Thread</vt:lpstr>
      <vt:lpstr>Thread</vt:lpstr>
      <vt:lpstr>Thread</vt:lpstr>
      <vt:lpstr>Thread</vt:lpstr>
      <vt:lpstr>Thread Creation</vt:lpstr>
      <vt:lpstr>Thread</vt:lpstr>
      <vt:lpstr>Thread (Single Task)</vt:lpstr>
      <vt:lpstr>Thread (Multiple Task)</vt:lpstr>
      <vt:lpstr>Synchronization</vt:lpstr>
      <vt:lpstr>Synchronization Techniques:</vt:lpstr>
      <vt:lpstr>Synchronization Techniques:</vt:lpstr>
      <vt:lpstr>Thread Synchronization</vt:lpstr>
      <vt:lpstr>Thread Class Methods</vt:lpstr>
      <vt:lpstr>DeadLock</vt:lpstr>
      <vt:lpstr>Thread Communication</vt:lpstr>
      <vt:lpstr>ThreadGroup</vt:lpstr>
      <vt:lpstr>Life Cycle of a Thread</vt:lpstr>
      <vt:lpstr>Life Cycle of a Thread</vt:lpstr>
      <vt:lpstr>Life Cycle of a Thread</vt:lpstr>
      <vt:lpstr>Thread Properties</vt:lpstr>
      <vt:lpstr>Creation of Thread</vt:lpstr>
      <vt:lpstr>start and run method</vt:lpstr>
      <vt:lpstr>Thread Methods</vt:lpstr>
      <vt:lpstr>Thread Methods</vt:lpstr>
      <vt:lpstr>Thread Methods</vt:lpstr>
      <vt:lpstr>Static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dc:title>
  <dc:creator>Sruthi</dc:creator>
  <cp:lastModifiedBy>User</cp:lastModifiedBy>
  <cp:revision>147</cp:revision>
  <dcterms:created xsi:type="dcterms:W3CDTF">2014-11-27T07:13:03Z</dcterms:created>
  <dcterms:modified xsi:type="dcterms:W3CDTF">2023-07-10T06:02:45Z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0x010100BD6217D867DFAE4DA5CCF23253CB61DA</vt:lpwstr>
  </property>
</Properties>
</file>