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85" r:id="rId2"/>
    <p:sldId id="300" r:id="rId3"/>
    <p:sldId id="287" r:id="rId4"/>
    <p:sldId id="288" r:id="rId5"/>
    <p:sldId id="295" r:id="rId6"/>
    <p:sldId id="302" r:id="rId7"/>
    <p:sldId id="297" r:id="rId8"/>
    <p:sldId id="303" r:id="rId9"/>
    <p:sldId id="294" r:id="rId10"/>
    <p:sldId id="291" r:id="rId11"/>
    <p:sldId id="301" r:id="rId12"/>
    <p:sldId id="304" r:id="rId13"/>
    <p:sldId id="298" r:id="rId14"/>
    <p:sldId id="299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121B"/>
    <a:srgbClr val="780018"/>
    <a:srgbClr val="790018"/>
    <a:srgbClr val="FFCC33"/>
    <a:srgbClr val="FFCE34"/>
    <a:srgbClr val="9F4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A0120-688D-47E8-9E4A-1258029260A6}" v="8" dt="2024-12-12T23:50:1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 autoAdjust="0"/>
    <p:restoredTop sz="94589" autoAdjust="0"/>
  </p:normalViewPr>
  <p:slideViewPr>
    <p:cSldViewPr>
      <p:cViewPr varScale="1">
        <p:scale>
          <a:sx n="47" d="100"/>
          <a:sy n="47" d="100"/>
        </p:scale>
        <p:origin x="667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eeksha Mohan" userId="55e258cbc538f05e" providerId="LiveId" clId="{676A0120-688D-47E8-9E4A-1258029260A6}"/>
    <pc:docChg chg="undo custSel delSld modSld sldOrd">
      <pc:chgData name="Sameeksha Mohan" userId="55e258cbc538f05e" providerId="LiveId" clId="{676A0120-688D-47E8-9E4A-1258029260A6}" dt="2024-12-13T01:23:00.934" v="424" actId="403"/>
      <pc:docMkLst>
        <pc:docMk/>
      </pc:docMkLst>
      <pc:sldChg chg="del">
        <pc:chgData name="Sameeksha Mohan" userId="55e258cbc538f05e" providerId="LiveId" clId="{676A0120-688D-47E8-9E4A-1258029260A6}" dt="2024-12-12T23:40:36.078" v="40" actId="2696"/>
        <pc:sldMkLst>
          <pc:docMk/>
          <pc:sldMk cId="1685897415" sldId="267"/>
        </pc:sldMkLst>
      </pc:sldChg>
      <pc:sldChg chg="del">
        <pc:chgData name="Sameeksha Mohan" userId="55e258cbc538f05e" providerId="LiveId" clId="{676A0120-688D-47E8-9E4A-1258029260A6}" dt="2024-12-12T23:40:38.519" v="41" actId="2696"/>
        <pc:sldMkLst>
          <pc:docMk/>
          <pc:sldMk cId="3067875175" sldId="271"/>
        </pc:sldMkLst>
      </pc:sldChg>
      <pc:sldChg chg="del">
        <pc:chgData name="Sameeksha Mohan" userId="55e258cbc538f05e" providerId="LiveId" clId="{676A0120-688D-47E8-9E4A-1258029260A6}" dt="2024-12-12T23:40:41.125" v="42" actId="2696"/>
        <pc:sldMkLst>
          <pc:docMk/>
          <pc:sldMk cId="961173662" sldId="272"/>
        </pc:sldMkLst>
      </pc:sldChg>
      <pc:sldChg chg="modSp mod">
        <pc:chgData name="Sameeksha Mohan" userId="55e258cbc538f05e" providerId="LiveId" clId="{676A0120-688D-47E8-9E4A-1258029260A6}" dt="2024-12-13T01:02:51.260" v="408" actId="255"/>
        <pc:sldMkLst>
          <pc:docMk/>
          <pc:sldMk cId="3970816605" sldId="285"/>
        </pc:sldMkLst>
        <pc:spChg chg="mod">
          <ac:chgData name="Sameeksha Mohan" userId="55e258cbc538f05e" providerId="LiveId" clId="{676A0120-688D-47E8-9E4A-1258029260A6}" dt="2024-12-13T01:02:51.260" v="408" actId="255"/>
          <ac:spMkLst>
            <pc:docMk/>
            <pc:sldMk cId="3970816605" sldId="285"/>
            <ac:spMk id="37" creationId="{56DCA2B3-5900-8E9A-EC46-F9B92B516292}"/>
          </ac:spMkLst>
        </pc:spChg>
      </pc:sldChg>
      <pc:sldChg chg="del">
        <pc:chgData name="Sameeksha Mohan" userId="55e258cbc538f05e" providerId="LiveId" clId="{676A0120-688D-47E8-9E4A-1258029260A6}" dt="2024-12-12T23:40:31.783" v="39" actId="2696"/>
        <pc:sldMkLst>
          <pc:docMk/>
          <pc:sldMk cId="864505733" sldId="289"/>
        </pc:sldMkLst>
      </pc:sldChg>
      <pc:sldChg chg="addSp delSp modSp mod delAnim modAnim">
        <pc:chgData name="Sameeksha Mohan" userId="55e258cbc538f05e" providerId="LiveId" clId="{676A0120-688D-47E8-9E4A-1258029260A6}" dt="2024-12-13T00:04:54.467" v="56" actId="478"/>
        <pc:sldMkLst>
          <pc:docMk/>
          <pc:sldMk cId="3679411795" sldId="291"/>
        </pc:sldMkLst>
        <pc:spChg chg="mod">
          <ac:chgData name="Sameeksha Mohan" userId="55e258cbc538f05e" providerId="LiveId" clId="{676A0120-688D-47E8-9E4A-1258029260A6}" dt="2024-12-13T00:04:28.696" v="52" actId="1076"/>
          <ac:spMkLst>
            <pc:docMk/>
            <pc:sldMk cId="3679411795" sldId="291"/>
            <ac:spMk id="7" creationId="{FB7AF7B8-3E44-9E71-3FB9-0C7161467F4D}"/>
          </ac:spMkLst>
        </pc:spChg>
        <pc:cxnChg chg="add del mod">
          <ac:chgData name="Sameeksha Mohan" userId="55e258cbc538f05e" providerId="LiveId" clId="{676A0120-688D-47E8-9E4A-1258029260A6}" dt="2024-12-12T23:50:55.499" v="47" actId="478"/>
          <ac:cxnSpMkLst>
            <pc:docMk/>
            <pc:sldMk cId="3679411795" sldId="291"/>
            <ac:cxnSpMk id="2" creationId="{E7370160-014C-D95A-587B-92A8C016ED03}"/>
          </ac:cxnSpMkLst>
        </pc:cxnChg>
        <pc:cxnChg chg="mod">
          <ac:chgData name="Sameeksha Mohan" userId="55e258cbc538f05e" providerId="LiveId" clId="{676A0120-688D-47E8-9E4A-1258029260A6}" dt="2024-12-13T00:04:28.696" v="52" actId="1076"/>
          <ac:cxnSpMkLst>
            <pc:docMk/>
            <pc:sldMk cId="3679411795" sldId="291"/>
            <ac:cxnSpMk id="14" creationId="{EDD39E62-5EE0-EC21-A209-6C492F876756}"/>
          </ac:cxnSpMkLst>
        </pc:cxnChg>
        <pc:cxnChg chg="add del mod">
          <ac:chgData name="Sameeksha Mohan" userId="55e258cbc538f05e" providerId="LiveId" clId="{676A0120-688D-47E8-9E4A-1258029260A6}" dt="2024-12-13T00:04:54.467" v="56" actId="478"/>
          <ac:cxnSpMkLst>
            <pc:docMk/>
            <pc:sldMk cId="3679411795" sldId="291"/>
            <ac:cxnSpMk id="15" creationId="{3B6C068B-2457-0DA5-85E2-CB398664C746}"/>
          </ac:cxnSpMkLst>
        </pc:cxnChg>
      </pc:sldChg>
      <pc:sldChg chg="del">
        <pc:chgData name="Sameeksha Mohan" userId="55e258cbc538f05e" providerId="LiveId" clId="{676A0120-688D-47E8-9E4A-1258029260A6}" dt="2024-12-12T23:40:25.880" v="38" actId="2696"/>
        <pc:sldMkLst>
          <pc:docMk/>
          <pc:sldMk cId="1585489674" sldId="292"/>
        </pc:sldMkLst>
      </pc:sldChg>
      <pc:sldChg chg="modSp mod">
        <pc:chgData name="Sameeksha Mohan" userId="55e258cbc538f05e" providerId="LiveId" clId="{676A0120-688D-47E8-9E4A-1258029260A6}" dt="2024-12-13T01:21:21.701" v="416" actId="1076"/>
        <pc:sldMkLst>
          <pc:docMk/>
          <pc:sldMk cId="208652714" sldId="294"/>
        </pc:sldMkLst>
        <pc:spChg chg="mod">
          <ac:chgData name="Sameeksha Mohan" userId="55e258cbc538f05e" providerId="LiveId" clId="{676A0120-688D-47E8-9E4A-1258029260A6}" dt="2024-12-13T01:21:21.701" v="416" actId="1076"/>
          <ac:spMkLst>
            <pc:docMk/>
            <pc:sldMk cId="208652714" sldId="294"/>
            <ac:spMk id="2" creationId="{ACF8B4F4-04B5-FBEA-B797-7369D5194415}"/>
          </ac:spMkLst>
        </pc:spChg>
      </pc:sldChg>
      <pc:sldChg chg="addSp delSp modSp mod">
        <pc:chgData name="Sameeksha Mohan" userId="55e258cbc538f05e" providerId="LiveId" clId="{676A0120-688D-47E8-9E4A-1258029260A6}" dt="2024-12-13T01:17:53.702" v="415" actId="20577"/>
        <pc:sldMkLst>
          <pc:docMk/>
          <pc:sldMk cId="4075440127" sldId="295"/>
        </pc:sldMkLst>
        <pc:spChg chg="mod">
          <ac:chgData name="Sameeksha Mohan" userId="55e258cbc538f05e" providerId="LiveId" clId="{676A0120-688D-47E8-9E4A-1258029260A6}" dt="2024-12-13T00:35:36.699" v="115" actId="1076"/>
          <ac:spMkLst>
            <pc:docMk/>
            <pc:sldMk cId="4075440127" sldId="295"/>
            <ac:spMk id="2" creationId="{CA118651-962B-A15A-D31C-2BDD15C3241C}"/>
          </ac:spMkLst>
        </pc:spChg>
        <pc:spChg chg="add del mod">
          <ac:chgData name="Sameeksha Mohan" userId="55e258cbc538f05e" providerId="LiveId" clId="{676A0120-688D-47E8-9E4A-1258029260A6}" dt="2024-12-13T00:59:25.417" v="347" actId="478"/>
          <ac:spMkLst>
            <pc:docMk/>
            <pc:sldMk cId="4075440127" sldId="295"/>
            <ac:spMk id="7" creationId="{8E73ACF1-F2B3-23CF-247F-03A6257AC246}"/>
          </ac:spMkLst>
        </pc:spChg>
        <pc:spChg chg="add del mod">
          <ac:chgData name="Sameeksha Mohan" userId="55e258cbc538f05e" providerId="LiveId" clId="{676A0120-688D-47E8-9E4A-1258029260A6}" dt="2024-12-13T01:17:53.702" v="415" actId="20577"/>
          <ac:spMkLst>
            <pc:docMk/>
            <pc:sldMk cId="4075440127" sldId="295"/>
            <ac:spMk id="9" creationId="{E14614DC-5317-D6EB-A553-AA11593FC358}"/>
          </ac:spMkLst>
        </pc:spChg>
      </pc:sldChg>
      <pc:sldChg chg="del">
        <pc:chgData name="Sameeksha Mohan" userId="55e258cbc538f05e" providerId="LiveId" clId="{676A0120-688D-47E8-9E4A-1258029260A6}" dt="2024-12-12T23:40:43.604" v="43" actId="2696"/>
        <pc:sldMkLst>
          <pc:docMk/>
          <pc:sldMk cId="76160815" sldId="296"/>
        </pc:sldMkLst>
      </pc:sldChg>
      <pc:sldChg chg="modSp mod">
        <pc:chgData name="Sameeksha Mohan" userId="55e258cbc538f05e" providerId="LiveId" clId="{676A0120-688D-47E8-9E4A-1258029260A6}" dt="2024-12-13T01:22:13.707" v="421" actId="1076"/>
        <pc:sldMkLst>
          <pc:docMk/>
          <pc:sldMk cId="1967293281" sldId="298"/>
        </pc:sldMkLst>
        <pc:spChg chg="mod">
          <ac:chgData name="Sameeksha Mohan" userId="55e258cbc538f05e" providerId="LiveId" clId="{676A0120-688D-47E8-9E4A-1258029260A6}" dt="2024-12-13T01:22:13.707" v="421" actId="1076"/>
          <ac:spMkLst>
            <pc:docMk/>
            <pc:sldMk cId="1967293281" sldId="298"/>
            <ac:spMk id="2" creationId="{3CAACE4C-679C-64A1-52DF-36EB16FE3C82}"/>
          </ac:spMkLst>
        </pc:spChg>
      </pc:sldChg>
      <pc:sldChg chg="addSp delSp modSp mod modShow">
        <pc:chgData name="Sameeksha Mohan" userId="55e258cbc538f05e" providerId="LiveId" clId="{676A0120-688D-47E8-9E4A-1258029260A6}" dt="2024-12-12T23:40:23.017" v="37" actId="729"/>
        <pc:sldMkLst>
          <pc:docMk/>
          <pc:sldMk cId="4011696164" sldId="299"/>
        </pc:sldMkLst>
        <pc:spChg chg="del">
          <ac:chgData name="Sameeksha Mohan" userId="55e258cbc538f05e" providerId="LiveId" clId="{676A0120-688D-47E8-9E4A-1258029260A6}" dt="2024-12-12T23:37:30.991" v="0" actId="478"/>
          <ac:spMkLst>
            <pc:docMk/>
            <pc:sldMk cId="4011696164" sldId="299"/>
            <ac:spMk id="3" creationId="{7903678A-21BC-D39F-C907-BE72058B6F42}"/>
          </ac:spMkLst>
        </pc:spChg>
        <pc:spChg chg="add mod">
          <ac:chgData name="Sameeksha Mohan" userId="55e258cbc538f05e" providerId="LiveId" clId="{676A0120-688D-47E8-9E4A-1258029260A6}" dt="2024-12-12T23:40:08.536" v="36" actId="1076"/>
          <ac:spMkLst>
            <pc:docMk/>
            <pc:sldMk cId="4011696164" sldId="299"/>
            <ac:spMk id="8" creationId="{973D4145-D519-1B42-5152-D4306CED0322}"/>
          </ac:spMkLst>
        </pc:spChg>
        <pc:graphicFrameChg chg="del">
          <ac:chgData name="Sameeksha Mohan" userId="55e258cbc538f05e" providerId="LiveId" clId="{676A0120-688D-47E8-9E4A-1258029260A6}" dt="2024-12-12T23:37:41.029" v="2" actId="478"/>
          <ac:graphicFrameMkLst>
            <pc:docMk/>
            <pc:sldMk cId="4011696164" sldId="299"/>
            <ac:graphicFrameMk id="2" creationId="{55E101AB-BCB3-50B4-9552-0617479374BB}"/>
          </ac:graphicFrameMkLst>
        </pc:graphicFrameChg>
        <pc:cxnChg chg="del">
          <ac:chgData name="Sameeksha Mohan" userId="55e258cbc538f05e" providerId="LiveId" clId="{676A0120-688D-47E8-9E4A-1258029260A6}" dt="2024-12-12T23:37:33.448" v="1" actId="478"/>
          <ac:cxnSpMkLst>
            <pc:docMk/>
            <pc:sldMk cId="4011696164" sldId="299"/>
            <ac:cxnSpMk id="7" creationId="{728E976E-1D8C-9013-48C4-169AF0D8505D}"/>
          </ac:cxnSpMkLst>
        </pc:cxnChg>
      </pc:sldChg>
      <pc:sldChg chg="modSp mod ord">
        <pc:chgData name="Sameeksha Mohan" userId="55e258cbc538f05e" providerId="LiveId" clId="{676A0120-688D-47E8-9E4A-1258029260A6}" dt="2024-12-13T01:23:00.934" v="424" actId="403"/>
        <pc:sldMkLst>
          <pc:docMk/>
          <pc:sldMk cId="1786105202" sldId="301"/>
        </pc:sldMkLst>
        <pc:spChg chg="mod">
          <ac:chgData name="Sameeksha Mohan" userId="55e258cbc538f05e" providerId="LiveId" clId="{676A0120-688D-47E8-9E4A-1258029260A6}" dt="2024-12-13T01:23:00.934" v="424" actId="403"/>
          <ac:spMkLst>
            <pc:docMk/>
            <pc:sldMk cId="1786105202" sldId="301"/>
            <ac:spMk id="2" creationId="{BD5A9E76-9F43-A51C-5712-1764098754A0}"/>
          </ac:spMkLst>
        </pc:spChg>
      </pc:sldChg>
      <pc:sldChg chg="modSp mod">
        <pc:chgData name="Sameeksha Mohan" userId="55e258cbc538f05e" providerId="LiveId" clId="{676A0120-688D-47E8-9E4A-1258029260A6}" dt="2024-12-13T01:22:43.725" v="423" actId="404"/>
        <pc:sldMkLst>
          <pc:docMk/>
          <pc:sldMk cId="3224690904" sldId="304"/>
        </pc:sldMkLst>
        <pc:spChg chg="mod">
          <ac:chgData name="Sameeksha Mohan" userId="55e258cbc538f05e" providerId="LiveId" clId="{676A0120-688D-47E8-9E4A-1258029260A6}" dt="2024-12-13T01:22:43.725" v="423" actId="404"/>
          <ac:spMkLst>
            <pc:docMk/>
            <pc:sldMk cId="3224690904" sldId="304"/>
            <ac:spMk id="2" creationId="{908D9E00-3440-B19A-DE7B-E918AE236891}"/>
          </ac:spMkLst>
        </pc:spChg>
        <pc:cxnChg chg="mod">
          <ac:chgData name="Sameeksha Mohan" userId="55e258cbc538f05e" providerId="LiveId" clId="{676A0120-688D-47E8-9E4A-1258029260A6}" dt="2024-12-13T01:22:03.649" v="420" actId="1076"/>
          <ac:cxnSpMkLst>
            <pc:docMk/>
            <pc:sldMk cId="3224690904" sldId="304"/>
            <ac:cxnSpMk id="7" creationId="{BE5D1452-2D2E-6AF7-36A2-9538D291714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7AAE9-494E-EE4C-8B38-E4D079B4878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2051-36C0-F64B-8B1A-628AAB5C8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9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92051-36C0-F64B-8B1A-628AAB5C8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78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92051-36C0-F64B-8B1A-628AAB5C85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77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692051-36C0-F64B-8B1A-628AAB5C85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41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3DDF40-A3F9-1A29-1A3F-84EEA5C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F0E1638-878B-D33D-C062-30B6B93FA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30AE101-956F-39B0-F10C-C3A18E82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close-up of a red card&#10;&#10;Description automatically generated">
            <a:extLst>
              <a:ext uri="{FF2B5EF4-FFF2-40B4-BE49-F238E27FC236}">
                <a16:creationId xmlns:a16="http://schemas.microsoft.com/office/drawing/2014/main" id="{069DD80B-2461-52B0-112E-BC0410622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7861"/>
          <a:stretch/>
        </p:blipFill>
        <p:spPr>
          <a:xfrm>
            <a:off x="-7494" y="9693963"/>
            <a:ext cx="2750677" cy="61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close-up of a red card&#10;&#10;Description automatically generated">
            <a:extLst>
              <a:ext uri="{FF2B5EF4-FFF2-40B4-BE49-F238E27FC236}">
                <a16:creationId xmlns:a16="http://schemas.microsoft.com/office/drawing/2014/main" id="{B7C2A1F9-6EFF-3D8B-53BA-E4FBF004E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4" b="7861"/>
          <a:stretch/>
        </p:blipFill>
        <p:spPr>
          <a:xfrm>
            <a:off x="-7494" y="9693963"/>
            <a:ext cx="2750677" cy="61713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uilding with a sign on the side&#10;&#10;Description automatically generated">
            <a:extLst>
              <a:ext uri="{FF2B5EF4-FFF2-40B4-BE49-F238E27FC236}">
                <a16:creationId xmlns:a16="http://schemas.microsoft.com/office/drawing/2014/main" id="{BEDA7C01-12BA-7D38-687D-AED4D02CB0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6" y="1181100"/>
            <a:ext cx="16317108" cy="8001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A79436D-2131-FF70-D4EE-CB518FDCCD4A}"/>
              </a:ext>
            </a:extLst>
          </p:cNvPr>
          <p:cNvSpPr/>
          <p:nvPr/>
        </p:nvSpPr>
        <p:spPr>
          <a:xfrm>
            <a:off x="0" y="6765899"/>
            <a:ext cx="18288000" cy="1384648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013A03-C167-B59E-BBD3-0501C91C9D85}"/>
              </a:ext>
            </a:extLst>
          </p:cNvPr>
          <p:cNvSpPr/>
          <p:nvPr/>
        </p:nvSpPr>
        <p:spPr>
          <a:xfrm>
            <a:off x="457200" y="647700"/>
            <a:ext cx="17373600" cy="5334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12460C-C111-92CD-4750-B361DA24077D}"/>
              </a:ext>
            </a:extLst>
          </p:cNvPr>
          <p:cNvSpPr/>
          <p:nvPr/>
        </p:nvSpPr>
        <p:spPr>
          <a:xfrm>
            <a:off x="457200" y="1181100"/>
            <a:ext cx="528246" cy="85344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D953A8-6F68-6913-80F9-8A110BF769CC}"/>
              </a:ext>
            </a:extLst>
          </p:cNvPr>
          <p:cNvSpPr/>
          <p:nvPr/>
        </p:nvSpPr>
        <p:spPr>
          <a:xfrm>
            <a:off x="985446" y="9182100"/>
            <a:ext cx="16845354" cy="5334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D03549-0923-27B3-3FEE-8ED0E6D667F6}"/>
              </a:ext>
            </a:extLst>
          </p:cNvPr>
          <p:cNvSpPr/>
          <p:nvPr/>
        </p:nvSpPr>
        <p:spPr>
          <a:xfrm>
            <a:off x="17302554" y="1181100"/>
            <a:ext cx="528246" cy="8001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close-up of a red sign&#10;&#10;Description automatically generated">
            <a:extLst>
              <a:ext uri="{FF2B5EF4-FFF2-40B4-BE49-F238E27FC236}">
                <a16:creationId xmlns:a16="http://schemas.microsoft.com/office/drawing/2014/main" id="{C048D3FC-AFF9-6A17-4EE3-F72427C0D4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00" y="1502243"/>
            <a:ext cx="2693199" cy="84302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3D72C67-5C38-B18C-9996-8258C75F6BB7}"/>
              </a:ext>
            </a:extLst>
          </p:cNvPr>
          <p:cNvSpPr txBox="1"/>
          <p:nvPr/>
        </p:nvSpPr>
        <p:spPr>
          <a:xfrm>
            <a:off x="1960513" y="2955310"/>
            <a:ext cx="144018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790018"/>
                </a:solidFill>
                <a:latin typeface="+mj-lt"/>
              </a:rPr>
              <a:t>Drivin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  <a:latin typeface="+mj-lt"/>
              </a:rPr>
              <a:t>g TGA’s Growth: </a:t>
            </a:r>
            <a:b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  <a:latin typeface="+mj-lt"/>
              </a:rPr>
            </a:b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  <a:latin typeface="+mj-lt"/>
              </a:rPr>
              <a:t>A Data-Driven Approach to Selecting the Ideal 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  <a:latin typeface="+mj-lt"/>
              </a:rPr>
            </a:b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  <a:latin typeface="+mj-lt"/>
              </a:rPr>
              <a:t>Warehouse Location</a:t>
            </a:r>
            <a:endParaRPr lang="en-US" sz="6000" b="1" dirty="0">
              <a:solidFill>
                <a:srgbClr val="790018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DCA2B3-5900-8E9A-EC46-F9B92B516292}"/>
              </a:ext>
            </a:extLst>
          </p:cNvPr>
          <p:cNvSpPr txBox="1"/>
          <p:nvPr/>
        </p:nvSpPr>
        <p:spPr>
          <a:xfrm>
            <a:off x="5757596" y="6888836"/>
            <a:ext cx="680763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Live Case Presentation-Fall 2024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Team Green (Group-11)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84CD1F-1C81-3150-6571-902EF5DB2C4F}"/>
              </a:ext>
            </a:extLst>
          </p:cNvPr>
          <p:cNvSpPr txBox="1"/>
          <p:nvPr/>
        </p:nvSpPr>
        <p:spPr>
          <a:xfrm>
            <a:off x="2979308" y="8369409"/>
            <a:ext cx="12857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80018"/>
                </a:solidFill>
                <a:latin typeface="+mj-lt"/>
                <a:cs typeface="Arial" panose="020B0604020202020204" pitchFamily="34" charset="0"/>
              </a:rPr>
              <a:t>Abdihakem Bashe, Avnee Satija, Jacob Battles, Sameeksha Mohan &amp; Yaoting Huang</a:t>
            </a:r>
            <a:endParaRPr lang="en-US" sz="2800" b="1" dirty="0">
              <a:solidFill>
                <a:srgbClr val="780018"/>
              </a:solidFill>
              <a:latin typeface="+mj-lt"/>
            </a:endParaRPr>
          </a:p>
          <a:p>
            <a:endParaRPr lang="en-US" sz="2800" b="1" dirty="0">
              <a:solidFill>
                <a:srgbClr val="780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1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0992-46B4-729D-A874-DC99A7F2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542A2309-238A-6602-90AE-6B0A53202EEF}"/>
              </a:ext>
            </a:extLst>
          </p:cNvPr>
          <p:cNvSpPr/>
          <p:nvPr/>
        </p:nvSpPr>
        <p:spPr>
          <a:xfrm>
            <a:off x="590437" y="1687247"/>
            <a:ext cx="3524789" cy="7543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8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51B314-CD16-219C-B0FC-7AFFA12FC599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2F0F75-E288-2F04-8355-DE3A1CC4F8CC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1B8516BA-573E-14B8-BBFF-2E1B5FC28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723A556-33AE-5210-B029-C1892B493F1E}"/>
              </a:ext>
            </a:extLst>
          </p:cNvPr>
          <p:cNvSpPr/>
          <p:nvPr/>
        </p:nvSpPr>
        <p:spPr>
          <a:xfrm>
            <a:off x="6557609" y="4569561"/>
            <a:ext cx="4274186" cy="1753094"/>
          </a:xfrm>
          <a:prstGeom prst="rect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Recognized locations with highest number of small and medium sized farm operations across the 5 locations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478BF8-8F58-1E65-8D60-8B0BC88743BC}"/>
              </a:ext>
            </a:extLst>
          </p:cNvPr>
          <p:cNvSpPr/>
          <p:nvPr/>
        </p:nvSpPr>
        <p:spPr>
          <a:xfrm>
            <a:off x="5120584" y="7393692"/>
            <a:ext cx="3165438" cy="1371600"/>
          </a:xfrm>
          <a:prstGeom prst="rect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Identified top 10 High Revenue generating commodities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38A9E6-AAEC-16BA-C29F-6510B2237367}"/>
              </a:ext>
            </a:extLst>
          </p:cNvPr>
          <p:cNvSpPr/>
          <p:nvPr/>
        </p:nvSpPr>
        <p:spPr>
          <a:xfrm>
            <a:off x="9899777" y="7428654"/>
            <a:ext cx="3204432" cy="1301675"/>
          </a:xfrm>
          <a:prstGeom prst="rect">
            <a:avLst/>
          </a:prstGeom>
          <a:solidFill>
            <a:srgbClr val="FFCC33">
              <a:alpha val="50196"/>
            </a:srgbClr>
          </a:solidFill>
          <a:ln w="38100" cap="rnd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farm operations that grow the top 10 identified commodities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D24644-47A2-1AC4-5420-EDE9AF21C476}"/>
              </a:ext>
            </a:extLst>
          </p:cNvPr>
          <p:cNvSpPr/>
          <p:nvPr/>
        </p:nvSpPr>
        <p:spPr>
          <a:xfrm>
            <a:off x="9873051" y="2152998"/>
            <a:ext cx="3182243" cy="1371600"/>
          </a:xfrm>
          <a:prstGeom prst="rect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location with highest number of diverse farmer ethnic groups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2A29923-5D39-E7B6-9A73-B7EF7529EA4F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4182760" y="3071259"/>
            <a:ext cx="548232" cy="4201466"/>
          </a:xfrm>
          <a:prstGeom prst="bentConnector2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8">
            <a:extLst>
              <a:ext uri="{FF2B5EF4-FFF2-40B4-BE49-F238E27FC236}">
                <a16:creationId xmlns:a16="http://schemas.microsoft.com/office/drawing/2014/main" id="{76F4ADB2-6166-7221-C2B1-5D1DD28BC924}"/>
              </a:ext>
            </a:extLst>
          </p:cNvPr>
          <p:cNvCxnSpPr>
            <a:cxnSpLocks/>
            <a:stCxn id="3" idx="0"/>
            <a:endCxn id="74" idx="1"/>
          </p:cNvCxnSpPr>
          <p:nvPr/>
        </p:nvCxnSpPr>
        <p:spPr>
          <a:xfrm rot="5400000" flipH="1" flipV="1">
            <a:off x="3524780" y="1670161"/>
            <a:ext cx="442742" cy="2780017"/>
          </a:xfrm>
          <a:prstGeom prst="bentConnector2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D39E62-5EE0-EC21-A209-6C492F87675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438468" y="8079492"/>
            <a:ext cx="1682116" cy="0"/>
          </a:xfrm>
          <a:prstGeom prst="straightConnector1">
            <a:avLst/>
          </a:prstGeom>
          <a:solidFill>
            <a:srgbClr val="FFCC33">
              <a:alpha val="50196"/>
            </a:srgbClr>
          </a:solidFill>
          <a:ln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39">
            <a:extLst>
              <a:ext uri="{FF2B5EF4-FFF2-40B4-BE49-F238E27FC236}">
                <a16:creationId xmlns:a16="http://schemas.microsoft.com/office/drawing/2014/main" id="{122BCE5A-93FE-704C-8038-BDC4A55A34CD}"/>
              </a:ext>
            </a:extLst>
          </p:cNvPr>
          <p:cNvCxnSpPr>
            <a:cxnSpLocks/>
            <a:stCxn id="11" idx="3"/>
            <a:endCxn id="22" idx="3"/>
          </p:cNvCxnSpPr>
          <p:nvPr/>
        </p:nvCxnSpPr>
        <p:spPr>
          <a:xfrm>
            <a:off x="13055294" y="2838798"/>
            <a:ext cx="995652" cy="2234583"/>
          </a:xfrm>
          <a:prstGeom prst="bentConnector3">
            <a:avLst>
              <a:gd name="adj1" fmla="val 50000"/>
            </a:avLst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B68AA4-C045-FDE6-445C-D0E55FD563CB}"/>
              </a:ext>
            </a:extLst>
          </p:cNvPr>
          <p:cNvSpPr/>
          <p:nvPr/>
        </p:nvSpPr>
        <p:spPr>
          <a:xfrm>
            <a:off x="14433736" y="4738938"/>
            <a:ext cx="2559087" cy="1873650"/>
          </a:xfrm>
          <a:prstGeom prst="rect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Warehouse Location</a:t>
            </a:r>
          </a:p>
        </p:txBody>
      </p:sp>
      <p:sp>
        <p:nvSpPr>
          <p:cNvPr id="20" name="Triangle 37">
            <a:extLst>
              <a:ext uri="{FF2B5EF4-FFF2-40B4-BE49-F238E27FC236}">
                <a16:creationId xmlns:a16="http://schemas.microsoft.com/office/drawing/2014/main" id="{E3F59E7B-889C-4486-FA4B-642D11CB5F47}"/>
              </a:ext>
            </a:extLst>
          </p:cNvPr>
          <p:cNvSpPr/>
          <p:nvPr/>
        </p:nvSpPr>
        <p:spPr>
          <a:xfrm rot="5400000">
            <a:off x="4627928" y="2659725"/>
            <a:ext cx="570890" cy="382790"/>
          </a:xfrm>
          <a:prstGeom prst="triangle">
            <a:avLst>
              <a:gd name="adj" fmla="val 50000"/>
            </a:avLst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38">
            <a:extLst>
              <a:ext uri="{FF2B5EF4-FFF2-40B4-BE49-F238E27FC236}">
                <a16:creationId xmlns:a16="http://schemas.microsoft.com/office/drawing/2014/main" id="{A249B541-FB29-3CDE-2EE5-D06FBA6EAD31}"/>
              </a:ext>
            </a:extLst>
          </p:cNvPr>
          <p:cNvSpPr/>
          <p:nvPr/>
        </p:nvSpPr>
        <p:spPr>
          <a:xfrm rot="5400000">
            <a:off x="13956896" y="5543739"/>
            <a:ext cx="570890" cy="382790"/>
          </a:xfrm>
          <a:prstGeom prst="triangle">
            <a:avLst/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riangle 39">
            <a:extLst>
              <a:ext uri="{FF2B5EF4-FFF2-40B4-BE49-F238E27FC236}">
                <a16:creationId xmlns:a16="http://schemas.microsoft.com/office/drawing/2014/main" id="{E4DD1815-5B0F-B20F-BCFA-FC62D76F32E5}"/>
              </a:ext>
            </a:extLst>
          </p:cNvPr>
          <p:cNvSpPr/>
          <p:nvPr/>
        </p:nvSpPr>
        <p:spPr>
          <a:xfrm rot="5400000">
            <a:off x="13956896" y="4881986"/>
            <a:ext cx="570890" cy="382790"/>
          </a:xfrm>
          <a:prstGeom prst="triangle">
            <a:avLst/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riangle 41">
            <a:extLst>
              <a:ext uri="{FF2B5EF4-FFF2-40B4-BE49-F238E27FC236}">
                <a16:creationId xmlns:a16="http://schemas.microsoft.com/office/drawing/2014/main" id="{025C710F-9EC6-AC1B-731E-CB000E8959AE}"/>
              </a:ext>
            </a:extLst>
          </p:cNvPr>
          <p:cNvSpPr/>
          <p:nvPr/>
        </p:nvSpPr>
        <p:spPr>
          <a:xfrm rot="5400000">
            <a:off x="6075006" y="5227356"/>
            <a:ext cx="570890" cy="382790"/>
          </a:xfrm>
          <a:prstGeom prst="triangle">
            <a:avLst/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EC834B-068B-7C60-E894-4DE7DE3719FE}"/>
              </a:ext>
            </a:extLst>
          </p:cNvPr>
          <p:cNvGrpSpPr/>
          <p:nvPr/>
        </p:nvGrpSpPr>
        <p:grpSpPr>
          <a:xfrm>
            <a:off x="707096" y="2739124"/>
            <a:ext cx="2710019" cy="2158752"/>
            <a:chOff x="707096" y="2739124"/>
            <a:chExt cx="2710019" cy="21587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F7684A-7A07-48A8-D20D-1D48A2BA7FCB}"/>
                </a:ext>
              </a:extLst>
            </p:cNvPr>
            <p:cNvSpPr/>
            <p:nvPr/>
          </p:nvSpPr>
          <p:spPr>
            <a:xfrm>
              <a:off x="1295170" y="3281540"/>
              <a:ext cx="2121945" cy="1616336"/>
            </a:xfrm>
            <a:prstGeom prst="rect">
              <a:avLst/>
            </a:prstGeom>
            <a:solidFill>
              <a:srgbClr val="FFCC33">
                <a:alpha val="50196"/>
              </a:srgbClr>
            </a:solidFill>
            <a:ln w="38100">
              <a:solidFill>
                <a:srgbClr val="79121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Government Census Data</a:t>
              </a:r>
            </a:p>
          </p:txBody>
        </p:sp>
        <p:pic>
          <p:nvPicPr>
            <p:cNvPr id="25" name="Graphic 24" descr="Folder Search with solid fill">
              <a:extLst>
                <a:ext uri="{FF2B5EF4-FFF2-40B4-BE49-F238E27FC236}">
                  <a16:creationId xmlns:a16="http://schemas.microsoft.com/office/drawing/2014/main" id="{ACF0C454-5276-E3F7-92DC-D7B078A20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7096" y="2739124"/>
              <a:ext cx="1094252" cy="1094252"/>
            </a:xfrm>
            <a:prstGeom prst="rect">
              <a:avLst/>
            </a:prstGeom>
          </p:spPr>
        </p:pic>
      </p:grpSp>
      <p:sp>
        <p:nvSpPr>
          <p:cNvPr id="26" name="Triangle 42">
            <a:extLst>
              <a:ext uri="{FF2B5EF4-FFF2-40B4-BE49-F238E27FC236}">
                <a16:creationId xmlns:a16="http://schemas.microsoft.com/office/drawing/2014/main" id="{7B398ADF-C8BC-D7F5-87A3-E578D66890E0}"/>
              </a:ext>
            </a:extLst>
          </p:cNvPr>
          <p:cNvSpPr/>
          <p:nvPr/>
        </p:nvSpPr>
        <p:spPr>
          <a:xfrm rot="5400000">
            <a:off x="4648517" y="7882109"/>
            <a:ext cx="570890" cy="382790"/>
          </a:xfrm>
          <a:prstGeom prst="triangle">
            <a:avLst/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02A74C-750C-AADB-C684-03561CDC0656}"/>
              </a:ext>
            </a:extLst>
          </p:cNvPr>
          <p:cNvGrpSpPr/>
          <p:nvPr/>
        </p:nvGrpSpPr>
        <p:grpSpPr>
          <a:xfrm>
            <a:off x="627778" y="6840578"/>
            <a:ext cx="2810690" cy="1924714"/>
            <a:chOff x="627778" y="6840578"/>
            <a:chExt cx="2810690" cy="19247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7AF7B8-3E44-9E71-3FB9-0C7161467F4D}"/>
                </a:ext>
              </a:extLst>
            </p:cNvPr>
            <p:cNvSpPr/>
            <p:nvPr/>
          </p:nvSpPr>
          <p:spPr>
            <a:xfrm>
              <a:off x="1405273" y="7393692"/>
              <a:ext cx="2033195" cy="1371600"/>
            </a:xfrm>
            <a:prstGeom prst="rect">
              <a:avLst/>
            </a:prstGeom>
            <a:solidFill>
              <a:srgbClr val="FFCC33">
                <a:alpha val="50196"/>
              </a:srgbClr>
            </a:solidFill>
            <a:ln w="38100">
              <a:solidFill>
                <a:srgbClr val="7912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TGA Sales &amp; Purchase Data</a:t>
              </a:r>
            </a:p>
          </p:txBody>
        </p:sp>
        <p:pic>
          <p:nvPicPr>
            <p:cNvPr id="27" name="Graphic 26" descr="Folder Search with solid fill">
              <a:extLst>
                <a:ext uri="{FF2B5EF4-FFF2-40B4-BE49-F238E27FC236}">
                  <a16:creationId xmlns:a16="http://schemas.microsoft.com/office/drawing/2014/main" id="{129A335A-6BBC-9D78-C09F-A6B57295D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7778" y="6840578"/>
              <a:ext cx="1094252" cy="1094252"/>
            </a:xfrm>
            <a:prstGeom prst="rect">
              <a:avLst/>
            </a:prstGeom>
          </p:spPr>
        </p:pic>
      </p:grpSp>
      <p:pic>
        <p:nvPicPr>
          <p:cNvPr id="28" name="Graphic 27" descr="Crops with solid fill">
            <a:extLst>
              <a:ext uri="{FF2B5EF4-FFF2-40B4-BE49-F238E27FC236}">
                <a16:creationId xmlns:a16="http://schemas.microsoft.com/office/drawing/2014/main" id="{0FB84D13-7018-AED0-408F-9359679753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587" y="6753209"/>
            <a:ext cx="914400" cy="914400"/>
          </a:xfrm>
          <a:prstGeom prst="rect">
            <a:avLst/>
          </a:prstGeom>
        </p:spPr>
      </p:pic>
      <p:pic>
        <p:nvPicPr>
          <p:cNvPr id="29" name="Graphic 28" descr="Farm scene with solid fill">
            <a:extLst>
              <a:ext uri="{FF2B5EF4-FFF2-40B4-BE49-F238E27FC236}">
                <a16:creationId xmlns:a16="http://schemas.microsoft.com/office/drawing/2014/main" id="{2C38220C-3E90-6B47-9083-6340ECF7C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01365" y="3777759"/>
            <a:ext cx="914400" cy="914400"/>
          </a:xfrm>
          <a:prstGeom prst="rect">
            <a:avLst/>
          </a:prstGeom>
        </p:spPr>
      </p:pic>
      <p:pic>
        <p:nvPicPr>
          <p:cNvPr id="30" name="Graphic 29" descr="Marker with solid fill">
            <a:extLst>
              <a:ext uri="{FF2B5EF4-FFF2-40B4-BE49-F238E27FC236}">
                <a16:creationId xmlns:a16="http://schemas.microsoft.com/office/drawing/2014/main" id="{327024F4-F837-71B6-254B-A4C090366F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48911" y="3988514"/>
            <a:ext cx="1125929" cy="1125929"/>
          </a:xfrm>
          <a:prstGeom prst="rect">
            <a:avLst/>
          </a:prstGeom>
        </p:spPr>
      </p:pic>
      <p:pic>
        <p:nvPicPr>
          <p:cNvPr id="31" name="Graphic 30" descr="Cycle with people with solid fill">
            <a:extLst>
              <a:ext uri="{FF2B5EF4-FFF2-40B4-BE49-F238E27FC236}">
                <a16:creationId xmlns:a16="http://schemas.microsoft.com/office/drawing/2014/main" id="{F91FCB11-FFC4-20A0-5A2E-8FE071578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602168" y="1482982"/>
            <a:ext cx="914400" cy="914400"/>
          </a:xfrm>
          <a:prstGeom prst="rect">
            <a:avLst/>
          </a:prstGeom>
        </p:spPr>
      </p:pic>
      <p:pic>
        <p:nvPicPr>
          <p:cNvPr id="32" name="Graphic 31" descr="Warehouse with solid fill">
            <a:extLst>
              <a:ext uri="{FF2B5EF4-FFF2-40B4-BE49-F238E27FC236}">
                <a16:creationId xmlns:a16="http://schemas.microsoft.com/office/drawing/2014/main" id="{EF75DEDE-8249-715A-4D7F-7E9E9BA56E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74998" y="6595359"/>
            <a:ext cx="914400" cy="9144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D5A3B3B-1932-1DCE-9553-AB58E615645B}"/>
              </a:ext>
            </a:extLst>
          </p:cNvPr>
          <p:cNvSpPr txBox="1"/>
          <p:nvPr/>
        </p:nvSpPr>
        <p:spPr>
          <a:xfrm>
            <a:off x="3494267" y="428192"/>
            <a:ext cx="122704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600" b="1" dirty="0">
                <a:solidFill>
                  <a:srgbClr val="7A0019"/>
                </a:solidFill>
                <a:latin typeface="Arial" panose="020B0604020202020204" pitchFamily="34" charset="0"/>
              </a:rPr>
              <a:t>Mapping Success: Farmer, Revenue &amp; Inclusivity </a:t>
            </a:r>
            <a:br>
              <a:rPr lang="en-US" altLang="en-US" sz="3600" dirty="0">
                <a:latin typeface="Arial" panose="020B0604020202020204" pitchFamily="34" charset="0"/>
              </a:rPr>
            </a:br>
            <a:endParaRPr lang="en-US" sz="36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A610C3-3D2B-4421-0D7F-B8CE7C582F11}"/>
              </a:ext>
            </a:extLst>
          </p:cNvPr>
          <p:cNvCxnSpPr>
            <a:cxnSpLocks/>
          </p:cNvCxnSpPr>
          <p:nvPr/>
        </p:nvCxnSpPr>
        <p:spPr>
          <a:xfrm>
            <a:off x="2819400" y="1181100"/>
            <a:ext cx="120396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C263F31-ECB8-CFC4-86A9-4ECF86CA2C1B}"/>
              </a:ext>
            </a:extLst>
          </p:cNvPr>
          <p:cNvSpPr/>
          <p:nvPr/>
        </p:nvSpPr>
        <p:spPr>
          <a:xfrm>
            <a:off x="5130954" y="2079943"/>
            <a:ext cx="3289203" cy="1505733"/>
          </a:xfrm>
          <a:prstGeom prst="rect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Ethnicity metric to analyze the diverse famer communities that could benefit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FF87C34-EC37-1537-D5A2-09B3720106DA}"/>
              </a:ext>
            </a:extLst>
          </p:cNvPr>
          <p:cNvCxnSpPr>
            <a:cxnSpLocks/>
            <a:stCxn id="74" idx="3"/>
            <a:endCxn id="11" idx="1"/>
          </p:cNvCxnSpPr>
          <p:nvPr/>
        </p:nvCxnSpPr>
        <p:spPr>
          <a:xfrm>
            <a:off x="8420157" y="2832810"/>
            <a:ext cx="1452894" cy="5988"/>
          </a:xfrm>
          <a:prstGeom prst="straightConnector1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riangle 40">
            <a:extLst>
              <a:ext uri="{FF2B5EF4-FFF2-40B4-BE49-F238E27FC236}">
                <a16:creationId xmlns:a16="http://schemas.microsoft.com/office/drawing/2014/main" id="{C6146701-6A7C-23A2-5856-AED36DF09537}"/>
              </a:ext>
            </a:extLst>
          </p:cNvPr>
          <p:cNvSpPr/>
          <p:nvPr/>
        </p:nvSpPr>
        <p:spPr>
          <a:xfrm rot="5400000">
            <a:off x="9381725" y="2641414"/>
            <a:ext cx="570890" cy="382790"/>
          </a:xfrm>
          <a:prstGeom prst="triangle">
            <a:avLst/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915DCDAD-868C-5AB0-68AD-B473724F4AA6}"/>
              </a:ext>
            </a:extLst>
          </p:cNvPr>
          <p:cNvSpPr/>
          <p:nvPr/>
        </p:nvSpPr>
        <p:spPr>
          <a:xfrm>
            <a:off x="6105102" y="4028593"/>
            <a:ext cx="838196" cy="860641"/>
          </a:xfrm>
          <a:prstGeom prst="ellipse">
            <a:avLst/>
          </a:prstGeom>
          <a:solidFill>
            <a:srgbClr val="79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6214F66-92BE-5E0E-5D6A-EB20AF6D9982}"/>
              </a:ext>
            </a:extLst>
          </p:cNvPr>
          <p:cNvSpPr/>
          <p:nvPr/>
        </p:nvSpPr>
        <p:spPr>
          <a:xfrm>
            <a:off x="9523404" y="6753209"/>
            <a:ext cx="838196" cy="860641"/>
          </a:xfrm>
          <a:prstGeom prst="ellipse">
            <a:avLst/>
          </a:prstGeom>
          <a:solidFill>
            <a:srgbClr val="79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3C886C0-2A03-1D88-8E78-D8EB04EE9B48}"/>
              </a:ext>
            </a:extLst>
          </p:cNvPr>
          <p:cNvSpPr/>
          <p:nvPr/>
        </p:nvSpPr>
        <p:spPr>
          <a:xfrm>
            <a:off x="9368891" y="1536403"/>
            <a:ext cx="838196" cy="860641"/>
          </a:xfrm>
          <a:prstGeom prst="ellipse">
            <a:avLst/>
          </a:prstGeom>
          <a:solidFill>
            <a:srgbClr val="79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92" name="Graphic 91" descr="Speedometer Low outline">
            <a:extLst>
              <a:ext uri="{FF2B5EF4-FFF2-40B4-BE49-F238E27FC236}">
                <a16:creationId xmlns:a16="http://schemas.microsoft.com/office/drawing/2014/main" id="{4304171B-F9DD-9E15-FE7E-1520C7CFC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929906" y="1469974"/>
            <a:ext cx="914399" cy="91439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F47AD10-AC11-6106-215F-553617750CF5}"/>
              </a:ext>
            </a:extLst>
          </p:cNvPr>
          <p:cNvSpPr txBox="1"/>
          <p:nvPr/>
        </p:nvSpPr>
        <p:spPr>
          <a:xfrm>
            <a:off x="1494082" y="1854622"/>
            <a:ext cx="171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9121B"/>
                </a:solidFill>
              </a:rPr>
              <a:t>Datasets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3A2FE-6C67-AFE9-D807-792B485F8A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8286022" y="8079492"/>
            <a:ext cx="1613755" cy="0"/>
          </a:xfrm>
          <a:prstGeom prst="straightConnector1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riangle 65">
            <a:extLst>
              <a:ext uri="{FF2B5EF4-FFF2-40B4-BE49-F238E27FC236}">
                <a16:creationId xmlns:a16="http://schemas.microsoft.com/office/drawing/2014/main" id="{4439A16C-C3DF-42AE-AE22-9C3FF4A58332}"/>
              </a:ext>
            </a:extLst>
          </p:cNvPr>
          <p:cNvSpPr/>
          <p:nvPr/>
        </p:nvSpPr>
        <p:spPr>
          <a:xfrm rot="5400000">
            <a:off x="9385409" y="7892995"/>
            <a:ext cx="570890" cy="382790"/>
          </a:xfrm>
          <a:prstGeom prst="triangle">
            <a:avLst>
              <a:gd name="adj" fmla="val 51430"/>
            </a:avLst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44189B-F1BA-BB20-C2A6-DED235C9DFE5}"/>
              </a:ext>
            </a:extLst>
          </p:cNvPr>
          <p:cNvCxnSpPr>
            <a:cxnSpLocks/>
          </p:cNvCxnSpPr>
          <p:nvPr/>
        </p:nvCxnSpPr>
        <p:spPr>
          <a:xfrm flipV="1">
            <a:off x="10888427" y="5724450"/>
            <a:ext cx="3601941" cy="21369"/>
          </a:xfrm>
          <a:prstGeom prst="straightConnector1">
            <a:avLst/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riangle 65">
            <a:extLst>
              <a:ext uri="{FF2B5EF4-FFF2-40B4-BE49-F238E27FC236}">
                <a16:creationId xmlns:a16="http://schemas.microsoft.com/office/drawing/2014/main" id="{1CAF0013-9313-A8E0-F86B-FD796033A23C}"/>
              </a:ext>
            </a:extLst>
          </p:cNvPr>
          <p:cNvSpPr/>
          <p:nvPr/>
        </p:nvSpPr>
        <p:spPr>
          <a:xfrm rot="5400000">
            <a:off x="13956896" y="6206047"/>
            <a:ext cx="570890" cy="382790"/>
          </a:xfrm>
          <a:prstGeom prst="triangle">
            <a:avLst>
              <a:gd name="adj" fmla="val 51430"/>
            </a:avLst>
          </a:prstGeom>
          <a:solidFill>
            <a:srgbClr val="7800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39">
            <a:extLst>
              <a:ext uri="{FF2B5EF4-FFF2-40B4-BE49-F238E27FC236}">
                <a16:creationId xmlns:a16="http://schemas.microsoft.com/office/drawing/2014/main" id="{FD5B74CC-6503-821F-2CE8-94C460AF579D}"/>
              </a:ext>
            </a:extLst>
          </p:cNvPr>
          <p:cNvCxnSpPr>
            <a:cxnSpLocks/>
            <a:stCxn id="10" idx="3"/>
            <a:endCxn id="58" idx="3"/>
          </p:cNvCxnSpPr>
          <p:nvPr/>
        </p:nvCxnSpPr>
        <p:spPr>
          <a:xfrm flipV="1">
            <a:off x="13104209" y="6405606"/>
            <a:ext cx="946737" cy="1673886"/>
          </a:xfrm>
          <a:prstGeom prst="bentConnector3">
            <a:avLst>
              <a:gd name="adj1" fmla="val 50000"/>
            </a:avLst>
          </a:prstGeom>
          <a:solidFill>
            <a:srgbClr val="FFCC33">
              <a:alpha val="50196"/>
            </a:srgbClr>
          </a:solidFill>
          <a:ln w="38100">
            <a:solidFill>
              <a:srgbClr val="79121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1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8" grpId="0" animBg="1"/>
      <p:bldP spid="9" grpId="0" animBg="1"/>
      <p:bldP spid="10" grpId="0" animBg="1"/>
      <p:bldP spid="11" grpId="0" animBg="1"/>
      <p:bldP spid="17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74" grpId="0" animBg="1"/>
      <p:bldP spid="87" grpId="0" animBg="1"/>
      <p:bldP spid="88" grpId="0" animBg="1"/>
      <p:bldP spid="89" grpId="0" animBg="1"/>
      <p:bldP spid="90" grpId="0" animBg="1"/>
      <p:bldP spid="94" grpId="0"/>
      <p:bldP spid="44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164FA-0272-923F-F62C-6EE6ED727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876071-A1D6-6941-B411-7185EAF0ACF9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37F6F3-94D3-665A-699F-75C94341B912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DE61FB19-1E75-CD4A-0A31-328EDE5314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5A9E76-9F43-A51C-5712-1764098754A0}"/>
              </a:ext>
            </a:extLst>
          </p:cNvPr>
          <p:cNvSpPr txBox="1"/>
          <p:nvPr/>
        </p:nvSpPr>
        <p:spPr>
          <a:xfrm>
            <a:off x="3615418" y="495300"/>
            <a:ext cx="106761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7A0019"/>
                </a:solidFill>
                <a:latin typeface="Arial" panose="020B0604020202020204" pitchFamily="34" charset="0"/>
              </a:rPr>
              <a:t>Evaluation of the metrics</a:t>
            </a:r>
            <a:endParaRPr lang="en-US" sz="4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87EB07-FA89-471C-40CC-B7CF36512DBE}"/>
              </a:ext>
            </a:extLst>
          </p:cNvPr>
          <p:cNvCxnSpPr>
            <a:cxnSpLocks/>
          </p:cNvCxnSpPr>
          <p:nvPr/>
        </p:nvCxnSpPr>
        <p:spPr>
          <a:xfrm>
            <a:off x="2667000" y="1485900"/>
            <a:ext cx="12573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88B1FC3D-E788-4655-1781-8E94F2E51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1" y="2400300"/>
            <a:ext cx="1485899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are evaluating the five counties based on 3 key ranking criteria for a given radius: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number of small and medium</a:t>
            </a:r>
            <a:r>
              <a:rPr lang="en-US" altLang="en-US" sz="3600" dirty="0"/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scale farm operations</a:t>
            </a:r>
            <a:r>
              <a:rPr lang="en-US" altLang="en-US" sz="3600" dirty="0"/>
              <a:t> present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number of farm operations producing the 10 key high-revenue 	commodities.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percentage of BIPOC representation. 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aggregate ranking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will be calculated by combining these 3 individual rankings to determine the overall suitability of each county.</a:t>
            </a:r>
          </a:p>
        </p:txBody>
      </p:sp>
    </p:spTree>
    <p:extLst>
      <p:ext uri="{BB962C8B-B14F-4D97-AF65-F5344CB8AC3E}">
        <p14:creationId xmlns:p14="http://schemas.microsoft.com/office/powerpoint/2010/main" val="1786105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841C5-8E0B-237A-801D-4CDEFC986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64658995-20F3-D9D7-D500-E6256C952A76}"/>
              </a:ext>
            </a:extLst>
          </p:cNvPr>
          <p:cNvSpPr/>
          <p:nvPr/>
        </p:nvSpPr>
        <p:spPr>
          <a:xfrm>
            <a:off x="14782800" y="8267700"/>
            <a:ext cx="914392" cy="903166"/>
          </a:xfrm>
          <a:prstGeom prst="ellipse">
            <a:avLst/>
          </a:prstGeom>
          <a:solidFill>
            <a:schemeClr val="bg1"/>
          </a:solidFill>
          <a:ln w="38100">
            <a:solidFill>
              <a:srgbClr val="78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DF235-2A63-CB29-A9AF-E0D4363D7E6D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ED1488-DF21-37B4-E6B2-F1DDF62F6F91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4B9A15EA-C242-B8ED-B473-21BDBBB7D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8D9E00-3440-B19A-DE7B-E918AE236891}"/>
              </a:ext>
            </a:extLst>
          </p:cNvPr>
          <p:cNvSpPr txBox="1">
            <a:spLocks/>
          </p:cNvSpPr>
          <p:nvPr/>
        </p:nvSpPr>
        <p:spPr>
          <a:xfrm>
            <a:off x="1257299" y="-21771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solidFill>
                  <a:srgbClr val="7A0019"/>
                </a:solidFill>
              </a:rPr>
              <a:t>Comparison Matrix for 75-mile radius</a:t>
            </a:r>
            <a:br>
              <a:rPr lang="en-US" altLang="en-US" sz="5400" dirty="0"/>
            </a:br>
            <a:endParaRPr lang="en-US" sz="3600" dirty="0"/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1C4A4EC8-B2CD-DB1E-6519-76D91372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53461"/>
              </p:ext>
            </p:extLst>
          </p:nvPr>
        </p:nvGraphicFramePr>
        <p:xfrm>
          <a:off x="1466475" y="1714500"/>
          <a:ext cx="15355049" cy="7663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197">
                  <a:extLst>
                    <a:ext uri="{9D8B030D-6E8A-4147-A177-3AD203B41FA5}">
                      <a16:colId xmlns:a16="http://schemas.microsoft.com/office/drawing/2014/main" val="1711984610"/>
                    </a:ext>
                  </a:extLst>
                </a:gridCol>
                <a:gridCol w="3182713">
                  <a:extLst>
                    <a:ext uri="{9D8B030D-6E8A-4147-A177-3AD203B41FA5}">
                      <a16:colId xmlns:a16="http://schemas.microsoft.com/office/drawing/2014/main" val="604864660"/>
                    </a:ext>
                  </a:extLst>
                </a:gridCol>
                <a:gridCol w="3182713">
                  <a:extLst>
                    <a:ext uri="{9D8B030D-6E8A-4147-A177-3AD203B41FA5}">
                      <a16:colId xmlns:a16="http://schemas.microsoft.com/office/drawing/2014/main" val="3199117321"/>
                    </a:ext>
                  </a:extLst>
                </a:gridCol>
                <a:gridCol w="3182713">
                  <a:extLst>
                    <a:ext uri="{9D8B030D-6E8A-4147-A177-3AD203B41FA5}">
                      <a16:colId xmlns:a16="http://schemas.microsoft.com/office/drawing/2014/main" val="2096485414"/>
                    </a:ext>
                  </a:extLst>
                </a:gridCol>
                <a:gridCol w="3182713">
                  <a:extLst>
                    <a:ext uri="{9D8B030D-6E8A-4147-A177-3AD203B41FA5}">
                      <a16:colId xmlns:a16="http://schemas.microsoft.com/office/drawing/2014/main" val="3522680357"/>
                    </a:ext>
                  </a:extLst>
                </a:gridCol>
              </a:tblGrid>
              <a:tr h="83965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County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# of small and medium</a:t>
                      </a:r>
                    </a:p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farms (Rank)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+mn-lt"/>
                        </a:rPr>
                        <a:t># of key commodity farms (Rank)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BIPOC% within the area (Rank)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+mn-lt"/>
                        </a:rPr>
                        <a:t>Final Rank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42128"/>
                  </a:ext>
                </a:extLst>
              </a:tr>
              <a:tr h="136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Fergus Falls</a:t>
                      </a:r>
                    </a:p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Otter Tail</a:t>
                      </a: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5,542 (3)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809 (4)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1.82% (3)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4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96994"/>
                  </a:ext>
                </a:extLst>
              </a:tr>
              <a:tr h="136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Wilmar</a:t>
                      </a:r>
                    </a:p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Kandiyohi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11,683 (1)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1,679 (1)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0.83% (5)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2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176275"/>
                  </a:ext>
                </a:extLst>
              </a:tr>
              <a:tr h="136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Rochester</a:t>
                      </a:r>
                    </a:p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Olmsted</a:t>
                      </a: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3,978 (4)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624 (5)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0.97% (4)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5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1787"/>
                  </a:ext>
                </a:extLst>
              </a:tr>
              <a:tr h="136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Duluth</a:t>
                      </a:r>
                    </a:p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St. Louis</a:t>
                      </a:r>
                      <a:endParaRPr lang="zh-TW" altLang="en-US" sz="2400" dirty="0">
                        <a:latin typeface="+mn-lt"/>
                      </a:endParaRP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1,419 (5)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817 (3)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2.86% (1)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3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701577"/>
                  </a:ext>
                </a:extLst>
              </a:tr>
              <a:tr h="13648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Owatonna</a:t>
                      </a:r>
                    </a:p>
                    <a:p>
                      <a:pPr algn="ctr"/>
                      <a:r>
                        <a:rPr lang="en-US" altLang="zh-TW" sz="2400" b="1" i="0" u="none" strike="noStrike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Steele</a:t>
                      </a:r>
                    </a:p>
                  </a:txBody>
                  <a:tcPr anchor="ctr"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7,896 (2)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1600 (2)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2.16% (2)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200" b="0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TW" altLang="en-US" sz="32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78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021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5D1452-2D2E-6AF7-36A2-9538D291714F}"/>
              </a:ext>
            </a:extLst>
          </p:cNvPr>
          <p:cNvCxnSpPr>
            <a:cxnSpLocks/>
          </p:cNvCxnSpPr>
          <p:nvPr/>
        </p:nvCxnSpPr>
        <p:spPr>
          <a:xfrm>
            <a:off x="3428999" y="1181100"/>
            <a:ext cx="11430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90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6534-CB7A-64C6-F77D-69CF3455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2DAB2D-48C3-2F38-92D1-DF99CC6D8A0F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AB0115-F54A-775C-2D97-2CC7A0754494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65AF49C3-F7A6-0FE4-D969-90711D4466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AACE4C-679C-64A1-52DF-36EB16FE3C82}"/>
              </a:ext>
            </a:extLst>
          </p:cNvPr>
          <p:cNvSpPr txBox="1"/>
          <p:nvPr/>
        </p:nvSpPr>
        <p:spPr>
          <a:xfrm>
            <a:off x="3615418" y="419100"/>
            <a:ext cx="10676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7A0019"/>
                </a:solidFill>
                <a:latin typeface="Arial" panose="020B0604020202020204" pitchFamily="34" charset="0"/>
              </a:rPr>
              <a:t>Recommendation &amp; Conclusion</a:t>
            </a:r>
            <a:endParaRPr lang="en-US" sz="40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E4C5FA-7A5B-6163-94E9-0873DD25827B}"/>
              </a:ext>
            </a:extLst>
          </p:cNvPr>
          <p:cNvCxnSpPr>
            <a:cxnSpLocks/>
          </p:cNvCxnSpPr>
          <p:nvPr/>
        </p:nvCxnSpPr>
        <p:spPr>
          <a:xfrm>
            <a:off x="2667000" y="1485900"/>
            <a:ext cx="12573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A7BF68A1-3192-89D3-AE87-2CA5C2FC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054" y="2400300"/>
            <a:ext cx="1327989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Based on the evaluation</a:t>
            </a:r>
            <a:r>
              <a:rPr lang="en-US" sz="4400" dirty="0"/>
              <a:t>,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</a:rPr>
              <a:t>Owatonna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located in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</a:rPr>
              <a:t>Steele County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stands out as the most suitable location for the new warehouse, given a practical coverage radius of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</a:rPr>
              <a:t>75 miles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radius effectively accounts for factors such as drive time for farmers and the lifespan of perishable goods.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Within this area, Owatonna provides access to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</a:rPr>
              <a:t>7,896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small and medium sized farm operations, includes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</a:rPr>
              <a:t>1,600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farms producing the top 10 high-revenue commodities, along with a BIPOC representation of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0018"/>
                </a:solidFill>
                <a:effectLst/>
              </a:rPr>
              <a:t>2.16%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7293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9AFF3-3162-6171-08CC-24F8DF4A9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BAE4E1-85CD-5225-BEFB-FF705EFAF92E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384892-73E0-4193-5C0E-5071613773EC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FEC135E1-BCD4-A029-4734-5C9219766D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3D4145-D519-1B42-5152-D4306CED0322}"/>
              </a:ext>
            </a:extLst>
          </p:cNvPr>
          <p:cNvSpPr txBox="1"/>
          <p:nvPr/>
        </p:nvSpPr>
        <p:spPr>
          <a:xfrm>
            <a:off x="5181600" y="3924300"/>
            <a:ext cx="716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79121B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169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A9B1-0A43-883F-F9A9-4C34F2A4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025887-60F1-4181-DD1A-CCB585BC5F9A}"/>
              </a:ext>
            </a:extLst>
          </p:cNvPr>
          <p:cNvSpPr/>
          <p:nvPr/>
        </p:nvSpPr>
        <p:spPr>
          <a:xfrm>
            <a:off x="2557940" y="7676503"/>
            <a:ext cx="13258790" cy="220627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760484-7368-3112-A74B-4A4FB7D10377}"/>
              </a:ext>
            </a:extLst>
          </p:cNvPr>
          <p:cNvSpPr/>
          <p:nvPr/>
        </p:nvSpPr>
        <p:spPr>
          <a:xfrm>
            <a:off x="2514601" y="4920193"/>
            <a:ext cx="13258790" cy="2206272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84C37F-0209-BE06-881A-F2BE79AF94C4}"/>
              </a:ext>
            </a:extLst>
          </p:cNvPr>
          <p:cNvSpPr/>
          <p:nvPr/>
        </p:nvSpPr>
        <p:spPr>
          <a:xfrm>
            <a:off x="2514600" y="1792731"/>
            <a:ext cx="13258791" cy="2393133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230CD-6113-326A-8340-81E604DEB9C3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7D74EB-175B-BCC2-F504-A10B88CCAE19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E6AF0656-1364-0F99-B70F-D53D6EAA02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AF74D5-672C-6531-39E8-240884EED9F5}"/>
              </a:ext>
            </a:extLst>
          </p:cNvPr>
          <p:cNvSpPr txBox="1"/>
          <p:nvPr/>
        </p:nvSpPr>
        <p:spPr>
          <a:xfrm>
            <a:off x="1981200" y="262169"/>
            <a:ext cx="138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Introduction: </a:t>
            </a:r>
            <a:r>
              <a:rPr lang="en-US" sz="3600" b="1" dirty="0">
                <a:solidFill>
                  <a:srgbClr val="79121B"/>
                </a:solidFill>
              </a:rPr>
              <a:t>Expanding TGA’s Impact Across Minnesota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rgbClr val="79121B"/>
              </a:solidFill>
              <a:effectLst/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D1E595-9591-EC58-681A-D18B4108C33A}"/>
              </a:ext>
            </a:extLst>
          </p:cNvPr>
          <p:cNvCxnSpPr>
            <a:cxnSpLocks/>
          </p:cNvCxnSpPr>
          <p:nvPr/>
        </p:nvCxnSpPr>
        <p:spPr>
          <a:xfrm>
            <a:off x="2938930" y="1010105"/>
            <a:ext cx="118872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C6B882-9311-57A3-F35D-BC6110508310}"/>
              </a:ext>
            </a:extLst>
          </p:cNvPr>
          <p:cNvSpPr/>
          <p:nvPr/>
        </p:nvSpPr>
        <p:spPr>
          <a:xfrm>
            <a:off x="2628900" y="1944116"/>
            <a:ext cx="13030197" cy="213258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8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2400" dirty="0">
                <a:solidFill>
                  <a:srgbClr val="790018"/>
                </a:solidFill>
              </a:rPr>
              <a:t>Over the years, TGA has successfully connected over 150 farmers to broader markets, enabling the distribution of sustainable produce in Minnesota. </a:t>
            </a:r>
          </a:p>
          <a:p>
            <a:pPr lvl="0" algn="l"/>
            <a:r>
              <a:rPr lang="en-US" sz="2400" dirty="0">
                <a:solidFill>
                  <a:srgbClr val="790018"/>
                </a:solidFill>
              </a:rPr>
              <a:t>Expanding to a new warehouse would significantly enhance TGA's ability to expand its reach, boost sales, and further support the farming community</a:t>
            </a:r>
            <a:r>
              <a:rPr lang="en-US" sz="2400" dirty="0">
                <a:solidFill>
                  <a:srgbClr val="79121B"/>
                </a:solidFill>
              </a:rPr>
              <a:t>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9F5A99-E168-B4AD-2678-E3632EBEF094}"/>
              </a:ext>
            </a:extLst>
          </p:cNvPr>
          <p:cNvSpPr/>
          <p:nvPr/>
        </p:nvSpPr>
        <p:spPr>
          <a:xfrm>
            <a:off x="2628895" y="5032730"/>
            <a:ext cx="13030197" cy="19811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900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2400" dirty="0">
                <a:solidFill>
                  <a:srgbClr val="79121B"/>
                </a:solidFill>
              </a:rPr>
              <a:t>TGA faces the challenge of determining the most critical factors to evaluate in selecting the ideal location for a new warehouse among five potential sites in Minnesota. </a:t>
            </a:r>
            <a:br>
              <a:rPr lang="en-US" sz="2400" dirty="0">
                <a:solidFill>
                  <a:srgbClr val="79121B"/>
                </a:solidFill>
              </a:rPr>
            </a:br>
            <a:r>
              <a:rPr lang="en-US" sz="2400" dirty="0">
                <a:solidFill>
                  <a:srgbClr val="79121B"/>
                </a:solidFill>
              </a:rPr>
              <a:t>This decision is crucial to achieving their goals of expanding reach, increasing revenue, and better supporting the farming community.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2FFCF4-A3D1-318A-8226-85D62EDF03C0}"/>
              </a:ext>
            </a:extLst>
          </p:cNvPr>
          <p:cNvSpPr/>
          <p:nvPr/>
        </p:nvSpPr>
        <p:spPr>
          <a:xfrm>
            <a:off x="2666275" y="7789040"/>
            <a:ext cx="13030197" cy="1981199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l"/>
            <a:r>
              <a:rPr lang="en-US" sz="2400" dirty="0">
                <a:solidFill>
                  <a:srgbClr val="79121B"/>
                </a:solidFill>
              </a:rPr>
              <a:t>After a thorough analysis and careful consideration of TGA's priorities, we have identified three key metrics to guide our recommendation for the optimal warehouse location.</a:t>
            </a:r>
          </a:p>
        </p:txBody>
      </p:sp>
      <p:pic>
        <p:nvPicPr>
          <p:cNvPr id="8" name="Graphic 7" descr="Farm scene with solid fill">
            <a:extLst>
              <a:ext uri="{FF2B5EF4-FFF2-40B4-BE49-F238E27FC236}">
                <a16:creationId xmlns:a16="http://schemas.microsoft.com/office/drawing/2014/main" id="{81139212-AEC1-3138-8492-135638B51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3144" y="1054212"/>
            <a:ext cx="1124267" cy="1124267"/>
          </a:xfrm>
          <a:prstGeom prst="rect">
            <a:avLst/>
          </a:prstGeom>
        </p:spPr>
      </p:pic>
      <p:pic>
        <p:nvPicPr>
          <p:cNvPr id="10" name="Graphic 9" descr="Marker with solid fill">
            <a:extLst>
              <a:ext uri="{FF2B5EF4-FFF2-40B4-BE49-F238E27FC236}">
                <a16:creationId xmlns:a16="http://schemas.microsoft.com/office/drawing/2014/main" id="{3C480485-89DE-7C00-03F8-3B759FCFEB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18157" y="4120408"/>
            <a:ext cx="1434240" cy="1434240"/>
          </a:xfrm>
          <a:prstGeom prst="rect">
            <a:avLst/>
          </a:prstGeom>
        </p:spPr>
      </p:pic>
      <p:pic>
        <p:nvPicPr>
          <p:cNvPr id="12" name="Graphic 11" descr="Filter outline">
            <a:extLst>
              <a:ext uri="{FF2B5EF4-FFF2-40B4-BE49-F238E27FC236}">
                <a16:creationId xmlns:a16="http://schemas.microsoft.com/office/drawing/2014/main" id="{4E04B1AF-2E0A-B925-05F8-54CC32C48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3144" y="7239002"/>
            <a:ext cx="1069385" cy="10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8" grpId="0" animBg="1"/>
      <p:bldP spid="15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F3CF7-CF62-3C5C-C854-FE59A36F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EE7ABF-6325-E506-1223-64119215D018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161618-CCCF-659F-7240-7030B3FFD452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2E44FAD5-D193-0E6D-DDC7-585C3E0F02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71C3AE-8085-E62B-E58D-2E3E84C9F846}"/>
              </a:ext>
            </a:extLst>
          </p:cNvPr>
          <p:cNvGrpSpPr/>
          <p:nvPr/>
        </p:nvGrpSpPr>
        <p:grpSpPr>
          <a:xfrm>
            <a:off x="965187" y="6283384"/>
            <a:ext cx="16065303" cy="2251407"/>
            <a:chOff x="839694" y="5698351"/>
            <a:chExt cx="16065303" cy="2251407"/>
          </a:xfrm>
        </p:grpSpPr>
        <p:sp>
          <p:nvSpPr>
            <p:cNvPr id="8" name="Rectangular Callout 25">
              <a:extLst>
                <a:ext uri="{FF2B5EF4-FFF2-40B4-BE49-F238E27FC236}">
                  <a16:creationId xmlns:a16="http://schemas.microsoft.com/office/drawing/2014/main" id="{1BD6D15C-DDF2-318F-756D-F64835E9939B}"/>
                </a:ext>
              </a:extLst>
            </p:cNvPr>
            <p:cNvSpPr/>
            <p:nvPr/>
          </p:nvSpPr>
          <p:spPr>
            <a:xfrm>
              <a:off x="12561597" y="5700954"/>
              <a:ext cx="4343400" cy="2248804"/>
            </a:xfrm>
            <a:prstGeom prst="wedgeRectCallout">
              <a:avLst>
                <a:gd name="adj1" fmla="val -382"/>
                <a:gd name="adj2" fmla="val 70632"/>
              </a:avLst>
            </a:prstGeom>
            <a:noFill/>
            <a:ln w="76200">
              <a:solidFill>
                <a:srgbClr val="7912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ular Callout 19">
              <a:extLst>
                <a:ext uri="{FF2B5EF4-FFF2-40B4-BE49-F238E27FC236}">
                  <a16:creationId xmlns:a16="http://schemas.microsoft.com/office/drawing/2014/main" id="{E3E7C5F9-825E-E41F-4D2C-CC72A0CBDA15}"/>
                </a:ext>
              </a:extLst>
            </p:cNvPr>
            <p:cNvSpPr/>
            <p:nvPr/>
          </p:nvSpPr>
          <p:spPr>
            <a:xfrm>
              <a:off x="839694" y="5698351"/>
              <a:ext cx="4343400" cy="2248804"/>
            </a:xfrm>
            <a:prstGeom prst="wedgeRectCallout">
              <a:avLst>
                <a:gd name="adj1" fmla="val -382"/>
                <a:gd name="adj2" fmla="val 70632"/>
              </a:avLst>
            </a:prstGeom>
            <a:noFill/>
            <a:ln w="76200">
              <a:solidFill>
                <a:srgbClr val="7912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ular Callout 24">
              <a:extLst>
                <a:ext uri="{FF2B5EF4-FFF2-40B4-BE49-F238E27FC236}">
                  <a16:creationId xmlns:a16="http://schemas.microsoft.com/office/drawing/2014/main" id="{68B5817D-9FA3-98E2-4C4A-6B7196A05F17}"/>
                </a:ext>
              </a:extLst>
            </p:cNvPr>
            <p:cNvSpPr/>
            <p:nvPr/>
          </p:nvSpPr>
          <p:spPr>
            <a:xfrm>
              <a:off x="6615146" y="5698351"/>
              <a:ext cx="4343400" cy="2248804"/>
            </a:xfrm>
            <a:prstGeom prst="wedgeRectCallout">
              <a:avLst>
                <a:gd name="adj1" fmla="val -382"/>
                <a:gd name="adj2" fmla="val 70632"/>
              </a:avLst>
            </a:prstGeom>
            <a:noFill/>
            <a:ln w="76200">
              <a:solidFill>
                <a:srgbClr val="79121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74C0FF-8923-4113-1A9C-73E6A23FDE57}"/>
              </a:ext>
            </a:extLst>
          </p:cNvPr>
          <p:cNvSpPr txBox="1"/>
          <p:nvPr/>
        </p:nvSpPr>
        <p:spPr>
          <a:xfrm>
            <a:off x="2139018" y="584891"/>
            <a:ext cx="13868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79121B"/>
                </a:solidFill>
                <a:effectLst/>
                <a:latin typeface="+mj-lt"/>
                <a:cs typeface="Arial" panose="020B0604020202020204" pitchFamily="34" charset="0"/>
              </a:rPr>
              <a:t>Key Metrics for Optimal Warehouse Location</a:t>
            </a:r>
            <a:endParaRPr lang="en-US" sz="4400" dirty="0">
              <a:solidFill>
                <a:srgbClr val="79121B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algn="ctr"/>
            <a:endParaRPr lang="en-US" sz="44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5C7826-1345-57DA-F381-EC53118B571F}"/>
              </a:ext>
            </a:extLst>
          </p:cNvPr>
          <p:cNvGrpSpPr/>
          <p:nvPr/>
        </p:nvGrpSpPr>
        <p:grpSpPr>
          <a:xfrm>
            <a:off x="1434250" y="6889846"/>
            <a:ext cx="15150744" cy="1947667"/>
            <a:chOff x="1434250" y="6889846"/>
            <a:chExt cx="15150744" cy="19476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09268C-3401-7AD0-1280-83FC6565483F}"/>
                </a:ext>
              </a:extLst>
            </p:cNvPr>
            <p:cNvSpPr txBox="1"/>
            <p:nvPr/>
          </p:nvSpPr>
          <p:spPr>
            <a:xfrm>
              <a:off x="1434250" y="7083187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3600" i="0" u="none" strike="noStrike" dirty="0">
                  <a:solidFill>
                    <a:srgbClr val="790018"/>
                  </a:solidFill>
                  <a:effectLst/>
                  <a:latin typeface="Arial" panose="020B0604020202020204" pitchFamily="34" charset="0"/>
                </a:rPr>
                <a:t>Farmer Reach </a:t>
              </a:r>
              <a:endParaRPr lang="en-US" sz="3600" dirty="0">
                <a:solidFill>
                  <a:srgbClr val="790018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980B3F-C729-9491-F3F8-52575F84DBF9}"/>
                </a:ext>
              </a:extLst>
            </p:cNvPr>
            <p:cNvSpPr txBox="1"/>
            <p:nvPr/>
          </p:nvSpPr>
          <p:spPr>
            <a:xfrm>
              <a:off x="7209543" y="6889846"/>
              <a:ext cx="3429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3600" dirty="0">
                  <a:solidFill>
                    <a:srgbClr val="790018"/>
                  </a:solidFill>
                  <a:latin typeface="Arial" panose="020B0604020202020204" pitchFamily="34" charset="0"/>
                </a:rPr>
                <a:t>Revenue</a:t>
              </a:r>
              <a:r>
                <a:rPr lang="en-US" sz="3600" i="0" u="none" strike="noStrike" dirty="0">
                  <a:solidFill>
                    <a:srgbClr val="790018"/>
                  </a:solidFill>
                  <a:effectLst/>
                  <a:latin typeface="Arial" panose="020B0604020202020204" pitchFamily="34" charset="0"/>
                </a:rPr>
                <a:t> Potential</a:t>
              </a:r>
              <a:br>
                <a:rPr lang="en-US" sz="3600" i="0" u="none" strike="noStrike" dirty="0">
                  <a:solidFill>
                    <a:srgbClr val="790018"/>
                  </a:solidFill>
                  <a:effectLst/>
                  <a:latin typeface="Arial" panose="020B0604020202020204" pitchFamily="34" charset="0"/>
                </a:rPr>
              </a:br>
              <a:endParaRPr lang="en-US" sz="3600" dirty="0">
                <a:solidFill>
                  <a:srgbClr val="790018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5F2BCC-06FE-DB7F-6EC8-573ADA16A568}"/>
                </a:ext>
              </a:extLst>
            </p:cNvPr>
            <p:cNvSpPr txBox="1"/>
            <p:nvPr/>
          </p:nvSpPr>
          <p:spPr>
            <a:xfrm>
              <a:off x="13155994" y="7083187"/>
              <a:ext cx="34290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790018"/>
                  </a:solidFill>
                  <a:latin typeface="Arial" panose="020B0604020202020204" pitchFamily="34" charset="0"/>
                </a:rPr>
                <a:t>I</a:t>
              </a:r>
              <a:r>
                <a:rPr lang="en-US" sz="3600" i="0" u="none" strike="noStrike" dirty="0">
                  <a:solidFill>
                    <a:srgbClr val="790018"/>
                  </a:solidFill>
                  <a:effectLst/>
                  <a:latin typeface="Arial" panose="020B0604020202020204" pitchFamily="34" charset="0"/>
                </a:rPr>
                <a:t>nclusivity</a:t>
              </a:r>
              <a:br>
                <a:rPr lang="en-US" sz="3600" i="0" u="none" strike="noStrike" dirty="0">
                  <a:solidFill>
                    <a:srgbClr val="790018"/>
                  </a:solidFill>
                  <a:effectLst/>
                  <a:latin typeface="Arial" panose="020B0604020202020204" pitchFamily="34" charset="0"/>
                </a:rPr>
              </a:br>
              <a:br>
                <a:rPr lang="en-US" sz="3600" i="0" u="none" strike="noStrike" dirty="0">
                  <a:solidFill>
                    <a:srgbClr val="790018"/>
                  </a:solidFill>
                  <a:effectLst/>
                  <a:latin typeface="Arial" panose="020B0604020202020204" pitchFamily="34" charset="0"/>
                </a:rPr>
              </a:br>
              <a:endParaRPr lang="en-US" sz="3600" dirty="0">
                <a:solidFill>
                  <a:srgbClr val="790018"/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D4E9E285-AA2B-2E63-3B6E-8793298DBC82}"/>
              </a:ext>
            </a:extLst>
          </p:cNvPr>
          <p:cNvSpPr/>
          <p:nvPr/>
        </p:nvSpPr>
        <p:spPr>
          <a:xfrm>
            <a:off x="1395050" y="3382105"/>
            <a:ext cx="3429672" cy="346665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AA5E92-4B12-E277-75D9-7ACD8F11EE73}"/>
              </a:ext>
            </a:extLst>
          </p:cNvPr>
          <p:cNvSpPr/>
          <p:nvPr/>
        </p:nvSpPr>
        <p:spPr>
          <a:xfrm>
            <a:off x="1836789" y="3875614"/>
            <a:ext cx="2546201" cy="24796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7A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1FD208-D3DD-4285-8291-B8F105074AAA}"/>
              </a:ext>
            </a:extLst>
          </p:cNvPr>
          <p:cNvSpPr/>
          <p:nvPr/>
        </p:nvSpPr>
        <p:spPr>
          <a:xfrm>
            <a:off x="1951917" y="4000710"/>
            <a:ext cx="2331720" cy="22510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19" name="Graphic 18" descr="Farmer male with solid fill">
            <a:extLst>
              <a:ext uri="{FF2B5EF4-FFF2-40B4-BE49-F238E27FC236}">
                <a16:creationId xmlns:a16="http://schemas.microsoft.com/office/drawing/2014/main" id="{BF3B4C1A-838D-E0DD-6CB8-5AA67663B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0962" y="4296507"/>
            <a:ext cx="1637852" cy="163785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EC42396-F8E1-3F4B-F32D-18564C7E6CF7}"/>
              </a:ext>
            </a:extLst>
          </p:cNvPr>
          <p:cNvSpPr/>
          <p:nvPr/>
        </p:nvSpPr>
        <p:spPr>
          <a:xfrm>
            <a:off x="7250133" y="3382105"/>
            <a:ext cx="3429672" cy="346665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9961BD-8BD7-3934-7FC0-DE909B33DBCB}"/>
              </a:ext>
            </a:extLst>
          </p:cNvPr>
          <p:cNvSpPr/>
          <p:nvPr/>
        </p:nvSpPr>
        <p:spPr>
          <a:xfrm>
            <a:off x="7691872" y="3875614"/>
            <a:ext cx="2546201" cy="24796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7A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DE861F-3BF3-7C61-AEBA-6B43E4B9F1F6}"/>
              </a:ext>
            </a:extLst>
          </p:cNvPr>
          <p:cNvSpPr/>
          <p:nvPr/>
        </p:nvSpPr>
        <p:spPr>
          <a:xfrm>
            <a:off x="7801467" y="3991258"/>
            <a:ext cx="2331720" cy="22510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3" name="Graphic 22" descr="Dollar with solid fill">
            <a:extLst>
              <a:ext uri="{FF2B5EF4-FFF2-40B4-BE49-F238E27FC236}">
                <a16:creationId xmlns:a16="http://schemas.microsoft.com/office/drawing/2014/main" id="{07C1AB43-7026-DDCA-B380-3E5A918602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916" y="4248019"/>
            <a:ext cx="1715846" cy="171584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9C7A336D-EA10-8FCB-EA19-95E88DF8FA33}"/>
              </a:ext>
            </a:extLst>
          </p:cNvPr>
          <p:cNvSpPr/>
          <p:nvPr/>
        </p:nvSpPr>
        <p:spPr>
          <a:xfrm>
            <a:off x="13124364" y="3356916"/>
            <a:ext cx="3429672" cy="346665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3E103A5-1F3D-CE9B-8C65-D358BA0C8BE3}"/>
              </a:ext>
            </a:extLst>
          </p:cNvPr>
          <p:cNvSpPr/>
          <p:nvPr/>
        </p:nvSpPr>
        <p:spPr>
          <a:xfrm>
            <a:off x="13566103" y="3850425"/>
            <a:ext cx="2546201" cy="24796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7A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658D4E-2D70-A1B8-16A8-002D81568CC3}"/>
              </a:ext>
            </a:extLst>
          </p:cNvPr>
          <p:cNvSpPr/>
          <p:nvPr/>
        </p:nvSpPr>
        <p:spPr>
          <a:xfrm>
            <a:off x="13675698" y="3966069"/>
            <a:ext cx="2331720" cy="2251038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CC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7" name="Graphic 26" descr="Cheers with solid fill">
            <a:extLst>
              <a:ext uri="{FF2B5EF4-FFF2-40B4-BE49-F238E27FC236}">
                <a16:creationId xmlns:a16="http://schemas.microsoft.com/office/drawing/2014/main" id="{5A9F25A5-D1CF-C712-0C7C-A8CD912217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23550" y="4356618"/>
            <a:ext cx="1631301" cy="16313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B54003C-0C0A-4A28-F64F-8161D476F7DE}"/>
              </a:ext>
            </a:extLst>
          </p:cNvPr>
          <p:cNvSpPr txBox="1"/>
          <p:nvPr/>
        </p:nvSpPr>
        <p:spPr>
          <a:xfrm>
            <a:off x="1639180" y="2120429"/>
            <a:ext cx="1596302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Our analysis centers on three critical factors that are deeply aligned with TGA’s mission: </a:t>
            </a:r>
            <a:endParaRPr lang="en-US" sz="3200" b="0" dirty="0">
              <a:effectLst/>
            </a:endParaRPr>
          </a:p>
          <a:p>
            <a:br>
              <a:rPr lang="en-US" sz="3200" dirty="0"/>
            </a:br>
            <a:endParaRPr lang="en-US" sz="3200" dirty="0"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152439-21BC-FFE9-801D-02D55EF1CFA0}"/>
              </a:ext>
            </a:extLst>
          </p:cNvPr>
          <p:cNvCxnSpPr>
            <a:cxnSpLocks/>
          </p:cNvCxnSpPr>
          <p:nvPr/>
        </p:nvCxnSpPr>
        <p:spPr>
          <a:xfrm>
            <a:off x="3148750" y="1562100"/>
            <a:ext cx="118872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7B70-DDC7-9F46-F8E6-508B2D08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225D9-6F40-0EE8-D7BE-30813E6703DC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B23AD7-8B3C-2FC7-A610-4393CF8A6C59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6BFC373A-EECE-14FD-DABF-66ED883732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4C0C33-6245-A356-C82D-CD46F3EA7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617746"/>
              </p:ext>
            </p:extLst>
          </p:nvPr>
        </p:nvGraphicFramePr>
        <p:xfrm>
          <a:off x="990601" y="1402417"/>
          <a:ext cx="16306797" cy="7848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5599">
                  <a:extLst>
                    <a:ext uri="{9D8B030D-6E8A-4147-A177-3AD203B41FA5}">
                      <a16:colId xmlns:a16="http://schemas.microsoft.com/office/drawing/2014/main" val="169382483"/>
                    </a:ext>
                  </a:extLst>
                </a:gridCol>
                <a:gridCol w="5435599">
                  <a:extLst>
                    <a:ext uri="{9D8B030D-6E8A-4147-A177-3AD203B41FA5}">
                      <a16:colId xmlns:a16="http://schemas.microsoft.com/office/drawing/2014/main" val="728716419"/>
                    </a:ext>
                  </a:extLst>
                </a:gridCol>
                <a:gridCol w="5435599">
                  <a:extLst>
                    <a:ext uri="{9D8B030D-6E8A-4147-A177-3AD203B41FA5}">
                      <a16:colId xmlns:a16="http://schemas.microsoft.com/office/drawing/2014/main" val="1960967790"/>
                    </a:ext>
                  </a:extLst>
                </a:gridCol>
              </a:tblGrid>
              <a:tr h="1749646"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r>
                        <a:rPr lang="en-US" sz="3200" i="0" dirty="0">
                          <a:latin typeface="+mn-lt"/>
                        </a:rPr>
                        <a:t>TGA’s Focus</a:t>
                      </a:r>
                    </a:p>
                  </a:txBody>
                  <a:tcPr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r>
                        <a:rPr lang="en-US" sz="3200" i="0" dirty="0">
                          <a:latin typeface="+mn-lt"/>
                        </a:rPr>
                        <a:t>Our Approach</a:t>
                      </a:r>
                    </a:p>
                  </a:txBody>
                  <a:tcPr>
                    <a:solidFill>
                      <a:srgbClr val="79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643"/>
                  </a:ext>
                </a:extLst>
              </a:tr>
              <a:tr h="22134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96696"/>
                  </a:ext>
                </a:extLst>
              </a:tr>
              <a:tr h="2111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71160"/>
                  </a:ext>
                </a:extLst>
              </a:tr>
              <a:tr h="1773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9121B"/>
                          </a:solidFill>
                          <a:effectLst/>
                          <a:latin typeface="+mn-lt"/>
                        </a:rPr>
                        <a:t>       </a:t>
                      </a: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9121B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n-US" sz="32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908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5A70C4-BCF5-6099-D4C8-B82AB7C323FE}"/>
              </a:ext>
            </a:extLst>
          </p:cNvPr>
          <p:cNvSpPr txBox="1"/>
          <p:nvPr/>
        </p:nvSpPr>
        <p:spPr>
          <a:xfrm>
            <a:off x="5121391" y="342900"/>
            <a:ext cx="8045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Rationale Behind Factor Selection</a:t>
            </a:r>
            <a:endParaRPr lang="en-US" sz="4400" b="1" dirty="0">
              <a:solidFill>
                <a:srgbClr val="79121B"/>
              </a:solidFill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AD4A556-748F-9204-43CD-BF2D99D539E8}"/>
              </a:ext>
            </a:extLst>
          </p:cNvPr>
          <p:cNvCxnSpPr>
            <a:cxnSpLocks/>
          </p:cNvCxnSpPr>
          <p:nvPr/>
        </p:nvCxnSpPr>
        <p:spPr>
          <a:xfrm>
            <a:off x="3962400" y="1112341"/>
            <a:ext cx="10287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60426D2-1533-72CC-DD3A-A92985C675D1}"/>
              </a:ext>
            </a:extLst>
          </p:cNvPr>
          <p:cNvSpPr txBox="1"/>
          <p:nvPr/>
        </p:nvSpPr>
        <p:spPr>
          <a:xfrm>
            <a:off x="6686548" y="3314700"/>
            <a:ext cx="491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n-lt"/>
                <a:ea typeface="Open Sans" panose="020B0606030504020204" pitchFamily="34" charset="0"/>
              </a:rPr>
              <a:t>E</a:t>
            </a:r>
            <a:r>
              <a:rPr lang="en-US" sz="2400" b="1" i="0" dirty="0">
                <a:effectLst/>
                <a:latin typeface="+mn-lt"/>
                <a:ea typeface="Open Sans" panose="020B0606030504020204" pitchFamily="34" charset="0"/>
              </a:rPr>
              <a:t>nhancement of small-scale farmers' livelihoods</a:t>
            </a:r>
            <a:r>
              <a:rPr lang="en-US" sz="2400" i="0" dirty="0">
                <a:effectLst/>
                <a:latin typeface="+mn-lt"/>
                <a:ea typeface="Open Sans" panose="020B0606030504020204" pitchFamily="34" charset="0"/>
              </a:rPr>
              <a:t>, striving to provide them with the network, resources, and market access needed to sell their products at optimal prices.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56D0C7-465E-56BE-8CA0-029372856497}"/>
              </a:ext>
            </a:extLst>
          </p:cNvPr>
          <p:cNvSpPr txBox="1"/>
          <p:nvPr/>
        </p:nvSpPr>
        <p:spPr>
          <a:xfrm>
            <a:off x="11925644" y="3314700"/>
            <a:ext cx="508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Recognized locations which can </a:t>
            </a:r>
            <a:r>
              <a:rPr lang="en-US" sz="2400" b="1" dirty="0"/>
              <a:t>benefit highest number of small and medium sized farm operations </a:t>
            </a:r>
            <a:r>
              <a:rPr lang="en-US" sz="2400" dirty="0"/>
              <a:t>to maximize impact. </a:t>
            </a:r>
          </a:p>
        </p:txBody>
      </p:sp>
      <p:pic>
        <p:nvPicPr>
          <p:cNvPr id="7" name="Graphic 6" descr="Farmer male with solid fill">
            <a:extLst>
              <a:ext uri="{FF2B5EF4-FFF2-40B4-BE49-F238E27FC236}">
                <a16:creationId xmlns:a16="http://schemas.microsoft.com/office/drawing/2014/main" id="{2ADDD24A-47BC-27FE-088E-4E315D44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67548" y="3824711"/>
            <a:ext cx="808778" cy="808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E250B3-68BD-5419-EE39-BB3C5FF1D6FF}"/>
              </a:ext>
            </a:extLst>
          </p:cNvPr>
          <p:cNvSpPr txBox="1"/>
          <p:nvPr/>
        </p:nvSpPr>
        <p:spPr>
          <a:xfrm>
            <a:off x="1371600" y="3274993"/>
            <a:ext cx="4515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n-lt"/>
              </a:rPr>
              <a:t>Farmer Reach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79121B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7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7865E-3A4D-7EAF-BAF5-7D2C6E4A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121514-443E-D314-1C92-2B44B47E087D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8C4EF-7D3E-3E9F-DFEA-0FCCDCC8F6AA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FB3B8791-45C6-4C61-91AC-B96047B2E9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118651-962B-A15A-D31C-2BDD15C3241C}"/>
              </a:ext>
            </a:extLst>
          </p:cNvPr>
          <p:cNvSpPr txBox="1"/>
          <p:nvPr/>
        </p:nvSpPr>
        <p:spPr>
          <a:xfrm>
            <a:off x="1799543" y="420351"/>
            <a:ext cx="143079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Farmer Reach - Targeting Farm </a:t>
            </a:r>
            <a:r>
              <a:rPr lang="en-US" altLang="en-US" sz="4400" b="1" dirty="0">
                <a:solidFill>
                  <a:srgbClr val="79121B"/>
                </a:solidFill>
                <a:latin typeface="+mj-lt"/>
              </a:rPr>
              <a:t>O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perations </a:t>
            </a:r>
            <a:r>
              <a:rPr lang="en-US" altLang="en-US" sz="4400" b="1" dirty="0">
                <a:solidFill>
                  <a:srgbClr val="79121B"/>
                </a:solidFill>
                <a:latin typeface="+mj-lt"/>
              </a:rPr>
              <a:t>U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nder 180 Acres</a:t>
            </a:r>
            <a:endParaRPr lang="en-US" sz="4400" b="1" dirty="0">
              <a:solidFill>
                <a:srgbClr val="79121B"/>
              </a:solidFill>
              <a:latin typeface="+mj-lt"/>
            </a:endParaRPr>
          </a:p>
          <a:p>
            <a:pPr algn="ctr"/>
            <a:endParaRPr lang="en-US" sz="4400" b="1" dirty="0">
              <a:solidFill>
                <a:srgbClr val="79121B"/>
              </a:solidFill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095142-DAF7-1F78-938D-C8E3E1C711E6}"/>
              </a:ext>
            </a:extLst>
          </p:cNvPr>
          <p:cNvCxnSpPr>
            <a:cxnSpLocks/>
          </p:cNvCxnSpPr>
          <p:nvPr/>
        </p:nvCxnSpPr>
        <p:spPr>
          <a:xfrm>
            <a:off x="2667000" y="1485900"/>
            <a:ext cx="12573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4614DC-5317-D6EB-A553-AA11593FC358}"/>
              </a:ext>
            </a:extLst>
          </p:cNvPr>
          <p:cNvSpPr txBox="1"/>
          <p:nvPr/>
        </p:nvSpPr>
        <p:spPr>
          <a:xfrm>
            <a:off x="990603" y="1790700"/>
            <a:ext cx="1630679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Following are the different sizes of farm operations recognized across the 5 counties:</a:t>
            </a:r>
            <a:br>
              <a:rPr lang="en-US" sz="2800" dirty="0"/>
            </a:br>
            <a:endParaRPr lang="en-US" sz="2800" dirty="0"/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1 to 9.9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10 to 49.9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50 to 179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180 to 219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220 to 259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260 to 499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500 to 999 Acres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400" dirty="0"/>
              <a:t>1000 or more Acres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Farm Size Categories: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 Small:</a:t>
            </a:r>
            <a:r>
              <a:rPr lang="en-US" sz="2800" dirty="0"/>
              <a:t> Less than 50 acres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 Medium:</a:t>
            </a:r>
            <a:r>
              <a:rPr lang="en-US" sz="2800" dirty="0"/>
              <a:t> 50 to 180 acres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 Large:</a:t>
            </a:r>
            <a:r>
              <a:rPr lang="en-US" sz="2800" dirty="0"/>
              <a:t> Over 180 acres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For our analysis, we are considering small and medium sized farm operations i.e., operations with size </a:t>
            </a:r>
            <a:br>
              <a:rPr lang="en-US" sz="2800" dirty="0"/>
            </a:br>
            <a:r>
              <a:rPr lang="en-US" sz="2800" b="1" dirty="0"/>
              <a:t>less than 180 acres</a:t>
            </a:r>
            <a:r>
              <a:rPr lang="en-US" sz="2800" dirty="0"/>
              <a:t>, prioritizing them to maximize reach and impact for these farm operations.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7544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91E60-8831-B973-58AE-26794DBDD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498926-0EF0-5532-651E-708DEBFFCAC8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A895B-6891-886C-17A1-2341B80E8FB7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3F354BD5-2201-3617-D4ED-FF233714C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86F58C-D5A1-9C7C-1AF5-459C8862A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03967"/>
              </p:ext>
            </p:extLst>
          </p:nvPr>
        </p:nvGraphicFramePr>
        <p:xfrm>
          <a:off x="990601" y="1402417"/>
          <a:ext cx="16306797" cy="7848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5599">
                  <a:extLst>
                    <a:ext uri="{9D8B030D-6E8A-4147-A177-3AD203B41FA5}">
                      <a16:colId xmlns:a16="http://schemas.microsoft.com/office/drawing/2014/main" val="169382483"/>
                    </a:ext>
                  </a:extLst>
                </a:gridCol>
                <a:gridCol w="5435599">
                  <a:extLst>
                    <a:ext uri="{9D8B030D-6E8A-4147-A177-3AD203B41FA5}">
                      <a16:colId xmlns:a16="http://schemas.microsoft.com/office/drawing/2014/main" val="728716419"/>
                    </a:ext>
                  </a:extLst>
                </a:gridCol>
                <a:gridCol w="5435599">
                  <a:extLst>
                    <a:ext uri="{9D8B030D-6E8A-4147-A177-3AD203B41FA5}">
                      <a16:colId xmlns:a16="http://schemas.microsoft.com/office/drawing/2014/main" val="1960967790"/>
                    </a:ext>
                  </a:extLst>
                </a:gridCol>
              </a:tblGrid>
              <a:tr h="1749646"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r>
                        <a:rPr lang="en-US" sz="3200" i="0" dirty="0">
                          <a:latin typeface="+mn-lt"/>
                        </a:rPr>
                        <a:t>TGA’s Focus</a:t>
                      </a:r>
                    </a:p>
                  </a:txBody>
                  <a:tcPr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r>
                        <a:rPr lang="en-US" sz="3200" i="0" dirty="0">
                          <a:latin typeface="+mn-lt"/>
                        </a:rPr>
                        <a:t>Our Approach</a:t>
                      </a:r>
                    </a:p>
                  </a:txBody>
                  <a:tcPr>
                    <a:solidFill>
                      <a:srgbClr val="79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643"/>
                  </a:ext>
                </a:extLst>
              </a:tr>
              <a:tr h="22134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</a:t>
                      </a: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9121B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96696"/>
                  </a:ext>
                </a:extLst>
              </a:tr>
              <a:tr h="2111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9121B"/>
                          </a:solidFill>
                          <a:effectLst/>
                          <a:latin typeface="+mn-lt"/>
                        </a:rPr>
                        <a:t>         </a:t>
                      </a:r>
                      <a:endParaRPr lang="en-US" altLang="en-US" sz="3200" i="0" dirty="0">
                        <a:solidFill>
                          <a:srgbClr val="79121B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32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71160"/>
                  </a:ext>
                </a:extLst>
              </a:tr>
              <a:tr h="1773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n-US" sz="32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908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196215-605F-3F19-147F-57DC8A7374D8}"/>
              </a:ext>
            </a:extLst>
          </p:cNvPr>
          <p:cNvSpPr txBox="1"/>
          <p:nvPr/>
        </p:nvSpPr>
        <p:spPr>
          <a:xfrm>
            <a:off x="5121391" y="342900"/>
            <a:ext cx="8045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Rationale Behind Factor Selection</a:t>
            </a:r>
            <a:endParaRPr lang="en-US" sz="4400" b="1" dirty="0">
              <a:solidFill>
                <a:srgbClr val="79121B"/>
              </a:solidFill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92D3EA-081B-F19B-14FD-1AE9A42BB3B7}"/>
              </a:ext>
            </a:extLst>
          </p:cNvPr>
          <p:cNvCxnSpPr>
            <a:cxnSpLocks/>
          </p:cNvCxnSpPr>
          <p:nvPr/>
        </p:nvCxnSpPr>
        <p:spPr>
          <a:xfrm>
            <a:off x="3962400" y="1112341"/>
            <a:ext cx="10287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25117E-0E95-2CC1-9123-D66C54C13547}"/>
              </a:ext>
            </a:extLst>
          </p:cNvPr>
          <p:cNvSpPr txBox="1"/>
          <p:nvPr/>
        </p:nvSpPr>
        <p:spPr>
          <a:xfrm>
            <a:off x="6686548" y="3314700"/>
            <a:ext cx="491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n-lt"/>
                <a:ea typeface="Open Sans" panose="020B0606030504020204" pitchFamily="34" charset="0"/>
              </a:rPr>
              <a:t>E</a:t>
            </a:r>
            <a:r>
              <a:rPr lang="en-US" sz="2400" b="1" i="0" dirty="0">
                <a:effectLst/>
                <a:latin typeface="+mn-lt"/>
                <a:ea typeface="Open Sans" panose="020B0606030504020204" pitchFamily="34" charset="0"/>
              </a:rPr>
              <a:t>nhancement of small-scale farmers' livelihoods</a:t>
            </a:r>
            <a:r>
              <a:rPr lang="en-US" sz="2400" i="0" dirty="0">
                <a:effectLst/>
                <a:latin typeface="+mn-lt"/>
                <a:ea typeface="Open Sans" panose="020B0606030504020204" pitchFamily="34" charset="0"/>
              </a:rPr>
              <a:t>, striving to provide them with the network, resources, and market access needed to sell their products at optimal prices.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A6720-8102-BE11-11DB-4751C5370B6D}"/>
              </a:ext>
            </a:extLst>
          </p:cNvPr>
          <p:cNvSpPr txBox="1"/>
          <p:nvPr/>
        </p:nvSpPr>
        <p:spPr>
          <a:xfrm>
            <a:off x="11925644" y="3314700"/>
            <a:ext cx="508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Recognized locations which can </a:t>
            </a:r>
            <a:r>
              <a:rPr lang="en-US" sz="2400" b="1" dirty="0"/>
              <a:t>benefit highest number of small and medium sized farm operations </a:t>
            </a:r>
            <a:r>
              <a:rPr lang="en-US" sz="2400" dirty="0"/>
              <a:t>to maximize impact.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22AB46-F832-6C9E-E2B4-72424DD60542}"/>
              </a:ext>
            </a:extLst>
          </p:cNvPr>
          <p:cNvSpPr txBox="1"/>
          <p:nvPr/>
        </p:nvSpPr>
        <p:spPr>
          <a:xfrm>
            <a:off x="6696074" y="5568043"/>
            <a:ext cx="481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Maximizing TGA’s profitability,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further grow and continue its mission of improving farmers' well-being.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6CB288-9409-D1AA-BC30-E8B70EEE82E2}"/>
              </a:ext>
            </a:extLst>
          </p:cNvPr>
          <p:cNvSpPr txBox="1"/>
          <p:nvPr/>
        </p:nvSpPr>
        <p:spPr>
          <a:xfrm>
            <a:off x="12020722" y="5519057"/>
            <a:ext cx="4896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Considered locations with highest number of farm operations growing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top 10 high revenue generating commodities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sz="2400" dirty="0"/>
          </a:p>
        </p:txBody>
      </p:sp>
      <p:pic>
        <p:nvPicPr>
          <p:cNvPr id="7" name="Graphic 6" descr="Farmer male with solid fill">
            <a:extLst>
              <a:ext uri="{FF2B5EF4-FFF2-40B4-BE49-F238E27FC236}">
                <a16:creationId xmlns:a16="http://schemas.microsoft.com/office/drawing/2014/main" id="{877DBAC4-FA90-3ECF-1FAA-5BE142D70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7381" y="3796997"/>
            <a:ext cx="808778" cy="808778"/>
          </a:xfrm>
          <a:prstGeom prst="rect">
            <a:avLst/>
          </a:prstGeom>
        </p:spPr>
      </p:pic>
      <p:pic>
        <p:nvPicPr>
          <p:cNvPr id="8" name="Graphic 7" descr="Dollar with solid fill">
            <a:extLst>
              <a:ext uri="{FF2B5EF4-FFF2-40B4-BE49-F238E27FC236}">
                <a16:creationId xmlns:a16="http://schemas.microsoft.com/office/drawing/2014/main" id="{A477B559-AA58-361D-B001-57622AEC4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6800" y="5857394"/>
            <a:ext cx="889940" cy="889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105164-E70C-2083-E073-9F25CEFA1324}"/>
              </a:ext>
            </a:extLst>
          </p:cNvPr>
          <p:cNvSpPr txBox="1"/>
          <p:nvPr/>
        </p:nvSpPr>
        <p:spPr>
          <a:xfrm>
            <a:off x="1447800" y="3190671"/>
            <a:ext cx="45151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      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n-lt"/>
              </a:rPr>
              <a:t>Farmer Reach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rgbClr val="79121B"/>
              </a:solidFill>
              <a:effectLst/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E0815-D892-B0C5-6A1A-395AE9F28A05}"/>
              </a:ext>
            </a:extLst>
          </p:cNvPr>
          <p:cNvSpPr txBox="1"/>
          <p:nvPr/>
        </p:nvSpPr>
        <p:spPr>
          <a:xfrm>
            <a:off x="2376326" y="6038455"/>
            <a:ext cx="383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n-lt"/>
              </a:rPr>
              <a:t>Revenue Potential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064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95CC6-4930-2443-0A79-FAE0E67F4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A00E6-7A14-B688-7EA0-F7F4F59CA8D4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09B167-C9F6-9A36-B18D-F6564381D949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099A0290-42EF-9116-5104-26737B1BA6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B2DD4-D364-17C6-324B-6234DB389C72}"/>
              </a:ext>
            </a:extLst>
          </p:cNvPr>
          <p:cNvSpPr txBox="1">
            <a:spLocks/>
          </p:cNvSpPr>
          <p:nvPr/>
        </p:nvSpPr>
        <p:spPr>
          <a:xfrm>
            <a:off x="1257295" y="572341"/>
            <a:ext cx="15773400" cy="198834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800" b="1" dirty="0">
                <a:solidFill>
                  <a:srgbClr val="7A0019"/>
                </a:solidFill>
              </a:rPr>
              <a:t>Top 10 Highest Revenue generating commodities</a:t>
            </a:r>
            <a:br>
              <a:rPr lang="en-US" altLang="en-US" sz="6000" dirty="0"/>
            </a:b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F5E330-447B-1034-0E87-319BF4333292}"/>
              </a:ext>
            </a:extLst>
          </p:cNvPr>
          <p:cNvCxnSpPr>
            <a:cxnSpLocks/>
          </p:cNvCxnSpPr>
          <p:nvPr/>
        </p:nvCxnSpPr>
        <p:spPr>
          <a:xfrm>
            <a:off x="2209800" y="1562100"/>
            <a:ext cx="138684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534191A-65F5-8609-3F58-978F6691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047759"/>
              </p:ext>
            </p:extLst>
          </p:nvPr>
        </p:nvGraphicFramePr>
        <p:xfrm>
          <a:off x="802339" y="2319718"/>
          <a:ext cx="13411185" cy="6760455"/>
        </p:xfrm>
        <a:graphic>
          <a:graphicData uri="http://schemas.openxmlformats.org/drawingml/2006/table">
            <a:tbl>
              <a:tblPr/>
              <a:tblGrid>
                <a:gridCol w="6780937">
                  <a:extLst>
                    <a:ext uri="{9D8B030D-6E8A-4147-A177-3AD203B41FA5}">
                      <a16:colId xmlns:a16="http://schemas.microsoft.com/office/drawing/2014/main" val="220143925"/>
                    </a:ext>
                  </a:extLst>
                </a:gridCol>
                <a:gridCol w="3315124">
                  <a:extLst>
                    <a:ext uri="{9D8B030D-6E8A-4147-A177-3AD203B41FA5}">
                      <a16:colId xmlns:a16="http://schemas.microsoft.com/office/drawing/2014/main" val="2955394955"/>
                    </a:ext>
                  </a:extLst>
                </a:gridCol>
                <a:gridCol w="3315124">
                  <a:extLst>
                    <a:ext uri="{9D8B030D-6E8A-4147-A177-3AD203B41FA5}">
                      <a16:colId xmlns:a16="http://schemas.microsoft.com/office/drawing/2014/main" val="451711219"/>
                    </a:ext>
                  </a:extLst>
                </a:gridCol>
              </a:tblGrid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Top 10 commodity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2024 Min Est Revenue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% of Total Est Revenue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202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F0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30394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Eggs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$271,333.80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15.3%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060281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Tomato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$130,584.00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7.3%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7321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Greens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$126,920.50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7.1%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657771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Pepper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$98,827.25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5.6%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28464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Beans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$97,402.55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5.5%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98351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Onion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$66,254.50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3.7%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680404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Carrot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$64,842.50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3.6%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8426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dirty="0">
                          <a:solidFill>
                            <a:schemeClr val="bg1"/>
                          </a:solidFill>
                          <a:effectLst/>
                        </a:rPr>
                        <a:t>Potatoes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$57,194.90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3.2%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071733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Chicken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$57,186.37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3.2%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448475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>
                          <a:solidFill>
                            <a:schemeClr val="bg1"/>
                          </a:solidFill>
                          <a:effectLst/>
                        </a:rPr>
                        <a:t>Cucumber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$56,368.00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dirty="0">
                          <a:solidFill>
                            <a:schemeClr val="bg1"/>
                          </a:solidFill>
                          <a:effectLst/>
                        </a:rPr>
                        <a:t>3.2%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24128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Top 10 Commodity combined Revenue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b="1" dirty="0">
                          <a:solidFill>
                            <a:schemeClr val="bg1"/>
                          </a:solidFill>
                          <a:effectLst/>
                        </a:rPr>
                        <a:t>$1,026,914.37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b="1" dirty="0">
                          <a:solidFill>
                            <a:schemeClr val="bg1"/>
                          </a:solidFill>
                          <a:effectLst/>
                        </a:rPr>
                        <a:t>57.7%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787914"/>
                  </a:ext>
                </a:extLst>
              </a:tr>
              <a:tr h="52003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2024 Total Min. Est. Revenue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TW" sz="2400" b="1" dirty="0">
                          <a:solidFill>
                            <a:schemeClr val="bg1"/>
                          </a:solidFill>
                          <a:effectLst/>
                        </a:rPr>
                        <a:t>$1,777,771.96</a:t>
                      </a: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100.0%</a:t>
                      </a:r>
                      <a:endParaRPr lang="en-TW" sz="2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4733" marR="14733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600949"/>
                  </a:ext>
                </a:extLst>
              </a:tr>
            </a:tbl>
          </a:graphicData>
        </a:graphic>
      </p:graphicFrame>
      <p:sp>
        <p:nvSpPr>
          <p:cNvPr id="13" name="Right Brace 12">
            <a:extLst>
              <a:ext uri="{FF2B5EF4-FFF2-40B4-BE49-F238E27FC236}">
                <a16:creationId xmlns:a16="http://schemas.microsoft.com/office/drawing/2014/main" id="{7368B4C0-3AA1-61ED-727E-2C2CC3C46712}"/>
              </a:ext>
            </a:extLst>
          </p:cNvPr>
          <p:cNvSpPr/>
          <p:nvPr/>
        </p:nvSpPr>
        <p:spPr>
          <a:xfrm>
            <a:off x="14357262" y="2857500"/>
            <a:ext cx="141728" cy="5234754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1A07A-5887-DDD2-59AD-FF9B6A17791F}"/>
              </a:ext>
            </a:extLst>
          </p:cNvPr>
          <p:cNvSpPr txBox="1"/>
          <p:nvPr/>
        </p:nvSpPr>
        <p:spPr>
          <a:xfrm>
            <a:off x="14698171" y="3848100"/>
            <a:ext cx="28278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Est. Rev. from the Top 10 Commodities accounts for </a:t>
            </a:r>
          </a:p>
          <a:p>
            <a:r>
              <a:rPr kumimoji="1" lang="en-US" altLang="zh-TW" sz="4400" dirty="0"/>
              <a:t>57.7% </a:t>
            </a:r>
          </a:p>
          <a:p>
            <a:r>
              <a:rPr kumimoji="1" lang="en-US" altLang="zh-TW" sz="2400" dirty="0"/>
              <a:t>of the total est. revenue</a:t>
            </a:r>
          </a:p>
        </p:txBody>
      </p:sp>
    </p:spTree>
    <p:extLst>
      <p:ext uri="{BB962C8B-B14F-4D97-AF65-F5344CB8AC3E}">
        <p14:creationId xmlns:p14="http://schemas.microsoft.com/office/powerpoint/2010/main" val="41134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CDB9B-0D5C-23FB-949C-DCA17639F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DCF496-6E26-5041-7B99-58BECB2ED2E1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E11589-30D0-96D9-6BDC-3B93582742FA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512B29DE-F245-622B-9A8B-91A89906E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6F9DF1-D4FD-FAFD-305B-AF7CF1535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75677"/>
              </p:ext>
            </p:extLst>
          </p:nvPr>
        </p:nvGraphicFramePr>
        <p:xfrm>
          <a:off x="990601" y="1402417"/>
          <a:ext cx="16306797" cy="7848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35599">
                  <a:extLst>
                    <a:ext uri="{9D8B030D-6E8A-4147-A177-3AD203B41FA5}">
                      <a16:colId xmlns:a16="http://schemas.microsoft.com/office/drawing/2014/main" val="169382483"/>
                    </a:ext>
                  </a:extLst>
                </a:gridCol>
                <a:gridCol w="5435599">
                  <a:extLst>
                    <a:ext uri="{9D8B030D-6E8A-4147-A177-3AD203B41FA5}">
                      <a16:colId xmlns:a16="http://schemas.microsoft.com/office/drawing/2014/main" val="728716419"/>
                    </a:ext>
                  </a:extLst>
                </a:gridCol>
                <a:gridCol w="5435599">
                  <a:extLst>
                    <a:ext uri="{9D8B030D-6E8A-4147-A177-3AD203B41FA5}">
                      <a16:colId xmlns:a16="http://schemas.microsoft.com/office/drawing/2014/main" val="1960967790"/>
                    </a:ext>
                  </a:extLst>
                </a:gridCol>
              </a:tblGrid>
              <a:tr h="1749646"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r>
                        <a:rPr lang="en-US" sz="3200" i="0" dirty="0">
                          <a:latin typeface="+mn-lt"/>
                        </a:rPr>
                        <a:t>TGA’s Focus</a:t>
                      </a:r>
                    </a:p>
                  </a:txBody>
                  <a:tcPr>
                    <a:solidFill>
                      <a:srgbClr val="7900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endParaRPr lang="en-US" sz="2400" i="0" dirty="0">
                        <a:latin typeface="+mn-lt"/>
                      </a:endParaRPr>
                    </a:p>
                    <a:p>
                      <a:pPr algn="ctr"/>
                      <a:r>
                        <a:rPr lang="en-US" sz="3200" i="0" dirty="0">
                          <a:latin typeface="+mn-lt"/>
                        </a:rPr>
                        <a:t>Our Approach</a:t>
                      </a:r>
                    </a:p>
                  </a:txBody>
                  <a:tcPr>
                    <a:solidFill>
                      <a:srgbClr val="7900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643"/>
                  </a:ext>
                </a:extLst>
              </a:tr>
              <a:tr h="22134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       </a:t>
                      </a:r>
                      <a:r>
                        <a:rPr kumimoji="0" lang="en-US" alt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9121B"/>
                          </a:solidFill>
                          <a:effectLst/>
                          <a:latin typeface="+mn-lt"/>
                        </a:rPr>
                        <a:t>Farmer Reach</a:t>
                      </a: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9121B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Open Sans" panose="020B0606030504020204" pitchFamily="34" charset="0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196696"/>
                  </a:ext>
                </a:extLst>
              </a:tr>
              <a:tr h="21115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9121B"/>
                          </a:solidFill>
                          <a:effectLst/>
                          <a:latin typeface="+mn-lt"/>
                        </a:rPr>
                        <a:t>        </a:t>
                      </a:r>
                      <a:endParaRPr lang="en-US" altLang="en-US" sz="3200" i="0" dirty="0">
                        <a:solidFill>
                          <a:srgbClr val="79121B"/>
                        </a:solidFill>
                        <a:latin typeface="+mn-lt"/>
                      </a:endParaRPr>
                    </a:p>
                    <a:p>
                      <a:pPr algn="ctr"/>
                      <a:endParaRPr lang="en-US" sz="32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71160"/>
                  </a:ext>
                </a:extLst>
              </a:tr>
              <a:tr h="1773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9121B"/>
                          </a:solidFill>
                          <a:effectLst/>
                          <a:latin typeface="+mn-lt"/>
                        </a:rPr>
                        <a:t>       </a:t>
                      </a: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79121B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endParaRPr lang="en-US" sz="32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endParaRPr lang="en-US" sz="2400" i="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908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134882C-62D3-45B0-AB8E-ED80174651E9}"/>
              </a:ext>
            </a:extLst>
          </p:cNvPr>
          <p:cNvSpPr txBox="1"/>
          <p:nvPr/>
        </p:nvSpPr>
        <p:spPr>
          <a:xfrm>
            <a:off x="5121391" y="342900"/>
            <a:ext cx="80452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j-lt"/>
              </a:rPr>
              <a:t>Rationale Behind Factor Selection</a:t>
            </a:r>
            <a:endParaRPr lang="en-US" sz="4400" b="1" dirty="0">
              <a:solidFill>
                <a:srgbClr val="79121B"/>
              </a:solidFill>
              <a:latin typeface="+mj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553258-171D-5378-A3C0-866D6458F73E}"/>
              </a:ext>
            </a:extLst>
          </p:cNvPr>
          <p:cNvCxnSpPr>
            <a:cxnSpLocks/>
          </p:cNvCxnSpPr>
          <p:nvPr/>
        </p:nvCxnSpPr>
        <p:spPr>
          <a:xfrm>
            <a:off x="3962400" y="1112341"/>
            <a:ext cx="10287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35F0F69-7ABA-8641-87DD-24031114CA42}"/>
              </a:ext>
            </a:extLst>
          </p:cNvPr>
          <p:cNvSpPr txBox="1"/>
          <p:nvPr/>
        </p:nvSpPr>
        <p:spPr>
          <a:xfrm>
            <a:off x="6686548" y="3314700"/>
            <a:ext cx="491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+mn-lt"/>
                <a:ea typeface="Open Sans" panose="020B0606030504020204" pitchFamily="34" charset="0"/>
              </a:rPr>
              <a:t>E</a:t>
            </a:r>
            <a:r>
              <a:rPr lang="en-US" sz="2400" b="1" i="0" dirty="0">
                <a:effectLst/>
                <a:latin typeface="+mn-lt"/>
                <a:ea typeface="Open Sans" panose="020B0606030504020204" pitchFamily="34" charset="0"/>
              </a:rPr>
              <a:t>nhancement of small-scale farmers' livelihoods</a:t>
            </a:r>
            <a:r>
              <a:rPr lang="en-US" sz="2400" i="0" dirty="0">
                <a:effectLst/>
                <a:latin typeface="+mn-lt"/>
                <a:ea typeface="Open Sans" panose="020B0606030504020204" pitchFamily="34" charset="0"/>
              </a:rPr>
              <a:t>, striving to provide them with the network, resources, and market access needed to sell their products at optimal prices.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FDD5DC-3C8F-9CF0-8C43-E48234698C28}"/>
              </a:ext>
            </a:extLst>
          </p:cNvPr>
          <p:cNvSpPr txBox="1"/>
          <p:nvPr/>
        </p:nvSpPr>
        <p:spPr>
          <a:xfrm>
            <a:off x="11925644" y="3314700"/>
            <a:ext cx="508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Recognized locations which can </a:t>
            </a:r>
            <a:r>
              <a:rPr lang="en-US" sz="2400" b="1" dirty="0"/>
              <a:t>benefit highest number of small and medium sized farm operations </a:t>
            </a:r>
            <a:r>
              <a:rPr lang="en-US" sz="2400" dirty="0"/>
              <a:t>to maximize impact.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12246C-C27C-6A16-1AD4-865F268F4EA7}"/>
              </a:ext>
            </a:extLst>
          </p:cNvPr>
          <p:cNvSpPr txBox="1"/>
          <p:nvPr/>
        </p:nvSpPr>
        <p:spPr>
          <a:xfrm>
            <a:off x="6696074" y="5568043"/>
            <a:ext cx="4819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Maximizing TGA’s profitability,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further grow and continue its mission of improving farmers' well-being.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C62392-F601-7FA2-B382-2B4F6E05F7D2}"/>
              </a:ext>
            </a:extLst>
          </p:cNvPr>
          <p:cNvSpPr txBox="1"/>
          <p:nvPr/>
        </p:nvSpPr>
        <p:spPr>
          <a:xfrm>
            <a:off x="12020722" y="5519057"/>
            <a:ext cx="4896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Considered locations with highest number of farm operations growing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top 10 high revenue generating commodities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623596-7BBC-2577-1EAF-F506DFF8BCD8}"/>
              </a:ext>
            </a:extLst>
          </p:cNvPr>
          <p:cNvSpPr txBox="1"/>
          <p:nvPr/>
        </p:nvSpPr>
        <p:spPr>
          <a:xfrm>
            <a:off x="6677025" y="7684254"/>
            <a:ext cx="493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Ensuring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diverse farming communities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benefit from its initiatives.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B80E9B-B372-A36D-67FC-2D4C78FACC31}"/>
              </a:ext>
            </a:extLst>
          </p:cNvPr>
          <p:cNvSpPr txBox="1"/>
          <p:nvPr/>
        </p:nvSpPr>
        <p:spPr>
          <a:xfrm>
            <a:off x="12078042" y="7684254"/>
            <a:ext cx="4933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Evaluated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ethnic diversity of farmers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 each county to prioritize locations with more diversity.</a:t>
            </a:r>
            <a:endParaRPr lang="en-US" sz="2400" dirty="0"/>
          </a:p>
        </p:txBody>
      </p:sp>
      <p:pic>
        <p:nvPicPr>
          <p:cNvPr id="7" name="Graphic 6" descr="Farmer male with solid fill">
            <a:extLst>
              <a:ext uri="{FF2B5EF4-FFF2-40B4-BE49-F238E27FC236}">
                <a16:creationId xmlns:a16="http://schemas.microsoft.com/office/drawing/2014/main" id="{A0A06DD5-8324-1C12-A7B1-4DDC136E9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2023" y="4020750"/>
            <a:ext cx="808778" cy="808778"/>
          </a:xfrm>
          <a:prstGeom prst="rect">
            <a:avLst/>
          </a:prstGeom>
        </p:spPr>
      </p:pic>
      <p:pic>
        <p:nvPicPr>
          <p:cNvPr id="9" name="Graphic 8" descr="Cheers with solid fill">
            <a:extLst>
              <a:ext uri="{FF2B5EF4-FFF2-40B4-BE49-F238E27FC236}">
                <a16:creationId xmlns:a16="http://schemas.microsoft.com/office/drawing/2014/main" id="{EF360967-2D74-B2ED-2C4B-1557E3FCB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7011" y="7911275"/>
            <a:ext cx="829148" cy="829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A444BB-BA16-F5CA-C210-900DCFB1AA6B}"/>
              </a:ext>
            </a:extLst>
          </p:cNvPr>
          <p:cNvSpPr txBox="1"/>
          <p:nvPr/>
        </p:nvSpPr>
        <p:spPr>
          <a:xfrm>
            <a:off x="2903226" y="7886864"/>
            <a:ext cx="21210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n-lt"/>
              </a:rPr>
              <a:t>Inclusivity</a:t>
            </a:r>
            <a:endParaRPr lang="en-US" sz="3600" dirty="0"/>
          </a:p>
        </p:txBody>
      </p:sp>
      <p:pic>
        <p:nvPicPr>
          <p:cNvPr id="11" name="Graphic 10" descr="Dollar with solid fill">
            <a:extLst>
              <a:ext uri="{FF2B5EF4-FFF2-40B4-BE49-F238E27FC236}">
                <a16:creationId xmlns:a16="http://schemas.microsoft.com/office/drawing/2014/main" id="{B757A6CE-9CD9-A199-3106-A98F9C789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76615" y="5878432"/>
            <a:ext cx="889940" cy="889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DF15E8-6718-E180-AB37-39267C06782E}"/>
              </a:ext>
            </a:extLst>
          </p:cNvPr>
          <p:cNvSpPr txBox="1"/>
          <p:nvPr/>
        </p:nvSpPr>
        <p:spPr>
          <a:xfrm>
            <a:off x="2324579" y="5979198"/>
            <a:ext cx="383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79121B"/>
                </a:solidFill>
                <a:effectLst/>
                <a:latin typeface="+mn-lt"/>
              </a:rPr>
              <a:t>Revenue Potential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7336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FBF11-83B1-3A9E-D87E-C2B7D28A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B3D846-F71F-7757-1FCC-F0C6C5DC3833}"/>
              </a:ext>
            </a:extLst>
          </p:cNvPr>
          <p:cNvSpPr/>
          <p:nvPr/>
        </p:nvSpPr>
        <p:spPr>
          <a:xfrm>
            <a:off x="17907000" y="0"/>
            <a:ext cx="381000" cy="10287000"/>
          </a:xfrm>
          <a:prstGeom prst="rect">
            <a:avLst/>
          </a:prstGeom>
          <a:solidFill>
            <a:srgbClr val="780018"/>
          </a:solidFill>
          <a:ln>
            <a:solidFill>
              <a:srgbClr val="7912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32D3D8-838D-3D34-FB82-45395BC4CAB2}"/>
              </a:ext>
            </a:extLst>
          </p:cNvPr>
          <p:cNvCxnSpPr>
            <a:cxnSpLocks/>
          </p:cNvCxnSpPr>
          <p:nvPr/>
        </p:nvCxnSpPr>
        <p:spPr>
          <a:xfrm>
            <a:off x="17754600" y="-38100"/>
            <a:ext cx="0" cy="1032510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close-up of a red sign&#10;&#10;Description automatically generated">
            <a:extLst>
              <a:ext uri="{FF2B5EF4-FFF2-40B4-BE49-F238E27FC236}">
                <a16:creationId xmlns:a16="http://schemas.microsoft.com/office/drawing/2014/main" id="{CC5EF4D1-157B-075B-088A-AFFA44431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31" y="9538048"/>
            <a:ext cx="2392657" cy="748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8B4F4-04B5-FBEA-B797-7369D5194415}"/>
              </a:ext>
            </a:extLst>
          </p:cNvPr>
          <p:cNvSpPr txBox="1"/>
          <p:nvPr/>
        </p:nvSpPr>
        <p:spPr>
          <a:xfrm>
            <a:off x="1951604" y="354450"/>
            <a:ext cx="143847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7A0019"/>
                </a:solidFill>
                <a:latin typeface="+mj-lt"/>
              </a:rPr>
              <a:t>Inclusivity - Benefiting BIPOC Communities</a:t>
            </a:r>
            <a:endParaRPr lang="en-US" sz="4000" dirty="0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7568C7-AED2-9DF1-0410-B6CD827783B1}"/>
              </a:ext>
            </a:extLst>
          </p:cNvPr>
          <p:cNvCxnSpPr>
            <a:cxnSpLocks/>
          </p:cNvCxnSpPr>
          <p:nvPr/>
        </p:nvCxnSpPr>
        <p:spPr>
          <a:xfrm>
            <a:off x="2667000" y="1333500"/>
            <a:ext cx="12573000" cy="0"/>
          </a:xfrm>
          <a:prstGeom prst="line">
            <a:avLst/>
          </a:prstGeom>
          <a:ln>
            <a:solidFill>
              <a:srgbClr val="79121B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CFAA2EAC-E086-6965-44C5-11D2ED2D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123" y="1499057"/>
            <a:ext cx="15019753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2023, TGA purchased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83%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of its produce from BIPOC (Black, Indigenous and people of color)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community farmers. 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increase this percentage to benefit more diverse farming communities. 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800" u="sng" dirty="0"/>
              <a:t>BIPOC percentage c</a:t>
            </a: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alculation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Measures the percentage of BIPOC community farmers within a specified radius of the location.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the data in the government census dataset</a:t>
            </a:r>
            <a:r>
              <a:rPr lang="en-US" altLang="en-US" sz="2800" dirty="0"/>
              <a:t> ,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BIPOC communities considered: </a:t>
            </a:r>
          </a:p>
          <a:p>
            <a:pPr marL="1428750" marR="0" lvl="2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American Indian or Alaska Native </a:t>
            </a:r>
          </a:p>
          <a:p>
            <a:pPr marL="1428750" marR="0" lvl="2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Asian </a:t>
            </a:r>
          </a:p>
          <a:p>
            <a:pPr marL="1428750" marR="0" lvl="2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Black </a:t>
            </a:r>
          </a:p>
          <a:p>
            <a:pPr marL="1428750" marR="0" lvl="2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Hispanic </a:t>
            </a:r>
          </a:p>
          <a:p>
            <a:pPr marL="1428750" marR="0" lvl="2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Native Hawaiian or Other Pacific Islander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6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3717</TotalTime>
  <Words>1196</Words>
  <Application>Microsoft Office PowerPoint</Application>
  <PresentationFormat>Custom</PresentationFormat>
  <Paragraphs>218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Aptos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#FFCC33</dc:title>
  <dc:creator>Sameeksha Mohan</dc:creator>
  <cp:lastModifiedBy>Sameeksha Mohan</cp:lastModifiedBy>
  <cp:revision>11</cp:revision>
  <dcterms:created xsi:type="dcterms:W3CDTF">2006-08-16T00:00:00Z</dcterms:created>
  <dcterms:modified xsi:type="dcterms:W3CDTF">2024-12-13T01:23:20Z</dcterms:modified>
  <dc:identifier>DAGYSJLGj7o</dc:identifier>
</cp:coreProperties>
</file>