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70" r:id="rId4"/>
    <p:sldId id="269" r:id="rId5"/>
    <p:sldId id="279" r:id="rId6"/>
    <p:sldId id="284" r:id="rId7"/>
    <p:sldId id="285" r:id="rId8"/>
    <p:sldId id="257" r:id="rId9"/>
    <p:sldId id="277" r:id="rId10"/>
    <p:sldId id="272" r:id="rId11"/>
    <p:sldId id="274" r:id="rId12"/>
    <p:sldId id="281" r:id="rId13"/>
    <p:sldId id="286" r:id="rId14"/>
    <p:sldId id="259" r:id="rId15"/>
    <p:sldId id="271"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842" autoAdjust="0"/>
  </p:normalViewPr>
  <p:slideViewPr>
    <p:cSldViewPr snapToGrid="0">
      <p:cViewPr varScale="1">
        <p:scale>
          <a:sx n="98" d="100"/>
          <a:sy n="98" d="100"/>
        </p:scale>
        <p:origin x="10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1550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9270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051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313708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8066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659697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3590863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52115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02657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81303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45550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355964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59472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314337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46436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5AC2E-7C8A-4767-8180-5938776B07A3}"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CB227-4D8D-429A-992E-38D061BF0A4A}" type="slidenum">
              <a:rPr lang="en-US" smtClean="0"/>
              <a:t>‹#›</a:t>
            </a:fld>
            <a:endParaRPr lang="en-US" dirty="0"/>
          </a:p>
        </p:txBody>
      </p:sp>
    </p:spTree>
    <p:extLst>
      <p:ext uri="{BB962C8B-B14F-4D97-AF65-F5344CB8AC3E}">
        <p14:creationId xmlns:p14="http://schemas.microsoft.com/office/powerpoint/2010/main" val="279310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F5AC2E-7C8A-4767-8180-5938776B07A3}" type="datetimeFigureOut">
              <a:rPr lang="en-US" smtClean="0"/>
              <a:t>3/5/2020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ACB227-4D8D-429A-992E-38D061BF0A4A}" type="slidenum">
              <a:rPr lang="en-US" smtClean="0"/>
              <a:t>‹#›</a:t>
            </a:fld>
            <a:endParaRPr lang="en-US" dirty="0"/>
          </a:p>
        </p:txBody>
      </p:sp>
    </p:spTree>
    <p:extLst>
      <p:ext uri="{BB962C8B-B14F-4D97-AF65-F5344CB8AC3E}">
        <p14:creationId xmlns:p14="http://schemas.microsoft.com/office/powerpoint/2010/main" val="4000125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674546-A8AD-4257-AF9F-FDA1D67D96F0}"/>
              </a:ext>
            </a:extLst>
          </p:cNvPr>
          <p:cNvSpPr/>
          <p:nvPr/>
        </p:nvSpPr>
        <p:spPr>
          <a:xfrm>
            <a:off x="888205" y="571381"/>
            <a:ext cx="9984582" cy="1015663"/>
          </a:xfrm>
          <a:prstGeom prst="rect">
            <a:avLst/>
          </a:prstGeom>
        </p:spPr>
        <p:txBody>
          <a:bodyPr wrap="square">
            <a:spAutoFit/>
          </a:bodyPr>
          <a:lstStyle/>
          <a:p>
            <a:pPr marL="355600" algn="ctr">
              <a:spcAft>
                <a:spcPts val="0"/>
              </a:spcAft>
            </a:pPr>
            <a:r>
              <a:rPr lang="en-IN" sz="3600" b="1" dirty="0">
                <a:latin typeface="Times New Roman" panose="02020603050405020304" pitchFamily="18" charset="0"/>
                <a:ea typeface="Times New Roman" panose="02020603050405020304" pitchFamily="18" charset="0"/>
              </a:rPr>
              <a:t>EAST WEST INSTITUTE OF TECHNOLOGY</a:t>
            </a:r>
          </a:p>
          <a:p>
            <a:pPr marL="355600" algn="ctr">
              <a:spcAft>
                <a:spcPts val="0"/>
              </a:spcAft>
            </a:pPr>
            <a:r>
              <a:rPr lang="en-IN" sz="2400" dirty="0">
                <a:latin typeface="Times New Roman" panose="02020603050405020304" pitchFamily="18" charset="0"/>
                <a:ea typeface="Times New Roman" panose="02020603050405020304" pitchFamily="18" charset="0"/>
              </a:rPr>
              <a:t>DEPT OF INFORMATION SCIENCE AND ENGINEERING</a:t>
            </a:r>
          </a:p>
        </p:txBody>
      </p:sp>
      <p:pic>
        <p:nvPicPr>
          <p:cNvPr id="5" name="Picture 4">
            <a:extLst>
              <a:ext uri="{FF2B5EF4-FFF2-40B4-BE49-F238E27FC236}">
                <a16:creationId xmlns:a16="http://schemas.microsoft.com/office/drawing/2014/main" id="{2936A75A-CA48-48CB-90C6-22A505A9BEB7}"/>
              </a:ext>
            </a:extLst>
          </p:cNvPr>
          <p:cNvPicPr>
            <a:picLocks/>
          </p:cNvPicPr>
          <p:nvPr/>
        </p:nvPicPr>
        <p:blipFill>
          <a:blip r:embed="rId2"/>
          <a:srcRect/>
          <a:stretch>
            <a:fillRect/>
          </a:stretch>
        </p:blipFill>
        <p:spPr bwMode="auto">
          <a:xfrm>
            <a:off x="130493" y="571381"/>
            <a:ext cx="1188720" cy="1246505"/>
          </a:xfrm>
          <a:prstGeom prst="rect">
            <a:avLst/>
          </a:prstGeom>
          <a:noFill/>
        </p:spPr>
      </p:pic>
      <p:pic>
        <p:nvPicPr>
          <p:cNvPr id="6" name="Picture 7">
            <a:extLst>
              <a:ext uri="{FF2B5EF4-FFF2-40B4-BE49-F238E27FC236}">
                <a16:creationId xmlns:a16="http://schemas.microsoft.com/office/drawing/2014/main" id="{6A0291F3-68F6-4E8F-9059-772FEA360696}"/>
              </a:ext>
            </a:extLst>
          </p:cNvPr>
          <p:cNvPicPr>
            <a:picLocks noChangeAspect="1"/>
          </p:cNvPicPr>
          <p:nvPr/>
        </p:nvPicPr>
        <p:blipFill>
          <a:blip r:embed="rId3"/>
          <a:stretch>
            <a:fillRect/>
          </a:stretch>
        </p:blipFill>
        <p:spPr>
          <a:xfrm>
            <a:off x="10782777" y="636249"/>
            <a:ext cx="1181100" cy="1181637"/>
          </a:xfrm>
          <a:prstGeom prst="rect">
            <a:avLst/>
          </a:prstGeom>
        </p:spPr>
      </p:pic>
      <p:sp>
        <p:nvSpPr>
          <p:cNvPr id="7" name="TextBox 6">
            <a:extLst>
              <a:ext uri="{FF2B5EF4-FFF2-40B4-BE49-F238E27FC236}">
                <a16:creationId xmlns:a16="http://schemas.microsoft.com/office/drawing/2014/main" id="{7D2109EE-CDBD-4AB8-988B-2BAB727648F0}"/>
              </a:ext>
            </a:extLst>
          </p:cNvPr>
          <p:cNvSpPr txBox="1"/>
          <p:nvPr/>
        </p:nvSpPr>
        <p:spPr>
          <a:xfrm>
            <a:off x="1119065" y="2231140"/>
            <a:ext cx="9522862" cy="2655105"/>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Times New Roman" pitchFamily="18" charset="0"/>
                <a:cs typeface="Times New Roman" pitchFamily="18" charset="0"/>
              </a:rPr>
              <a:t>Technical seminar on</a:t>
            </a:r>
          </a:p>
          <a:p>
            <a:pPr algn="ctr"/>
            <a:r>
              <a:rPr lang="en-US" sz="2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en-US" sz="2800" b="1" dirty="0">
                <a:solidFill>
                  <a:srgbClr val="C00000"/>
                </a:solidFill>
                <a:latin typeface="Times New Roman" panose="02020603050405020304" pitchFamily="18" charset="0"/>
                <a:cs typeface="Times New Roman" panose="02020603050405020304" pitchFamily="18" charset="0"/>
              </a:rPr>
              <a:t>Portable Camera-Based Assistive Text and Product</a:t>
            </a:r>
            <a:br>
              <a:rPr lang="en-US" altLang="en-US" sz="2800" b="1" dirty="0">
                <a:solidFill>
                  <a:srgbClr val="C00000"/>
                </a:solidFill>
                <a:latin typeface="Times New Roman" panose="02020603050405020304" pitchFamily="18" charset="0"/>
                <a:cs typeface="Times New Roman" panose="02020603050405020304" pitchFamily="18" charset="0"/>
              </a:rPr>
            </a:br>
            <a:r>
              <a:rPr lang="en-US" altLang="en-US" sz="2800" b="1" dirty="0">
                <a:solidFill>
                  <a:srgbClr val="C00000"/>
                </a:solidFill>
                <a:latin typeface="Times New Roman" panose="02020603050405020304" pitchFamily="18" charset="0"/>
                <a:cs typeface="Times New Roman" panose="02020603050405020304" pitchFamily="18" charset="0"/>
              </a:rPr>
              <a:t>Label Reading From Hand-Held Objects for Blind Persons</a:t>
            </a:r>
            <a:r>
              <a:rPr lang="en-US" sz="2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br>
              <a:rPr lang="en-IN" sz="2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5400" dirty="0">
                <a:solidFill>
                  <a:srgbClr val="C00000"/>
                </a:solidFill>
                <a:latin typeface="Times New Roman" pitchFamily="18" charset="0"/>
                <a:cs typeface="Times New Roman" pitchFamily="18" charset="0"/>
              </a:rPr>
            </a:br>
            <a:endParaRPr lang="en-US" sz="2800" dirty="0">
              <a:latin typeface="Algerian" panose="04020705040A02060702" pitchFamily="82" charset="0"/>
            </a:endParaRPr>
          </a:p>
        </p:txBody>
      </p:sp>
      <p:sp>
        <p:nvSpPr>
          <p:cNvPr id="8" name="TextBox 7">
            <a:extLst>
              <a:ext uri="{FF2B5EF4-FFF2-40B4-BE49-F238E27FC236}">
                <a16:creationId xmlns:a16="http://schemas.microsoft.com/office/drawing/2014/main" id="{BBB647F0-48C2-443F-90F2-090521918CDD}"/>
              </a:ext>
            </a:extLst>
          </p:cNvPr>
          <p:cNvSpPr txBox="1"/>
          <p:nvPr/>
        </p:nvSpPr>
        <p:spPr>
          <a:xfrm>
            <a:off x="888205" y="4655403"/>
            <a:ext cx="5486400" cy="1631216"/>
          </a:xfrm>
          <a:prstGeom prst="rect">
            <a:avLst/>
          </a:prstGeom>
          <a:noFill/>
        </p:spPr>
        <p:txBody>
          <a:bodyPr wrap="square" rtlCol="0">
            <a:spAutoFit/>
          </a:bodyPr>
          <a:lstStyle/>
          <a:p>
            <a:r>
              <a:rPr lang="en-US" sz="2000" b="1" dirty="0"/>
              <a:t>Presented By :</a:t>
            </a:r>
          </a:p>
          <a:p>
            <a:r>
              <a:rPr lang="en-US" sz="2000" dirty="0"/>
              <a:t>	Sameeksha B.S  </a:t>
            </a:r>
          </a:p>
          <a:p>
            <a:r>
              <a:rPr lang="en-US" sz="2000" dirty="0"/>
              <a:t>	1EW16IS089</a:t>
            </a:r>
          </a:p>
          <a:p>
            <a:r>
              <a:rPr lang="en-US" sz="2000" dirty="0"/>
              <a:t>	Dept. of ISE, EWIT</a:t>
            </a:r>
          </a:p>
          <a:p>
            <a:r>
              <a:rPr lang="en-US" sz="2000" dirty="0"/>
              <a:t>	</a:t>
            </a:r>
          </a:p>
        </p:txBody>
      </p:sp>
      <p:sp>
        <p:nvSpPr>
          <p:cNvPr id="9" name="TextBox 8">
            <a:extLst>
              <a:ext uri="{FF2B5EF4-FFF2-40B4-BE49-F238E27FC236}">
                <a16:creationId xmlns:a16="http://schemas.microsoft.com/office/drawing/2014/main" id="{FF3117EA-4453-462D-BE2B-0C9E4F82F58D}"/>
              </a:ext>
            </a:extLst>
          </p:cNvPr>
          <p:cNvSpPr txBox="1"/>
          <p:nvPr/>
        </p:nvSpPr>
        <p:spPr>
          <a:xfrm>
            <a:off x="8039577" y="4655403"/>
            <a:ext cx="5486400" cy="1323439"/>
          </a:xfrm>
          <a:prstGeom prst="rect">
            <a:avLst/>
          </a:prstGeom>
          <a:noFill/>
        </p:spPr>
        <p:txBody>
          <a:bodyPr wrap="square" rtlCol="0">
            <a:spAutoFit/>
          </a:bodyPr>
          <a:lstStyle/>
          <a:p>
            <a:r>
              <a:rPr lang="en-US" sz="2000" b="1" dirty="0"/>
              <a:t>Under The Guidance :</a:t>
            </a:r>
          </a:p>
          <a:p>
            <a:r>
              <a:rPr lang="en-US" sz="2000" dirty="0"/>
              <a:t>	Mrs. Bhavya T</a:t>
            </a:r>
          </a:p>
          <a:p>
            <a:r>
              <a:rPr lang="en-US" sz="2000" dirty="0"/>
              <a:t>	Assistant Professor</a:t>
            </a:r>
          </a:p>
          <a:p>
            <a:r>
              <a:rPr lang="en-US" sz="2000" dirty="0"/>
              <a:t>	Dept. of ISE, EWIT</a:t>
            </a:r>
          </a:p>
        </p:txBody>
      </p:sp>
    </p:spTree>
    <p:extLst>
      <p:ext uri="{BB962C8B-B14F-4D97-AF65-F5344CB8AC3E}">
        <p14:creationId xmlns:p14="http://schemas.microsoft.com/office/powerpoint/2010/main" val="345899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B42F-1CE7-4E2E-84B6-68FBEB96251E}"/>
              </a:ext>
            </a:extLst>
          </p:cNvPr>
          <p:cNvSpPr>
            <a:spLocks noGrp="1"/>
          </p:cNvSpPr>
          <p:nvPr>
            <p:ph type="title"/>
          </p:nvPr>
        </p:nvSpPr>
        <p:spPr>
          <a:xfrm>
            <a:off x="3341370" y="-391135"/>
            <a:ext cx="5509260" cy="1219200"/>
          </a:xfrm>
        </p:spPr>
        <p:txBody>
          <a:bodyPr>
            <a:normAutofit fontScale="90000"/>
          </a:bodyPr>
          <a:lstStyle/>
          <a:p>
            <a:r>
              <a:rPr lang="en-US"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                      </a:t>
            </a:r>
            <a:r>
              <a:rPr lang="en-US" sz="67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METHODOLOGY</a:t>
            </a:r>
            <a:br>
              <a:rPr lang="en-US" sz="6700" dirty="0">
                <a:solidFill>
                  <a:srgbClr val="FF0000"/>
                </a:solidFill>
                <a:latin typeface="Algerian" panose="04020705040A02060702" pitchFamily="82" charset="0"/>
              </a:rPr>
            </a:br>
            <a:endParaRPr lang="en-IN" sz="6700" dirty="0"/>
          </a:p>
        </p:txBody>
      </p:sp>
      <p:sp>
        <p:nvSpPr>
          <p:cNvPr id="3" name="Content Placeholder 2">
            <a:extLst>
              <a:ext uri="{FF2B5EF4-FFF2-40B4-BE49-F238E27FC236}">
                <a16:creationId xmlns:a16="http://schemas.microsoft.com/office/drawing/2014/main" id="{8ACD4141-B4CE-4DE0-B36F-5FEA112A48D0}"/>
              </a:ext>
            </a:extLst>
          </p:cNvPr>
          <p:cNvSpPr>
            <a:spLocks noGrp="1"/>
          </p:cNvSpPr>
          <p:nvPr>
            <p:ph idx="1"/>
          </p:nvPr>
        </p:nvSpPr>
        <p:spPr>
          <a:xfrm>
            <a:off x="765810" y="1321225"/>
            <a:ext cx="10660380" cy="5451475"/>
          </a:xfrm>
        </p:spPr>
        <p:txBody>
          <a:bodyPr>
            <a:normAutofit fontScale="92500" lnSpcReduction="20000"/>
          </a:bodyPr>
          <a:lstStyle/>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The system framework consists of three functional components: </a:t>
            </a:r>
          </a:p>
          <a:p>
            <a:pPr lvl="3">
              <a:lnSpc>
                <a:spcPct val="100000"/>
              </a:lnSpc>
              <a:spcBef>
                <a:spcPts val="400"/>
              </a:spcBef>
              <a:spcAft>
                <a:spcPts val="1425"/>
              </a:spcAft>
              <a:buClr>
                <a:srgbClr val="FF0000"/>
              </a:buClr>
              <a:buSzPct val="65000"/>
              <a:buFont typeface="Wingdings" panose="05000000000000000000" pitchFamily="2" charset="2"/>
              <a:buChar char="v"/>
            </a:pPr>
            <a:r>
              <a:rPr lang="en-US" altLang="en-US" sz="3000" b="1" dirty="0">
                <a:latin typeface="Times New Roman" panose="02020603050405020304" pitchFamily="18" charset="0"/>
                <a:cs typeface="Times New Roman" panose="02020603050405020304" pitchFamily="18" charset="0"/>
              </a:rPr>
              <a:t>Scene capture </a:t>
            </a:r>
          </a:p>
          <a:p>
            <a:pPr lvl="3">
              <a:lnSpc>
                <a:spcPct val="100000"/>
              </a:lnSpc>
              <a:spcBef>
                <a:spcPts val="400"/>
              </a:spcBef>
              <a:spcAft>
                <a:spcPts val="1425"/>
              </a:spcAft>
              <a:buClr>
                <a:srgbClr val="FF0000"/>
              </a:buClr>
              <a:buSzPct val="65000"/>
              <a:buFont typeface="Wingdings" panose="05000000000000000000" pitchFamily="2" charset="2"/>
              <a:buChar char="v"/>
            </a:pPr>
            <a:r>
              <a:rPr lang="en-US" altLang="en-US" sz="3000" b="1" dirty="0">
                <a:latin typeface="Times New Roman" panose="02020603050405020304" pitchFamily="18" charset="0"/>
                <a:cs typeface="Times New Roman" panose="02020603050405020304" pitchFamily="18" charset="0"/>
              </a:rPr>
              <a:t>Data processing</a:t>
            </a:r>
          </a:p>
          <a:p>
            <a:pPr lvl="3">
              <a:lnSpc>
                <a:spcPct val="100000"/>
              </a:lnSpc>
              <a:spcBef>
                <a:spcPts val="400"/>
              </a:spcBef>
              <a:spcAft>
                <a:spcPts val="1425"/>
              </a:spcAft>
              <a:buClr>
                <a:srgbClr val="FF0000"/>
              </a:buClr>
              <a:buSzPct val="65000"/>
              <a:buFont typeface="Wingdings" panose="05000000000000000000" pitchFamily="2" charset="2"/>
              <a:buChar char="v"/>
            </a:pPr>
            <a:r>
              <a:rPr lang="en-US" altLang="en-US" sz="3000" b="1" dirty="0">
                <a:latin typeface="Times New Roman" panose="02020603050405020304" pitchFamily="18" charset="0"/>
                <a:cs typeface="Times New Roman" panose="02020603050405020304" pitchFamily="18" charset="0"/>
              </a:rPr>
              <a:t>Audio output</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The scene capture component collects scenes containing objects of interest in the form of images or video.</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In the prototype system, it corresponds to a camera attached to a pair of sunglasses.</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The data processing component is used for deploying  the proposed algorithms, including</a:t>
            </a:r>
          </a:p>
          <a:p>
            <a:pPr>
              <a:lnSpc>
                <a:spcPct val="100000"/>
              </a:lnSpc>
              <a:spcBef>
                <a:spcPts val="525"/>
              </a:spcBef>
              <a:spcAft>
                <a:spcPts val="1425"/>
              </a:spcAft>
              <a:buClr>
                <a:srgbClr val="FF0000"/>
              </a:buClr>
              <a:buSzPct val="95000"/>
              <a:buFont typeface="Wingdings" panose="05000000000000000000" pitchFamily="2" charset="2"/>
              <a:buChar char="Ø"/>
            </a:pPr>
            <a:endParaRPr lang="en-US" altLang="en-US" sz="2400" dirty="0">
              <a:latin typeface="Constantia" panose="02030602050306030303" pitchFamily="18" charset="0"/>
            </a:endParaRPr>
          </a:p>
          <a:p>
            <a:endParaRPr lang="en-IN" dirty="0"/>
          </a:p>
        </p:txBody>
      </p:sp>
    </p:spTree>
    <p:extLst>
      <p:ext uri="{BB962C8B-B14F-4D97-AF65-F5344CB8AC3E}">
        <p14:creationId xmlns:p14="http://schemas.microsoft.com/office/powerpoint/2010/main" val="393134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6A2C-ED98-4441-81F0-C076494D046D}"/>
              </a:ext>
            </a:extLst>
          </p:cNvPr>
          <p:cNvSpPr>
            <a:spLocks noGrp="1"/>
          </p:cNvSpPr>
          <p:nvPr>
            <p:ph type="title"/>
          </p:nvPr>
        </p:nvSpPr>
        <p:spPr>
          <a:xfrm>
            <a:off x="838200" y="143183"/>
            <a:ext cx="10515600" cy="1250611"/>
          </a:xfrm>
        </p:spPr>
        <p:txBody>
          <a:bodyPr>
            <a:normAutofit fontScale="90000"/>
          </a:bodyPr>
          <a:lstStyle/>
          <a:p>
            <a:r>
              <a:rPr lang="en-US" sz="67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CONT..</a:t>
            </a:r>
            <a:br>
              <a:rPr lang="en-US" dirty="0">
                <a:solidFill>
                  <a:srgbClr val="FF0000"/>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48846A4-73F3-4224-AC69-4A847DB427DE}"/>
              </a:ext>
            </a:extLst>
          </p:cNvPr>
          <p:cNvSpPr>
            <a:spLocks noGrp="1"/>
          </p:cNvSpPr>
          <p:nvPr>
            <p:ph idx="1"/>
          </p:nvPr>
        </p:nvSpPr>
        <p:spPr>
          <a:xfrm>
            <a:off x="838200" y="1393794"/>
            <a:ext cx="10515600" cy="5095782"/>
          </a:xfrm>
        </p:spPr>
        <p:txBody>
          <a:bodyPr>
            <a:normAutofit lnSpcReduction="10000"/>
          </a:bodyPr>
          <a:lstStyle/>
          <a:p>
            <a:pPr>
              <a:lnSpc>
                <a:spcPct val="100000"/>
              </a:lnSpc>
              <a:spcBef>
                <a:spcPts val="525"/>
              </a:spcBef>
              <a:spcAft>
                <a:spcPts val="1425"/>
              </a:spcAft>
              <a:buClr>
                <a:srgbClr val="FF0000"/>
              </a:buClr>
              <a:buSzPct val="95000"/>
              <a:buFont typeface="Wingdings" panose="05000000000000000000" pitchFamily="2" charset="2"/>
              <a:buChar char="v"/>
            </a:pPr>
            <a:r>
              <a:rPr lang="en-US" altLang="en-US" sz="2800" b="1" u="sng" dirty="0">
                <a:latin typeface="Times New Roman" panose="02020603050405020304" pitchFamily="18" charset="0"/>
                <a:cs typeface="Times New Roman" panose="02020603050405020304" pitchFamily="18" charset="0"/>
              </a:rPr>
              <a:t>Object-of-interest detection </a:t>
            </a:r>
            <a:r>
              <a:rPr lang="en-US" altLang="en-US" sz="2800" dirty="0">
                <a:latin typeface="Times New Roman" panose="02020603050405020304" pitchFamily="18" charset="0"/>
                <a:cs typeface="Times New Roman" panose="02020603050405020304" pitchFamily="18" charset="0"/>
              </a:rPr>
              <a:t>to selectively extract the image of the object held by the blind user from the cluttered background or other neutral objects in the camera view</a:t>
            </a:r>
          </a:p>
          <a:p>
            <a:pPr>
              <a:lnSpc>
                <a:spcPct val="100000"/>
              </a:lnSpc>
              <a:spcBef>
                <a:spcPts val="525"/>
              </a:spcBef>
              <a:spcAft>
                <a:spcPts val="1425"/>
              </a:spcAft>
              <a:buClr>
                <a:srgbClr val="FF0000"/>
              </a:buClr>
              <a:buSzPct val="95000"/>
              <a:buFont typeface="Wingdings" panose="05000000000000000000" pitchFamily="2" charset="2"/>
              <a:buChar char="v"/>
            </a:pPr>
            <a:r>
              <a:rPr lang="en-US" altLang="en-US" sz="2800" b="1" u="sng" dirty="0">
                <a:latin typeface="Times New Roman" panose="02020603050405020304" pitchFamily="18" charset="0"/>
                <a:cs typeface="Times New Roman" panose="02020603050405020304" pitchFamily="18" charset="0"/>
              </a:rPr>
              <a:t>Text localization </a:t>
            </a:r>
            <a:r>
              <a:rPr lang="en-US" altLang="en-US" sz="2800" dirty="0">
                <a:latin typeface="Times New Roman" panose="02020603050405020304" pitchFamily="18" charset="0"/>
                <a:cs typeface="Times New Roman" panose="02020603050405020304" pitchFamily="18" charset="0"/>
              </a:rPr>
              <a:t>to obtain image regions containing text, and </a:t>
            </a:r>
          </a:p>
          <a:p>
            <a:pPr>
              <a:lnSpc>
                <a:spcPct val="100000"/>
              </a:lnSpc>
              <a:spcBef>
                <a:spcPts val="525"/>
              </a:spcBef>
              <a:spcAft>
                <a:spcPts val="1425"/>
              </a:spcAft>
              <a:buClr>
                <a:srgbClr val="FF0000"/>
              </a:buClr>
              <a:buSzPct val="95000"/>
              <a:buFont typeface="Wingdings" panose="05000000000000000000" pitchFamily="2" charset="2"/>
              <a:buChar char="v"/>
            </a:pPr>
            <a:r>
              <a:rPr lang="en-US" altLang="en-US" sz="2800" b="1" u="sng" dirty="0">
                <a:latin typeface="Times New Roman" panose="02020603050405020304" pitchFamily="18" charset="0"/>
                <a:cs typeface="Times New Roman" panose="02020603050405020304" pitchFamily="18" charset="0"/>
              </a:rPr>
              <a:t>Text recognition</a:t>
            </a:r>
            <a:r>
              <a:rPr lang="en-US" altLang="en-US" sz="2800" u="sng"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to transform   image-based text information into readable codes</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audio output component is to inform the blind user of recognized text codes. </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A Bluetooth earpiece with mini microphone is employed for speech output.</a:t>
            </a:r>
          </a:p>
          <a:p>
            <a:endParaRPr lang="en-IN" dirty="0"/>
          </a:p>
        </p:txBody>
      </p:sp>
    </p:spTree>
    <p:extLst>
      <p:ext uri="{BB962C8B-B14F-4D97-AF65-F5344CB8AC3E}">
        <p14:creationId xmlns:p14="http://schemas.microsoft.com/office/powerpoint/2010/main" val="59471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5BA8-45C4-4928-86CB-221851CB94FF}"/>
              </a:ext>
            </a:extLst>
          </p:cNvPr>
          <p:cNvSpPr>
            <a:spLocks noGrp="1"/>
          </p:cNvSpPr>
          <p:nvPr>
            <p:ph type="title"/>
          </p:nvPr>
        </p:nvSpPr>
        <p:spPr>
          <a:xfrm>
            <a:off x="837459" y="196450"/>
            <a:ext cx="10515600" cy="984281"/>
          </a:xfrm>
        </p:spPr>
        <p:txBody>
          <a:bodyPr>
            <a:normAutofit fontScale="90000"/>
          </a:bodyPr>
          <a:lstStyle/>
          <a:p>
            <a:r>
              <a:rPr lang="en-US" sz="67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OBJECT REGION DETECTION</a:t>
            </a:r>
            <a:br>
              <a:rPr lang="en-US" dirty="0"/>
            </a:br>
            <a:endParaRPr lang="en-IN" dirty="0"/>
          </a:p>
        </p:txBody>
      </p:sp>
      <p:sp>
        <p:nvSpPr>
          <p:cNvPr id="3" name="Content Placeholder 2">
            <a:extLst>
              <a:ext uri="{FF2B5EF4-FFF2-40B4-BE49-F238E27FC236}">
                <a16:creationId xmlns:a16="http://schemas.microsoft.com/office/drawing/2014/main" id="{577B31C2-C2FE-46F0-B99A-43BE4A71B3F8}"/>
              </a:ext>
            </a:extLst>
          </p:cNvPr>
          <p:cNvSpPr>
            <a:spLocks noGrp="1"/>
          </p:cNvSpPr>
          <p:nvPr>
            <p:ph idx="1"/>
          </p:nvPr>
        </p:nvSpPr>
        <p:spPr>
          <a:xfrm>
            <a:off x="373602" y="1431313"/>
            <a:ext cx="11444795" cy="5287539"/>
          </a:xfrm>
        </p:spPr>
        <p:txBody>
          <a:bodyPr>
            <a:normAutofit fontScale="92500" lnSpcReduction="20000"/>
          </a:bodyPr>
          <a:lstStyle/>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To ensure  that the hand-held object appears in the camera view, we employ a camera with a reasonably wide angle in the prototype system.</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To extract the hand-held object of interest from other objects in the camera view.</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we ask users to shake the hand-held objects containing the text they wish to identify.</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then employ a motion-based method to localize the objects from cluttered background.</a:t>
            </a:r>
          </a:p>
          <a:p>
            <a:pPr>
              <a:spcBef>
                <a:spcPts val="525"/>
              </a:spcBef>
              <a:spcAft>
                <a:spcPts val="1425"/>
              </a:spcAft>
              <a:buClr>
                <a:srgbClr val="FF0000"/>
              </a:buClr>
              <a:buSzPct val="95000"/>
              <a:buFont typeface="Wingdings" panose="05000000000000000000" pitchFamily="2" charset="2"/>
              <a:buChar char="Ø"/>
            </a:pPr>
            <a:r>
              <a:rPr lang="en-US" altLang="en-US" sz="3000" b="1" dirty="0">
                <a:latin typeface="Times New Roman" panose="02020603050405020304" pitchFamily="18" charset="0"/>
                <a:cs typeface="Times New Roman" panose="02020603050405020304" pitchFamily="18" charset="0"/>
              </a:rPr>
              <a:t>Background subtraction (BGS) </a:t>
            </a:r>
            <a:r>
              <a:rPr lang="en-US" altLang="en-US" sz="3000" dirty="0">
                <a:latin typeface="Times New Roman" panose="02020603050405020304" pitchFamily="18" charset="0"/>
                <a:cs typeface="Times New Roman" panose="02020603050405020304" pitchFamily="18" charset="0"/>
              </a:rPr>
              <a:t>is a conventional and effective approach to detect moving  objects for video surveillance systems with stationary cameras. </a:t>
            </a:r>
          </a:p>
          <a:p>
            <a:pPr>
              <a:lnSpc>
                <a:spcPct val="100000"/>
              </a:lnSpc>
              <a:spcBef>
                <a:spcPts val="525"/>
              </a:spcBef>
              <a:spcAft>
                <a:spcPts val="1425"/>
              </a:spcAft>
              <a:buClr>
                <a:srgbClr val="FF0000"/>
              </a:buClr>
              <a:buSzPct val="95000"/>
              <a:buFont typeface="Wingdings" panose="05000000000000000000" pitchFamily="2" charset="2"/>
              <a:buChar char="Ø"/>
            </a:pPr>
            <a:endParaRPr lang="en-US" altLang="en-US" sz="3000" dirty="0">
              <a:latin typeface="Times New Roman" panose="02020603050405020304" pitchFamily="18" charset="0"/>
              <a:cs typeface="Times New Roman" panose="02020603050405020304" pitchFamily="18" charset="0"/>
            </a:endParaRPr>
          </a:p>
          <a:p>
            <a:pPr marL="0" indent="0">
              <a:lnSpc>
                <a:spcPct val="100000"/>
              </a:lnSpc>
              <a:spcBef>
                <a:spcPts val="525"/>
              </a:spcBef>
              <a:spcAft>
                <a:spcPts val="1425"/>
              </a:spcAft>
              <a:buClr>
                <a:srgbClr val="FF0000"/>
              </a:buClr>
              <a:buSzPct val="95000"/>
              <a:buNone/>
            </a:pPr>
            <a:endParaRPr lang="en-US" alt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689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30-70D6-445D-BD16-126611165F71}"/>
              </a:ext>
            </a:extLst>
          </p:cNvPr>
          <p:cNvSpPr>
            <a:spLocks noGrp="1"/>
          </p:cNvSpPr>
          <p:nvPr>
            <p:ph type="title"/>
          </p:nvPr>
        </p:nvSpPr>
        <p:spPr>
          <a:xfrm>
            <a:off x="469406" y="195311"/>
            <a:ext cx="11253187" cy="1322772"/>
          </a:xfrm>
        </p:spPr>
        <p:txBody>
          <a:bodyPr>
            <a:normAutofit fontScale="90000"/>
          </a:bodyPr>
          <a:lstStyle/>
          <a:p>
            <a:r>
              <a:rPr lang="en-US" sz="53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Text recognition and audio output</a:t>
            </a:r>
            <a:br>
              <a:rPr lang="en-US" dirty="0"/>
            </a:br>
            <a:endParaRPr lang="en-IN" dirty="0"/>
          </a:p>
        </p:txBody>
      </p:sp>
      <p:sp>
        <p:nvSpPr>
          <p:cNvPr id="3" name="Content Placeholder 2">
            <a:extLst>
              <a:ext uri="{FF2B5EF4-FFF2-40B4-BE49-F238E27FC236}">
                <a16:creationId xmlns:a16="http://schemas.microsoft.com/office/drawing/2014/main" id="{D7D479C0-0C79-4A29-B7EB-320EF91A99A4}"/>
              </a:ext>
            </a:extLst>
          </p:cNvPr>
          <p:cNvSpPr>
            <a:spLocks noGrp="1"/>
          </p:cNvSpPr>
          <p:nvPr>
            <p:ph idx="1"/>
          </p:nvPr>
        </p:nvSpPr>
        <p:spPr>
          <a:xfrm>
            <a:off x="838199" y="1312779"/>
            <a:ext cx="10515600" cy="5271756"/>
          </a:xfrm>
        </p:spPr>
        <p:txBody>
          <a:bodyPr>
            <a:normAutofit/>
          </a:bodyPr>
          <a:lstStyle/>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ea typeface="Cambria" panose="02040503050406030204" pitchFamily="18" charset="0"/>
                <a:cs typeface="Times New Roman" panose="02020603050405020304" pitchFamily="18" charset="0"/>
              </a:rPr>
              <a:t>Text recognition is performed by off-the-shelf OCR prior to output of informative words from the localized text regions. </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ea typeface="Cambria" panose="02040503050406030204" pitchFamily="18" charset="0"/>
                <a:cs typeface="Times New Roman" panose="02020603050405020304" pitchFamily="18" charset="0"/>
              </a:rPr>
              <a:t> A text region labels the minimum rectangular area for the accommodation of characters inside it.</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ea typeface="Cambria" panose="02040503050406030204" pitchFamily="18" charset="0"/>
                <a:cs typeface="Times New Roman" panose="02020603050405020304" pitchFamily="18" charset="0"/>
              </a:rPr>
              <a:t>OCR generates better performance if text regions are first assigned proper to the margin areas  and  binarized  to segment text characters from background. </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ea typeface="Cambria" panose="02040503050406030204" pitchFamily="18" charset="0"/>
                <a:cs typeface="Times New Roman" panose="02020603050405020304" pitchFamily="18" charset="0"/>
              </a:rPr>
              <a:t>Thus, each  localized text region is enlarged by enhancing the height and width by  pixels respectively.</a:t>
            </a:r>
          </a:p>
          <a:p>
            <a:endParaRPr lang="en-IN" dirty="0"/>
          </a:p>
        </p:txBody>
      </p:sp>
    </p:spTree>
    <p:extLst>
      <p:ext uri="{BB962C8B-B14F-4D97-AF65-F5344CB8AC3E}">
        <p14:creationId xmlns:p14="http://schemas.microsoft.com/office/powerpoint/2010/main" val="358571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D8E045-AEBD-475E-9BC8-8E1A5A5695CA}"/>
              </a:ext>
            </a:extLst>
          </p:cNvPr>
          <p:cNvSpPr/>
          <p:nvPr/>
        </p:nvSpPr>
        <p:spPr>
          <a:xfrm>
            <a:off x="0" y="0"/>
            <a:ext cx="12191999" cy="1015663"/>
          </a:xfrm>
          <a:prstGeom prst="rect">
            <a:avLst/>
          </a:prstGeom>
        </p:spPr>
        <p:txBody>
          <a:bodyPr wrap="square">
            <a:spAutoFit/>
          </a:bodyPr>
          <a:lstStyle/>
          <a:p>
            <a:pPr algn="ctr"/>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ADVANTAGES</a:t>
            </a:r>
            <a:endParaRPr lang="en-US" sz="6000" dirty="0"/>
          </a:p>
        </p:txBody>
      </p:sp>
      <p:sp>
        <p:nvSpPr>
          <p:cNvPr id="2" name="Rectangle 1">
            <a:extLst>
              <a:ext uri="{FF2B5EF4-FFF2-40B4-BE49-F238E27FC236}">
                <a16:creationId xmlns:a16="http://schemas.microsoft.com/office/drawing/2014/main" id="{B165823E-3D7C-45EF-AC64-C586A64AD7E3}"/>
              </a:ext>
            </a:extLst>
          </p:cNvPr>
          <p:cNvSpPr/>
          <p:nvPr/>
        </p:nvSpPr>
        <p:spPr>
          <a:xfrm>
            <a:off x="699476" y="1228397"/>
            <a:ext cx="9233878" cy="4832092"/>
          </a:xfrm>
          <a:prstGeom prst="rect">
            <a:avLst/>
          </a:prstGeom>
        </p:spPr>
        <p:txBody>
          <a:bodyPr wrap="square">
            <a:spAutoFit/>
          </a:bodyPr>
          <a:lstStyle/>
          <a:p>
            <a:pPr marL="342900" indent="-3429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has many advantages to help blind persons to read content from the hand-held articles and </a:t>
            </a:r>
            <a:r>
              <a:rPr lang="en-US" sz="28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t removes physical hardware requirement.</a:t>
            </a:r>
          </a:p>
          <a:p>
            <a:pPr marL="342900" indent="-3429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This is more efficient to produce currency notes using templates and it is automatic detection.</a:t>
            </a:r>
          </a:p>
          <a:p>
            <a:pPr marL="342900" indent="-3429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Portability. </a:t>
            </a:r>
          </a:p>
          <a:p>
            <a:pPr marL="342900" indent="-3429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Accuracy and Flexibility.</a:t>
            </a:r>
          </a:p>
          <a:p>
            <a:pPr marL="342900" indent="-3429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Portable camera based assistive text and product label reading from hand-held objects for blind persons method is an efficient and effective motion-based method to define a region of interest on image processing.</a:t>
            </a:r>
          </a:p>
        </p:txBody>
      </p:sp>
    </p:spTree>
    <p:extLst>
      <p:ext uri="{BB962C8B-B14F-4D97-AF65-F5344CB8AC3E}">
        <p14:creationId xmlns:p14="http://schemas.microsoft.com/office/powerpoint/2010/main" val="157281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5D52-D3A6-4829-B267-5D916CD96785}"/>
              </a:ext>
            </a:extLst>
          </p:cNvPr>
          <p:cNvSpPr>
            <a:spLocks noGrp="1"/>
          </p:cNvSpPr>
          <p:nvPr>
            <p:ph type="ctrTitle"/>
          </p:nvPr>
        </p:nvSpPr>
        <p:spPr>
          <a:xfrm>
            <a:off x="3577368" y="-377042"/>
            <a:ext cx="5037264" cy="2138996"/>
          </a:xfrm>
        </p:spPr>
        <p:txBody>
          <a:bodyPr>
            <a:normAutofit fontScale="90000"/>
          </a:bodyPr>
          <a:lstStyle/>
          <a:p>
            <a:r>
              <a:rPr lang="en-US" sz="67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CONCLUSIONS</a:t>
            </a:r>
            <a:br>
              <a:rPr lang="en-US" dirty="0"/>
            </a:br>
            <a:endParaRPr lang="en-IN" dirty="0"/>
          </a:p>
        </p:txBody>
      </p:sp>
      <p:sp>
        <p:nvSpPr>
          <p:cNvPr id="3" name="Subtitle 2">
            <a:extLst>
              <a:ext uri="{FF2B5EF4-FFF2-40B4-BE49-F238E27FC236}">
                <a16:creationId xmlns:a16="http://schemas.microsoft.com/office/drawing/2014/main" id="{8B1616B2-5539-4B49-A799-CFFD0FECF754}"/>
              </a:ext>
            </a:extLst>
          </p:cNvPr>
          <p:cNvSpPr>
            <a:spLocks noGrp="1"/>
          </p:cNvSpPr>
          <p:nvPr>
            <p:ph type="subTitle" idx="1"/>
          </p:nvPr>
        </p:nvSpPr>
        <p:spPr>
          <a:xfrm>
            <a:off x="861134" y="1305017"/>
            <a:ext cx="10706470" cy="5344357"/>
          </a:xfrm>
        </p:spPr>
        <p:txBody>
          <a:bodyPr>
            <a:normAutofit/>
          </a:bodyPr>
          <a:lstStyle/>
          <a:p>
            <a:pPr algn="l">
              <a:lnSpc>
                <a:spcPct val="100000"/>
              </a:lnSpc>
              <a:spcBef>
                <a:spcPts val="525"/>
              </a:spcBef>
              <a:spcAft>
                <a:spcPts val="1425"/>
              </a:spcAft>
              <a:buClr>
                <a:srgbClr val="FF0000"/>
              </a:buClr>
              <a:buSzPct val="95000"/>
            </a:pPr>
            <a:r>
              <a:rPr lang="en-US" altLang="en-US" sz="2800" dirty="0">
                <a:solidFill>
                  <a:schemeClr val="tx1"/>
                </a:solidFill>
                <a:latin typeface="Times New Roman" panose="02020603050405020304" pitchFamily="18" charset="0"/>
                <a:cs typeface="Times New Roman" panose="02020603050405020304" pitchFamily="18" charset="0"/>
              </a:rPr>
              <a:t>To read printed text on hand-held objects for assisting blind person in order to solve the common aiming problem for blind users. This method can effectively  distinguish the  object of interest from background or other objects in the camera  view. To extract text regions from complex backgrounds,  we have proposed a novel text localization algorithm based on models of stroke orientation and edge distributions. OCR is used to perform word recognition on the localized text  regions and transform into audio output for blind users.</a:t>
            </a:r>
          </a:p>
          <a:p>
            <a:endParaRPr lang="en-IN" dirty="0"/>
          </a:p>
        </p:txBody>
      </p:sp>
    </p:spTree>
    <p:extLst>
      <p:ext uri="{BB962C8B-B14F-4D97-AF65-F5344CB8AC3E}">
        <p14:creationId xmlns:p14="http://schemas.microsoft.com/office/powerpoint/2010/main" val="238661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36AF99-5AF1-484D-989A-EFBE2299D3C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76342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F9A2E0-2BB6-4509-907D-B3C3A29AAD2B}"/>
              </a:ext>
            </a:extLst>
          </p:cNvPr>
          <p:cNvSpPr/>
          <p:nvPr/>
        </p:nvSpPr>
        <p:spPr>
          <a:xfrm>
            <a:off x="88739" y="1163252"/>
            <a:ext cx="6007261" cy="5940088"/>
          </a:xfrm>
          <a:prstGeom prst="rect">
            <a:avLst/>
          </a:prstGeom>
          <a:solidFill>
            <a:schemeClr val="bg1">
              <a:lumMod val="85000"/>
              <a:alpha val="0"/>
            </a:schemeClr>
          </a:solidFill>
        </p:spPr>
        <p:txBody>
          <a:bodyPr wrap="square" lIns="91440" tIns="45720" rIns="91440" bIns="45720">
            <a:spAutoFit/>
          </a:bodyPr>
          <a:lstStyle/>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Abstract</a:t>
            </a: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Introduction</a:t>
            </a:r>
          </a:p>
          <a:p>
            <a:pPr marL="1828800" lvl="3" indent="-457200">
              <a:buFont typeface="Wingdings" panose="05000000000000000000" pitchFamily="2" charset="2"/>
              <a:buChar char="Ø"/>
            </a:pP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Literature survey</a:t>
            </a:r>
          </a:p>
          <a:p>
            <a:pPr marL="1828800" lvl="3" indent="-457200">
              <a:buFont typeface="Wingdings" panose="05000000000000000000" pitchFamily="2" charset="2"/>
              <a:buChar char="Ø"/>
            </a:pP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Existing system</a:t>
            </a:r>
          </a:p>
          <a:p>
            <a:pPr marL="1828800" lvl="3" indent="-457200">
              <a:buFont typeface="Wingdings" panose="05000000000000000000" pitchFamily="2" charset="2"/>
              <a:buChar char="Ø"/>
            </a:pP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Proposed system</a:t>
            </a:r>
          </a:p>
          <a:p>
            <a:pPr marL="1828800" lvl="3" indent="-457200">
              <a:buFont typeface="Wingdings" panose="05000000000000000000" pitchFamily="2" charset="2"/>
              <a:buChar char="Ø"/>
            </a:pP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Design </a:t>
            </a: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lvl="3"/>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lvl="3"/>
            <a:endParaRPr lang="en-US" sz="28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endParaRPr lang="en-US" sz="32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lvl="3"/>
            <a:endParaRPr lang="en-US" sz="32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5032E43-8634-4D27-833F-C6E03ECB4276}"/>
              </a:ext>
            </a:extLst>
          </p:cNvPr>
          <p:cNvSpPr/>
          <p:nvPr/>
        </p:nvSpPr>
        <p:spPr>
          <a:xfrm>
            <a:off x="0" y="-408373"/>
            <a:ext cx="12192000" cy="15716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CONTENT</a:t>
            </a:r>
            <a:endParaRPr lang="en-US" sz="6000" dirty="0">
              <a:solidFill>
                <a:srgbClr val="FF0000"/>
              </a:solidFill>
              <a:latin typeface="Algerian" panose="04020705040A02060702" pitchFamily="82" charset="0"/>
            </a:endParaRPr>
          </a:p>
        </p:txBody>
      </p:sp>
      <p:sp>
        <p:nvSpPr>
          <p:cNvPr id="19" name="TextBox 18">
            <a:extLst>
              <a:ext uri="{FF2B5EF4-FFF2-40B4-BE49-F238E27FC236}">
                <a16:creationId xmlns:a16="http://schemas.microsoft.com/office/drawing/2014/main" id="{4469D85F-7DC0-4FCE-9436-AEF8C4225F1C}"/>
              </a:ext>
            </a:extLst>
          </p:cNvPr>
          <p:cNvSpPr txBox="1"/>
          <p:nvPr/>
        </p:nvSpPr>
        <p:spPr>
          <a:xfrm>
            <a:off x="5035270" y="1163252"/>
            <a:ext cx="6992607" cy="5416868"/>
          </a:xfrm>
          <a:prstGeom prst="rect">
            <a:avLst/>
          </a:prstGeom>
          <a:noFill/>
        </p:spPr>
        <p:txBody>
          <a:bodyPr wrap="square" rtlCol="0">
            <a:spAutoFit/>
          </a:bodyPr>
          <a:lstStyle/>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Methodology</a:t>
            </a:r>
          </a:p>
          <a:p>
            <a:pPr lvl="3"/>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Object region detection</a:t>
            </a:r>
          </a:p>
          <a:p>
            <a:pPr marL="1828800" lvl="3" indent="-457200">
              <a:buFont typeface="Wingdings" panose="05000000000000000000" pitchFamily="2" charset="2"/>
              <a:buChar char="Ø"/>
            </a:pP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Text recognition and audio output</a:t>
            </a:r>
          </a:p>
          <a:p>
            <a:pPr marL="1828800" lvl="3" indent="-457200">
              <a:buFont typeface="Wingdings" panose="05000000000000000000" pitchFamily="2" charset="2"/>
              <a:buChar char="Ø"/>
            </a:pP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Applications </a:t>
            </a: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endPar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Conclusions</a:t>
            </a:r>
          </a:p>
          <a:p>
            <a:pPr marL="1828800" lvl="3" indent="-457200">
              <a:buFont typeface="Wingdings" panose="05000000000000000000" pitchFamily="2" charset="2"/>
              <a:buChar char="Ø"/>
            </a:pPr>
            <a:endParaRPr lang="en-US" sz="24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marL="1828800" lvl="3" indent="-457200">
              <a:buFont typeface="Wingdings" panose="05000000000000000000" pitchFamily="2" charset="2"/>
              <a:buChar char="Ø"/>
            </a:pPr>
            <a:r>
              <a:rPr lang="en-US" sz="2400" b="1" cap="none" spc="0"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rPr>
              <a:t>Thank you </a:t>
            </a:r>
          </a:p>
          <a:p>
            <a:pPr lvl="3"/>
            <a:endParaRPr lang="en-US" sz="3200" b="1" dirty="0">
              <a:ln w="8890">
                <a:solidFill>
                  <a:schemeClr val="accent2"/>
                </a:solidFill>
                <a:prstDash val="solid"/>
              </a:ln>
              <a:solidFill>
                <a:srgbClr val="000099"/>
              </a:solidFill>
              <a:effectLst>
                <a:outerShdw dist="38100" dir="2700000" algn="tl" rotWithShape="0">
                  <a:schemeClr val="accent2"/>
                </a:outerShdw>
              </a:effectLst>
              <a:latin typeface="Arial" panose="020B0604020202020204" pitchFamily="34" charset="0"/>
              <a:cs typeface="Arial" panose="020B0604020202020204" pitchFamily="34" charset="0"/>
            </a:endParaRPr>
          </a:p>
          <a:p>
            <a:pPr lvl="3"/>
            <a:endParaRPr lang="en-US" sz="3200" b="1" cap="none" spc="0" dirty="0">
              <a:ln w="8890">
                <a:solidFill>
                  <a:schemeClr val="accent2"/>
                </a:solidFill>
                <a:prstDash val="solid"/>
              </a:ln>
              <a:solidFill>
                <a:srgbClr val="000099"/>
              </a:solidFill>
              <a:effectLst>
                <a:outerShdw dist="38100" dir="2700000" algn="tl" rotWithShape="0">
                  <a:schemeClr val="accent2"/>
                </a:outerShdw>
              </a:effectLst>
            </a:endParaRPr>
          </a:p>
          <a:p>
            <a:endParaRPr lang="en-US" dirty="0"/>
          </a:p>
        </p:txBody>
      </p:sp>
    </p:spTree>
    <p:extLst>
      <p:ext uri="{BB962C8B-B14F-4D97-AF65-F5344CB8AC3E}">
        <p14:creationId xmlns:p14="http://schemas.microsoft.com/office/powerpoint/2010/main" val="408338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7033-21F0-4458-9B45-1307D606CC8E}"/>
              </a:ext>
            </a:extLst>
          </p:cNvPr>
          <p:cNvSpPr/>
          <p:nvPr/>
        </p:nvSpPr>
        <p:spPr>
          <a:xfrm>
            <a:off x="0" y="-115409"/>
            <a:ext cx="12177711" cy="1107996"/>
          </a:xfrm>
          <a:prstGeom prst="rect">
            <a:avLst/>
          </a:prstGeom>
        </p:spPr>
        <p:txBody>
          <a:bodyPr wrap="square">
            <a:spAutoFit/>
          </a:bodyPr>
          <a:lstStyle/>
          <a:p>
            <a:pPr algn="ctr"/>
            <a:r>
              <a:rPr lang="en-US" sz="66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Abstract</a:t>
            </a:r>
            <a:endParaRPr lang="en-US" sz="6600" dirty="0">
              <a:solidFill>
                <a:srgbClr val="FF0000"/>
              </a:solidFill>
              <a:latin typeface="Algerian" panose="04020705040A02060702" pitchFamily="82" charset="0"/>
            </a:endParaRPr>
          </a:p>
        </p:txBody>
      </p:sp>
      <p:sp>
        <p:nvSpPr>
          <p:cNvPr id="2" name="TextBox 1">
            <a:extLst>
              <a:ext uri="{FF2B5EF4-FFF2-40B4-BE49-F238E27FC236}">
                <a16:creationId xmlns:a16="http://schemas.microsoft.com/office/drawing/2014/main" id="{B5CA8C01-812C-48AE-93BB-55E7C30CE57A}"/>
              </a:ext>
            </a:extLst>
          </p:cNvPr>
          <p:cNvSpPr txBox="1"/>
          <p:nvPr/>
        </p:nvSpPr>
        <p:spPr>
          <a:xfrm>
            <a:off x="796442" y="856357"/>
            <a:ext cx="10599116" cy="544764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system proposes a camera-based assistive text reading framework to help blind persons read text labels and product packaging from hand-held objects in their daily lives. To isolate the object from cluttered backgrounds or other surrounding objects in the camera view, system first propose an efficient and effective motion- based method to define a region of interest (ROI) in the video by asking the user to shake the object. Text localization and recognition are conducted to acquire text information. The recognition text codes are output to blind users in speech. Performance of the proposed text localization algorithm is quantitatively evaluated on ICDAR-2003 and ICDAR-2011 Robust Reading Datasets</a:t>
            </a:r>
            <a:r>
              <a:rPr lang="en-US" sz="2400" dirty="0"/>
              <a:t>.</a:t>
            </a:r>
            <a:endParaRPr lang="en-US" sz="2400" dirty="0">
              <a:latin typeface="Times New Roman" pitchFamily="18" charset="0"/>
              <a:cs typeface="Times New Roman" pitchFamily="18" charset="0"/>
            </a:endParaRPr>
          </a:p>
          <a:p>
            <a:pPr algn="just"/>
            <a:endParaRPr lang="en-US" sz="2400" dirty="0">
              <a:latin typeface="+mj-lt"/>
            </a:endParaRPr>
          </a:p>
        </p:txBody>
      </p:sp>
    </p:spTree>
    <p:extLst>
      <p:ext uri="{BB962C8B-B14F-4D97-AF65-F5344CB8AC3E}">
        <p14:creationId xmlns:p14="http://schemas.microsoft.com/office/powerpoint/2010/main" val="86183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F7033-21F0-4458-9B45-1307D606CC8E}"/>
              </a:ext>
            </a:extLst>
          </p:cNvPr>
          <p:cNvSpPr/>
          <p:nvPr/>
        </p:nvSpPr>
        <p:spPr>
          <a:xfrm>
            <a:off x="7144" y="243512"/>
            <a:ext cx="12177711" cy="1015663"/>
          </a:xfrm>
          <a:prstGeom prst="rect">
            <a:avLst/>
          </a:prstGeom>
        </p:spPr>
        <p:txBody>
          <a:bodyPr wrap="square">
            <a:spAutoFit/>
          </a:bodyPr>
          <a:lstStyle/>
          <a:p>
            <a:pPr algn="ctr"/>
            <a:r>
              <a:rPr lang="en-US" sz="6000" b="1">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introduction</a:t>
            </a:r>
            <a:endParaRPr lang="en-US" sz="6000" dirty="0">
              <a:solidFill>
                <a:srgbClr val="FF0000"/>
              </a:solidFill>
              <a:latin typeface="Algerian" panose="04020705040A02060702" pitchFamily="82" charset="0"/>
            </a:endParaRPr>
          </a:p>
        </p:txBody>
      </p:sp>
      <p:sp>
        <p:nvSpPr>
          <p:cNvPr id="2" name="TextBox 1">
            <a:extLst>
              <a:ext uri="{FF2B5EF4-FFF2-40B4-BE49-F238E27FC236}">
                <a16:creationId xmlns:a16="http://schemas.microsoft.com/office/drawing/2014/main" id="{A8341885-56A0-477C-AE5B-597EB3A4BFEC}"/>
              </a:ext>
            </a:extLst>
          </p:cNvPr>
          <p:cNvSpPr txBox="1"/>
          <p:nvPr/>
        </p:nvSpPr>
        <p:spPr>
          <a:xfrm>
            <a:off x="352482" y="589761"/>
            <a:ext cx="10284255" cy="5678478"/>
          </a:xfrm>
          <a:prstGeom prst="rect">
            <a:avLst/>
          </a:prstGeom>
          <a:noFill/>
        </p:spPr>
        <p:txBody>
          <a:bodyPr wrap="square" rtlCol="0">
            <a:spAutoFit/>
          </a:bodyPr>
          <a:lstStyle/>
          <a:p>
            <a:pPr>
              <a:lnSpc>
                <a:spcPct val="150000"/>
              </a:lnSpc>
              <a:spcAft>
                <a:spcPts val="600"/>
              </a:spcAft>
            </a:pPr>
            <a:endParaRPr lang="en-IN" sz="2800" dirty="0">
              <a:latin typeface="Times New Roman" panose="02020603050405020304" pitchFamily="18" charset="0"/>
              <a:cs typeface="Times New Roman" panose="02020603050405020304" pitchFamily="18" charset="0"/>
            </a:endParaRPr>
          </a:p>
          <a:p>
            <a:pPr marL="355600" indent="-355600">
              <a:lnSpc>
                <a:spcPct val="150000"/>
              </a:lnSpc>
              <a:spcAft>
                <a:spcPts val="600"/>
              </a:spcAft>
              <a:buFont typeface="Wingdings" pitchFamily="2" charset="2"/>
              <a:buChar char="q"/>
            </a:pPr>
            <a:r>
              <a:rPr lang="en-IN" sz="2600" dirty="0">
                <a:latin typeface="Times New Roman" panose="02020603050405020304" pitchFamily="18" charset="0"/>
                <a:cs typeface="Times New Roman" panose="02020603050405020304" pitchFamily="18" charset="0"/>
              </a:rPr>
              <a:t>Development in computer vision, digital cameras, and portable computers make it feasible to assist these individual.   </a:t>
            </a:r>
          </a:p>
          <a:p>
            <a:pPr marL="355600" indent="-355600">
              <a:lnSpc>
                <a:spcPct val="150000"/>
              </a:lnSpc>
              <a:spcAft>
                <a:spcPts val="600"/>
              </a:spcAft>
              <a:buFont typeface="Wingdings" pitchFamily="2" charset="2"/>
              <a:buChar char="q"/>
            </a:pPr>
            <a:r>
              <a:rPr lang="en-IN" sz="2600" dirty="0">
                <a:latin typeface="Times New Roman" panose="02020603050405020304" pitchFamily="18" charset="0"/>
                <a:cs typeface="Times New Roman" panose="02020603050405020304" pitchFamily="18" charset="0"/>
              </a:rPr>
              <a:t>By developing cameras-based products which combine computer vision technology with other existing commercial products such optical character recognition (OCR) systems.</a:t>
            </a:r>
          </a:p>
          <a:p>
            <a:pPr marL="355600" indent="-355600">
              <a:lnSpc>
                <a:spcPct val="150000"/>
              </a:lnSpc>
              <a:spcAft>
                <a:spcPts val="600"/>
              </a:spcAft>
              <a:buFont typeface="Wingdings" pitchFamily="2" charset="2"/>
              <a:buChar char="q"/>
            </a:pPr>
            <a:r>
              <a:rPr lang="en-IN" sz="2600" dirty="0">
                <a:latin typeface="Times New Roman" panose="02020603050405020304" pitchFamily="18" charset="0"/>
                <a:cs typeface="Times New Roman" panose="02020603050405020304" pitchFamily="18" charset="0"/>
              </a:rPr>
              <a:t>Already few portable systems exist like portable bar code reader, pen scanner, k mobile reader.</a:t>
            </a:r>
          </a:p>
          <a:p>
            <a:pPr marL="457200" indent="-457200" algn="just">
              <a:buFont typeface="Wingdings" panose="05000000000000000000" pitchFamily="2" charset="2"/>
              <a:buChar char="Ø"/>
            </a:pPr>
            <a:endParaRPr lang="en-US" sz="2800" dirty="0">
              <a:latin typeface="+mj-lt"/>
            </a:endParaRPr>
          </a:p>
        </p:txBody>
      </p:sp>
    </p:spTree>
    <p:extLst>
      <p:ext uri="{BB962C8B-B14F-4D97-AF65-F5344CB8AC3E}">
        <p14:creationId xmlns:p14="http://schemas.microsoft.com/office/powerpoint/2010/main" val="256873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258D-DA18-4E3C-9D50-AAE674FD0BDF}"/>
              </a:ext>
            </a:extLst>
          </p:cNvPr>
          <p:cNvSpPr>
            <a:spLocks noGrp="1"/>
          </p:cNvSpPr>
          <p:nvPr>
            <p:ph type="title"/>
          </p:nvPr>
        </p:nvSpPr>
        <p:spPr>
          <a:xfrm>
            <a:off x="2018335" y="0"/>
            <a:ext cx="8155329" cy="1325563"/>
          </a:xfrm>
        </p:spPr>
        <p:txBody>
          <a:bodyPr>
            <a:noAutofit/>
          </a:bodyPr>
          <a:lstStyle/>
          <a:p>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Literature survey</a:t>
            </a:r>
            <a:endParaRPr lang="en-IN" sz="6000" dirty="0"/>
          </a:p>
        </p:txBody>
      </p:sp>
      <p:graphicFrame>
        <p:nvGraphicFramePr>
          <p:cNvPr id="5" name="Table 5">
            <a:extLst>
              <a:ext uri="{FF2B5EF4-FFF2-40B4-BE49-F238E27FC236}">
                <a16:creationId xmlns:a16="http://schemas.microsoft.com/office/drawing/2014/main" id="{EA431161-5DA3-40A7-A4F1-D11D392D0960}"/>
              </a:ext>
            </a:extLst>
          </p:cNvPr>
          <p:cNvGraphicFramePr>
            <a:graphicFrameLocks noGrp="1"/>
          </p:cNvGraphicFramePr>
          <p:nvPr>
            <p:extLst>
              <p:ext uri="{D42A27DB-BD31-4B8C-83A1-F6EECF244321}">
                <p14:modId xmlns:p14="http://schemas.microsoft.com/office/powerpoint/2010/main" val="1542619443"/>
              </p:ext>
            </p:extLst>
          </p:nvPr>
        </p:nvGraphicFramePr>
        <p:xfrm>
          <a:off x="140824" y="1093263"/>
          <a:ext cx="11910350" cy="5670638"/>
        </p:xfrm>
        <a:graphic>
          <a:graphicData uri="http://schemas.openxmlformats.org/drawingml/2006/table">
            <a:tbl>
              <a:tblPr firstRow="1" bandRow="1">
                <a:tableStyleId>{5C22544A-7EE6-4342-B048-85BDC9FD1C3A}</a:tableStyleId>
              </a:tblPr>
              <a:tblGrid>
                <a:gridCol w="2382070">
                  <a:extLst>
                    <a:ext uri="{9D8B030D-6E8A-4147-A177-3AD203B41FA5}">
                      <a16:colId xmlns:a16="http://schemas.microsoft.com/office/drawing/2014/main" val="89450290"/>
                    </a:ext>
                  </a:extLst>
                </a:gridCol>
                <a:gridCol w="2382070">
                  <a:extLst>
                    <a:ext uri="{9D8B030D-6E8A-4147-A177-3AD203B41FA5}">
                      <a16:colId xmlns:a16="http://schemas.microsoft.com/office/drawing/2014/main" val="3870664491"/>
                    </a:ext>
                  </a:extLst>
                </a:gridCol>
                <a:gridCol w="2382070">
                  <a:extLst>
                    <a:ext uri="{9D8B030D-6E8A-4147-A177-3AD203B41FA5}">
                      <a16:colId xmlns:a16="http://schemas.microsoft.com/office/drawing/2014/main" val="306308130"/>
                    </a:ext>
                  </a:extLst>
                </a:gridCol>
                <a:gridCol w="2382070">
                  <a:extLst>
                    <a:ext uri="{9D8B030D-6E8A-4147-A177-3AD203B41FA5}">
                      <a16:colId xmlns:a16="http://schemas.microsoft.com/office/drawing/2014/main" val="610643623"/>
                    </a:ext>
                  </a:extLst>
                </a:gridCol>
                <a:gridCol w="2382070">
                  <a:extLst>
                    <a:ext uri="{9D8B030D-6E8A-4147-A177-3AD203B41FA5}">
                      <a16:colId xmlns:a16="http://schemas.microsoft.com/office/drawing/2014/main" val="1815795086"/>
                    </a:ext>
                  </a:extLst>
                </a:gridCol>
              </a:tblGrid>
              <a:tr h="10109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 OF PUBILICATION</a:t>
                      </a:r>
                    </a:p>
                    <a:p>
                      <a:endParaRPr lang="en-IN" dirty="0"/>
                    </a:p>
                  </a:txBody>
                  <a:tcPr/>
                </a:tc>
                <a:extLst>
                  <a:ext uri="{0D108BD9-81ED-4DB2-BD59-A6C34878D82A}">
                    <a16:rowId xmlns:a16="http://schemas.microsoft.com/office/drawing/2014/main" val="3967636448"/>
                  </a:ext>
                </a:extLst>
              </a:tr>
              <a:tr h="2324157">
                <a:tc>
                  <a:txBody>
                    <a:bodyPr/>
                    <a:lstStyle/>
                    <a:p>
                      <a:r>
                        <a:rPr lang="en-US" sz="1800" dirty="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X. Yang, Y. Tian ,C . Yi</a:t>
                      </a:r>
                      <a:r>
                        <a:rPr lang="en-US" sz="1800" baseline="0" dirty="0">
                          <a:latin typeface="Times New Roman" panose="02020603050405020304" pitchFamily="18" charset="0"/>
                          <a:cs typeface="Times New Roman" panose="02020603050405020304" pitchFamily="18" charset="0"/>
                        </a:rPr>
                        <a:t> and A. Arditi</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Context-based</a:t>
                      </a:r>
                      <a:r>
                        <a:rPr lang="en-US" sz="1800" baseline="0" dirty="0">
                          <a:latin typeface="Times New Roman" panose="02020603050405020304" pitchFamily="18" charset="0"/>
                          <a:cs typeface="Times New Roman" panose="02020603050405020304" pitchFamily="18" charset="0"/>
                        </a:rPr>
                        <a:t> indoor object detection as an aid to blind persons accessing unfamiliar environments.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 this paper , a computer vision –based indoor way finding system for assisting blind people to independently</a:t>
                      </a:r>
                      <a:r>
                        <a:rPr lang="en-US" sz="1800" baseline="0" dirty="0">
                          <a:latin typeface="Times New Roman" panose="02020603050405020304" pitchFamily="18" charset="0"/>
                          <a:cs typeface="Times New Roman" panose="02020603050405020304" pitchFamily="18" charset="0"/>
                        </a:rPr>
                        <a:t> access unfamiliar buildings.</a:t>
                      </a:r>
                      <a:r>
                        <a:rPr lang="en-US" sz="1800" dirty="0">
                          <a:latin typeface="Times New Roman" panose="02020603050405020304" pitchFamily="18" charset="0"/>
                          <a:cs typeface="Times New Roman" panose="02020603050405020304" pitchFamily="18" charset="0"/>
                        </a:rPr>
                        <a:t> </a:t>
                      </a:r>
                    </a:p>
                  </a:txBody>
                  <a:tcPr/>
                </a:tc>
                <a:tc>
                  <a:txBody>
                    <a:bodyPr/>
                    <a:lstStyle/>
                    <a:p>
                      <a:r>
                        <a:rPr lang="en-US" sz="1800" dirty="0">
                          <a:latin typeface="Times New Roman" panose="02020603050405020304" pitchFamily="18" charset="0"/>
                          <a:cs typeface="Times New Roman" panose="02020603050405020304" pitchFamily="18" charset="0"/>
                        </a:rPr>
                        <a:t>2014</a:t>
                      </a:r>
                    </a:p>
                  </a:txBody>
                  <a:tcPr/>
                </a:tc>
                <a:extLst>
                  <a:ext uri="{0D108BD9-81ED-4DB2-BD59-A6C34878D82A}">
                    <a16:rowId xmlns:a16="http://schemas.microsoft.com/office/drawing/2014/main" val="4195631318"/>
                  </a:ext>
                </a:extLst>
              </a:tr>
              <a:tr h="2335566">
                <a:tc>
                  <a:txBody>
                    <a:bodyPr/>
                    <a:lstStyle/>
                    <a:p>
                      <a:r>
                        <a:rPr lang="en-US" sz="18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D.Dakopoulos</a:t>
                      </a:r>
                      <a:r>
                        <a:rPr lang="en-US" sz="1800" dirty="0">
                          <a:latin typeface="Times New Roman" panose="02020603050405020304" pitchFamily="18" charset="0"/>
                          <a:cs typeface="Times New Roman" panose="02020603050405020304" pitchFamily="18" charset="0"/>
                        </a:rPr>
                        <a:t> and</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N.G.Bourbakis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Wearable obstacle avoidance electronic travel aids for blind persons.</a:t>
                      </a:r>
                    </a:p>
                  </a:txBody>
                  <a:tcPr/>
                </a:tc>
                <a:tc>
                  <a:txBody>
                    <a:bodyPr/>
                    <a:lstStyle/>
                    <a:p>
                      <a:r>
                        <a:rPr lang="en-US" sz="1800" dirty="0">
                          <a:latin typeface="Times New Roman" panose="02020603050405020304" pitchFamily="18" charset="0"/>
                          <a:cs typeface="Times New Roman" panose="02020603050405020304" pitchFamily="18" charset="0"/>
                        </a:rPr>
                        <a:t>This paper presents a comparative survey among portable obstacle detection systems of an effort to inform the progress in assistive technology for blind</a:t>
                      </a:r>
                      <a:r>
                        <a:rPr lang="en-US" sz="1800" baseline="0" dirty="0">
                          <a:latin typeface="Times New Roman" panose="02020603050405020304" pitchFamily="18" charset="0"/>
                          <a:cs typeface="Times New Roman" panose="02020603050405020304" pitchFamily="18" charset="0"/>
                        </a:rPr>
                        <a:t> persons.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2014</a:t>
                      </a:r>
                    </a:p>
                  </a:txBody>
                  <a:tcPr/>
                </a:tc>
                <a:extLst>
                  <a:ext uri="{0D108BD9-81ED-4DB2-BD59-A6C34878D82A}">
                    <a16:rowId xmlns:a16="http://schemas.microsoft.com/office/drawing/2014/main" val="2342507282"/>
                  </a:ext>
                </a:extLst>
              </a:tr>
            </a:tbl>
          </a:graphicData>
        </a:graphic>
      </p:graphicFrame>
    </p:spTree>
    <p:extLst>
      <p:ext uri="{BB962C8B-B14F-4D97-AF65-F5344CB8AC3E}">
        <p14:creationId xmlns:p14="http://schemas.microsoft.com/office/powerpoint/2010/main" val="13657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FE88-B295-424A-938C-08A5BA3E9713}"/>
              </a:ext>
            </a:extLst>
          </p:cNvPr>
          <p:cNvSpPr>
            <a:spLocks noGrp="1"/>
          </p:cNvSpPr>
          <p:nvPr>
            <p:ph type="title"/>
          </p:nvPr>
        </p:nvSpPr>
        <p:spPr>
          <a:xfrm>
            <a:off x="838200" y="18255"/>
            <a:ext cx="10515600" cy="1325563"/>
          </a:xfrm>
        </p:spPr>
        <p:txBody>
          <a:bodyPr>
            <a:normAutofit/>
          </a:bodyPr>
          <a:lstStyle/>
          <a:p>
            <a:pPr algn="ctr"/>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EXISTING SYSTEM</a:t>
            </a:r>
            <a:endParaRPr lang="en-US" sz="60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37E822B-A7FA-4EF7-9406-C4990175536E}"/>
              </a:ext>
            </a:extLst>
          </p:cNvPr>
          <p:cNvSpPr>
            <a:spLocks noGrp="1"/>
          </p:cNvSpPr>
          <p:nvPr>
            <p:ph idx="1"/>
          </p:nvPr>
        </p:nvSpPr>
        <p:spPr>
          <a:xfrm>
            <a:off x="244230" y="1487738"/>
            <a:ext cx="7035633" cy="5330520"/>
          </a:xfrm>
        </p:spPr>
        <p:txBody>
          <a:bodyPr>
            <a:normAutofit fontScale="25000" lnSpcReduction="20000"/>
          </a:bodyPr>
          <a:lstStyle/>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10400" dirty="0">
                <a:latin typeface="Times New Roman" panose="02020603050405020304" pitchFamily="18" charset="0"/>
                <a:cs typeface="Times New Roman" panose="02020603050405020304" pitchFamily="18" charset="0"/>
              </a:rPr>
              <a:t>Walking safely and confidently without any human assistance in urban or unknown environments is a difficult task for blind people.</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10400" dirty="0">
                <a:latin typeface="Times New Roman" panose="02020603050405020304" pitchFamily="18" charset="0"/>
                <a:cs typeface="Times New Roman" panose="02020603050405020304" pitchFamily="18" charset="0"/>
              </a:rPr>
              <a:t> Visually impaired people generally use either the typical white cane or the guide dog to travel independently. </a:t>
            </a: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10400" dirty="0">
                <a:latin typeface="Times New Roman" panose="02020603050405020304" pitchFamily="18" charset="0"/>
                <a:cs typeface="Times New Roman" panose="02020603050405020304" pitchFamily="18" charset="0"/>
              </a:rPr>
              <a:t>But these methods are used only to guide blind people for safe path movement, and these cannot provide any product assistance like shopping etc.,</a:t>
            </a:r>
          </a:p>
          <a:p>
            <a:pPr>
              <a:spcBef>
                <a:spcPts val="525"/>
              </a:spcBef>
              <a:spcAft>
                <a:spcPts val="1425"/>
              </a:spcAft>
              <a:buClr>
                <a:srgbClr val="FF0000"/>
              </a:buClr>
              <a:buSzPct val="95000"/>
              <a:buFont typeface="Wingdings" panose="05000000000000000000" pitchFamily="2" charset="2"/>
              <a:buChar char="Ø"/>
            </a:pPr>
            <a:r>
              <a:rPr lang="en-IN" sz="10400" dirty="0">
                <a:latin typeface="Times New Roman" panose="02020603050405020304" pitchFamily="18" charset="0"/>
                <a:cs typeface="Times New Roman" panose="02020603050405020304" pitchFamily="18" charset="0"/>
              </a:rPr>
              <a:t>Already few portable systems exist like portable bar code reader, pen scanner, k mobile reader for blind persons.</a:t>
            </a:r>
            <a:endParaRPr lang="en-US" altLang="en-US" sz="10400" dirty="0">
              <a:latin typeface="Times New Roman" panose="02020603050405020304" pitchFamily="18" charset="0"/>
              <a:cs typeface="Times New Roman" panose="02020603050405020304" pitchFamily="18" charset="0"/>
            </a:endParaRPr>
          </a:p>
          <a:p>
            <a:pPr marL="0" indent="0">
              <a:lnSpc>
                <a:spcPct val="100000"/>
              </a:lnSpc>
              <a:spcBef>
                <a:spcPts val="525"/>
              </a:spcBef>
              <a:spcAft>
                <a:spcPts val="1425"/>
              </a:spcAft>
              <a:buClr>
                <a:srgbClr val="FF0000"/>
              </a:buClr>
              <a:buSzPct val="95000"/>
              <a:buNone/>
            </a:pPr>
            <a:r>
              <a:rPr lang="en-US" altLang="en-US" sz="10400" dirty="0">
                <a:latin typeface="Times New Roman" panose="02020603050405020304" pitchFamily="18"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0D28E7B9-EE5E-4A37-AC1E-B3528F4430FE}"/>
              </a:ext>
            </a:extLst>
          </p:cNvPr>
          <p:cNvPicPr>
            <a:picLocks noChangeAspect="1"/>
          </p:cNvPicPr>
          <p:nvPr/>
        </p:nvPicPr>
        <p:blipFill>
          <a:blip r:embed="rId2"/>
          <a:stretch>
            <a:fillRect/>
          </a:stretch>
        </p:blipFill>
        <p:spPr>
          <a:xfrm>
            <a:off x="7279863" y="1815986"/>
            <a:ext cx="4773582" cy="3554276"/>
          </a:xfrm>
          <a:prstGeom prst="rect">
            <a:avLst/>
          </a:prstGeom>
        </p:spPr>
      </p:pic>
    </p:spTree>
    <p:extLst>
      <p:ext uri="{BB962C8B-B14F-4D97-AF65-F5344CB8AC3E}">
        <p14:creationId xmlns:p14="http://schemas.microsoft.com/office/powerpoint/2010/main" val="31437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B120-3644-49F0-9E05-A4D693EBF752}"/>
              </a:ext>
            </a:extLst>
          </p:cNvPr>
          <p:cNvSpPr>
            <a:spLocks noGrp="1"/>
          </p:cNvSpPr>
          <p:nvPr>
            <p:ph type="title"/>
          </p:nvPr>
        </p:nvSpPr>
        <p:spPr>
          <a:xfrm>
            <a:off x="2253996" y="-128651"/>
            <a:ext cx="7684008" cy="1325563"/>
          </a:xfrm>
        </p:spPr>
        <p:txBody>
          <a:bodyPr>
            <a:normAutofit/>
          </a:bodyPr>
          <a:lstStyle/>
          <a:p>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PROPOSED SYSTEM</a:t>
            </a:r>
            <a:endParaRPr lang="en-IN" sz="6000" dirty="0"/>
          </a:p>
        </p:txBody>
      </p:sp>
      <p:sp>
        <p:nvSpPr>
          <p:cNvPr id="3" name="Content Placeholder 2">
            <a:extLst>
              <a:ext uri="{FF2B5EF4-FFF2-40B4-BE49-F238E27FC236}">
                <a16:creationId xmlns:a16="http://schemas.microsoft.com/office/drawing/2014/main" id="{7DD56A10-A440-44AF-B1C4-7150353DCB9D}"/>
              </a:ext>
            </a:extLst>
          </p:cNvPr>
          <p:cNvSpPr>
            <a:spLocks noGrp="1"/>
          </p:cNvSpPr>
          <p:nvPr>
            <p:ph idx="1"/>
          </p:nvPr>
        </p:nvSpPr>
        <p:spPr>
          <a:xfrm>
            <a:off x="838200" y="1196912"/>
            <a:ext cx="10515600" cy="4832795"/>
          </a:xfrm>
        </p:spPr>
        <p:txBody>
          <a:bodyPr/>
          <a:lstStyle/>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system proposes a camera-based label reader to help blind persons to read names of labels on the products. </a:t>
            </a:r>
          </a:p>
          <a:p>
            <a:pPr>
              <a:lnSpc>
                <a:spcPct val="100000"/>
              </a:lnSpc>
              <a:spcBef>
                <a:spcPts val="525"/>
              </a:spcBef>
              <a:spcAft>
                <a:spcPts val="1425"/>
              </a:spcAft>
              <a:buClr>
                <a:srgbClr val="FF0000"/>
              </a:buClr>
              <a:buSzPct val="95000"/>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Camera acts as main vision in detecting the label image of the product or board then image is processed internally.</a:t>
            </a:r>
          </a:p>
          <a:p>
            <a:pPr>
              <a:lnSpc>
                <a:spcPct val="100000"/>
              </a:lnSpc>
              <a:spcBef>
                <a:spcPts val="525"/>
              </a:spcBef>
              <a:spcAft>
                <a:spcPts val="1425"/>
              </a:spcAft>
              <a:buClr>
                <a:srgbClr val="FF0000"/>
              </a:buClr>
              <a:buSzPct val="95000"/>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a:p>
            <a:pPr>
              <a:lnSpc>
                <a:spcPct val="100000"/>
              </a:lnSpc>
              <a:spcBef>
                <a:spcPts val="525"/>
              </a:spcBef>
              <a:spcAft>
                <a:spcPts val="1425"/>
              </a:spcAft>
              <a:buClr>
                <a:srgbClr val="FF0000"/>
              </a:buClr>
              <a:buSzPct val="9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And separates label from image , and finally identifies the product and identified product name is pronounced through voice.</a:t>
            </a:r>
          </a:p>
          <a:p>
            <a:endParaRPr lang="en-IN" dirty="0"/>
          </a:p>
        </p:txBody>
      </p:sp>
    </p:spTree>
    <p:extLst>
      <p:ext uri="{BB962C8B-B14F-4D97-AF65-F5344CB8AC3E}">
        <p14:creationId xmlns:p14="http://schemas.microsoft.com/office/powerpoint/2010/main" val="422429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3851AE-441B-428E-A763-6648383D0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538" y="2502709"/>
            <a:ext cx="6600824" cy="4007569"/>
          </a:xfrm>
          <a:prstGeom prst="rect">
            <a:avLst/>
          </a:prstGeom>
          <a:effectLst/>
        </p:spPr>
      </p:pic>
      <p:sp>
        <p:nvSpPr>
          <p:cNvPr id="4" name="Rectangle 3">
            <a:extLst>
              <a:ext uri="{FF2B5EF4-FFF2-40B4-BE49-F238E27FC236}">
                <a16:creationId xmlns:a16="http://schemas.microsoft.com/office/drawing/2014/main" id="{009C607F-422E-45D3-874F-99AE6258AC34}"/>
              </a:ext>
            </a:extLst>
          </p:cNvPr>
          <p:cNvSpPr/>
          <p:nvPr/>
        </p:nvSpPr>
        <p:spPr>
          <a:xfrm>
            <a:off x="523872" y="791641"/>
            <a:ext cx="11129964" cy="5114920"/>
          </a:xfrm>
          <a:prstGeom prst="rect">
            <a:avLst/>
          </a:prstGeom>
          <a:solidFill>
            <a:schemeClr val="accent1">
              <a:alpha val="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200" dirty="0">
              <a:solidFill>
                <a:schemeClr val="tx1"/>
              </a:solidFill>
              <a:latin typeface="+mj-lt"/>
              <a:cs typeface="Arial" panose="020B0604020202020204" pitchFamily="34" charset="0"/>
            </a:endParaRPr>
          </a:p>
        </p:txBody>
      </p:sp>
      <p:sp>
        <p:nvSpPr>
          <p:cNvPr id="5" name="Rectangle 4">
            <a:extLst>
              <a:ext uri="{FF2B5EF4-FFF2-40B4-BE49-F238E27FC236}">
                <a16:creationId xmlns:a16="http://schemas.microsoft.com/office/drawing/2014/main" id="{7AAF7033-21F0-4458-9B45-1307D606CC8E}"/>
              </a:ext>
            </a:extLst>
          </p:cNvPr>
          <p:cNvSpPr/>
          <p:nvPr/>
        </p:nvSpPr>
        <p:spPr>
          <a:xfrm>
            <a:off x="14289" y="-144123"/>
            <a:ext cx="12177711" cy="1015663"/>
          </a:xfrm>
          <a:prstGeom prst="rect">
            <a:avLst/>
          </a:prstGeom>
        </p:spPr>
        <p:txBody>
          <a:bodyPr wrap="square">
            <a:spAutoFit/>
          </a:bodyPr>
          <a:lstStyle/>
          <a:p>
            <a:pPr algn="ctr"/>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design</a:t>
            </a:r>
            <a:endParaRPr lang="en-US" sz="6000" dirty="0">
              <a:solidFill>
                <a:srgbClr val="FF0000"/>
              </a:solidFill>
              <a:latin typeface="Algerian" panose="04020705040A02060702" pitchFamily="82" charset="0"/>
            </a:endParaRPr>
          </a:p>
        </p:txBody>
      </p:sp>
      <p:pic>
        <p:nvPicPr>
          <p:cNvPr id="7" name="Picture 2">
            <a:extLst>
              <a:ext uri="{FF2B5EF4-FFF2-40B4-BE49-F238E27FC236}">
                <a16:creationId xmlns:a16="http://schemas.microsoft.com/office/drawing/2014/main" id="{F50ECE4B-E84D-493F-85AF-6B8B4005F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864" y="791641"/>
            <a:ext cx="9756559" cy="58933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0947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fade">
                                      <p:cBhvr additive="repl">
                                        <p:cTn id="7" dur="2000"/>
                                        <p:tgtEl>
                                          <p:spTgt spid="7"/>
                                        </p:tgtEl>
                                      </p:cBhvr>
                                    </p:animEffect>
                                    <p:anim calcmode="lin" valueType="num">
                                      <p:cBhvr additive="repl">
                                        <p:cTn id="8" dur="2000" fill="hold"/>
                                        <p:tgtEl>
                                          <p:spTgt spid="7"/>
                                        </p:tgtEl>
                                        <p:attrNameLst>
                                          <p:attrName>r</p:attrName>
                                        </p:attrNameLst>
                                      </p:cBhvr>
                                      <p:tavLst>
                                        <p:tav tm="100000">
                                          <p:val>
                                            <p:strVal val="720"/>
                                          </p:val>
                                        </p:tav>
                                        <p:tav>
                                          <p:val>
                                            <p:strVal val="0"/>
                                          </p:val>
                                        </p:tav>
                                      </p:tavLst>
                                    </p:anim>
                                    <p:anim calcmode="lin" valueType="num">
                                      <p:cBhvr additive="repl">
                                        <p:cTn id="9" dur="2000" fill="hold"/>
                                        <p:tgtEl>
                                          <p:spTgt spid="7"/>
                                        </p:tgtEl>
                                        <p:attrNameLst>
                                          <p:attrName>ppt_h</p:attrName>
                                        </p:attrNameLst>
                                      </p:cBhvr>
                                      <p:tavLst>
                                        <p:tav tm="100000">
                                          <p:val>
                                            <p:fltVal val="0"/>
                                          </p:val>
                                        </p:tav>
                                        <p:tav>
                                          <p:val>
                                            <p:strVal val="#ppt_h"/>
                                          </p:val>
                                        </p:tav>
                                      </p:tavLst>
                                    </p:anim>
                                    <p:anim calcmode="lin" valueType="num">
                                      <p:cBhvr additive="repl">
                                        <p:cTn id="10" dur="2000" fill="hold"/>
                                        <p:tgtEl>
                                          <p:spTgt spid="7"/>
                                        </p:tgtEl>
                                        <p:attrNameLst>
                                          <p:attrName>ppt_w</p:attrName>
                                        </p:attrNameLst>
                                      </p:cBhvr>
                                      <p:tavLst>
                                        <p:tav tm="100000">
                                          <p:val>
                                            <p:fltVal val="0"/>
                                          </p:val>
                                        </p:tav>
                                        <p:tav>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2482-F9D5-4B8B-87C1-F5929C292879}"/>
              </a:ext>
            </a:extLst>
          </p:cNvPr>
          <p:cNvSpPr>
            <a:spLocks noGrp="1"/>
          </p:cNvSpPr>
          <p:nvPr>
            <p:ph type="title"/>
          </p:nvPr>
        </p:nvSpPr>
        <p:spPr>
          <a:xfrm>
            <a:off x="-3085618" y="90855"/>
            <a:ext cx="10515600" cy="1099595"/>
          </a:xfrm>
        </p:spPr>
        <p:txBody>
          <a:bodyPr>
            <a:normAutofit/>
          </a:bodyPr>
          <a:lstStyle/>
          <a:p>
            <a:pPr algn="ctr"/>
            <a:r>
              <a:rPr lang="en-US" sz="6000" b="1" dirty="0">
                <a:ln w="8890">
                  <a:solidFill>
                    <a:schemeClr val="accent2"/>
                  </a:solidFill>
                  <a:prstDash val="solid"/>
                </a:ln>
                <a:solidFill>
                  <a:srgbClr val="000099"/>
                </a:solidFill>
                <a:effectLst>
                  <a:outerShdw dist="38100" dir="2700000" algn="tl" rotWithShape="0">
                    <a:schemeClr val="accent2"/>
                  </a:outerShdw>
                </a:effectLst>
                <a:latin typeface="Algerian" panose="04020705040A02060702" pitchFamily="82" charset="0"/>
                <a:cs typeface="Arial" panose="020B0604020202020204" pitchFamily="34" charset="0"/>
              </a:rPr>
              <a:t>CONT..</a:t>
            </a:r>
            <a:endParaRPr lang="en-US" sz="60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411A2BC-981F-4C75-A5BB-361BC97EBBF8}"/>
              </a:ext>
            </a:extLst>
          </p:cNvPr>
          <p:cNvSpPr>
            <a:spLocks noGrp="1"/>
          </p:cNvSpPr>
          <p:nvPr>
            <p:ph idx="1"/>
          </p:nvPr>
        </p:nvSpPr>
        <p:spPr>
          <a:xfrm>
            <a:off x="748868" y="1335561"/>
            <a:ext cx="10694263" cy="3944105"/>
          </a:xfrm>
        </p:spPr>
        <p:txBody>
          <a:bodyPr>
            <a:normAutofit fontScale="25000" lnSpcReduction="20000"/>
          </a:bodyPr>
          <a:lstStyle/>
          <a:p>
            <a:pPr marL="0" indent="0">
              <a:lnSpc>
                <a:spcPct val="100000"/>
              </a:lnSpc>
              <a:spcBef>
                <a:spcPts val="525"/>
              </a:spcBef>
              <a:spcAft>
                <a:spcPts val="1425"/>
              </a:spcAft>
              <a:buClr>
                <a:srgbClr val="FF0000"/>
              </a:buClr>
              <a:buSzPct val="95000"/>
              <a:buNone/>
            </a:pPr>
            <a:r>
              <a:rPr lang="en-US" altLang="en-US" sz="11200" dirty="0">
                <a:latin typeface="Times New Roman" panose="02020603050405020304" pitchFamily="18" charset="0"/>
                <a:cs typeface="Times New Roman" panose="02020603050405020304" pitchFamily="18" charset="0"/>
              </a:rPr>
              <a:t> Our main contributions embodied in  this prototype system are…..</a:t>
            </a:r>
          </a:p>
          <a:p>
            <a:pPr marL="0" indent="0">
              <a:lnSpc>
                <a:spcPct val="100000"/>
              </a:lnSpc>
              <a:spcBef>
                <a:spcPts val="525"/>
              </a:spcBef>
              <a:spcAft>
                <a:spcPts val="1425"/>
              </a:spcAft>
              <a:buClr>
                <a:srgbClr val="FF0000"/>
              </a:buClr>
              <a:buSzPct val="95000"/>
              <a:buNone/>
            </a:pPr>
            <a:r>
              <a:rPr lang="en-US" altLang="en-US" sz="11200" dirty="0">
                <a:latin typeface="Times New Roman" panose="02020603050405020304" pitchFamily="18" charset="0"/>
                <a:cs typeface="Times New Roman" panose="02020603050405020304" pitchFamily="18" charset="0"/>
              </a:rPr>
              <a:t>A </a:t>
            </a:r>
            <a:r>
              <a:rPr lang="en-US" altLang="en-US" sz="11200" b="1" dirty="0">
                <a:latin typeface="Times New Roman" panose="02020603050405020304" pitchFamily="18" charset="0"/>
                <a:cs typeface="Times New Roman" panose="02020603050405020304" pitchFamily="18" charset="0"/>
              </a:rPr>
              <a:t>novel motion-based algorithm </a:t>
            </a:r>
            <a:r>
              <a:rPr lang="en-US" altLang="en-US" sz="11200" dirty="0">
                <a:latin typeface="Times New Roman" panose="02020603050405020304" pitchFamily="18" charset="0"/>
                <a:cs typeface="Times New Roman" panose="02020603050405020304" pitchFamily="18" charset="0"/>
              </a:rPr>
              <a:t>to solve the aiming problem  for blind  users  by  their  simply  shaking the object of  interest  for a short period.</a:t>
            </a:r>
          </a:p>
          <a:p>
            <a:pPr marL="0" indent="0">
              <a:lnSpc>
                <a:spcPct val="100000"/>
              </a:lnSpc>
              <a:spcBef>
                <a:spcPts val="525"/>
              </a:spcBef>
              <a:spcAft>
                <a:spcPts val="1425"/>
              </a:spcAft>
              <a:buClr>
                <a:srgbClr val="FF0000"/>
              </a:buClr>
              <a:buSzPct val="95000"/>
              <a:buNone/>
            </a:pPr>
            <a:r>
              <a:rPr lang="en-US" altLang="en-US" sz="11200" dirty="0">
                <a:latin typeface="Times New Roman" panose="02020603050405020304" pitchFamily="18" charset="0"/>
                <a:cs typeface="Times New Roman" panose="02020603050405020304" pitchFamily="18" charset="0"/>
              </a:rPr>
              <a:t> A novel  algorithm  of  automatic  text  localization  to extract  text  regions from complex background  and multiple text  patterns; </a:t>
            </a:r>
          </a:p>
          <a:p>
            <a:pPr marL="0" indent="0">
              <a:lnSpc>
                <a:spcPct val="100000"/>
              </a:lnSpc>
              <a:spcBef>
                <a:spcPts val="525"/>
              </a:spcBef>
              <a:spcAft>
                <a:spcPts val="1425"/>
              </a:spcAft>
              <a:buClr>
                <a:srgbClr val="FF0000"/>
              </a:buClr>
              <a:buSzPct val="95000"/>
              <a:buNone/>
            </a:pPr>
            <a:r>
              <a:rPr lang="en-US" altLang="en-US" sz="11200" b="1" dirty="0">
                <a:latin typeface="Times New Roman" panose="02020603050405020304" pitchFamily="18" charset="0"/>
                <a:cs typeface="Times New Roman" panose="02020603050405020304" pitchFamily="18" charset="0"/>
              </a:rPr>
              <a:t>A portable camera-based  </a:t>
            </a:r>
            <a:r>
              <a:rPr lang="en-US" altLang="en-US" sz="11200" dirty="0">
                <a:latin typeface="Times New Roman" panose="02020603050405020304" pitchFamily="18" charset="0"/>
                <a:cs typeface="Times New Roman" panose="02020603050405020304" pitchFamily="18" charset="0"/>
              </a:rPr>
              <a:t>assistive  framework to aid blind persons reading text from hand-held  objects.</a:t>
            </a:r>
          </a:p>
          <a:p>
            <a:endParaRPr lang="en-IN" dirty="0"/>
          </a:p>
        </p:txBody>
      </p:sp>
    </p:spTree>
    <p:extLst>
      <p:ext uri="{BB962C8B-B14F-4D97-AF65-F5344CB8AC3E}">
        <p14:creationId xmlns:p14="http://schemas.microsoft.com/office/powerpoint/2010/main" val="5619417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3457</TotalTime>
  <Words>1103</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Constantia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Literature survey</vt:lpstr>
      <vt:lpstr>EXISTING SYSTEM</vt:lpstr>
      <vt:lpstr>PROPOSED SYSTEM</vt:lpstr>
      <vt:lpstr>PowerPoint Presentation</vt:lpstr>
      <vt:lpstr>CONT..</vt:lpstr>
      <vt:lpstr>                      METHODOLOGY </vt:lpstr>
      <vt:lpstr>CONT.. </vt:lpstr>
      <vt:lpstr>OBJECT REGION DETECTION </vt:lpstr>
      <vt:lpstr>Text recognition and audio output </vt:lpstr>
      <vt:lpstr>PowerPoint Presentation</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dc:creator>
  <cp:lastModifiedBy>Nidhi Keshav</cp:lastModifiedBy>
  <cp:revision>117</cp:revision>
  <dcterms:created xsi:type="dcterms:W3CDTF">2019-10-16T04:59:21Z</dcterms:created>
  <dcterms:modified xsi:type="dcterms:W3CDTF">2020-03-05T18:40:21Z</dcterms:modified>
</cp:coreProperties>
</file>