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81" r:id="rId2"/>
    <p:sldId id="260" r:id="rId3"/>
    <p:sldId id="258" r:id="rId4"/>
    <p:sldId id="283" r:id="rId5"/>
    <p:sldId id="266" r:id="rId6"/>
    <p:sldId id="269" r:id="rId7"/>
    <p:sldId id="272" r:id="rId8"/>
    <p:sldId id="274" r:id="rId9"/>
    <p:sldId id="285" r:id="rId10"/>
    <p:sldId id="286" r:id="rId11"/>
    <p:sldId id="287" r:id="rId12"/>
    <p:sldId id="277" r:id="rId13"/>
    <p:sldId id="284" r:id="rId14"/>
    <p:sldId id="289" r:id="rId15"/>
    <p:sldId id="292" r:id="rId16"/>
    <p:sldId id="290" r:id="rId17"/>
    <p:sldId id="288"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CBCE85E-32BA-467E-A05B-AABA20AEEC31}" type="datetimeFigureOut">
              <a:rPr lang="en-GB" smtClean="0"/>
              <a:pPr/>
              <a:t>19/07/2019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D5C96C6-22A1-4753-B9E5-9A0902F0840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C96C6-22A1-4753-B9E5-9A0902F0840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C96C6-22A1-4753-B9E5-9A0902F0840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C96C6-22A1-4753-B9E5-9A0902F08409}" type="slidenum">
              <a:rPr lang="en-GB" smtClean="0"/>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C96C6-22A1-4753-B9E5-9A0902F08409}" type="slidenum">
              <a:rPr lang="en-GB" smtClean="0"/>
              <a:pPr/>
              <a:t>‹#›</a:t>
            </a:fld>
            <a:endParaRPr lang="en-GB"/>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C96C6-22A1-4753-B9E5-9A0902F08409}" type="slidenum">
              <a:rPr lang="en-GB" smtClean="0"/>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C96C6-22A1-4753-B9E5-9A0902F08409}"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5C96C6-22A1-4753-B9E5-9A0902F08409}" type="slidenum">
              <a:rPr lang="en-GB" smtClean="0"/>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CE85E-32BA-467E-A05B-AABA20AEEC31}" type="datetimeFigureOut">
              <a:rPr lang="en-GB" smtClean="0"/>
              <a:pPr/>
              <a:t>19/07/2019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5C96C6-22A1-4753-B9E5-9A0902F0840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6CBCE85E-32BA-467E-A05B-AABA20AEEC31}" type="datetimeFigureOut">
              <a:rPr lang="en-GB" smtClean="0"/>
              <a:pPr/>
              <a:t>19/07/2019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C96C6-22A1-4753-B9E5-9A0902F08409}"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CBCE85E-32BA-467E-A05B-AABA20AEEC31}" type="datetimeFigureOut">
              <a:rPr lang="en-GB" smtClean="0"/>
              <a:pPr/>
              <a:t>19/07/2019</a:t>
            </a:fld>
            <a:endParaRPr lang="en-GB"/>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D5C96C6-22A1-4753-B9E5-9A0902F08409}" type="slidenum">
              <a:rPr lang="en-GB" smtClean="0"/>
              <a:pPr/>
              <a:t>‹#›</a:t>
            </a:fld>
            <a:endParaRPr lang="en-GB"/>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CBCE85E-32BA-467E-A05B-AABA20AEEC31}" type="datetimeFigureOut">
              <a:rPr lang="en-GB" smtClean="0"/>
              <a:pPr/>
              <a:t>19/07/2019</a:t>
            </a:fld>
            <a:endParaRPr lang="en-GB"/>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D5C96C6-22A1-4753-B9E5-9A0902F0840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User\AppData\Local\Microsoft\Windows\INetCache\IE\WBCSB2T3\Recently_Updated%5b1%5d.wm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64" y="940159"/>
            <a:ext cx="10612192" cy="2047740"/>
          </a:xfrm>
        </p:spPr>
        <p:txBody>
          <a:bodyPr>
            <a:noAutofit/>
          </a:bodyPr>
          <a:lstStyle/>
          <a:p>
            <a:pPr algn="ctr"/>
            <a:r>
              <a:rPr lang="en-US" sz="5400" dirty="0">
                <a:solidFill>
                  <a:schemeClr val="tx1"/>
                </a:solidFill>
                <a:latin typeface="Times New Roman" pitchFamily="18" charset="0"/>
                <a:cs typeface="Times New Roman" pitchFamily="18" charset="0"/>
              </a:rPr>
              <a:t>Tax </a:t>
            </a:r>
            <a:r>
              <a:rPr lang="en-US" sz="5400" dirty="0" err="1">
                <a:solidFill>
                  <a:schemeClr val="tx1"/>
                </a:solidFill>
                <a:latin typeface="Times New Roman" pitchFamily="18" charset="0"/>
                <a:cs typeface="Times New Roman" pitchFamily="18" charset="0"/>
              </a:rPr>
              <a:t>Sevak</a:t>
            </a:r>
            <a:r>
              <a:rPr lang="en-US" sz="5400" dirty="0">
                <a:solidFill>
                  <a:schemeClr val="tx1"/>
                </a:solidFill>
                <a:latin typeface="Times New Roman" pitchFamily="18" charset="0"/>
                <a:cs typeface="Times New Roman" pitchFamily="18" charset="0"/>
              </a:rPr>
              <a:t>: An Android application for GST manipulation and Returns </a:t>
            </a:r>
            <a:endParaRPr lang="en-US" sz="5400" b="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28789" y="2947916"/>
            <a:ext cx="11964473" cy="3910084"/>
          </a:xfrm>
        </p:spPr>
        <p:txBody>
          <a:bodyPr>
            <a:normAutofit/>
          </a:bodyPr>
          <a:lstStyle/>
          <a:p>
            <a:pPr algn="l"/>
            <a:r>
              <a:rPr lang="en-GB" sz="18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515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E:\Academics\My Projects\GST App\5.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2329" y="457558"/>
            <a:ext cx="3310993" cy="58862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Academics\My Projects\GST App\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8077" y="409434"/>
            <a:ext cx="3425801" cy="609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0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Academics\My Projects\GST App\7.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55913" y="559558"/>
            <a:ext cx="3356827" cy="596769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GST calculator</a:t>
            </a:r>
          </a:p>
        </p:txBody>
      </p:sp>
    </p:spTree>
    <p:extLst>
      <p:ext uri="{BB962C8B-B14F-4D97-AF65-F5344CB8AC3E}">
        <p14:creationId xmlns:p14="http://schemas.microsoft.com/office/powerpoint/2010/main" val="355852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895" y="880830"/>
            <a:ext cx="10977351" cy="4769345"/>
          </a:xfrm>
        </p:spPr>
        <p:txBody>
          <a:bodyPr rtlCol="0">
            <a:normAutofit/>
          </a:bodyPr>
          <a:lstStyle/>
          <a:p>
            <a:pPr marL="0" indent="0" fontAlgn="auto">
              <a:spcAft>
                <a:spcPts val="0"/>
              </a:spcAft>
              <a:buFont typeface="Arial" pitchFamily="34" charset="0"/>
              <a:buNone/>
              <a:defRPr/>
            </a:pPr>
            <a:r>
              <a:rPr lang="en-US" b="1" dirty="0">
                <a:latin typeface="Times New Roman" pitchFamily="18" charset="0"/>
                <a:cs typeface="Times New Roman" pitchFamily="18" charset="0"/>
              </a:rPr>
              <a:t>Advantages</a:t>
            </a:r>
            <a:r>
              <a:rPr lang="en-US" dirty="0">
                <a:latin typeface="Times New Roman" pitchFamily="18" charset="0"/>
                <a:cs typeface="Times New Roman" pitchFamily="18" charset="0"/>
              </a:rPr>
              <a:t>:</a:t>
            </a:r>
          </a:p>
          <a:p>
            <a:pPr>
              <a:buFont typeface="Wingdings" pitchFamily="2" charset="2"/>
              <a:buChar char="Ø"/>
            </a:pPr>
            <a:r>
              <a:rPr lang="en-US" dirty="0">
                <a:latin typeface="Times New Roman" pitchFamily="18" charset="0"/>
                <a:cs typeface="Times New Roman" pitchFamily="18" charset="0"/>
              </a:rPr>
              <a:t>User friendly mobile app for GST returns. </a:t>
            </a:r>
          </a:p>
          <a:p>
            <a:pPr>
              <a:buFont typeface="Wingdings" pitchFamily="2" charset="2"/>
              <a:buChar char="Ø"/>
            </a:pPr>
            <a:r>
              <a:rPr lang="en-US" dirty="0">
                <a:latin typeface="Times New Roman" pitchFamily="18" charset="0"/>
                <a:cs typeface="Times New Roman" pitchFamily="18" charset="0"/>
              </a:rPr>
              <a:t>Easy to calculate tax rates. </a:t>
            </a:r>
          </a:p>
          <a:p>
            <a:pPr>
              <a:buFont typeface="Wingdings" pitchFamily="2" charset="2"/>
              <a:buChar char="Ø"/>
            </a:pPr>
            <a:r>
              <a:rPr lang="en-US" dirty="0">
                <a:latin typeface="Times New Roman" pitchFamily="18" charset="0"/>
                <a:cs typeface="Times New Roman" pitchFamily="18" charset="0"/>
              </a:rPr>
              <a:t>Simple way to E – way bill generation and return. </a:t>
            </a:r>
          </a:p>
          <a:p>
            <a:pPr>
              <a:buFont typeface="Wingdings" pitchFamily="2" charset="2"/>
              <a:buChar char="Ø"/>
            </a:pPr>
            <a:r>
              <a:rPr lang="en-US" dirty="0">
                <a:latin typeface="Times New Roman" pitchFamily="18" charset="0"/>
                <a:cs typeface="Times New Roman" pitchFamily="18" charset="0"/>
              </a:rPr>
              <a:t>Simple returns tax calculator. </a:t>
            </a:r>
          </a:p>
          <a:p>
            <a:pPr marL="109728" indent="0">
              <a:buNone/>
            </a:pPr>
            <a:endParaRPr lang="en-US" dirty="0"/>
          </a:p>
          <a:p>
            <a:pPr marL="109728" indent="0">
              <a:buNone/>
            </a:pPr>
            <a:r>
              <a:rPr lang="en-US" b="1" dirty="0">
                <a:latin typeface="Times New Roman" pitchFamily="18" charset="0"/>
                <a:cs typeface="Times New Roman" pitchFamily="18" charset="0"/>
              </a:rPr>
              <a:t>Applications:</a:t>
            </a:r>
          </a:p>
          <a:p>
            <a:pPr>
              <a:buFont typeface="Wingdings" pitchFamily="2" charset="2"/>
              <a:buChar char="Ø"/>
            </a:pPr>
            <a:r>
              <a:rPr lang="en-US" dirty="0">
                <a:latin typeface="Times New Roman" pitchFamily="18" charset="0"/>
                <a:cs typeface="Times New Roman" pitchFamily="18" charset="0"/>
              </a:rPr>
              <a:t>Helps for Income Tax Department.</a:t>
            </a:r>
          </a:p>
          <a:p>
            <a:pPr>
              <a:buFont typeface="Wingdings" pitchFamily="2" charset="2"/>
              <a:buChar char="Ø"/>
            </a:pPr>
            <a:r>
              <a:rPr lang="en-US" dirty="0">
                <a:latin typeface="Times New Roman" pitchFamily="18" charset="0"/>
                <a:cs typeface="Times New Roman" pitchFamily="18" charset="0"/>
              </a:rPr>
              <a:t>Helps in Retail Shops and small shops.</a:t>
            </a:r>
          </a:p>
          <a:p>
            <a:pPr>
              <a:buFont typeface="Wingdings" pitchFamily="2" charset="2"/>
              <a:buChar char="Ø"/>
            </a:pPr>
            <a:r>
              <a:rPr lang="en-US" dirty="0">
                <a:latin typeface="Times New Roman" pitchFamily="18" charset="0"/>
                <a:cs typeface="Times New Roman" pitchFamily="18" charset="0"/>
              </a:rPr>
              <a:t>Helps in Industries to calculate GST.</a:t>
            </a:r>
          </a:p>
          <a:p>
            <a:endParaRPr lang="en-US" dirty="0"/>
          </a:p>
          <a:p>
            <a:pPr marL="0" indent="0" fontAlgn="auto">
              <a:spcAft>
                <a:spcPts val="0"/>
              </a:spcAft>
              <a:buFont typeface="Arial" pitchFamily="34" charset="0"/>
              <a:buNone/>
              <a:defRPr/>
            </a:pPr>
            <a:endParaRPr lang="en-US" dirty="0">
              <a:latin typeface="Times New Roman" pitchFamily="18" charset="0"/>
              <a:cs typeface="Times New Roman" pitchFamily="18" charset="0"/>
            </a:endParaRPr>
          </a:p>
        </p:txBody>
      </p:sp>
      <p:sp>
        <p:nvSpPr>
          <p:cNvPr id="2050" name="Title 1"/>
          <p:cNvSpPr>
            <a:spLocks noGrp="1"/>
          </p:cNvSpPr>
          <p:nvPr>
            <p:ph type="title"/>
          </p:nvPr>
        </p:nvSpPr>
        <p:spPr>
          <a:xfrm>
            <a:off x="650543" y="-150126"/>
            <a:ext cx="10972800" cy="1143000"/>
          </a:xfrm>
        </p:spPr>
        <p:txBody>
          <a:bodyPr>
            <a:normAutofit/>
          </a:bodyPr>
          <a:lstStyle/>
          <a:p>
            <a:pPr algn="ctr"/>
            <a:r>
              <a:rPr lang="en-US" sz="4000" dirty="0">
                <a:solidFill>
                  <a:schemeClr val="tx1"/>
                </a:solidFill>
                <a:latin typeface="Times New Roman" pitchFamily="18" charset="0"/>
                <a:cs typeface="Times New Roman" pitchFamily="18" charset="0"/>
              </a:rPr>
              <a:t>Advantages and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erson-thinking-png-hd-businessman-thinking-loop-animation-file-format-mov-codec-png-alpha-isolated-with-alpha-channel-stock-footage-video-17868385-shutterstock-852.jpg"/>
          <p:cNvPicPr>
            <a:picLocks noGrp="1" noChangeAspect="1"/>
          </p:cNvPicPr>
          <p:nvPr>
            <p:ph idx="1"/>
          </p:nvPr>
        </p:nvPicPr>
        <p:blipFill>
          <a:blip r:embed="rId2"/>
          <a:stretch>
            <a:fillRect/>
          </a:stretch>
        </p:blipFill>
        <p:spPr>
          <a:xfrm>
            <a:off x="564307" y="2715906"/>
            <a:ext cx="4727533" cy="2663399"/>
          </a:xfrm>
        </p:spPr>
      </p:pic>
      <p:sp>
        <p:nvSpPr>
          <p:cNvPr id="5" name="Oval Callout 4"/>
          <p:cNvSpPr/>
          <p:nvPr/>
        </p:nvSpPr>
        <p:spPr>
          <a:xfrm>
            <a:off x="1446663" y="1255595"/>
            <a:ext cx="3179928" cy="1760561"/>
          </a:xfrm>
          <a:prstGeom prst="wedgeEllipse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err="1">
                <a:solidFill>
                  <a:schemeClr val="tx1"/>
                </a:solidFill>
              </a:rPr>
              <a:t>Ohhh</a:t>
            </a:r>
            <a:r>
              <a:rPr lang="en-IN" b="1" i="1" dirty="0">
                <a:solidFill>
                  <a:schemeClr val="tx1"/>
                </a:solidFill>
              </a:rPr>
              <a:t>……….!!!!!!!!! Its already 30 JAN.</a:t>
            </a:r>
            <a:endParaRPr lang="en-US" b="1" i="1" dirty="0">
              <a:solidFill>
                <a:schemeClr val="tx1"/>
              </a:solidFill>
            </a:endParaRPr>
          </a:p>
        </p:txBody>
      </p:sp>
      <p:pic>
        <p:nvPicPr>
          <p:cNvPr id="6" name="Picture 5" descr="animated-of-man-clipart-54361.png"/>
          <p:cNvPicPr>
            <a:picLocks noChangeAspect="1"/>
          </p:cNvPicPr>
          <p:nvPr/>
        </p:nvPicPr>
        <p:blipFill>
          <a:blip r:embed="rId3"/>
          <a:stretch>
            <a:fillRect/>
          </a:stretch>
        </p:blipFill>
        <p:spPr>
          <a:xfrm>
            <a:off x="7067620" y="1845149"/>
            <a:ext cx="3133725" cy="4095750"/>
          </a:xfrm>
          <a:prstGeom prst="rect">
            <a:avLst/>
          </a:prstGeom>
        </p:spPr>
      </p:pic>
      <p:sp>
        <p:nvSpPr>
          <p:cNvPr id="7" name="Cloud Callout 6"/>
          <p:cNvSpPr/>
          <p:nvPr/>
        </p:nvSpPr>
        <p:spPr>
          <a:xfrm>
            <a:off x="7628023" y="300791"/>
            <a:ext cx="4114800" cy="1455821"/>
          </a:xfrm>
          <a:prstGeom prst="cloudCallou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latin typeface="Times New Roman" pitchFamily="18" charset="0"/>
                <a:cs typeface="Times New Roman" pitchFamily="18" charset="0"/>
              </a:rPr>
              <a:t>HOW TO PAY THE TAX WITH THIS BUSY SCHEDULE</a:t>
            </a:r>
            <a:endParaRPr lang="en-US"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2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0.gif"/>
          <p:cNvPicPr>
            <a:picLocks noChangeAspect="1"/>
          </p:cNvPicPr>
          <p:nvPr/>
        </p:nvPicPr>
        <p:blipFill>
          <a:blip r:embed="rId2"/>
          <a:stretch>
            <a:fillRect/>
          </a:stretch>
        </p:blipFill>
        <p:spPr>
          <a:xfrm>
            <a:off x="1879600" y="1341524"/>
            <a:ext cx="7416800" cy="4578015"/>
          </a:xfrm>
          <a:prstGeom prst="rect">
            <a:avLst/>
          </a:prstGeom>
        </p:spPr>
      </p:pic>
      <p:sp>
        <p:nvSpPr>
          <p:cNvPr id="12" name="TextBox 11"/>
          <p:cNvSpPr txBox="1"/>
          <p:nvPr/>
        </p:nvSpPr>
        <p:spPr>
          <a:xfrm rot="1012394">
            <a:off x="2849982" y="1593399"/>
            <a:ext cx="1373337" cy="369332"/>
          </a:xfrm>
          <a:prstGeom prst="rect">
            <a:avLst/>
          </a:prstGeom>
          <a:noFill/>
        </p:spPr>
        <p:txBody>
          <a:bodyPr wrap="square" rtlCol="0">
            <a:spAutoFit/>
          </a:bodyPr>
          <a:lstStyle/>
          <a:p>
            <a:r>
              <a:rPr lang="en-IN" dirty="0"/>
              <a:t>   …..???</a:t>
            </a:r>
            <a:endParaRPr lang="en-US" dirty="0"/>
          </a:p>
        </p:txBody>
      </p:sp>
      <p:sp>
        <p:nvSpPr>
          <p:cNvPr id="13" name="TextBox 12"/>
          <p:cNvSpPr txBox="1"/>
          <p:nvPr/>
        </p:nvSpPr>
        <p:spPr>
          <a:xfrm rot="21170119">
            <a:off x="3799438" y="1942463"/>
            <a:ext cx="1912703" cy="307777"/>
          </a:xfrm>
          <a:prstGeom prst="rect">
            <a:avLst/>
          </a:prstGeom>
          <a:noFill/>
        </p:spPr>
        <p:txBody>
          <a:bodyPr wrap="none" rtlCol="0">
            <a:spAutoFit/>
          </a:bodyPr>
          <a:lstStyle/>
          <a:p>
            <a:r>
              <a:rPr lang="en-IN" sz="1400" dirty="0"/>
              <a:t>ONLINE PAYMENT..?</a:t>
            </a:r>
            <a:endParaRPr lang="en-US" sz="1400" dirty="0"/>
          </a:p>
        </p:txBody>
      </p:sp>
      <p:sp>
        <p:nvSpPr>
          <p:cNvPr id="14" name="TextBox 13"/>
          <p:cNvSpPr txBox="1"/>
          <p:nvPr/>
        </p:nvSpPr>
        <p:spPr>
          <a:xfrm rot="338711">
            <a:off x="3938470" y="2594516"/>
            <a:ext cx="1440367" cy="461665"/>
          </a:xfrm>
          <a:prstGeom prst="rect">
            <a:avLst/>
          </a:prstGeom>
          <a:noFill/>
        </p:spPr>
        <p:txBody>
          <a:bodyPr wrap="square" rtlCol="0">
            <a:spAutoFit/>
          </a:bodyPr>
          <a:lstStyle/>
          <a:p>
            <a:r>
              <a:rPr lang="en-IN" sz="1200" dirty="0"/>
              <a:t>TO PAY HARD CASH…?</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businessman-animated-gif-14.gif"/>
          <p:cNvPicPr>
            <a:picLocks noGrp="1" noChangeAspect="1"/>
          </p:cNvPicPr>
          <p:nvPr>
            <p:ph idx="1"/>
          </p:nvPr>
        </p:nvPicPr>
        <p:blipFill>
          <a:blip r:embed="rId2"/>
          <a:stretch>
            <a:fillRect/>
          </a:stretch>
        </p:blipFill>
        <p:spPr>
          <a:xfrm>
            <a:off x="2633536" y="1544638"/>
            <a:ext cx="3114927" cy="4525962"/>
          </a:xfrm>
        </p:spPr>
      </p:pic>
      <p:sp>
        <p:nvSpPr>
          <p:cNvPr id="5" name="Cloud Callout 4"/>
          <p:cNvSpPr/>
          <p:nvPr/>
        </p:nvSpPr>
        <p:spPr>
          <a:xfrm>
            <a:off x="5012490" y="295443"/>
            <a:ext cx="3404937" cy="1696452"/>
          </a:xfrm>
          <a:prstGeom prst="cloud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ONE OF HIS FRIEND SUGGESTING ABOUT TAX SEVAK MOBILE APPLICATION.  </a:t>
            </a:r>
            <a:endParaRPr lang="en-US" sz="1600" b="1" i="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8c18b590d9ea611a4d0e9b3f70cd519.jpg"/>
          <p:cNvPicPr>
            <a:picLocks noChangeAspect="1"/>
          </p:cNvPicPr>
          <p:nvPr/>
        </p:nvPicPr>
        <p:blipFill>
          <a:blip r:embed="rId2"/>
          <a:stretch>
            <a:fillRect/>
          </a:stretch>
        </p:blipFill>
        <p:spPr>
          <a:xfrm>
            <a:off x="739275" y="2021307"/>
            <a:ext cx="3302000" cy="3654593"/>
          </a:xfrm>
          <a:prstGeom prst="rect">
            <a:avLst/>
          </a:prstGeom>
        </p:spPr>
      </p:pic>
      <p:sp>
        <p:nvSpPr>
          <p:cNvPr id="4" name="Cloud Callout 3"/>
          <p:cNvSpPr/>
          <p:nvPr/>
        </p:nvSpPr>
        <p:spPr>
          <a:xfrm>
            <a:off x="2442410" y="216569"/>
            <a:ext cx="3031959" cy="2153653"/>
          </a:xfrm>
          <a:prstGeom prst="cloud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BROWSING ABOUT</a:t>
            </a:r>
          </a:p>
          <a:p>
            <a:pPr algn="ctr"/>
            <a:r>
              <a:rPr lang="en-IN" b="1" i="1" dirty="0">
                <a:solidFill>
                  <a:schemeClr val="tx1"/>
                </a:solidFill>
              </a:rPr>
              <a:t> TAX SEVAK APLLICATION.</a:t>
            </a:r>
            <a:endParaRPr lang="en-US" b="1" i="1" dirty="0">
              <a:solidFill>
                <a:schemeClr val="tx1"/>
              </a:solidFill>
            </a:endParaRPr>
          </a:p>
        </p:txBody>
      </p:sp>
      <p:pic>
        <p:nvPicPr>
          <p:cNvPr id="6" name="Picture 5" descr="Screenshot (3).png"/>
          <p:cNvPicPr>
            <a:picLocks noChangeAspect="1"/>
          </p:cNvPicPr>
          <p:nvPr/>
        </p:nvPicPr>
        <p:blipFill>
          <a:blip r:embed="rId3"/>
          <a:srcRect l="20921" t="30341" r="47204" b="21039"/>
          <a:stretch>
            <a:fillRect/>
          </a:stretch>
        </p:blipFill>
        <p:spPr>
          <a:xfrm>
            <a:off x="6990348" y="2033337"/>
            <a:ext cx="3886200" cy="3332748"/>
          </a:xfrm>
          <a:prstGeom prst="rect">
            <a:avLst/>
          </a:prstGeom>
        </p:spPr>
      </p:pic>
      <p:pic>
        <p:nvPicPr>
          <p:cNvPr id="8" name="Picture 7" descr="Screenshot_20190414-054925.png"/>
          <p:cNvPicPr>
            <a:picLocks noChangeAspect="1"/>
          </p:cNvPicPr>
          <p:nvPr/>
        </p:nvPicPr>
        <p:blipFill>
          <a:blip r:embed="rId4" cstate="print"/>
          <a:srcRect t="2963" b="17593"/>
          <a:stretch>
            <a:fillRect/>
          </a:stretch>
        </p:blipFill>
        <p:spPr>
          <a:xfrm rot="21309894">
            <a:off x="7500949" y="2741142"/>
            <a:ext cx="1710575" cy="2156356"/>
          </a:xfrm>
          <a:prstGeom prst="rect">
            <a:avLst/>
          </a:prstGeom>
        </p:spPr>
      </p:pic>
      <p:sp>
        <p:nvSpPr>
          <p:cNvPr id="9" name="Oval Callout 8"/>
          <p:cNvSpPr/>
          <p:nvPr/>
        </p:nvSpPr>
        <p:spPr>
          <a:xfrm>
            <a:off x="9385300" y="1003300"/>
            <a:ext cx="2286000" cy="1270000"/>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rPr>
              <a:t>FINALLY DONE .</a:t>
            </a:r>
            <a:endParaRPr lang="en-US" b="1" i="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973300" y="-1708160"/>
            <a:ext cx="13415400" cy="3416320"/>
          </a:xfrm>
          <a:prstGeom prst="rect">
            <a:avLst/>
          </a:prstGeom>
          <a:solidFill>
            <a:schemeClr val="bg1"/>
          </a:solidFill>
        </p:spPr>
        <p:txBody>
          <a:bodyPr wrap="square" rtlCol="0">
            <a:spAutoFit/>
          </a:bodyPr>
          <a:lstStyle/>
          <a:p>
            <a:r>
              <a:rPr lang="en-IN" sz="7200" b="1" i="1" dirty="0"/>
              <a:t>AN OVERVIEW OF THE COMPLETE PROJECT HOW IT WORKS.</a:t>
            </a:r>
            <a:endParaRPr lang="en-US" sz="7200" b="1" i="1" dirty="0"/>
          </a:p>
        </p:txBody>
      </p:sp>
      <p:sp>
        <p:nvSpPr>
          <p:cNvPr id="6" name="TextBox 5"/>
          <p:cNvSpPr txBox="1"/>
          <p:nvPr/>
        </p:nvSpPr>
        <p:spPr>
          <a:xfrm>
            <a:off x="1117601" y="2070100"/>
            <a:ext cx="2463800" cy="1200329"/>
          </a:xfrm>
          <a:prstGeom prst="rect">
            <a:avLst/>
          </a:prstGeom>
          <a:noFill/>
        </p:spPr>
        <p:txBody>
          <a:bodyPr wrap="square" rtlCol="0">
            <a:spAutoFit/>
          </a:bodyPr>
          <a:lstStyle/>
          <a:p>
            <a:r>
              <a:rPr lang="en-IN" dirty="0"/>
              <a:t>FINAL WORKING OF THE ANDROID APPLICATION OF TAX SEVAK.</a:t>
            </a:r>
            <a:endParaRPr lang="en-US" dirty="0"/>
          </a:p>
        </p:txBody>
      </p:sp>
      <p:pic>
        <p:nvPicPr>
          <p:cNvPr id="8" name="Recently_Updated[1].wmv">
            <a:hlinkClick r:id="" action="ppaction://media"/>
          </p:cNvPr>
          <p:cNvPicPr>
            <a:picLocks noGrp="1" noRot="1" noChangeAspect="1"/>
          </p:cNvPicPr>
          <p:nvPr>
            <p:ph idx="1"/>
            <a:videoFile r:link="rId1"/>
          </p:nvPr>
        </p:nvPicPr>
        <p:blipFill>
          <a:blip r:embed="rId3"/>
          <a:stretch>
            <a:fillRect/>
          </a:stretch>
        </p:blipFill>
        <p:spPr>
          <a:xfrm>
            <a:off x="3771900" y="581025"/>
            <a:ext cx="7975600" cy="5527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16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sz="9600" b="1" i="1" dirty="0"/>
          </a:p>
          <a:p>
            <a:pPr>
              <a:buNone/>
            </a:pPr>
            <a:r>
              <a:rPr lang="en-IN" sz="9600" b="1" i="1" dirty="0"/>
              <a:t>    THANK YOU</a:t>
            </a:r>
            <a:endParaRPr lang="en-US" sz="96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11369" y="972358"/>
            <a:ext cx="10135675" cy="5441323"/>
          </a:xfrm>
        </p:spPr>
        <p:txBody>
          <a:bodyPr>
            <a:normAutofit/>
          </a:bodyPr>
          <a:lstStyle/>
          <a:p>
            <a:r>
              <a:rPr lang="en-US" sz="2400" b="1" dirty="0"/>
              <a:t>What is GSTIN?</a:t>
            </a:r>
          </a:p>
          <a:p>
            <a:r>
              <a:rPr lang="en-US" sz="2400" dirty="0"/>
              <a:t>To operate under GST, </a:t>
            </a:r>
            <a:r>
              <a:rPr lang="en-US" sz="2400" dirty="0" err="1"/>
              <a:t>manufacturers,service</a:t>
            </a:r>
            <a:r>
              <a:rPr lang="en-US" sz="2400" dirty="0"/>
              <a:t> providers and traders will need a GST Identification Number (GSTIN) - which will be a 15 digit PAN based number.</a:t>
            </a:r>
          </a:p>
          <a:p>
            <a:endParaRPr lang="en-US" sz="2400" dirty="0"/>
          </a:p>
          <a:p>
            <a:r>
              <a:rPr lang="en-US" sz="2400" dirty="0"/>
              <a:t>A not for profit organization called Goods and Service Tax Network (GSTN) has been assigned the responsibility to set up the Information Technology of the Goods and Service Tax (GST).</a:t>
            </a:r>
          </a:p>
          <a:p>
            <a:r>
              <a:rPr lang="en-US" sz="2400" dirty="0"/>
              <a:t>GSTN is working in collaboration with the State Governments to collect information on existing taxpayers and issue them Tax Identification Number (TIN).</a:t>
            </a:r>
          </a:p>
          <a:p>
            <a:pPr algn="just"/>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450067" y="197478"/>
            <a:ext cx="8596668" cy="613893"/>
          </a:xfrm>
        </p:spPr>
        <p:txBody>
          <a:bodyPr/>
          <a:lstStyle/>
          <a:p>
            <a:pPr algn="ctr"/>
            <a:r>
              <a:rPr lang="en-GB" sz="32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601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4" y="1287887"/>
            <a:ext cx="11050073" cy="5344733"/>
          </a:xfrm>
        </p:spPr>
        <p:txBody>
          <a:bodyPr/>
          <a:lstStyle/>
          <a:p>
            <a:r>
              <a:rPr lang="en-GB" sz="3600" b="1" dirty="0">
                <a:latin typeface="Times New Roman" pitchFamily="18" charset="0"/>
                <a:cs typeface="Times New Roman" pitchFamily="18" charset="0"/>
              </a:rPr>
              <a:t>Objectives</a:t>
            </a:r>
          </a:p>
          <a:p>
            <a:r>
              <a:rPr lang="en-GB" sz="3600" b="1" dirty="0">
                <a:solidFill>
                  <a:schemeClr val="tx1"/>
                </a:solidFill>
                <a:latin typeface="Times New Roman" pitchFamily="18" charset="0"/>
                <a:cs typeface="Times New Roman" pitchFamily="18" charset="0"/>
              </a:rPr>
              <a:t>Introduction</a:t>
            </a:r>
          </a:p>
          <a:p>
            <a:r>
              <a:rPr lang="en-GB" sz="3600" b="1" dirty="0">
                <a:solidFill>
                  <a:schemeClr val="tx1"/>
                </a:solidFill>
                <a:latin typeface="Times New Roman" pitchFamily="18" charset="0"/>
                <a:cs typeface="Times New Roman" pitchFamily="18" charset="0"/>
              </a:rPr>
              <a:t>System Architecture</a:t>
            </a:r>
          </a:p>
          <a:p>
            <a:r>
              <a:rPr lang="en-GB" sz="3600" b="1" dirty="0">
                <a:solidFill>
                  <a:schemeClr val="tx1"/>
                </a:solidFill>
                <a:latin typeface="Times New Roman" pitchFamily="18" charset="0"/>
                <a:cs typeface="Times New Roman" pitchFamily="18" charset="0"/>
              </a:rPr>
              <a:t>Results and Analysis</a:t>
            </a:r>
          </a:p>
          <a:p>
            <a:r>
              <a:rPr lang="en-GB" sz="3600" b="1" dirty="0">
                <a:solidFill>
                  <a:schemeClr val="tx1"/>
                </a:solidFill>
                <a:latin typeface="Times New Roman" pitchFamily="18" charset="0"/>
                <a:cs typeface="Times New Roman" pitchFamily="18" charset="0"/>
              </a:rPr>
              <a:t>Applications</a:t>
            </a:r>
          </a:p>
          <a:p>
            <a:r>
              <a:rPr lang="en-GB" sz="3600" b="1" dirty="0">
                <a:solidFill>
                  <a:schemeClr val="tx1"/>
                </a:solidFill>
                <a:latin typeface="Times New Roman" pitchFamily="18" charset="0"/>
                <a:cs typeface="Times New Roman" pitchFamily="18" charset="0"/>
              </a:rPr>
              <a:t>Conclusion</a:t>
            </a:r>
          </a:p>
          <a:p>
            <a:endParaRPr lang="en-GB" dirty="0"/>
          </a:p>
        </p:txBody>
      </p:sp>
      <p:sp>
        <p:nvSpPr>
          <p:cNvPr id="2" name="Title 1"/>
          <p:cNvSpPr>
            <a:spLocks noGrp="1"/>
          </p:cNvSpPr>
          <p:nvPr>
            <p:ph type="title"/>
          </p:nvPr>
        </p:nvSpPr>
        <p:spPr>
          <a:xfrm>
            <a:off x="930499" y="685802"/>
            <a:ext cx="9601200" cy="602087"/>
          </a:xfrm>
        </p:spPr>
        <p:txBody>
          <a:bodyPr>
            <a:noAutofit/>
          </a:bodyPr>
          <a:lstStyle/>
          <a:p>
            <a:pPr algn="ctr"/>
            <a:r>
              <a:rPr lang="en-GB" sz="3600" b="1" dirty="0">
                <a:solidFill>
                  <a:schemeClr val="tx1"/>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93899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800" dirty="0">
                <a:latin typeface="Times New Roman" pitchFamily="18" charset="0"/>
                <a:cs typeface="Times New Roman" pitchFamily="18" charset="0"/>
              </a:rPr>
              <a:t>Design and development of Android application for GST returns. </a:t>
            </a:r>
          </a:p>
          <a:p>
            <a:pPr>
              <a:lnSpc>
                <a:spcPct val="150000"/>
              </a:lnSpc>
            </a:pPr>
            <a:r>
              <a:rPr lang="en-US" sz="2800" dirty="0">
                <a:latin typeface="Times New Roman" pitchFamily="18" charset="0"/>
                <a:cs typeface="Times New Roman" pitchFamily="18" charset="0"/>
              </a:rPr>
              <a:t>Calculating tax returns for goods. </a:t>
            </a:r>
          </a:p>
          <a:p>
            <a:pPr>
              <a:lnSpc>
                <a:spcPct val="150000"/>
              </a:lnSpc>
            </a:pPr>
            <a:r>
              <a:rPr lang="en-US" sz="2800" dirty="0">
                <a:latin typeface="Times New Roman" pitchFamily="18" charset="0"/>
                <a:cs typeface="Times New Roman" pitchFamily="18" charset="0"/>
              </a:rPr>
              <a:t>E-way bill calculation and payment. </a:t>
            </a:r>
          </a:p>
          <a:p>
            <a:pPr>
              <a:lnSpc>
                <a:spcPct val="150000"/>
              </a:lnSpc>
            </a:pPr>
            <a:r>
              <a:rPr lang="en-US" sz="2800" dirty="0">
                <a:latin typeface="Times New Roman" pitchFamily="18" charset="0"/>
                <a:cs typeface="Times New Roman" pitchFamily="18" charset="0"/>
              </a:rPr>
              <a:t>Finding the transportation for goods services.</a:t>
            </a:r>
          </a:p>
          <a:p>
            <a:pPr>
              <a:lnSpc>
                <a:spcPct val="150000"/>
              </a:lnSpc>
            </a:pPr>
            <a:r>
              <a:rPr lang="en-US" sz="2800" dirty="0">
                <a:latin typeface="Times New Roman" pitchFamily="18" charset="0"/>
                <a:cs typeface="Times New Roman" pitchFamily="18" charset="0"/>
              </a:rPr>
              <a:t>Information about goods rates and tax. </a:t>
            </a:r>
          </a:p>
        </p:txBody>
      </p:sp>
      <p:sp>
        <p:nvSpPr>
          <p:cNvPr id="3" name="Title 2"/>
          <p:cNvSpPr>
            <a:spLocks noGrp="1"/>
          </p:cNvSpPr>
          <p:nvPr>
            <p:ph type="title"/>
          </p:nvPr>
        </p:nvSpPr>
        <p:spPr/>
        <p:txBody>
          <a:bodyPr/>
          <a:lstStyle/>
          <a:p>
            <a:r>
              <a:rPr lang="en-US" dirty="0">
                <a:solidFill>
                  <a:schemeClr val="tx1"/>
                </a:solidFill>
              </a:rPr>
              <a:t>Objectives:</a:t>
            </a:r>
          </a:p>
        </p:txBody>
      </p:sp>
    </p:spTree>
    <p:extLst>
      <p:ext uri="{BB962C8B-B14F-4D97-AF65-F5344CB8AC3E}">
        <p14:creationId xmlns:p14="http://schemas.microsoft.com/office/powerpoint/2010/main" val="37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554" t="11601" r="8238" b="12409"/>
          <a:stretch/>
        </p:blipFill>
        <p:spPr bwMode="auto">
          <a:xfrm>
            <a:off x="1378426" y="924489"/>
            <a:ext cx="10072047" cy="558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3247" y="0"/>
            <a:ext cx="10972800" cy="1143000"/>
          </a:xfrm>
        </p:spPr>
        <p:txBody>
          <a:bodyPr>
            <a:normAutofit/>
          </a:bodyPr>
          <a:lstStyle/>
          <a:p>
            <a:pPr algn="ctr"/>
            <a:r>
              <a:rPr lang="en-US" sz="3600" dirty="0">
                <a:solidFill>
                  <a:schemeClr val="tx1"/>
                </a:solidFill>
                <a:latin typeface="Times New Roman" pitchFamily="18" charset="0"/>
                <a:cs typeface="Times New Roman" pitchFamily="18" charset="0"/>
              </a:rPr>
              <a:t>System Architecture</a:t>
            </a:r>
          </a:p>
        </p:txBody>
      </p:sp>
    </p:spTree>
    <p:extLst>
      <p:ext uri="{BB962C8B-B14F-4D97-AF65-F5344CB8AC3E}">
        <p14:creationId xmlns:p14="http://schemas.microsoft.com/office/powerpoint/2010/main" val="309250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Specification</a:t>
            </a:r>
          </a:p>
        </p:txBody>
      </p:sp>
      <p:sp>
        <p:nvSpPr>
          <p:cNvPr id="3" name="Rectangle 2"/>
          <p:cNvSpPr/>
          <p:nvPr/>
        </p:nvSpPr>
        <p:spPr>
          <a:xfrm>
            <a:off x="953038" y="1197736"/>
            <a:ext cx="10367493" cy="5016758"/>
          </a:xfrm>
          <a:prstGeom prst="rect">
            <a:avLst/>
          </a:prstGeom>
        </p:spPr>
        <p:txBody>
          <a:bodyPr wrap="square">
            <a:spAutoFit/>
          </a:bodyPr>
          <a:lstStyle/>
          <a:p>
            <a:r>
              <a:rPr lang="en-US" sz="3200" dirty="0">
                <a:latin typeface="Times New Roman" pitchFamily="18" charset="0"/>
                <a:cs typeface="Times New Roman" pitchFamily="18" charset="0"/>
              </a:rPr>
              <a:t>1 Software Requirements : </a:t>
            </a:r>
          </a:p>
          <a:p>
            <a:r>
              <a:rPr lang="en-US" sz="3200" dirty="0">
                <a:latin typeface="Times New Roman" pitchFamily="18" charset="0"/>
                <a:cs typeface="Times New Roman" pitchFamily="18" charset="0"/>
              </a:rPr>
              <a:t> OS: Windows XP, 7 or above. </a:t>
            </a:r>
          </a:p>
          <a:p>
            <a:r>
              <a:rPr lang="en-US" sz="3200" dirty="0">
                <a:latin typeface="Times New Roman" pitchFamily="18" charset="0"/>
                <a:cs typeface="Times New Roman" pitchFamily="18" charset="0"/>
              </a:rPr>
              <a:t> Editor: Android studio. </a:t>
            </a:r>
          </a:p>
          <a:p>
            <a:r>
              <a:rPr lang="en-US" sz="3200" dirty="0">
                <a:latin typeface="Times New Roman" pitchFamily="18" charset="0"/>
                <a:cs typeface="Times New Roman" pitchFamily="18" charset="0"/>
              </a:rPr>
              <a:t> Toolkit: ADT: Android Developer Tools , JDK. </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2 Hardware Requirements : </a:t>
            </a:r>
          </a:p>
          <a:p>
            <a:r>
              <a:rPr lang="en-US" sz="3200" dirty="0">
                <a:latin typeface="Times New Roman" pitchFamily="18" charset="0"/>
                <a:cs typeface="Times New Roman" pitchFamily="18" charset="0"/>
              </a:rPr>
              <a:t> Desktop/laptop. </a:t>
            </a:r>
          </a:p>
          <a:p>
            <a:r>
              <a:rPr lang="en-US" sz="3200" dirty="0">
                <a:latin typeface="Times New Roman" pitchFamily="18" charset="0"/>
                <a:cs typeface="Times New Roman" pitchFamily="18" charset="0"/>
              </a:rPr>
              <a:t> Android smart phone. </a:t>
            </a:r>
          </a:p>
          <a:p>
            <a:r>
              <a:rPr lang="en-US" sz="3200" dirty="0">
                <a:latin typeface="Times New Roman" pitchFamily="18" charset="0"/>
                <a:cs typeface="Times New Roman" pitchFamily="18" charset="0"/>
              </a:rPr>
              <a:t> RAM: 4GB/Above both for client and server. </a:t>
            </a:r>
          </a:p>
          <a:p>
            <a:r>
              <a:rPr lang="en-US" sz="3200" dirty="0">
                <a:latin typeface="Times New Roman" pitchFamily="18" charset="0"/>
                <a:cs typeface="Times New Roman" pitchFamily="18" charset="0"/>
              </a:rPr>
              <a:t> Processor: i3/Above.</a:t>
            </a:r>
          </a:p>
        </p:txBody>
      </p:sp>
    </p:spTree>
    <p:extLst>
      <p:ext uri="{BB962C8B-B14F-4D97-AF65-F5344CB8AC3E}">
        <p14:creationId xmlns:p14="http://schemas.microsoft.com/office/powerpoint/2010/main" val="40511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IN" sz="3200" b="1" dirty="0">
                <a:latin typeface="Times New Roman" pitchFamily="18" charset="0"/>
                <a:cs typeface="Times New Roman" pitchFamily="18" charset="0"/>
              </a:rPr>
              <a:t>User End: </a:t>
            </a:r>
            <a:r>
              <a:rPr lang="en-IN" sz="3200" dirty="0">
                <a:latin typeface="Times New Roman" pitchFamily="18" charset="0"/>
                <a:cs typeface="Times New Roman" pitchFamily="18" charset="0"/>
              </a:rPr>
              <a:t>User can either register through the new user login or login through the current user. User sends the request to the server side for further process which involves Feature Extraction, Feature Matching. Final result is displayed on the user App.</a:t>
            </a:r>
          </a:p>
          <a:p>
            <a:pPr algn="just"/>
            <a:endParaRPr lang="en-US" sz="3200" dirty="0">
              <a:latin typeface="Times New Roman" pitchFamily="18" charset="0"/>
              <a:cs typeface="Times New Roman" pitchFamily="18" charset="0"/>
            </a:endParaRPr>
          </a:p>
          <a:p>
            <a:pPr algn="just"/>
            <a:r>
              <a:rPr lang="en-IN" sz="3200" b="1" dirty="0">
                <a:latin typeface="Times New Roman" pitchFamily="18" charset="0"/>
                <a:cs typeface="Times New Roman" pitchFamily="18" charset="0"/>
              </a:rPr>
              <a:t>Server End: </a:t>
            </a:r>
            <a:r>
              <a:rPr lang="en-IN" sz="3200" dirty="0">
                <a:latin typeface="Times New Roman" pitchFamily="18" charset="0"/>
                <a:cs typeface="Times New Roman" pitchFamily="18" charset="0"/>
              </a:rPr>
              <a:t>The request is sent from the client side. The Server Search for the request in the database using the URL which is given in the main server of services.gst of govt Then server send Required response to the client side.</a:t>
            </a:r>
            <a:endParaRPr lang="en-US" sz="32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Results And Analysis</a:t>
            </a:r>
          </a:p>
        </p:txBody>
      </p:sp>
    </p:spTree>
    <p:extLst>
      <p:ext uri="{BB962C8B-B14F-4D97-AF65-F5344CB8AC3E}">
        <p14:creationId xmlns:p14="http://schemas.microsoft.com/office/powerpoint/2010/main" val="179709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 and analysis   </a:t>
            </a:r>
          </a:p>
        </p:txBody>
      </p:sp>
      <p:pic>
        <p:nvPicPr>
          <p:cNvPr id="2050" name="Picture 2" descr="E:\Academics\My Projects\GST App\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9781" y="1299352"/>
            <a:ext cx="2835927" cy="504164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Academics\My Projects\GST Ap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601" y="1322637"/>
            <a:ext cx="2809732" cy="4995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Academics\My Projects\GST App\3.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6222" y="1078174"/>
            <a:ext cx="3521121" cy="560314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09600" y="139890"/>
            <a:ext cx="10972800" cy="1143000"/>
          </a:xfrm>
        </p:spPr>
        <p:txBody>
          <a:bodyPr>
            <a:normAutofit/>
          </a:bodyPr>
          <a:lstStyle/>
          <a:p>
            <a:r>
              <a:rPr lang="en-US" sz="4000" dirty="0">
                <a:solidFill>
                  <a:schemeClr val="tx1"/>
                </a:solidFill>
              </a:rPr>
              <a:t>Online GST Services:</a:t>
            </a:r>
          </a:p>
        </p:txBody>
      </p:sp>
      <p:pic>
        <p:nvPicPr>
          <p:cNvPr id="3076" name="Picture 4" descr="E:\Academics\My Projects\GST App\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6145" y="1078173"/>
            <a:ext cx="3835023" cy="561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313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5635</TotalTime>
  <Words>456</Words>
  <Application>Microsoft Office PowerPoint</Application>
  <PresentationFormat>Widescreen</PresentationFormat>
  <Paragraphs>64</Paragraphs>
  <Slides>18</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Lucida Sans Unicode</vt:lpstr>
      <vt:lpstr>Times New Roman</vt:lpstr>
      <vt:lpstr>Verdana</vt:lpstr>
      <vt:lpstr>Wingdings</vt:lpstr>
      <vt:lpstr>Wingdings 2</vt:lpstr>
      <vt:lpstr>Wingdings 3</vt:lpstr>
      <vt:lpstr>Concourse</vt:lpstr>
      <vt:lpstr>Tax Sevak: An Android application for GST manipulation and Returns </vt:lpstr>
      <vt:lpstr>INTRODUCTION</vt:lpstr>
      <vt:lpstr>CONTENTS</vt:lpstr>
      <vt:lpstr>Objectives:</vt:lpstr>
      <vt:lpstr>System Architecture</vt:lpstr>
      <vt:lpstr>Specification</vt:lpstr>
      <vt:lpstr>Results And Analysis</vt:lpstr>
      <vt:lpstr>               Result and analysis   </vt:lpstr>
      <vt:lpstr>Online GST Services:</vt:lpstr>
      <vt:lpstr>PowerPoint Presentation</vt:lpstr>
      <vt:lpstr>GST calculator</vt:lpstr>
      <vt:lpstr>Advantages and Applications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scab</dc:title>
  <dc:creator>Windows User</dc:creator>
  <cp:lastModifiedBy>HP</cp:lastModifiedBy>
  <cp:revision>269</cp:revision>
  <dcterms:created xsi:type="dcterms:W3CDTF">2017-04-29T13:56:28Z</dcterms:created>
  <dcterms:modified xsi:type="dcterms:W3CDTF">2019-07-19T04:08:12Z</dcterms:modified>
</cp:coreProperties>
</file>