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Calibri" panose="020F0502020204030204" pitchFamily="34" charset="0"/>
      <p:regular r:id="rId54"/>
      <p:bold r:id="rId55"/>
      <p:italic r:id="rId56"/>
      <p:boldItalic r:id="rId57"/>
    </p:embeddedFont>
    <p:embeddedFont>
      <p:font typeface="Lato" panose="020B0604020202020204" charset="0"/>
      <p:regular r:id="rId58"/>
      <p:bold r:id="rId59"/>
      <p:italic r:id="rId60"/>
      <p:boldItalic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1266" y="3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ksharaj SB" userId="15c242b54ee823b2" providerId="LiveId" clId="{53CDD78C-556A-483D-8F71-8BE30675E8AE}"/>
    <pc:docChg chg="modSld">
      <pc:chgData name="Sameeksharaj SB" userId="15c242b54ee823b2" providerId="LiveId" clId="{53CDD78C-556A-483D-8F71-8BE30675E8AE}" dt="2020-12-08T16:09:37.202" v="26" actId="20577"/>
      <pc:docMkLst>
        <pc:docMk/>
      </pc:docMkLst>
      <pc:sldChg chg="modSp mod">
        <pc:chgData name="Sameeksharaj SB" userId="15c242b54ee823b2" providerId="LiveId" clId="{53CDD78C-556A-483D-8F71-8BE30675E8AE}" dt="2020-12-08T16:09:37.202" v="26" actId="20577"/>
        <pc:sldMkLst>
          <pc:docMk/>
          <pc:sldMk cId="0" sldId="274"/>
        </pc:sldMkLst>
        <pc:spChg chg="mod">
          <ac:chgData name="Sameeksharaj SB" userId="15c242b54ee823b2" providerId="LiveId" clId="{53CDD78C-556A-483D-8F71-8BE30675E8AE}" dt="2020-12-08T16:09:37.202" v="26" actId="20577"/>
          <ac:spMkLst>
            <pc:docMk/>
            <pc:sldMk cId="0" sldId="274"/>
            <ac:spMk id="213" creationId="{00000000-0000-0000-0000-000000000000}"/>
          </ac:spMkLst>
        </pc:spChg>
      </pc:sldChg>
      <pc:sldChg chg="modSp mod">
        <pc:chgData name="Sameeksharaj SB" userId="15c242b54ee823b2" providerId="LiveId" clId="{53CDD78C-556A-483D-8F71-8BE30675E8AE}" dt="2020-12-08T15:32:11.962" v="25" actId="20577"/>
        <pc:sldMkLst>
          <pc:docMk/>
          <pc:sldMk cId="0" sldId="278"/>
        </pc:sldMkLst>
        <pc:spChg chg="mod">
          <ac:chgData name="Sameeksharaj SB" userId="15c242b54ee823b2" providerId="LiveId" clId="{53CDD78C-556A-483D-8F71-8BE30675E8AE}" dt="2020-12-08T15:32:11.962" v="25" actId="20577"/>
          <ac:spMkLst>
            <pc:docMk/>
            <pc:sldMk cId="0" sldId="278"/>
            <ac:spMk id="2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129526a3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129526a3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129526a3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129526a3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129526a3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129526a3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129526a3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129526a3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129526a3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129526a3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129526a3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129526a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129526a39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129526a3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000"/>
              <a:t>SELECT train_name FROM train WHERE </a:t>
            </a:r>
            <a:r>
              <a:rPr lang="en" sz="1000" b="1"/>
              <a:t>t.train_id</a:t>
            </a:r>
            <a:r>
              <a:rPr lang="en" sz="1000"/>
              <a:t> IN (SELECT route.train_id FROM route WHERE route.route_point="San Francisco");</a:t>
            </a:r>
            <a:endParaRPr sz="1000"/>
          </a:p>
          <a:p>
            <a:pPr marL="0" lvl="0" indent="0" algn="l" rtl="0">
              <a:spcBef>
                <a:spcPts val="1400"/>
              </a:spcBef>
              <a:spcAft>
                <a:spcPts val="0"/>
              </a:spcAft>
              <a:buClr>
                <a:schemeClr val="dk1"/>
              </a:buClr>
              <a:buSzPts val="1100"/>
              <a:buFont typeface="Arial"/>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129526a39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129526a3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129526a3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129526a3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129526a3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129526a3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129526a3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129526a3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129526a3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129526a3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129526a39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129526a3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129526a39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129526a3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129526a3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129526a3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129526a3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129526a3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129526a3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129526a3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129526a3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129526a3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129526a39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129526a3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129526a3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129526a3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129526a3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129526a3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129526a3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129526a3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129526a39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129526a39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129526a39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129526a39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129526a39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129526a39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129526a39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7129526a39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129526a39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129526a39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129526a39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129526a39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af4b43b94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af4b43b94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129526a39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129526a39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129526a39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129526a39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04882b94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04882b94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129526a3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129526a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04882b94c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04882b94c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04882b94c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04882b94c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b04882b94c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b04882b94c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04882b94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04882b94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b04882b94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b04882b9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04882b94c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04882b94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04882b94c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04882b94c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04882b94c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04882b94c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b04882b94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b04882b9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129526a39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129526a39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129526a3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129526a3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129526a39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129526a39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8188596b8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8188596b8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129526a3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129526a3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129526a3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129526a3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29526a3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29526a3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29526a3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29526a3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24950" y="402875"/>
            <a:ext cx="8370000" cy="8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100" b="1">
                <a:solidFill>
                  <a:srgbClr val="F9CB9C"/>
                </a:solidFill>
              </a:rPr>
              <a:t>Advanced Database Management COEN 380 Group 4</a:t>
            </a:r>
            <a:endParaRPr sz="2100" b="1">
              <a:solidFill>
                <a:srgbClr val="F9CB9C"/>
              </a:solidFill>
            </a:endParaRPr>
          </a:p>
          <a:p>
            <a:pPr marL="0" lvl="0" indent="0" algn="l" rtl="0">
              <a:spcBef>
                <a:spcPts val="0"/>
              </a:spcBef>
              <a:spcAft>
                <a:spcPts val="0"/>
              </a:spcAft>
              <a:buNone/>
            </a:pPr>
            <a:r>
              <a:rPr lang="en" sz="2100" b="1">
                <a:solidFill>
                  <a:srgbClr val="F9CB9C"/>
                </a:solidFill>
              </a:rPr>
              <a:t>Final Project : </a:t>
            </a:r>
            <a:r>
              <a:rPr lang="en" sz="2100" b="1" i="1"/>
              <a:t>Flight Management System</a:t>
            </a:r>
            <a:endParaRPr sz="2100" b="1">
              <a:solidFill>
                <a:srgbClr val="F9CB9C"/>
              </a:solidFill>
            </a:endParaRPr>
          </a:p>
        </p:txBody>
      </p:sp>
      <p:sp>
        <p:nvSpPr>
          <p:cNvPr id="86" name="Google Shape;86;p13"/>
          <p:cNvSpPr txBox="1">
            <a:spLocks noGrp="1"/>
          </p:cNvSpPr>
          <p:nvPr>
            <p:ph type="subTitle" idx="1"/>
          </p:nvPr>
        </p:nvSpPr>
        <p:spPr>
          <a:xfrm>
            <a:off x="224950" y="1561625"/>
            <a:ext cx="8520600" cy="31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i="1">
              <a:solidFill>
                <a:srgbClr val="FFFFFF"/>
              </a:solidFill>
            </a:endParaRPr>
          </a:p>
          <a:p>
            <a:pPr marL="0" marR="0" lvl="0" indent="0" algn="l" rtl="0">
              <a:lnSpc>
                <a:spcPct val="100000"/>
              </a:lnSpc>
              <a:spcBef>
                <a:spcPts val="0"/>
              </a:spcBef>
              <a:spcAft>
                <a:spcPts val="0"/>
              </a:spcAft>
              <a:buNone/>
            </a:pPr>
            <a:endParaRPr sz="2000" b="1">
              <a:solidFill>
                <a:srgbClr val="FFFFFF"/>
              </a:solidFill>
            </a:endParaRPr>
          </a:p>
          <a:p>
            <a:pPr marL="3886200" marR="0" lvl="0" indent="0" algn="l" rtl="0">
              <a:lnSpc>
                <a:spcPct val="100000"/>
              </a:lnSpc>
              <a:spcBef>
                <a:spcPts val="0"/>
              </a:spcBef>
              <a:spcAft>
                <a:spcPts val="0"/>
              </a:spcAft>
              <a:buNone/>
            </a:pPr>
            <a:endParaRPr sz="2000" b="1">
              <a:solidFill>
                <a:srgbClr val="FFFFFF"/>
              </a:solidFill>
            </a:endParaRPr>
          </a:p>
          <a:p>
            <a:pPr marL="3886200" marR="0" lvl="0" indent="0" algn="r" rtl="0">
              <a:lnSpc>
                <a:spcPct val="100000"/>
              </a:lnSpc>
              <a:spcBef>
                <a:spcPts val="0"/>
              </a:spcBef>
              <a:spcAft>
                <a:spcPts val="0"/>
              </a:spcAft>
              <a:buNone/>
            </a:pPr>
            <a:r>
              <a:rPr lang="en" sz="2000" b="1">
                <a:solidFill>
                  <a:srgbClr val="FFE599"/>
                </a:solidFill>
              </a:rPr>
              <a:t>Dhruvinkumar Ghadiya- W1588377</a:t>
            </a:r>
            <a:endParaRPr sz="2000" b="1">
              <a:solidFill>
                <a:srgbClr val="FFE599"/>
              </a:solidFill>
            </a:endParaRPr>
          </a:p>
          <a:p>
            <a:pPr marL="3886200" marR="0" lvl="0" indent="0" algn="r" rtl="0">
              <a:lnSpc>
                <a:spcPct val="100000"/>
              </a:lnSpc>
              <a:spcBef>
                <a:spcPts val="0"/>
              </a:spcBef>
              <a:spcAft>
                <a:spcPts val="0"/>
              </a:spcAft>
              <a:buNone/>
            </a:pPr>
            <a:r>
              <a:rPr lang="en" sz="2000" b="1">
                <a:solidFill>
                  <a:srgbClr val="FFE599"/>
                </a:solidFill>
              </a:rPr>
              <a:t>Jayesh Pokharkar- W1587206</a:t>
            </a:r>
            <a:endParaRPr sz="2000" b="1">
              <a:solidFill>
                <a:srgbClr val="FFE599"/>
              </a:solidFill>
            </a:endParaRPr>
          </a:p>
          <a:p>
            <a:pPr marL="3886200" marR="0" lvl="0" indent="0" algn="r" rtl="0">
              <a:lnSpc>
                <a:spcPct val="100000"/>
              </a:lnSpc>
              <a:spcBef>
                <a:spcPts val="0"/>
              </a:spcBef>
              <a:spcAft>
                <a:spcPts val="0"/>
              </a:spcAft>
              <a:buNone/>
            </a:pPr>
            <a:r>
              <a:rPr lang="en" sz="2000" b="1">
                <a:solidFill>
                  <a:srgbClr val="FFE599"/>
                </a:solidFill>
              </a:rPr>
              <a:t>Jeet Patel- W1588240</a:t>
            </a:r>
            <a:endParaRPr sz="2000" b="1">
              <a:solidFill>
                <a:srgbClr val="FFE599"/>
              </a:solidFill>
            </a:endParaRPr>
          </a:p>
          <a:p>
            <a:pPr marL="3886200" marR="0" lvl="0" indent="0" algn="r" rtl="0">
              <a:lnSpc>
                <a:spcPct val="100000"/>
              </a:lnSpc>
              <a:spcBef>
                <a:spcPts val="0"/>
              </a:spcBef>
              <a:spcAft>
                <a:spcPts val="0"/>
              </a:spcAft>
              <a:buNone/>
            </a:pPr>
            <a:r>
              <a:rPr lang="en" sz="2000" b="1">
                <a:solidFill>
                  <a:srgbClr val="FFE599"/>
                </a:solidFill>
              </a:rPr>
              <a:t>Sameeksha Raj SB - W1588408</a:t>
            </a:r>
            <a:endParaRPr sz="2000" b="1">
              <a:solidFill>
                <a:srgbClr val="FFE599"/>
              </a:solidFill>
            </a:endParaRPr>
          </a:p>
          <a:p>
            <a:pPr marL="4572000" marR="0" lvl="0" indent="0" algn="r" rtl="0">
              <a:lnSpc>
                <a:spcPct val="100000"/>
              </a:lnSpc>
              <a:spcBef>
                <a:spcPts val="0"/>
              </a:spcBef>
              <a:spcAft>
                <a:spcPts val="0"/>
              </a:spcAft>
              <a:buNone/>
            </a:pPr>
            <a:r>
              <a:rPr lang="en" sz="2000" b="1">
                <a:solidFill>
                  <a:srgbClr val="FFE599"/>
                </a:solidFill>
              </a:rPr>
              <a:t>Surbhi Hajela- W1588405</a:t>
            </a:r>
            <a:endParaRPr sz="2000" b="1">
              <a:solidFill>
                <a:srgbClr val="FFE599"/>
              </a:solidFill>
            </a:endParaRPr>
          </a:p>
          <a:p>
            <a:pPr marL="4572000" marR="0" lvl="0" indent="0" algn="r" rtl="0">
              <a:lnSpc>
                <a:spcPct val="100000"/>
              </a:lnSpc>
              <a:spcBef>
                <a:spcPts val="0"/>
              </a:spcBef>
              <a:spcAft>
                <a:spcPts val="0"/>
              </a:spcAft>
              <a:buNone/>
            </a:pPr>
            <a:r>
              <a:rPr lang="en" sz="2000" b="1">
                <a:solidFill>
                  <a:srgbClr val="FFE599"/>
                </a:solidFill>
              </a:rPr>
              <a:t>Vidisha Gummadi - W1588713</a:t>
            </a:r>
            <a:endParaRPr sz="2000" b="1">
              <a:solidFill>
                <a:srgbClr val="FFE599"/>
              </a:solidFill>
            </a:endParaRPr>
          </a:p>
          <a:p>
            <a:pPr marL="0" lvl="0" indent="0" algn="r" rtl="0">
              <a:spcBef>
                <a:spcPts val="0"/>
              </a:spcBef>
              <a:spcAft>
                <a:spcPts val="0"/>
              </a:spcAft>
              <a:buNone/>
            </a:pPr>
            <a:endParaRPr>
              <a:solidFill>
                <a:srgbClr val="000000"/>
              </a:solidFill>
            </a:endParaRPr>
          </a:p>
        </p:txBody>
      </p:sp>
      <p:pic>
        <p:nvPicPr>
          <p:cNvPr id="87" name="Google Shape;87;p13"/>
          <p:cNvPicPr preferRelativeResize="0"/>
          <p:nvPr/>
        </p:nvPicPr>
        <p:blipFill>
          <a:blip r:embed="rId3">
            <a:alphaModFix/>
          </a:blip>
          <a:stretch>
            <a:fillRect/>
          </a:stretch>
        </p:blipFill>
        <p:spPr>
          <a:xfrm>
            <a:off x="316525" y="2355600"/>
            <a:ext cx="3745525" cy="224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142" name="Google Shape;142;p22"/>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2"/>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144" name="Google Shape;144;p22"/>
          <p:cNvPicPr preferRelativeResize="0"/>
          <p:nvPr/>
        </p:nvPicPr>
        <p:blipFill>
          <a:blip r:embed="rId3">
            <a:alphaModFix/>
          </a:blip>
          <a:stretch>
            <a:fillRect/>
          </a:stretch>
        </p:blipFill>
        <p:spPr>
          <a:xfrm>
            <a:off x="473075" y="1492000"/>
            <a:ext cx="7413899" cy="255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Query and Output</a:t>
            </a:r>
            <a:endParaRPr/>
          </a:p>
        </p:txBody>
      </p:sp>
      <p:sp>
        <p:nvSpPr>
          <p:cNvPr id="150" name="Google Shape;150;p23"/>
          <p:cNvSpPr txBox="1"/>
          <p:nvPr/>
        </p:nvSpPr>
        <p:spPr>
          <a:xfrm>
            <a:off x="5737350" y="1071750"/>
            <a:ext cx="3000000" cy="15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p>
        </p:txBody>
      </p:sp>
      <p:sp>
        <p:nvSpPr>
          <p:cNvPr id="151" name="Google Shape;151;p23"/>
          <p:cNvSpPr txBox="1"/>
          <p:nvPr/>
        </p:nvSpPr>
        <p:spPr>
          <a:xfrm>
            <a:off x="5900475" y="1949550"/>
            <a:ext cx="3000000" cy="12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Oracle time: 0.035 secs</a:t>
            </a:r>
            <a:endParaRPr sz="1800">
              <a:solidFill>
                <a:srgbClr val="FFFFFF"/>
              </a:solidFill>
            </a:endParaRPr>
          </a:p>
          <a:p>
            <a:pPr marL="0" lvl="0" indent="0" algn="l" rtl="0">
              <a:spcBef>
                <a:spcPts val="0"/>
              </a:spcBef>
              <a:spcAft>
                <a:spcPts val="0"/>
              </a:spcAft>
              <a:buNone/>
            </a:pPr>
            <a:r>
              <a:rPr lang="en" sz="1800">
                <a:solidFill>
                  <a:srgbClr val="FFFFFF"/>
                </a:solidFill>
              </a:rPr>
              <a:t>Hive time: 54.098 secs</a:t>
            </a:r>
            <a:endParaRPr sz="1800">
              <a:solidFill>
                <a:srgbClr val="FFFFFF"/>
              </a:solidFill>
            </a:endParaRPr>
          </a:p>
        </p:txBody>
      </p:sp>
      <p:pic>
        <p:nvPicPr>
          <p:cNvPr id="152" name="Google Shape;152;p23"/>
          <p:cNvPicPr preferRelativeResize="0"/>
          <p:nvPr/>
        </p:nvPicPr>
        <p:blipFill>
          <a:blip r:embed="rId3">
            <a:alphaModFix/>
          </a:blip>
          <a:stretch>
            <a:fillRect/>
          </a:stretch>
        </p:blipFill>
        <p:spPr>
          <a:xfrm>
            <a:off x="372275" y="852475"/>
            <a:ext cx="5452925" cy="304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2.  Calculate Gender Ratio</a:t>
            </a:r>
            <a:endParaRPr sz="2200" b="1">
              <a:solidFill>
                <a:schemeClr val="dk1"/>
              </a:solidFill>
            </a:endParaRPr>
          </a:p>
          <a:p>
            <a:pPr marL="0" lvl="0" indent="0" algn="l" rtl="0">
              <a:spcBef>
                <a:spcPts val="0"/>
              </a:spcBef>
              <a:spcAft>
                <a:spcPts val="0"/>
              </a:spcAft>
              <a:buNone/>
            </a:pPr>
            <a:endParaRPr/>
          </a:p>
        </p:txBody>
      </p:sp>
      <p:sp>
        <p:nvSpPr>
          <p:cNvPr id="158" name="Google Shape;158;p24"/>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4"/>
          <p:cNvSpPr txBox="1"/>
          <p:nvPr/>
        </p:nvSpPr>
        <p:spPr>
          <a:xfrm>
            <a:off x="231025" y="1252475"/>
            <a:ext cx="8649600" cy="34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9CB9C"/>
                </a:solidFill>
              </a:rPr>
              <a:t>SELECT gender, Count(*) / (select count(*) FROM Passenger) AS Sex_Ratio FROM passenger GROUP BY gender;</a:t>
            </a:r>
            <a:endParaRPr sz="2000">
              <a:solidFill>
                <a:srgbClr val="F9CB9C"/>
              </a:solidFill>
            </a:endParaRPr>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Clr>
                <a:schemeClr val="dk1"/>
              </a:buClr>
              <a:buSzPts val="1100"/>
              <a:buFont typeface="Arial"/>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subTitle" idx="1"/>
          </p:nvPr>
        </p:nvSpPr>
        <p:spPr>
          <a:xfrm>
            <a:off x="311700" y="391775"/>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165" name="Google Shape;165;p25"/>
          <p:cNvPicPr preferRelativeResize="0"/>
          <p:nvPr/>
        </p:nvPicPr>
        <p:blipFill>
          <a:blip r:embed="rId3">
            <a:alphaModFix/>
          </a:blip>
          <a:stretch>
            <a:fillRect/>
          </a:stretch>
        </p:blipFill>
        <p:spPr>
          <a:xfrm>
            <a:off x="152400" y="1490400"/>
            <a:ext cx="5764626" cy="3175580"/>
          </a:xfrm>
          <a:prstGeom prst="rect">
            <a:avLst/>
          </a:prstGeom>
          <a:noFill/>
          <a:ln>
            <a:noFill/>
          </a:ln>
        </p:spPr>
      </p:pic>
      <p:pic>
        <p:nvPicPr>
          <p:cNvPr id="166" name="Google Shape;166;p25"/>
          <p:cNvPicPr preferRelativeResize="0"/>
          <p:nvPr/>
        </p:nvPicPr>
        <p:blipFill>
          <a:blip r:embed="rId4">
            <a:alphaModFix/>
          </a:blip>
          <a:stretch>
            <a:fillRect/>
          </a:stretch>
        </p:blipFill>
        <p:spPr>
          <a:xfrm>
            <a:off x="6069425" y="1490400"/>
            <a:ext cx="2922174" cy="291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172" name="Google Shape;172;p26"/>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6"/>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174" name="Google Shape;174;p26"/>
          <p:cNvPicPr preferRelativeResize="0"/>
          <p:nvPr/>
        </p:nvPicPr>
        <p:blipFill>
          <a:blip r:embed="rId3">
            <a:alphaModFix/>
          </a:blip>
          <a:stretch>
            <a:fillRect/>
          </a:stretch>
        </p:blipFill>
        <p:spPr>
          <a:xfrm>
            <a:off x="311700" y="1602025"/>
            <a:ext cx="8173175" cy="207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sp>
        <p:nvSpPr>
          <p:cNvPr id="180" name="Google Shape;180;p27"/>
          <p:cNvSpPr txBox="1"/>
          <p:nvPr/>
        </p:nvSpPr>
        <p:spPr>
          <a:xfrm>
            <a:off x="5449500" y="3409750"/>
            <a:ext cx="3000000" cy="12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Oracle time: 0.035 secs</a:t>
            </a:r>
            <a:endParaRPr sz="1800">
              <a:solidFill>
                <a:srgbClr val="FFFFFF"/>
              </a:solidFill>
            </a:endParaRPr>
          </a:p>
          <a:p>
            <a:pPr marL="0" lvl="0" indent="0" algn="l" rtl="0">
              <a:spcBef>
                <a:spcPts val="0"/>
              </a:spcBef>
              <a:spcAft>
                <a:spcPts val="0"/>
              </a:spcAft>
              <a:buNone/>
            </a:pPr>
            <a:r>
              <a:rPr lang="en" sz="1800">
                <a:solidFill>
                  <a:srgbClr val="FFFFFF"/>
                </a:solidFill>
              </a:rPr>
              <a:t>Hive time: 83.313 secs</a:t>
            </a:r>
            <a:endParaRPr sz="1800">
              <a:solidFill>
                <a:srgbClr val="FFFFFF"/>
              </a:solidFill>
            </a:endParaRPr>
          </a:p>
        </p:txBody>
      </p:sp>
      <p:pic>
        <p:nvPicPr>
          <p:cNvPr id="181" name="Google Shape;181;p27"/>
          <p:cNvPicPr preferRelativeResize="0"/>
          <p:nvPr/>
        </p:nvPicPr>
        <p:blipFill>
          <a:blip r:embed="rId3">
            <a:alphaModFix/>
          </a:blip>
          <a:stretch>
            <a:fillRect/>
          </a:stretch>
        </p:blipFill>
        <p:spPr>
          <a:xfrm>
            <a:off x="428925" y="1133475"/>
            <a:ext cx="7372350" cy="1438275"/>
          </a:xfrm>
          <a:prstGeom prst="rect">
            <a:avLst/>
          </a:prstGeom>
          <a:noFill/>
          <a:ln>
            <a:noFill/>
          </a:ln>
        </p:spPr>
      </p:pic>
      <p:pic>
        <p:nvPicPr>
          <p:cNvPr id="182" name="Google Shape;182;p27"/>
          <p:cNvPicPr preferRelativeResize="0"/>
          <p:nvPr/>
        </p:nvPicPr>
        <p:blipFill>
          <a:blip r:embed="rId4">
            <a:alphaModFix/>
          </a:blip>
          <a:stretch>
            <a:fillRect/>
          </a:stretch>
        </p:blipFill>
        <p:spPr>
          <a:xfrm>
            <a:off x="428925" y="3263200"/>
            <a:ext cx="3940275" cy="116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3.  Flight Name which has route point at SF ( Nested Queries )</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a:p>
        </p:txBody>
      </p:sp>
      <p:sp>
        <p:nvSpPr>
          <p:cNvPr id="188" name="Google Shape;188;p28"/>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8"/>
          <p:cNvSpPr txBox="1"/>
          <p:nvPr/>
        </p:nvSpPr>
        <p:spPr>
          <a:xfrm>
            <a:off x="231025" y="1252475"/>
            <a:ext cx="8649600" cy="31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9CB9C"/>
                </a:solidFill>
              </a:rPr>
              <a:t>SELECT Flight_name FROM Flight </a:t>
            </a:r>
            <a:endParaRPr sz="2000">
              <a:solidFill>
                <a:srgbClr val="F9CB9C"/>
              </a:solidFill>
            </a:endParaRPr>
          </a:p>
          <a:p>
            <a:pPr marL="0" lvl="0" indent="0" algn="l" rtl="0">
              <a:spcBef>
                <a:spcPts val="0"/>
              </a:spcBef>
              <a:spcAft>
                <a:spcPts val="0"/>
              </a:spcAft>
              <a:buNone/>
            </a:pPr>
            <a:r>
              <a:rPr lang="en" sz="2000">
                <a:solidFill>
                  <a:srgbClr val="F9CB9C"/>
                </a:solidFill>
              </a:rPr>
              <a:t>WHERE  FLIGHT_NUMBER IN </a:t>
            </a:r>
            <a:endParaRPr sz="2000">
              <a:solidFill>
                <a:srgbClr val="F9CB9C"/>
              </a:solidFill>
            </a:endParaRPr>
          </a:p>
          <a:p>
            <a:pPr marL="0" lvl="0" indent="0" algn="l" rtl="0">
              <a:spcBef>
                <a:spcPts val="0"/>
              </a:spcBef>
              <a:spcAft>
                <a:spcPts val="0"/>
              </a:spcAft>
              <a:buNone/>
            </a:pPr>
            <a:r>
              <a:rPr lang="en" sz="2000">
                <a:solidFill>
                  <a:srgbClr val="F9CB9C"/>
                </a:solidFill>
              </a:rPr>
              <a:t>(SELECT FLIGHT_NUMBER FROM route WHERE route.route_point='San Francisco');</a:t>
            </a:r>
            <a:endParaRPr sz="2000">
              <a:solidFill>
                <a:srgbClr val="F9CB9C"/>
              </a:solidFill>
            </a:endParaRPr>
          </a:p>
          <a:p>
            <a:pPr marL="0" lvl="0" indent="0" algn="l" rtl="0">
              <a:spcBef>
                <a:spcPts val="0"/>
              </a:spcBef>
              <a:spcAft>
                <a:spcPts val="0"/>
              </a:spcAft>
              <a:buNone/>
            </a:pP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subTitle" idx="1"/>
          </p:nvPr>
        </p:nvSpPr>
        <p:spPr>
          <a:xfrm>
            <a:off x="261475" y="482200"/>
            <a:ext cx="85206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195" name="Google Shape;195;p29"/>
          <p:cNvPicPr preferRelativeResize="0"/>
          <p:nvPr/>
        </p:nvPicPr>
        <p:blipFill>
          <a:blip r:embed="rId3">
            <a:alphaModFix/>
          </a:blip>
          <a:stretch>
            <a:fillRect/>
          </a:stretch>
        </p:blipFill>
        <p:spPr>
          <a:xfrm>
            <a:off x="152400" y="1147000"/>
            <a:ext cx="5185199" cy="3722401"/>
          </a:xfrm>
          <a:prstGeom prst="rect">
            <a:avLst/>
          </a:prstGeom>
          <a:noFill/>
          <a:ln>
            <a:noFill/>
          </a:ln>
        </p:spPr>
      </p:pic>
      <p:pic>
        <p:nvPicPr>
          <p:cNvPr id="196" name="Google Shape;196;p29"/>
          <p:cNvPicPr preferRelativeResize="0"/>
          <p:nvPr/>
        </p:nvPicPr>
        <p:blipFill>
          <a:blip r:embed="rId4">
            <a:alphaModFix/>
          </a:blip>
          <a:stretch>
            <a:fillRect/>
          </a:stretch>
        </p:blipFill>
        <p:spPr>
          <a:xfrm>
            <a:off x="5498475" y="1148152"/>
            <a:ext cx="3543074" cy="341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202" name="Google Shape;202;p30"/>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30"/>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204" name="Google Shape;204;p30"/>
          <p:cNvPicPr preferRelativeResize="0"/>
          <p:nvPr/>
        </p:nvPicPr>
        <p:blipFill>
          <a:blip r:embed="rId3">
            <a:alphaModFix/>
          </a:blip>
          <a:stretch>
            <a:fillRect/>
          </a:stretch>
        </p:blipFill>
        <p:spPr>
          <a:xfrm>
            <a:off x="473075" y="1399250"/>
            <a:ext cx="7700100" cy="234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subTitle" idx="1"/>
          </p:nvPr>
        </p:nvSpPr>
        <p:spPr>
          <a:xfrm>
            <a:off x="261475" y="221000"/>
            <a:ext cx="8520600" cy="5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Hive Output</a:t>
            </a:r>
            <a:endParaRPr/>
          </a:p>
        </p:txBody>
      </p:sp>
      <p:sp>
        <p:nvSpPr>
          <p:cNvPr id="210" name="Google Shape;210;p31"/>
          <p:cNvSpPr txBox="1"/>
          <p:nvPr/>
        </p:nvSpPr>
        <p:spPr>
          <a:xfrm>
            <a:off x="261475" y="2159875"/>
            <a:ext cx="8397900" cy="18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2000"/>
          </a:p>
          <a:p>
            <a:pPr marL="0" lvl="0" indent="0" algn="l" rtl="0">
              <a:spcBef>
                <a:spcPts val="0"/>
              </a:spcBef>
              <a:spcAft>
                <a:spcPts val="0"/>
              </a:spcAft>
              <a:buNone/>
            </a:pPr>
            <a:endParaRPr sz="1800"/>
          </a:p>
        </p:txBody>
      </p:sp>
      <p:pic>
        <p:nvPicPr>
          <p:cNvPr id="211" name="Google Shape;211;p31"/>
          <p:cNvPicPr preferRelativeResize="0"/>
          <p:nvPr/>
        </p:nvPicPr>
        <p:blipFill>
          <a:blip r:embed="rId3">
            <a:alphaModFix/>
          </a:blip>
          <a:stretch>
            <a:fillRect/>
          </a:stretch>
        </p:blipFill>
        <p:spPr>
          <a:xfrm>
            <a:off x="102175" y="1181488"/>
            <a:ext cx="8839201" cy="550402"/>
          </a:xfrm>
          <a:prstGeom prst="rect">
            <a:avLst/>
          </a:prstGeom>
          <a:noFill/>
          <a:ln>
            <a:noFill/>
          </a:ln>
        </p:spPr>
      </p:pic>
      <p:pic>
        <p:nvPicPr>
          <p:cNvPr id="212" name="Google Shape;212;p31"/>
          <p:cNvPicPr preferRelativeResize="0"/>
          <p:nvPr/>
        </p:nvPicPr>
        <p:blipFill>
          <a:blip r:embed="rId4">
            <a:alphaModFix/>
          </a:blip>
          <a:stretch>
            <a:fillRect/>
          </a:stretch>
        </p:blipFill>
        <p:spPr>
          <a:xfrm>
            <a:off x="0" y="2020650"/>
            <a:ext cx="9143999" cy="2143125"/>
          </a:xfrm>
          <a:prstGeom prst="rect">
            <a:avLst/>
          </a:prstGeom>
          <a:noFill/>
          <a:ln>
            <a:noFill/>
          </a:ln>
        </p:spPr>
      </p:pic>
      <p:sp>
        <p:nvSpPr>
          <p:cNvPr id="213" name="Google Shape;213;p31"/>
          <p:cNvSpPr txBox="1"/>
          <p:nvPr/>
        </p:nvSpPr>
        <p:spPr>
          <a:xfrm>
            <a:off x="2176100" y="4233500"/>
            <a:ext cx="3244200" cy="7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FFFFFF"/>
                </a:solidFill>
              </a:rPr>
              <a:t>Oracle time: 0.003 secs</a:t>
            </a:r>
            <a:endParaRPr sz="1600" b="1" dirty="0">
              <a:solidFill>
                <a:srgbClr val="FFFFFF"/>
              </a:solidFill>
            </a:endParaRPr>
          </a:p>
          <a:p>
            <a:pPr marL="0" lvl="0" indent="0" algn="l" rtl="0">
              <a:spcBef>
                <a:spcPts val="0"/>
              </a:spcBef>
              <a:spcAft>
                <a:spcPts val="0"/>
              </a:spcAft>
              <a:buNone/>
            </a:pPr>
            <a:r>
              <a:rPr lang="en" sz="1600" b="1">
                <a:solidFill>
                  <a:srgbClr val="FFFFFF"/>
                </a:solidFill>
              </a:rPr>
              <a:t>Hive time: 57.785 secs</a:t>
            </a:r>
          </a:p>
          <a:p>
            <a:pPr marL="0" lvl="0" indent="0" algn="l" rtl="0">
              <a:spcBef>
                <a:spcPts val="0"/>
              </a:spcBef>
              <a:spcAft>
                <a:spcPts val="0"/>
              </a:spcAft>
              <a:buNone/>
            </a:pPr>
            <a:endParaRPr sz="16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11700" y="456450"/>
            <a:ext cx="8520600" cy="80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Overview</a:t>
            </a:r>
            <a:endParaRPr sz="3000"/>
          </a:p>
        </p:txBody>
      </p:sp>
      <p:sp>
        <p:nvSpPr>
          <p:cNvPr id="93" name="Google Shape;93;p14"/>
          <p:cNvSpPr txBox="1">
            <a:spLocks noGrp="1"/>
          </p:cNvSpPr>
          <p:nvPr>
            <p:ph type="subTitle" idx="1"/>
          </p:nvPr>
        </p:nvSpPr>
        <p:spPr>
          <a:xfrm>
            <a:off x="311700" y="1651925"/>
            <a:ext cx="8520600" cy="3063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9CB9C"/>
              </a:buClr>
              <a:buSzPts val="2000"/>
              <a:buChar char="●"/>
            </a:pPr>
            <a:r>
              <a:rPr lang="en" sz="2000">
                <a:solidFill>
                  <a:srgbClr val="F9CB9C"/>
                </a:solidFill>
              </a:rPr>
              <a:t>Dataset</a:t>
            </a:r>
            <a:endParaRPr sz="2000">
              <a:solidFill>
                <a:srgbClr val="F9CB9C"/>
              </a:solidFill>
            </a:endParaRPr>
          </a:p>
          <a:p>
            <a:pPr marL="457200" lvl="0" indent="-355600" algn="l" rtl="0">
              <a:spcBef>
                <a:spcPts val="0"/>
              </a:spcBef>
              <a:spcAft>
                <a:spcPts val="0"/>
              </a:spcAft>
              <a:buClr>
                <a:srgbClr val="F9CB9C"/>
              </a:buClr>
              <a:buSzPts val="2000"/>
              <a:buChar char="●"/>
            </a:pPr>
            <a:r>
              <a:rPr lang="en" sz="2000">
                <a:solidFill>
                  <a:srgbClr val="F9CB9C"/>
                </a:solidFill>
              </a:rPr>
              <a:t>Queries (Oracle SQL and Hive)</a:t>
            </a:r>
            <a:endParaRPr sz="2000">
              <a:solidFill>
                <a:srgbClr val="F9CB9C"/>
              </a:solidFill>
            </a:endParaRPr>
          </a:p>
          <a:p>
            <a:pPr marL="457200" lvl="0" indent="-355600" algn="l" rtl="0">
              <a:spcBef>
                <a:spcPts val="0"/>
              </a:spcBef>
              <a:spcAft>
                <a:spcPts val="0"/>
              </a:spcAft>
              <a:buClr>
                <a:srgbClr val="F9CB9C"/>
              </a:buClr>
              <a:buSzPts val="2000"/>
              <a:buChar char="●"/>
            </a:pPr>
            <a:r>
              <a:rPr lang="en" sz="2000">
                <a:solidFill>
                  <a:srgbClr val="F9CB9C"/>
                </a:solidFill>
              </a:rPr>
              <a:t>Oracle Query Plans</a:t>
            </a:r>
            <a:endParaRPr sz="2000">
              <a:solidFill>
                <a:srgbClr val="F9CB9C"/>
              </a:solidFill>
            </a:endParaRPr>
          </a:p>
          <a:p>
            <a:pPr marL="457200" lvl="0" indent="-355600" algn="l" rtl="0">
              <a:spcBef>
                <a:spcPts val="0"/>
              </a:spcBef>
              <a:spcAft>
                <a:spcPts val="0"/>
              </a:spcAft>
              <a:buClr>
                <a:srgbClr val="F9CB9C"/>
              </a:buClr>
              <a:buSzPts val="2000"/>
              <a:buChar char="●"/>
            </a:pPr>
            <a:r>
              <a:rPr lang="en" sz="2000">
                <a:solidFill>
                  <a:srgbClr val="F9CB9C"/>
                </a:solidFill>
              </a:rPr>
              <a:t>Hive Query</a:t>
            </a:r>
            <a:endParaRPr sz="2000">
              <a:solidFill>
                <a:srgbClr val="F9CB9C"/>
              </a:solidFill>
            </a:endParaRPr>
          </a:p>
          <a:p>
            <a:pPr marL="457200" lvl="0" indent="-355600" algn="l" rtl="0">
              <a:spcBef>
                <a:spcPts val="0"/>
              </a:spcBef>
              <a:spcAft>
                <a:spcPts val="0"/>
              </a:spcAft>
              <a:buClr>
                <a:srgbClr val="F9CB9C"/>
              </a:buClr>
              <a:buSzPts val="2000"/>
              <a:buChar char="●"/>
            </a:pPr>
            <a:r>
              <a:rPr lang="en" sz="2000">
                <a:solidFill>
                  <a:srgbClr val="F9CB9C"/>
                </a:solidFill>
              </a:rPr>
              <a:t>Running time for Oracle and Hive</a:t>
            </a:r>
            <a:endParaRPr sz="2000">
              <a:solidFill>
                <a:srgbClr val="F9CB9C"/>
              </a:solidFill>
            </a:endParaRPr>
          </a:p>
          <a:p>
            <a:pPr marL="457200" lvl="0" indent="-355600" algn="l" rtl="0">
              <a:spcBef>
                <a:spcPts val="0"/>
              </a:spcBef>
              <a:spcAft>
                <a:spcPts val="0"/>
              </a:spcAft>
              <a:buClr>
                <a:srgbClr val="F9CB9C"/>
              </a:buClr>
              <a:buSzPts val="2000"/>
              <a:buChar char="●"/>
            </a:pPr>
            <a:r>
              <a:rPr lang="en" sz="2000">
                <a:solidFill>
                  <a:srgbClr val="F9CB9C"/>
                </a:solidFill>
              </a:rPr>
              <a:t>Challenges</a:t>
            </a:r>
            <a:endParaRPr sz="2000">
              <a:solidFill>
                <a:srgbClr val="F9CB9C"/>
              </a:solidFill>
            </a:endParaRPr>
          </a:p>
          <a:p>
            <a:pPr marL="457200" lvl="0" indent="-355600" algn="l" rtl="0">
              <a:spcBef>
                <a:spcPts val="0"/>
              </a:spcBef>
              <a:spcAft>
                <a:spcPts val="0"/>
              </a:spcAft>
              <a:buClr>
                <a:srgbClr val="F9CB9C"/>
              </a:buClr>
              <a:buSzPts val="2000"/>
              <a:buChar char="●"/>
            </a:pPr>
            <a:r>
              <a:rPr lang="en" sz="2000">
                <a:solidFill>
                  <a:srgbClr val="F9CB9C"/>
                </a:solidFill>
              </a:rPr>
              <a:t>Conclusion</a:t>
            </a:r>
            <a:endParaRPr sz="2000">
              <a:solidFill>
                <a:srgbClr val="F9CB9C"/>
              </a:solidFill>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4. Distinct Female Passengers (3 way join)</a:t>
            </a:r>
            <a:endParaRPr sz="1200" b="1">
              <a:solidFill>
                <a:schemeClr val="dk1"/>
              </a:solidFill>
            </a:endParaRPr>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a:p>
        </p:txBody>
      </p:sp>
      <p:sp>
        <p:nvSpPr>
          <p:cNvPr id="219" name="Google Shape;219;p32"/>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32"/>
          <p:cNvSpPr txBox="1"/>
          <p:nvPr/>
        </p:nvSpPr>
        <p:spPr>
          <a:xfrm>
            <a:off x="231025" y="1212275"/>
            <a:ext cx="8649600" cy="31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CE5CD"/>
                </a:solidFill>
              </a:rPr>
              <a:t>SELECT distinct(Passenger_name) FROM passenger p INNER JOIN Flight t ON p.FLIGHT_NUMBER = t.FLIGHT_NUMBER INNER JOIN route r ON p.FLIGHT_NUMBER = r.FLIGHT_NUMBER WHERE gender='F';</a:t>
            </a:r>
            <a:endParaRPr sz="2000" b="1">
              <a:solidFill>
                <a:srgbClr val="FCE5CD"/>
              </a:solidFill>
            </a:endParaRPr>
          </a:p>
          <a:p>
            <a:pPr marL="0" lvl="0" indent="0" algn="l" rtl="0">
              <a:spcBef>
                <a:spcPts val="0"/>
              </a:spcBef>
              <a:spcAft>
                <a:spcPts val="0"/>
              </a:spcAft>
              <a:buNone/>
            </a:pPr>
            <a:endParaRPr sz="12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subTitle" idx="1"/>
          </p:nvPr>
        </p:nvSpPr>
        <p:spPr>
          <a:xfrm>
            <a:off x="261475" y="492275"/>
            <a:ext cx="85206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sp>
        <p:nvSpPr>
          <p:cNvPr id="226" name="Google Shape;226;p33"/>
          <p:cNvSpPr txBox="1">
            <a:spLocks noGrp="1"/>
          </p:cNvSpPr>
          <p:nvPr>
            <p:ph type="subTitle" idx="1"/>
          </p:nvPr>
        </p:nvSpPr>
        <p:spPr>
          <a:xfrm>
            <a:off x="5558150" y="492275"/>
            <a:ext cx="23604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Query Plan</a:t>
            </a:r>
            <a:endParaRPr/>
          </a:p>
        </p:txBody>
      </p:sp>
      <p:pic>
        <p:nvPicPr>
          <p:cNvPr id="227" name="Google Shape;227;p33"/>
          <p:cNvPicPr preferRelativeResize="0"/>
          <p:nvPr/>
        </p:nvPicPr>
        <p:blipFill>
          <a:blip r:embed="rId3">
            <a:alphaModFix/>
          </a:blip>
          <a:stretch>
            <a:fillRect/>
          </a:stretch>
        </p:blipFill>
        <p:spPr>
          <a:xfrm>
            <a:off x="152400" y="1147175"/>
            <a:ext cx="4840401" cy="3290688"/>
          </a:xfrm>
          <a:prstGeom prst="rect">
            <a:avLst/>
          </a:prstGeom>
          <a:noFill/>
          <a:ln>
            <a:noFill/>
          </a:ln>
        </p:spPr>
      </p:pic>
      <p:pic>
        <p:nvPicPr>
          <p:cNvPr id="228" name="Google Shape;228;p33"/>
          <p:cNvPicPr preferRelativeResize="0"/>
          <p:nvPr/>
        </p:nvPicPr>
        <p:blipFill>
          <a:blip r:embed="rId4">
            <a:alphaModFix/>
          </a:blip>
          <a:stretch>
            <a:fillRect/>
          </a:stretch>
        </p:blipFill>
        <p:spPr>
          <a:xfrm>
            <a:off x="5096676" y="1470675"/>
            <a:ext cx="3846399" cy="28486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234" name="Google Shape;234;p34"/>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34"/>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236" name="Google Shape;236;p34"/>
          <p:cNvPicPr preferRelativeResize="0"/>
          <p:nvPr/>
        </p:nvPicPr>
        <p:blipFill>
          <a:blip r:embed="rId3">
            <a:alphaModFix/>
          </a:blip>
          <a:stretch>
            <a:fillRect/>
          </a:stretch>
        </p:blipFill>
        <p:spPr>
          <a:xfrm>
            <a:off x="311700" y="1225600"/>
            <a:ext cx="8208899" cy="348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subTitle" idx="1"/>
          </p:nvPr>
        </p:nvSpPr>
        <p:spPr>
          <a:xfrm>
            <a:off x="261475" y="221000"/>
            <a:ext cx="8520600" cy="5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Hive Output</a:t>
            </a:r>
            <a:endParaRPr/>
          </a:p>
        </p:txBody>
      </p:sp>
      <p:sp>
        <p:nvSpPr>
          <p:cNvPr id="242" name="Google Shape;242;p35"/>
          <p:cNvSpPr txBox="1"/>
          <p:nvPr/>
        </p:nvSpPr>
        <p:spPr>
          <a:xfrm>
            <a:off x="471850" y="3520850"/>
            <a:ext cx="3000000" cy="8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rPr>
              <a:t>Oracle time:0.068 secs</a:t>
            </a:r>
            <a:endParaRPr sz="1800" dirty="0">
              <a:solidFill>
                <a:srgbClr val="FFFFFF"/>
              </a:solidFill>
            </a:endParaRPr>
          </a:p>
          <a:p>
            <a:pPr marL="0" lvl="0" indent="0" algn="l" rtl="0">
              <a:spcBef>
                <a:spcPts val="0"/>
              </a:spcBef>
              <a:spcAft>
                <a:spcPts val="0"/>
              </a:spcAft>
              <a:buNone/>
            </a:pPr>
            <a:r>
              <a:rPr lang="en" sz="1800" dirty="0">
                <a:solidFill>
                  <a:srgbClr val="FFFFFF"/>
                </a:solidFill>
              </a:rPr>
              <a:t>Hive time: 77.274 secs</a:t>
            </a:r>
          </a:p>
          <a:p>
            <a:pPr marL="0" lvl="0" indent="0" algn="l" rtl="0">
              <a:spcBef>
                <a:spcPts val="0"/>
              </a:spcBef>
              <a:spcAft>
                <a:spcPts val="0"/>
              </a:spcAft>
              <a:buNone/>
            </a:pPr>
            <a:r>
              <a:rPr lang="en" sz="1800" dirty="0">
                <a:solidFill>
                  <a:srgbClr val="FFFFFF"/>
                </a:solidFill>
              </a:rPr>
              <a:t>2 mappers and 2 reducers </a:t>
            </a:r>
            <a:endParaRPr sz="1800" dirty="0">
              <a:solidFill>
                <a:srgbClr val="FFFFFF"/>
              </a:solidFill>
            </a:endParaRPr>
          </a:p>
        </p:txBody>
      </p:sp>
      <p:pic>
        <p:nvPicPr>
          <p:cNvPr id="243" name="Google Shape;243;p35"/>
          <p:cNvPicPr preferRelativeResize="0"/>
          <p:nvPr/>
        </p:nvPicPr>
        <p:blipFill>
          <a:blip r:embed="rId3">
            <a:alphaModFix/>
          </a:blip>
          <a:stretch>
            <a:fillRect/>
          </a:stretch>
        </p:blipFill>
        <p:spPr>
          <a:xfrm>
            <a:off x="368625" y="1320750"/>
            <a:ext cx="6191313" cy="1815300"/>
          </a:xfrm>
          <a:prstGeom prst="rect">
            <a:avLst/>
          </a:prstGeom>
          <a:noFill/>
          <a:ln>
            <a:noFill/>
          </a:ln>
        </p:spPr>
      </p:pic>
      <p:pic>
        <p:nvPicPr>
          <p:cNvPr id="244" name="Google Shape;244;p35"/>
          <p:cNvPicPr preferRelativeResize="0"/>
          <p:nvPr/>
        </p:nvPicPr>
        <p:blipFill>
          <a:blip r:embed="rId4">
            <a:alphaModFix/>
          </a:blip>
          <a:stretch>
            <a:fillRect/>
          </a:stretch>
        </p:blipFill>
        <p:spPr>
          <a:xfrm>
            <a:off x="6712338" y="905900"/>
            <a:ext cx="2279262" cy="23898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Count number of Flight Stops for each flight</a:t>
            </a:r>
            <a:endParaRPr/>
          </a:p>
        </p:txBody>
      </p:sp>
      <p:sp>
        <p:nvSpPr>
          <p:cNvPr id="250" name="Google Shape;250;p36"/>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251" name="Google Shape;251;p36"/>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9CB9C"/>
                </a:solidFill>
              </a:rPr>
              <a:t>SELECT  r.FLIGHT_NUMBER, count(r.ROUTE_POINT) as FlightStops FROM Flight t INNER JOIN Route r on t.FLIGHT_NUMBER = r.FLIGHT_NUMBER group by t.FLIGHT_NUMBER ;</a:t>
            </a:r>
            <a:endParaRPr sz="2000">
              <a:solidFill>
                <a:srgbClr val="F9CB9C"/>
              </a:solidFill>
            </a:endParaRPr>
          </a:p>
          <a:p>
            <a:pPr marL="0" lvl="0" indent="0" algn="l" rtl="0">
              <a:spcBef>
                <a:spcPts val="0"/>
              </a:spcBef>
              <a:spcAft>
                <a:spcPts val="0"/>
              </a:spcAft>
              <a:buNone/>
            </a:pPr>
            <a:endParaRPr sz="2000"/>
          </a:p>
          <a:p>
            <a:pPr marL="0" lvl="0" indent="0" algn="l" rtl="0">
              <a:spcBef>
                <a:spcPts val="0"/>
              </a:spcBef>
              <a:spcAft>
                <a:spcPts val="0"/>
              </a:spcAft>
              <a:buClr>
                <a:schemeClr val="dk1"/>
              </a:buClr>
              <a:buSzPts val="1100"/>
              <a:buFont typeface="Arial"/>
              <a:buNone/>
            </a:pP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subTitle" idx="1"/>
          </p:nvPr>
        </p:nvSpPr>
        <p:spPr>
          <a:xfrm>
            <a:off x="261475" y="502350"/>
            <a:ext cx="8520600" cy="4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257" name="Google Shape;257;p37"/>
          <p:cNvPicPr preferRelativeResize="0"/>
          <p:nvPr/>
        </p:nvPicPr>
        <p:blipFill>
          <a:blip r:embed="rId3">
            <a:alphaModFix/>
          </a:blip>
          <a:stretch>
            <a:fillRect/>
          </a:stretch>
        </p:blipFill>
        <p:spPr>
          <a:xfrm>
            <a:off x="261475" y="1380850"/>
            <a:ext cx="5828425" cy="3201850"/>
          </a:xfrm>
          <a:prstGeom prst="rect">
            <a:avLst/>
          </a:prstGeom>
          <a:noFill/>
          <a:ln>
            <a:noFill/>
          </a:ln>
        </p:spPr>
      </p:pic>
      <p:pic>
        <p:nvPicPr>
          <p:cNvPr id="258" name="Google Shape;258;p37"/>
          <p:cNvPicPr preferRelativeResize="0"/>
          <p:nvPr/>
        </p:nvPicPr>
        <p:blipFill>
          <a:blip r:embed="rId4">
            <a:alphaModFix/>
          </a:blip>
          <a:stretch>
            <a:fillRect/>
          </a:stretch>
        </p:blipFill>
        <p:spPr>
          <a:xfrm>
            <a:off x="6242300" y="1147050"/>
            <a:ext cx="2749300" cy="17918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264" name="Google Shape;264;p38"/>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8"/>
          <p:cNvSpPr txBox="1"/>
          <p:nvPr/>
        </p:nvSpPr>
        <p:spPr>
          <a:xfrm>
            <a:off x="522375" y="1225600"/>
            <a:ext cx="7413900" cy="3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sp>
        <p:nvSpPr>
          <p:cNvPr id="266" name="Google Shape;266;p38"/>
          <p:cNvSpPr txBox="1"/>
          <p:nvPr/>
        </p:nvSpPr>
        <p:spPr>
          <a:xfrm>
            <a:off x="5534550" y="1273325"/>
            <a:ext cx="2205900" cy="9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Oracle Time: 0.11 secs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Hive Time: 61.207 secs</a:t>
            </a:r>
            <a:endParaRPr>
              <a:latin typeface="Lato"/>
              <a:ea typeface="Lato"/>
              <a:cs typeface="Lato"/>
              <a:sym typeface="Lato"/>
            </a:endParaRPr>
          </a:p>
        </p:txBody>
      </p:sp>
      <p:pic>
        <p:nvPicPr>
          <p:cNvPr id="267" name="Google Shape;267;p38"/>
          <p:cNvPicPr preferRelativeResize="0"/>
          <p:nvPr/>
        </p:nvPicPr>
        <p:blipFill>
          <a:blip r:embed="rId3">
            <a:alphaModFix/>
          </a:blip>
          <a:stretch>
            <a:fillRect/>
          </a:stretch>
        </p:blipFill>
        <p:spPr>
          <a:xfrm>
            <a:off x="212163" y="1273325"/>
            <a:ext cx="8620125" cy="3543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pic>
        <p:nvPicPr>
          <p:cNvPr id="273" name="Google Shape;273;p39"/>
          <p:cNvPicPr preferRelativeResize="0"/>
          <p:nvPr/>
        </p:nvPicPr>
        <p:blipFill>
          <a:blip r:embed="rId3">
            <a:alphaModFix/>
          </a:blip>
          <a:stretch>
            <a:fillRect/>
          </a:stretch>
        </p:blipFill>
        <p:spPr>
          <a:xfrm>
            <a:off x="152400" y="1147100"/>
            <a:ext cx="6648450" cy="1295400"/>
          </a:xfrm>
          <a:prstGeom prst="rect">
            <a:avLst/>
          </a:prstGeom>
          <a:noFill/>
          <a:ln>
            <a:noFill/>
          </a:ln>
        </p:spPr>
      </p:pic>
      <p:pic>
        <p:nvPicPr>
          <p:cNvPr id="274" name="Google Shape;274;p39"/>
          <p:cNvPicPr preferRelativeResize="0"/>
          <p:nvPr/>
        </p:nvPicPr>
        <p:blipFill>
          <a:blip r:embed="rId4">
            <a:alphaModFix/>
          </a:blip>
          <a:stretch>
            <a:fillRect/>
          </a:stretch>
        </p:blipFill>
        <p:spPr>
          <a:xfrm>
            <a:off x="152400" y="2594900"/>
            <a:ext cx="4874075" cy="1952625"/>
          </a:xfrm>
          <a:prstGeom prst="rect">
            <a:avLst/>
          </a:prstGeom>
          <a:noFill/>
          <a:ln>
            <a:noFill/>
          </a:ln>
        </p:spPr>
      </p:pic>
      <p:sp>
        <p:nvSpPr>
          <p:cNvPr id="275" name="Google Shape;275;p39"/>
          <p:cNvSpPr txBox="1"/>
          <p:nvPr/>
        </p:nvSpPr>
        <p:spPr>
          <a:xfrm>
            <a:off x="5552350" y="2782775"/>
            <a:ext cx="3000000" cy="9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rPr>
              <a:t>Oracle time: 0.035 secs</a:t>
            </a:r>
            <a:endParaRPr sz="1700" b="1">
              <a:solidFill>
                <a:srgbClr val="FFFFFF"/>
              </a:solidFill>
            </a:endParaRPr>
          </a:p>
          <a:p>
            <a:pPr marL="0" lvl="0" indent="0" algn="l" rtl="0">
              <a:spcBef>
                <a:spcPts val="0"/>
              </a:spcBef>
              <a:spcAft>
                <a:spcPts val="0"/>
              </a:spcAft>
              <a:buNone/>
            </a:pPr>
            <a:r>
              <a:rPr lang="en" sz="1700" b="1">
                <a:solidFill>
                  <a:srgbClr val="FFFFFF"/>
                </a:solidFill>
              </a:rPr>
              <a:t>Hive time: 74.222 secs</a:t>
            </a:r>
            <a:endParaRPr sz="1700" b="1">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subTitle" idx="1"/>
          </p:nvPr>
        </p:nvSpPr>
        <p:spPr>
          <a:xfrm>
            <a:off x="164225" y="126400"/>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Multiple Table Insert </a:t>
            </a:r>
            <a:endParaRPr/>
          </a:p>
        </p:txBody>
      </p:sp>
      <p:sp>
        <p:nvSpPr>
          <p:cNvPr id="281" name="Google Shape;281;p40"/>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282" name="Google Shape;282;p40"/>
          <p:cNvSpPr txBox="1"/>
          <p:nvPr/>
        </p:nvSpPr>
        <p:spPr>
          <a:xfrm>
            <a:off x="473075" y="658950"/>
            <a:ext cx="7383300" cy="382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a:solidFill>
                  <a:srgbClr val="F9CB9C"/>
                </a:solidFill>
              </a:rPr>
              <a:t>create table flightnbr(fl_number int) row format delimited fields terminated by ',';</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create table flightname(fl_nm string) row format delimited fields terminated by ',';</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create table flight_sr_des(sr string, des string) row format delimited fields terminated by ',';</a:t>
            </a:r>
            <a:endParaRPr sz="2000">
              <a:solidFill>
                <a:srgbClr val="F9CB9C"/>
              </a:solidFill>
            </a:endParaRPr>
          </a:p>
          <a:p>
            <a:pPr marL="0" marR="0" lvl="0" indent="0" algn="l" rtl="0">
              <a:lnSpc>
                <a:spcPct val="100000"/>
              </a:lnSpc>
              <a:spcBef>
                <a:spcPts val="0"/>
              </a:spcBef>
              <a:spcAft>
                <a:spcPts val="0"/>
              </a:spcAft>
              <a:buNone/>
            </a:pP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from flight</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    &gt; insert overwrite table flightnbr</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    &gt; select flight_number</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    &gt; insert overwrite table flightname</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    &gt; select flight_name</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    &gt; insert overwrite table flight_sr_des</a:t>
            </a:r>
            <a:endParaRPr sz="2000">
              <a:solidFill>
                <a:srgbClr val="F9CB9C"/>
              </a:solidFill>
            </a:endParaRPr>
          </a:p>
          <a:p>
            <a:pPr marL="0" marR="0" lvl="0" indent="0" algn="l" rtl="0">
              <a:lnSpc>
                <a:spcPct val="100000"/>
              </a:lnSpc>
              <a:spcBef>
                <a:spcPts val="0"/>
              </a:spcBef>
              <a:spcAft>
                <a:spcPts val="0"/>
              </a:spcAft>
              <a:buNone/>
            </a:pPr>
            <a:r>
              <a:rPr lang="en" sz="2000">
                <a:solidFill>
                  <a:srgbClr val="F9CB9C"/>
                </a:solidFill>
              </a:rPr>
              <a:t>    &gt; select flight_source, destination ;</a:t>
            </a:r>
            <a:endParaRPr sz="2000">
              <a:solidFill>
                <a:srgbClr val="F9CB9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pic>
        <p:nvPicPr>
          <p:cNvPr id="288" name="Google Shape;288;p41"/>
          <p:cNvPicPr preferRelativeResize="0"/>
          <p:nvPr/>
        </p:nvPicPr>
        <p:blipFill>
          <a:blip r:embed="rId3">
            <a:alphaModFix/>
          </a:blip>
          <a:stretch>
            <a:fillRect/>
          </a:stretch>
        </p:blipFill>
        <p:spPr>
          <a:xfrm>
            <a:off x="4834325" y="3134175"/>
            <a:ext cx="3686175" cy="1609725"/>
          </a:xfrm>
          <a:prstGeom prst="rect">
            <a:avLst/>
          </a:prstGeom>
          <a:noFill/>
          <a:ln>
            <a:noFill/>
          </a:ln>
        </p:spPr>
      </p:pic>
      <p:pic>
        <p:nvPicPr>
          <p:cNvPr id="289" name="Google Shape;289;p41"/>
          <p:cNvPicPr preferRelativeResize="0"/>
          <p:nvPr/>
        </p:nvPicPr>
        <p:blipFill>
          <a:blip r:embed="rId4">
            <a:alphaModFix/>
          </a:blip>
          <a:stretch>
            <a:fillRect/>
          </a:stretch>
        </p:blipFill>
        <p:spPr>
          <a:xfrm>
            <a:off x="449250" y="3086550"/>
            <a:ext cx="3562350" cy="1704975"/>
          </a:xfrm>
          <a:prstGeom prst="rect">
            <a:avLst/>
          </a:prstGeom>
          <a:noFill/>
          <a:ln>
            <a:noFill/>
          </a:ln>
        </p:spPr>
      </p:pic>
      <p:pic>
        <p:nvPicPr>
          <p:cNvPr id="290" name="Google Shape;290;p41"/>
          <p:cNvPicPr preferRelativeResize="0"/>
          <p:nvPr/>
        </p:nvPicPr>
        <p:blipFill>
          <a:blip r:embed="rId5">
            <a:alphaModFix/>
          </a:blip>
          <a:stretch>
            <a:fillRect/>
          </a:stretch>
        </p:blipFill>
        <p:spPr>
          <a:xfrm>
            <a:off x="4572000" y="841550"/>
            <a:ext cx="3971925" cy="1581150"/>
          </a:xfrm>
          <a:prstGeom prst="rect">
            <a:avLst/>
          </a:prstGeom>
          <a:noFill/>
          <a:ln>
            <a:noFill/>
          </a:ln>
        </p:spPr>
      </p:pic>
      <p:pic>
        <p:nvPicPr>
          <p:cNvPr id="291" name="Google Shape;291;p41"/>
          <p:cNvPicPr preferRelativeResize="0"/>
          <p:nvPr/>
        </p:nvPicPr>
        <p:blipFill>
          <a:blip r:embed="rId6">
            <a:alphaModFix/>
          </a:blip>
          <a:stretch>
            <a:fillRect/>
          </a:stretch>
        </p:blipFill>
        <p:spPr>
          <a:xfrm>
            <a:off x="336525" y="725950"/>
            <a:ext cx="3787792" cy="1986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subTitle" idx="1"/>
          </p:nvPr>
        </p:nvSpPr>
        <p:spPr>
          <a:xfrm>
            <a:off x="0" y="374075"/>
            <a:ext cx="8520600" cy="43101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Clr>
                <a:schemeClr val="dk1"/>
              </a:buClr>
              <a:buSzPts val="1100"/>
              <a:buFont typeface="Arial"/>
              <a:buNone/>
            </a:pPr>
            <a:r>
              <a:rPr lang="en" sz="2000" b="1">
                <a:solidFill>
                  <a:srgbClr val="FFFFFF"/>
                </a:solidFill>
                <a:latin typeface="Calibri"/>
                <a:ea typeface="Calibri"/>
                <a:cs typeface="Calibri"/>
                <a:sym typeface="Calibri"/>
              </a:rPr>
              <a:t>Project Idea: </a:t>
            </a:r>
            <a:endParaRPr sz="2000" b="1">
              <a:solidFill>
                <a:srgbClr val="FFFFFF"/>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r>
              <a:rPr lang="en" sz="1500">
                <a:solidFill>
                  <a:srgbClr val="F9CB9C"/>
                </a:solidFill>
                <a:latin typeface="Calibri"/>
                <a:ea typeface="Calibri"/>
                <a:cs typeface="Calibri"/>
                <a:sym typeface="Calibri"/>
              </a:rPr>
              <a:t>The project focuses on Flight Management System which will allow the track of all the Flight schedules, their route and passenger details. This will also allow the Flight Administrator to manage, edit and add routes. Also, we can add new passenger and edit ticket details. This System simplifies the Flight management by maintaining all the records.</a:t>
            </a:r>
            <a:r>
              <a:rPr lang="en" sz="1800">
                <a:solidFill>
                  <a:srgbClr val="F9CB9C"/>
                </a:solidFill>
                <a:latin typeface="Calibri"/>
                <a:ea typeface="Calibri"/>
                <a:cs typeface="Calibri"/>
                <a:sym typeface="Calibri"/>
              </a:rPr>
              <a:t>  </a:t>
            </a:r>
            <a:endParaRPr sz="1600">
              <a:solidFill>
                <a:srgbClr val="000000"/>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r>
              <a:rPr lang="en" sz="1600" b="1">
                <a:solidFill>
                  <a:srgbClr val="FFFFFF"/>
                </a:solidFill>
                <a:latin typeface="Calibri"/>
                <a:ea typeface="Calibri"/>
                <a:cs typeface="Calibri"/>
                <a:sym typeface="Calibri"/>
              </a:rPr>
              <a:t>Implementation Details:</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marL="0" lvl="0" indent="0" algn="just" rtl="0">
              <a:lnSpc>
                <a:spcPct val="107916"/>
              </a:lnSpc>
              <a:spcBef>
                <a:spcPts val="800"/>
              </a:spcBef>
              <a:spcAft>
                <a:spcPts val="0"/>
              </a:spcAft>
              <a:buClr>
                <a:schemeClr val="dk1"/>
              </a:buClr>
              <a:buSzPts val="1100"/>
              <a:buFont typeface="Arial"/>
              <a:buNone/>
            </a:pPr>
            <a:r>
              <a:rPr lang="en" sz="1500" b="1">
                <a:solidFill>
                  <a:srgbClr val="FFFFFF"/>
                </a:solidFill>
                <a:latin typeface="Calibri"/>
                <a:ea typeface="Calibri"/>
                <a:cs typeface="Calibri"/>
                <a:sym typeface="Calibri"/>
              </a:rPr>
              <a:t>Hive/Hadoop section:</a:t>
            </a:r>
            <a:r>
              <a:rPr lang="en" sz="1500">
                <a:solidFill>
                  <a:srgbClr val="000000"/>
                </a:solidFill>
                <a:latin typeface="Calibri"/>
                <a:ea typeface="Calibri"/>
                <a:cs typeface="Calibri"/>
                <a:sym typeface="Calibri"/>
              </a:rPr>
              <a:t> </a:t>
            </a:r>
            <a:r>
              <a:rPr lang="en" sz="1500">
                <a:solidFill>
                  <a:srgbClr val="F9CB9C"/>
                </a:solidFill>
                <a:latin typeface="Calibri"/>
                <a:ea typeface="Calibri"/>
                <a:cs typeface="Calibri"/>
                <a:sym typeface="Calibri"/>
              </a:rPr>
              <a:t>We ran the queries on the hadoop cluster where data is stored using Hive QL on the design center account provided. Using this we noted the time taken for the queries to execute on hive.</a:t>
            </a:r>
            <a:r>
              <a:rPr lang="en" sz="1500">
                <a:solidFill>
                  <a:srgbClr val="000000"/>
                </a:solidFill>
                <a:latin typeface="Calibri"/>
                <a:ea typeface="Calibri"/>
                <a:cs typeface="Calibri"/>
                <a:sym typeface="Calibri"/>
              </a:rPr>
              <a:t> </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0"/>
              </a:spcAft>
              <a:buNone/>
            </a:pPr>
            <a:r>
              <a:rPr lang="en" sz="1500" b="1">
                <a:solidFill>
                  <a:srgbClr val="FFFFFF"/>
                </a:solidFill>
                <a:latin typeface="Calibri"/>
                <a:ea typeface="Calibri"/>
                <a:cs typeface="Calibri"/>
                <a:sym typeface="Calibri"/>
              </a:rPr>
              <a:t>Oracle DB &amp; Explain plan:</a:t>
            </a:r>
            <a:r>
              <a:rPr lang="en" sz="1500">
                <a:solidFill>
                  <a:srgbClr val="000000"/>
                </a:solidFill>
                <a:latin typeface="Calibri"/>
                <a:ea typeface="Calibri"/>
                <a:cs typeface="Calibri"/>
                <a:sym typeface="Calibri"/>
              </a:rPr>
              <a:t> </a:t>
            </a:r>
            <a:r>
              <a:rPr lang="en" sz="1500">
                <a:solidFill>
                  <a:srgbClr val="F9CB9C"/>
                </a:solidFill>
                <a:latin typeface="Calibri"/>
                <a:ea typeface="Calibri"/>
                <a:cs typeface="Calibri"/>
                <a:sym typeface="Calibri"/>
              </a:rPr>
              <a:t>We installed Oracle 12c version on the local desktop and executed all the queries to see the performance difference. We also executed the explain plan which is a tool that you can use to have Oracle explain to you how it plans on executing your query. This is useful in tuning queries to the database to get them to perform better. Once you know how Oracle plans on executing your query, you can change your environment to run the query faster.</a:t>
            </a:r>
            <a:endParaRPr sz="1500">
              <a:solidFill>
                <a:srgbClr val="F9CB9C"/>
              </a:solidFill>
              <a:latin typeface="Calibri"/>
              <a:ea typeface="Calibri"/>
              <a:cs typeface="Calibri"/>
              <a:sym typeface="Calibri"/>
            </a:endParaRPr>
          </a:p>
          <a:p>
            <a:pPr marL="0" lvl="0" indent="0" algn="just" rtl="0">
              <a:lnSpc>
                <a:spcPct val="107916"/>
              </a:lnSpc>
              <a:spcBef>
                <a:spcPts val="800"/>
              </a:spcBef>
              <a:spcAft>
                <a:spcPts val="800"/>
              </a:spcAft>
              <a:buClr>
                <a:schemeClr val="dk1"/>
              </a:buClr>
              <a:buSzPts val="1100"/>
              <a:buFont typeface="Arial"/>
              <a:buNone/>
            </a:pPr>
            <a:endParaRPr sz="14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(4 Way Join )</a:t>
            </a:r>
            <a:endParaRPr/>
          </a:p>
        </p:txBody>
      </p:sp>
      <p:sp>
        <p:nvSpPr>
          <p:cNvPr id="297" name="Google Shape;297;p42"/>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298" name="Google Shape;298;p42"/>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a:solidFill>
                  <a:srgbClr val="FCE5CD"/>
                </a:solidFill>
              </a:rPr>
              <a:t>SELECT DISTINCT(Passenger_name), Flight_name, Ticket_price, ti.Ticket_id, Ticket_status, Status_date FROM Passenger p INNER JOIN Flight t ON t.FLIGHT_NUMBER = p.FLIGHT_NUMBER INNER JOIN Ticket ti ON ti.ticket_id = p.ticket_id INNER JOIN FlightStatus ts ON t.FLIGHT_NUMBER = ts.FLIGHT_NUMBER WHERE Ticket_price = 35;</a:t>
            </a:r>
            <a:endParaRPr sz="2000">
              <a:solidFill>
                <a:srgbClr val="FCE5CD"/>
              </a:solidFill>
            </a:endParaRPr>
          </a:p>
          <a:p>
            <a:pPr marL="0" marR="0" lvl="0" indent="0" algn="l" rtl="0">
              <a:lnSpc>
                <a:spcPct val="100000"/>
              </a:lnSpc>
              <a:spcBef>
                <a:spcPts val="0"/>
              </a:spcBef>
              <a:spcAft>
                <a:spcPts val="0"/>
              </a:spcAft>
              <a:buNone/>
            </a:pPr>
            <a:endParaRPr sz="2000">
              <a:solidFill>
                <a:srgbClr val="FCE5CD"/>
              </a:solidFill>
            </a:endParaRPr>
          </a:p>
          <a:p>
            <a:pPr marL="0" marR="0" lvl="0" indent="0" algn="l" rtl="0">
              <a:lnSpc>
                <a:spcPct val="100000"/>
              </a:lnSpc>
              <a:spcBef>
                <a:spcPts val="0"/>
              </a:spcBef>
              <a:spcAft>
                <a:spcPts val="0"/>
              </a:spcAft>
              <a:buNone/>
            </a:pP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subTitle" idx="1"/>
          </p:nvPr>
        </p:nvSpPr>
        <p:spPr>
          <a:xfrm>
            <a:off x="251425" y="3315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304" name="Google Shape;304;p43"/>
          <p:cNvPicPr preferRelativeResize="0"/>
          <p:nvPr/>
        </p:nvPicPr>
        <p:blipFill>
          <a:blip r:embed="rId3">
            <a:alphaModFix/>
          </a:blip>
          <a:stretch>
            <a:fillRect/>
          </a:stretch>
        </p:blipFill>
        <p:spPr>
          <a:xfrm>
            <a:off x="137100" y="1239850"/>
            <a:ext cx="5599416" cy="2832775"/>
          </a:xfrm>
          <a:prstGeom prst="rect">
            <a:avLst/>
          </a:prstGeom>
          <a:noFill/>
          <a:ln>
            <a:noFill/>
          </a:ln>
        </p:spPr>
      </p:pic>
      <p:pic>
        <p:nvPicPr>
          <p:cNvPr id="305" name="Google Shape;305;p43"/>
          <p:cNvPicPr preferRelativeResize="0"/>
          <p:nvPr/>
        </p:nvPicPr>
        <p:blipFill>
          <a:blip r:embed="rId4">
            <a:alphaModFix/>
          </a:blip>
          <a:stretch>
            <a:fillRect/>
          </a:stretch>
        </p:blipFill>
        <p:spPr>
          <a:xfrm>
            <a:off x="5888925" y="1239850"/>
            <a:ext cx="3102676" cy="29170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311" name="Google Shape;311;p44"/>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44"/>
          <p:cNvSpPr txBox="1"/>
          <p:nvPr/>
        </p:nvSpPr>
        <p:spPr>
          <a:xfrm>
            <a:off x="522375" y="1225600"/>
            <a:ext cx="7413900" cy="3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313" name="Google Shape;313;p44"/>
          <p:cNvPicPr preferRelativeResize="0"/>
          <p:nvPr/>
        </p:nvPicPr>
        <p:blipFill>
          <a:blip r:embed="rId3">
            <a:alphaModFix/>
          </a:blip>
          <a:stretch>
            <a:fillRect/>
          </a:stretch>
        </p:blipFill>
        <p:spPr>
          <a:xfrm>
            <a:off x="473075" y="1158625"/>
            <a:ext cx="6910399" cy="35944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pic>
        <p:nvPicPr>
          <p:cNvPr id="319" name="Google Shape;319;p45"/>
          <p:cNvPicPr preferRelativeResize="0"/>
          <p:nvPr/>
        </p:nvPicPr>
        <p:blipFill>
          <a:blip r:embed="rId3">
            <a:alphaModFix/>
          </a:blip>
          <a:stretch>
            <a:fillRect/>
          </a:stretch>
        </p:blipFill>
        <p:spPr>
          <a:xfrm>
            <a:off x="102175" y="764825"/>
            <a:ext cx="8839201" cy="1316477"/>
          </a:xfrm>
          <a:prstGeom prst="rect">
            <a:avLst/>
          </a:prstGeom>
          <a:noFill/>
          <a:ln>
            <a:noFill/>
          </a:ln>
        </p:spPr>
      </p:pic>
      <p:sp>
        <p:nvSpPr>
          <p:cNvPr id="320" name="Google Shape;320;p45"/>
          <p:cNvSpPr txBox="1"/>
          <p:nvPr/>
        </p:nvSpPr>
        <p:spPr>
          <a:xfrm>
            <a:off x="2492375" y="4070475"/>
            <a:ext cx="2400600" cy="8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FFFFFF"/>
                </a:solidFill>
              </a:rPr>
              <a:t>Oracle time: 0.09 secs</a:t>
            </a:r>
            <a:endParaRPr sz="1600" dirty="0">
              <a:solidFill>
                <a:srgbClr val="FFFFFF"/>
              </a:solidFill>
            </a:endParaRPr>
          </a:p>
          <a:p>
            <a:pPr marL="0" lvl="0" indent="0" algn="l" rtl="0">
              <a:spcBef>
                <a:spcPts val="0"/>
              </a:spcBef>
              <a:spcAft>
                <a:spcPts val="0"/>
              </a:spcAft>
              <a:buNone/>
            </a:pPr>
            <a:r>
              <a:rPr lang="en" sz="1600" dirty="0">
                <a:solidFill>
                  <a:srgbClr val="FFFFFF"/>
                </a:solidFill>
              </a:rPr>
              <a:t>Hive time: 58.681 secs</a:t>
            </a:r>
            <a:endParaRPr sz="1600" dirty="0">
              <a:solidFill>
                <a:srgbClr val="FFFFFF"/>
              </a:solidFill>
            </a:endParaRPr>
          </a:p>
        </p:txBody>
      </p:sp>
      <p:pic>
        <p:nvPicPr>
          <p:cNvPr id="321" name="Google Shape;321;p45"/>
          <p:cNvPicPr preferRelativeResize="0"/>
          <p:nvPr/>
        </p:nvPicPr>
        <p:blipFill rotWithShape="1">
          <a:blip r:embed="rId4">
            <a:alphaModFix/>
          </a:blip>
          <a:srcRect l="1090" t="-2990" r="-1090" b="2989"/>
          <a:stretch/>
        </p:blipFill>
        <p:spPr>
          <a:xfrm>
            <a:off x="461175" y="2145275"/>
            <a:ext cx="7934325" cy="192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 </a:t>
            </a:r>
            <a:r>
              <a:rPr lang="en" sz="2000" b="1"/>
              <a:t>Create views to demonstrate all stops taken by each flight</a:t>
            </a:r>
            <a:endParaRPr sz="2000" b="1">
              <a:solidFill>
                <a:srgbClr val="000000"/>
              </a:solidFill>
              <a:latin typeface="Arial"/>
              <a:ea typeface="Arial"/>
              <a:cs typeface="Arial"/>
              <a:sym typeface="Arial"/>
            </a:endParaRPr>
          </a:p>
          <a:p>
            <a:pPr marL="0" lvl="0" indent="0" algn="l" rtl="0">
              <a:spcBef>
                <a:spcPts val="0"/>
              </a:spcBef>
              <a:spcAft>
                <a:spcPts val="0"/>
              </a:spcAft>
              <a:buNone/>
            </a:pPr>
            <a:r>
              <a:rPr lang="en"/>
              <a:t>  </a:t>
            </a:r>
            <a:endParaRPr/>
          </a:p>
        </p:txBody>
      </p:sp>
      <p:sp>
        <p:nvSpPr>
          <p:cNvPr id="327" name="Google Shape;327;p46"/>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328" name="Google Shape;328;p46"/>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solidFill>
                  <a:srgbClr val="F9CB9C"/>
                </a:solidFill>
              </a:rPr>
              <a:t>CREATE VIEW FlightStops AS SELECT t.FLIGHT_NUMBER, t.FLIGHT_NAME, listagg(r.route_point, ', ') within group (order by  r.route_point)AS Routes FROM route r INNER JOIN Flight t ON t.FLIGHT_NUMBER = r.FLIGHT_NUMBER GROUP BY t.FLIGHT_NUMBER,t.FLIGHT_NAME;</a:t>
            </a:r>
            <a:endParaRPr sz="12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subTitle" idx="1"/>
          </p:nvPr>
        </p:nvSpPr>
        <p:spPr>
          <a:xfrm>
            <a:off x="464450" y="513800"/>
            <a:ext cx="25818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334" name="Google Shape;334;p47"/>
          <p:cNvPicPr preferRelativeResize="0"/>
          <p:nvPr/>
        </p:nvPicPr>
        <p:blipFill>
          <a:blip r:embed="rId3">
            <a:alphaModFix/>
          </a:blip>
          <a:stretch>
            <a:fillRect/>
          </a:stretch>
        </p:blipFill>
        <p:spPr>
          <a:xfrm>
            <a:off x="349350" y="1179638"/>
            <a:ext cx="8647573" cy="27842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ctrTitle"/>
          </p:nvPr>
        </p:nvSpPr>
        <p:spPr>
          <a:xfrm>
            <a:off x="460950" y="5270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Proposed Query Plan</a:t>
            </a:r>
            <a:endParaRPr/>
          </a:p>
        </p:txBody>
      </p:sp>
      <p:pic>
        <p:nvPicPr>
          <p:cNvPr id="340" name="Google Shape;340;p48"/>
          <p:cNvPicPr preferRelativeResize="0"/>
          <p:nvPr/>
        </p:nvPicPr>
        <p:blipFill>
          <a:blip r:embed="rId3">
            <a:alphaModFix/>
          </a:blip>
          <a:stretch>
            <a:fillRect/>
          </a:stretch>
        </p:blipFill>
        <p:spPr>
          <a:xfrm>
            <a:off x="1426475" y="2053075"/>
            <a:ext cx="4553767" cy="2267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346" name="Google Shape;346;p49"/>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49"/>
          <p:cNvSpPr txBox="1"/>
          <p:nvPr/>
        </p:nvSpPr>
        <p:spPr>
          <a:xfrm>
            <a:off x="522375" y="1225600"/>
            <a:ext cx="7413900" cy="3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348" name="Google Shape;348;p49"/>
          <p:cNvPicPr preferRelativeResize="0"/>
          <p:nvPr/>
        </p:nvPicPr>
        <p:blipFill>
          <a:blip r:embed="rId3">
            <a:alphaModFix/>
          </a:blip>
          <a:stretch>
            <a:fillRect/>
          </a:stretch>
        </p:blipFill>
        <p:spPr>
          <a:xfrm>
            <a:off x="623400" y="1583100"/>
            <a:ext cx="7700099" cy="1977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sp>
        <p:nvSpPr>
          <p:cNvPr id="354" name="Google Shape;354;p50"/>
          <p:cNvSpPr txBox="1"/>
          <p:nvPr/>
        </p:nvSpPr>
        <p:spPr>
          <a:xfrm>
            <a:off x="6958475" y="1541200"/>
            <a:ext cx="2205900" cy="9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FFFFFF"/>
                </a:solidFill>
                <a:latin typeface="Lato"/>
                <a:ea typeface="Lato"/>
                <a:cs typeface="Lato"/>
                <a:sym typeface="Lato"/>
              </a:rPr>
              <a:t>Oracle Time: 0.006 secs</a:t>
            </a:r>
            <a:endParaRPr sz="1500" b="1">
              <a:solidFill>
                <a:srgbClr val="FFFFFF"/>
              </a:solidFill>
              <a:latin typeface="Lato"/>
              <a:ea typeface="Lato"/>
              <a:cs typeface="Lato"/>
              <a:sym typeface="Lato"/>
            </a:endParaRPr>
          </a:p>
          <a:p>
            <a:pPr marL="0" lvl="0" indent="0" algn="l" rtl="0">
              <a:spcBef>
                <a:spcPts val="0"/>
              </a:spcBef>
              <a:spcAft>
                <a:spcPts val="0"/>
              </a:spcAft>
              <a:buNone/>
            </a:pPr>
            <a:r>
              <a:rPr lang="en" sz="1500" b="1">
                <a:solidFill>
                  <a:srgbClr val="FFFFFF"/>
                </a:solidFill>
                <a:latin typeface="Lato"/>
                <a:ea typeface="Lato"/>
                <a:cs typeface="Lato"/>
                <a:sym typeface="Lato"/>
              </a:rPr>
              <a:t>Hive Time: 0.442 secs</a:t>
            </a:r>
            <a:endParaRPr sz="1500" b="1">
              <a:solidFill>
                <a:srgbClr val="FFFFFF"/>
              </a:solidFill>
              <a:latin typeface="Lato"/>
              <a:ea typeface="Lato"/>
              <a:cs typeface="Lato"/>
              <a:sym typeface="Lato"/>
            </a:endParaRPr>
          </a:p>
        </p:txBody>
      </p:sp>
      <p:pic>
        <p:nvPicPr>
          <p:cNvPr id="355" name="Google Shape;355;p50"/>
          <p:cNvPicPr preferRelativeResize="0"/>
          <p:nvPr/>
        </p:nvPicPr>
        <p:blipFill>
          <a:blip r:embed="rId3">
            <a:alphaModFix/>
          </a:blip>
          <a:stretch>
            <a:fillRect/>
          </a:stretch>
        </p:blipFill>
        <p:spPr>
          <a:xfrm>
            <a:off x="138025" y="994700"/>
            <a:ext cx="6410325" cy="1104900"/>
          </a:xfrm>
          <a:prstGeom prst="rect">
            <a:avLst/>
          </a:prstGeom>
          <a:noFill/>
          <a:ln>
            <a:noFill/>
          </a:ln>
        </p:spPr>
      </p:pic>
      <p:pic>
        <p:nvPicPr>
          <p:cNvPr id="356" name="Google Shape;356;p50"/>
          <p:cNvPicPr preferRelativeResize="0"/>
          <p:nvPr/>
        </p:nvPicPr>
        <p:blipFill>
          <a:blip r:embed="rId4">
            <a:alphaModFix/>
          </a:blip>
          <a:stretch>
            <a:fillRect/>
          </a:stretch>
        </p:blipFill>
        <p:spPr>
          <a:xfrm>
            <a:off x="138025" y="2186150"/>
            <a:ext cx="7175674" cy="1560450"/>
          </a:xfrm>
          <a:prstGeom prst="rect">
            <a:avLst/>
          </a:prstGeom>
          <a:noFill/>
          <a:ln>
            <a:noFill/>
          </a:ln>
        </p:spPr>
      </p:pic>
      <p:pic>
        <p:nvPicPr>
          <p:cNvPr id="357" name="Google Shape;357;p50"/>
          <p:cNvPicPr preferRelativeResize="0"/>
          <p:nvPr/>
        </p:nvPicPr>
        <p:blipFill>
          <a:blip r:embed="rId5">
            <a:alphaModFix/>
          </a:blip>
          <a:stretch>
            <a:fillRect/>
          </a:stretch>
        </p:blipFill>
        <p:spPr>
          <a:xfrm>
            <a:off x="152400" y="3899000"/>
            <a:ext cx="8839199" cy="47829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 </a:t>
            </a:r>
            <a:r>
              <a:rPr lang="en" sz="2000" b="1"/>
              <a:t>Create view and Join it with any table</a:t>
            </a:r>
            <a:endParaRPr sz="2000" b="1">
              <a:solidFill>
                <a:srgbClr val="000000"/>
              </a:solidFill>
              <a:latin typeface="Arial"/>
              <a:ea typeface="Arial"/>
              <a:cs typeface="Arial"/>
              <a:sym typeface="Arial"/>
            </a:endParaRPr>
          </a:p>
          <a:p>
            <a:pPr marL="0" lvl="0" indent="0" algn="l" rtl="0">
              <a:spcBef>
                <a:spcPts val="0"/>
              </a:spcBef>
              <a:spcAft>
                <a:spcPts val="0"/>
              </a:spcAft>
              <a:buNone/>
            </a:pPr>
            <a:r>
              <a:rPr lang="en"/>
              <a:t>  </a:t>
            </a:r>
            <a:endParaRPr/>
          </a:p>
        </p:txBody>
      </p:sp>
      <p:sp>
        <p:nvSpPr>
          <p:cNvPr id="363" name="Google Shape;363;p51"/>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364" name="Google Shape;364;p51"/>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solidFill>
                  <a:srgbClr val="F9CB9C"/>
                </a:solidFill>
              </a:rPr>
              <a:t>select fl.FLIGHT_NUMBER, fl.FLIGHT_NAME, count(p.PASSENGER_ID) from FlightStops fl inner join passenger p on p.FLIGHT_NUMBER = fl.FLIGHT_NUMBER group by fl.FLIGHT_NUMBER,fl.FLIGHT_NAME;</a:t>
            </a:r>
            <a:endParaRPr sz="1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602750" y="1788200"/>
            <a:ext cx="16476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FFFF"/>
                </a:solidFill>
              </a:rPr>
              <a:t>Schema</a:t>
            </a:r>
            <a:endParaRPr sz="2000" b="1">
              <a:solidFill>
                <a:srgbClr val="FFFFFF"/>
              </a:solidFill>
            </a:endParaRPr>
          </a:p>
        </p:txBody>
      </p:sp>
      <p:pic>
        <p:nvPicPr>
          <p:cNvPr id="104" name="Google Shape;104;p16"/>
          <p:cNvPicPr preferRelativeResize="0"/>
          <p:nvPr/>
        </p:nvPicPr>
        <p:blipFill>
          <a:blip r:embed="rId3">
            <a:alphaModFix/>
          </a:blip>
          <a:stretch>
            <a:fillRect/>
          </a:stretch>
        </p:blipFill>
        <p:spPr>
          <a:xfrm>
            <a:off x="2402750" y="152400"/>
            <a:ext cx="6267098" cy="4838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2"/>
          <p:cNvSpPr txBox="1">
            <a:spLocks noGrp="1"/>
          </p:cNvSpPr>
          <p:nvPr>
            <p:ph type="subTitle" idx="1"/>
          </p:nvPr>
        </p:nvSpPr>
        <p:spPr>
          <a:xfrm>
            <a:off x="464450" y="513800"/>
            <a:ext cx="25818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370" name="Google Shape;370;p52"/>
          <p:cNvPicPr preferRelativeResize="0"/>
          <p:nvPr/>
        </p:nvPicPr>
        <p:blipFill>
          <a:blip r:embed="rId3">
            <a:alphaModFix/>
          </a:blip>
          <a:stretch>
            <a:fillRect/>
          </a:stretch>
        </p:blipFill>
        <p:spPr>
          <a:xfrm>
            <a:off x="1762625" y="1063425"/>
            <a:ext cx="5972241" cy="38929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a:spLocks noGrp="1"/>
          </p:cNvSpPr>
          <p:nvPr>
            <p:ph type="ctrTitle"/>
          </p:nvPr>
        </p:nvSpPr>
        <p:spPr>
          <a:xfrm>
            <a:off x="460950" y="5270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Proposed Query Plan</a:t>
            </a:r>
            <a:endParaRPr/>
          </a:p>
        </p:txBody>
      </p:sp>
      <p:pic>
        <p:nvPicPr>
          <p:cNvPr id="376" name="Google Shape;376;p53"/>
          <p:cNvPicPr preferRelativeResize="0"/>
          <p:nvPr/>
        </p:nvPicPr>
        <p:blipFill>
          <a:blip r:embed="rId3">
            <a:alphaModFix/>
          </a:blip>
          <a:stretch>
            <a:fillRect/>
          </a:stretch>
        </p:blipFill>
        <p:spPr>
          <a:xfrm>
            <a:off x="2199963" y="1365872"/>
            <a:ext cx="4744068" cy="347282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382" name="Google Shape;382;p54"/>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54"/>
          <p:cNvSpPr txBox="1"/>
          <p:nvPr/>
        </p:nvSpPr>
        <p:spPr>
          <a:xfrm>
            <a:off x="522375" y="1225600"/>
            <a:ext cx="7413900" cy="3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384" name="Google Shape;384;p54"/>
          <p:cNvPicPr preferRelativeResize="0"/>
          <p:nvPr/>
        </p:nvPicPr>
        <p:blipFill>
          <a:blip r:embed="rId3">
            <a:alphaModFix/>
          </a:blip>
          <a:stretch>
            <a:fillRect/>
          </a:stretch>
        </p:blipFill>
        <p:spPr>
          <a:xfrm>
            <a:off x="1154225" y="1055775"/>
            <a:ext cx="7018949" cy="3031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5"/>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pic>
        <p:nvPicPr>
          <p:cNvPr id="390" name="Google Shape;390;p55"/>
          <p:cNvPicPr preferRelativeResize="0"/>
          <p:nvPr/>
        </p:nvPicPr>
        <p:blipFill>
          <a:blip r:embed="rId3">
            <a:alphaModFix/>
          </a:blip>
          <a:stretch>
            <a:fillRect/>
          </a:stretch>
        </p:blipFill>
        <p:spPr>
          <a:xfrm>
            <a:off x="554675" y="994700"/>
            <a:ext cx="5581650" cy="1174775"/>
          </a:xfrm>
          <a:prstGeom prst="rect">
            <a:avLst/>
          </a:prstGeom>
          <a:noFill/>
          <a:ln>
            <a:noFill/>
          </a:ln>
        </p:spPr>
      </p:pic>
      <p:pic>
        <p:nvPicPr>
          <p:cNvPr id="391" name="Google Shape;391;p55"/>
          <p:cNvPicPr preferRelativeResize="0"/>
          <p:nvPr/>
        </p:nvPicPr>
        <p:blipFill>
          <a:blip r:embed="rId4">
            <a:alphaModFix/>
          </a:blip>
          <a:stretch>
            <a:fillRect/>
          </a:stretch>
        </p:blipFill>
        <p:spPr>
          <a:xfrm>
            <a:off x="554675" y="2336250"/>
            <a:ext cx="3467100" cy="971550"/>
          </a:xfrm>
          <a:prstGeom prst="rect">
            <a:avLst/>
          </a:prstGeom>
          <a:noFill/>
          <a:ln>
            <a:noFill/>
          </a:ln>
        </p:spPr>
      </p:pic>
      <p:sp>
        <p:nvSpPr>
          <p:cNvPr id="392" name="Google Shape;392;p55"/>
          <p:cNvSpPr txBox="1"/>
          <p:nvPr/>
        </p:nvSpPr>
        <p:spPr>
          <a:xfrm>
            <a:off x="3418825" y="3739400"/>
            <a:ext cx="2205900" cy="9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FFFFFF"/>
                </a:solidFill>
                <a:latin typeface="Lato"/>
                <a:ea typeface="Lato"/>
                <a:cs typeface="Lato"/>
                <a:sym typeface="Lato"/>
              </a:rPr>
              <a:t>Oracle Time: 0.107 secs</a:t>
            </a:r>
            <a:endParaRPr sz="1500" b="1">
              <a:solidFill>
                <a:srgbClr val="FFFFFF"/>
              </a:solidFill>
              <a:latin typeface="Lato"/>
              <a:ea typeface="Lato"/>
              <a:cs typeface="Lato"/>
              <a:sym typeface="Lato"/>
            </a:endParaRPr>
          </a:p>
          <a:p>
            <a:pPr marL="0" lvl="0" indent="0" algn="l" rtl="0">
              <a:spcBef>
                <a:spcPts val="0"/>
              </a:spcBef>
              <a:spcAft>
                <a:spcPts val="0"/>
              </a:spcAft>
              <a:buNone/>
            </a:pPr>
            <a:r>
              <a:rPr lang="en" sz="1500" b="1">
                <a:solidFill>
                  <a:srgbClr val="FFFFFF"/>
                </a:solidFill>
                <a:latin typeface="Lato"/>
                <a:ea typeface="Lato"/>
                <a:cs typeface="Lato"/>
                <a:sym typeface="Lato"/>
              </a:rPr>
              <a:t>Hive Time: 126.84 secs</a:t>
            </a:r>
            <a:endParaRPr sz="1500" b="1">
              <a:solidFill>
                <a:srgbClr val="FFFFFF"/>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6"/>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a:t>
            </a:r>
            <a:r>
              <a:rPr lang="en" sz="2000" b="1"/>
              <a:t>Self Join- to identify subsequent flights </a:t>
            </a:r>
            <a:endParaRPr sz="2000" b="1">
              <a:solidFill>
                <a:srgbClr val="000000"/>
              </a:solidFill>
              <a:latin typeface="Arial"/>
              <a:ea typeface="Arial"/>
              <a:cs typeface="Arial"/>
              <a:sym typeface="Arial"/>
            </a:endParaRPr>
          </a:p>
          <a:p>
            <a:pPr marL="0" lvl="0" indent="0" algn="l" rtl="0">
              <a:spcBef>
                <a:spcPts val="0"/>
              </a:spcBef>
              <a:spcAft>
                <a:spcPts val="0"/>
              </a:spcAft>
              <a:buNone/>
            </a:pPr>
            <a:r>
              <a:rPr lang="en"/>
              <a:t>  </a:t>
            </a:r>
            <a:endParaRPr/>
          </a:p>
        </p:txBody>
      </p:sp>
      <p:sp>
        <p:nvSpPr>
          <p:cNvPr id="398" name="Google Shape;398;p56"/>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399" name="Google Shape;399;p56"/>
          <p:cNvSpPr txBox="1"/>
          <p:nvPr/>
        </p:nvSpPr>
        <p:spPr>
          <a:xfrm>
            <a:off x="522375" y="1225600"/>
            <a:ext cx="74139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a:solidFill>
                  <a:srgbClr val="F9CB9C"/>
                </a:solidFill>
              </a:rPr>
              <a:t>select a.flight_number, a.flight_source, a.destination, b.flight_number, b.flight_source, b.destination </a:t>
            </a:r>
            <a:endParaRPr sz="2000" b="1" i="1">
              <a:solidFill>
                <a:srgbClr val="F9CB9C"/>
              </a:solidFill>
            </a:endParaRPr>
          </a:p>
          <a:p>
            <a:pPr marL="0" lvl="0" indent="0" algn="l" rtl="0">
              <a:spcBef>
                <a:spcPts val="0"/>
              </a:spcBef>
              <a:spcAft>
                <a:spcPts val="0"/>
              </a:spcAft>
              <a:buNone/>
            </a:pPr>
            <a:r>
              <a:rPr lang="en" sz="2000" b="1" i="1">
                <a:solidFill>
                  <a:srgbClr val="F9CB9C"/>
                </a:solidFill>
              </a:rPr>
              <a:t>from flight a join flight b ON a.destination = b.flight_source AND a.flight_number != b.flight_number;</a:t>
            </a:r>
            <a:endParaRPr sz="2000" b="1" i="1">
              <a:solidFill>
                <a:srgbClr val="F9CB9C"/>
              </a:solidFill>
            </a:endParaRPr>
          </a:p>
          <a:p>
            <a:pPr marL="0" lvl="0" indent="0" algn="l" rtl="0">
              <a:spcBef>
                <a:spcPts val="0"/>
              </a:spcBef>
              <a:spcAft>
                <a:spcPts val="0"/>
              </a:spcAft>
              <a:buNone/>
            </a:pPr>
            <a:endParaRPr sz="2000" b="1" i="1">
              <a:solidFill>
                <a:srgbClr val="F9CB9C"/>
              </a:solidFill>
            </a:endParaRPr>
          </a:p>
          <a:p>
            <a:pPr marL="0" lvl="0" indent="0" algn="l" rtl="0">
              <a:spcBef>
                <a:spcPts val="0"/>
              </a:spcBef>
              <a:spcAft>
                <a:spcPts val="0"/>
              </a:spcAft>
              <a:buNone/>
            </a:pPr>
            <a:endParaRPr sz="12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subTitle" idx="1"/>
          </p:nvPr>
        </p:nvSpPr>
        <p:spPr>
          <a:xfrm>
            <a:off x="464450" y="513800"/>
            <a:ext cx="25818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pic>
        <p:nvPicPr>
          <p:cNvPr id="405" name="Google Shape;405;p57"/>
          <p:cNvPicPr preferRelativeResize="0"/>
          <p:nvPr/>
        </p:nvPicPr>
        <p:blipFill>
          <a:blip r:embed="rId3">
            <a:alphaModFix/>
          </a:blip>
          <a:stretch>
            <a:fillRect/>
          </a:stretch>
        </p:blipFill>
        <p:spPr>
          <a:xfrm>
            <a:off x="1739475" y="1005525"/>
            <a:ext cx="5936370" cy="3892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a:spLocks noGrp="1"/>
          </p:cNvSpPr>
          <p:nvPr>
            <p:ph type="ctrTitle"/>
          </p:nvPr>
        </p:nvSpPr>
        <p:spPr>
          <a:xfrm>
            <a:off x="460950" y="5270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Proposed Query Plan</a:t>
            </a:r>
            <a:endParaRPr/>
          </a:p>
        </p:txBody>
      </p:sp>
      <p:pic>
        <p:nvPicPr>
          <p:cNvPr id="411" name="Google Shape;411;p58"/>
          <p:cNvPicPr preferRelativeResize="0"/>
          <p:nvPr/>
        </p:nvPicPr>
        <p:blipFill>
          <a:blip r:embed="rId3">
            <a:alphaModFix/>
          </a:blip>
          <a:stretch>
            <a:fillRect/>
          </a:stretch>
        </p:blipFill>
        <p:spPr>
          <a:xfrm>
            <a:off x="1790275" y="1288397"/>
            <a:ext cx="4704873" cy="34728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9"/>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Output</a:t>
            </a:r>
            <a:endParaRPr/>
          </a:p>
        </p:txBody>
      </p:sp>
      <p:sp>
        <p:nvSpPr>
          <p:cNvPr id="417" name="Google Shape;417;p59"/>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59"/>
          <p:cNvSpPr txBox="1"/>
          <p:nvPr/>
        </p:nvSpPr>
        <p:spPr>
          <a:xfrm>
            <a:off x="522375" y="1225600"/>
            <a:ext cx="7413900" cy="3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419" name="Google Shape;419;p59"/>
          <p:cNvPicPr preferRelativeResize="0"/>
          <p:nvPr/>
        </p:nvPicPr>
        <p:blipFill>
          <a:blip r:embed="rId3">
            <a:alphaModFix/>
          </a:blip>
          <a:stretch>
            <a:fillRect/>
          </a:stretch>
        </p:blipFill>
        <p:spPr>
          <a:xfrm>
            <a:off x="899375" y="1098200"/>
            <a:ext cx="7668900" cy="2703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0"/>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Hive Output</a:t>
            </a:r>
            <a:endParaRPr/>
          </a:p>
        </p:txBody>
      </p:sp>
      <p:pic>
        <p:nvPicPr>
          <p:cNvPr id="425" name="Google Shape;425;p60"/>
          <p:cNvPicPr preferRelativeResize="0"/>
          <p:nvPr/>
        </p:nvPicPr>
        <p:blipFill>
          <a:blip r:embed="rId3">
            <a:alphaModFix/>
          </a:blip>
          <a:stretch>
            <a:fillRect/>
          </a:stretch>
        </p:blipFill>
        <p:spPr>
          <a:xfrm>
            <a:off x="152400" y="1147100"/>
            <a:ext cx="8296275" cy="1223500"/>
          </a:xfrm>
          <a:prstGeom prst="rect">
            <a:avLst/>
          </a:prstGeom>
          <a:noFill/>
          <a:ln>
            <a:noFill/>
          </a:ln>
        </p:spPr>
      </p:pic>
      <p:sp>
        <p:nvSpPr>
          <p:cNvPr id="426" name="Google Shape;426;p60"/>
          <p:cNvSpPr txBox="1"/>
          <p:nvPr/>
        </p:nvSpPr>
        <p:spPr>
          <a:xfrm>
            <a:off x="3418825" y="3739400"/>
            <a:ext cx="2205900" cy="9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FFFFFF"/>
                </a:solidFill>
                <a:latin typeface="Lato"/>
                <a:ea typeface="Lato"/>
                <a:cs typeface="Lato"/>
                <a:sym typeface="Lato"/>
              </a:rPr>
              <a:t>Oracle Time: 0.002 secs</a:t>
            </a:r>
            <a:endParaRPr sz="1500" b="1">
              <a:solidFill>
                <a:srgbClr val="FFFFFF"/>
              </a:solidFill>
              <a:latin typeface="Lato"/>
              <a:ea typeface="Lato"/>
              <a:cs typeface="Lato"/>
              <a:sym typeface="Lato"/>
            </a:endParaRPr>
          </a:p>
          <a:p>
            <a:pPr marL="0" lvl="0" indent="0" algn="l" rtl="0">
              <a:spcBef>
                <a:spcPts val="0"/>
              </a:spcBef>
              <a:spcAft>
                <a:spcPts val="0"/>
              </a:spcAft>
              <a:buNone/>
            </a:pPr>
            <a:r>
              <a:rPr lang="en" sz="1500" b="1">
                <a:solidFill>
                  <a:srgbClr val="FFFFFF"/>
                </a:solidFill>
                <a:latin typeface="Lato"/>
                <a:ea typeface="Lato"/>
                <a:cs typeface="Lato"/>
                <a:sym typeface="Lato"/>
              </a:rPr>
              <a:t>Hive Time: 62.869 secs</a:t>
            </a:r>
            <a:endParaRPr sz="1500" b="1">
              <a:solidFill>
                <a:srgbClr val="FFFFFF"/>
              </a:solidFill>
              <a:latin typeface="Lato"/>
              <a:ea typeface="Lato"/>
              <a:cs typeface="Lato"/>
              <a:sym typeface="Lato"/>
            </a:endParaRPr>
          </a:p>
        </p:txBody>
      </p:sp>
      <p:pic>
        <p:nvPicPr>
          <p:cNvPr id="427" name="Google Shape;427;p60"/>
          <p:cNvPicPr preferRelativeResize="0"/>
          <p:nvPr/>
        </p:nvPicPr>
        <p:blipFill>
          <a:blip r:embed="rId4">
            <a:alphaModFix/>
          </a:blip>
          <a:stretch>
            <a:fillRect/>
          </a:stretch>
        </p:blipFill>
        <p:spPr>
          <a:xfrm>
            <a:off x="152400" y="2523000"/>
            <a:ext cx="5581650" cy="847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1"/>
          <p:cNvSpPr txBox="1">
            <a:spLocks noGrp="1"/>
          </p:cNvSpPr>
          <p:nvPr>
            <p:ph type="subTitle" idx="1"/>
          </p:nvPr>
        </p:nvSpPr>
        <p:spPr>
          <a:xfrm>
            <a:off x="311700" y="4030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b="1">
              <a:solidFill>
                <a:schemeClr val="dk1"/>
              </a:solidFill>
              <a:latin typeface="Arial"/>
              <a:ea typeface="Arial"/>
              <a:cs typeface="Arial"/>
              <a:sym typeface="Arial"/>
            </a:endParaRPr>
          </a:p>
          <a:p>
            <a:pPr marL="0" lvl="0" indent="0" algn="l" rtl="0">
              <a:spcBef>
                <a:spcPts val="0"/>
              </a:spcBef>
              <a:spcAft>
                <a:spcPts val="0"/>
              </a:spcAft>
              <a:buNone/>
            </a:pPr>
            <a:r>
              <a:rPr lang="en" sz="2000" b="1">
                <a:solidFill>
                  <a:srgbClr val="FFFFFF"/>
                </a:solidFill>
                <a:latin typeface="Arial"/>
                <a:ea typeface="Arial"/>
                <a:cs typeface="Arial"/>
                <a:sym typeface="Arial"/>
              </a:rPr>
              <a:t>CHALLENGES FACES</a:t>
            </a:r>
            <a:endParaRPr b="1">
              <a:solidFill>
                <a:srgbClr val="FFFFFF"/>
              </a:solidFill>
            </a:endParaRPr>
          </a:p>
        </p:txBody>
      </p:sp>
      <p:sp>
        <p:nvSpPr>
          <p:cNvPr id="433" name="Google Shape;433;p61"/>
          <p:cNvSpPr txBox="1"/>
          <p:nvPr/>
        </p:nvSpPr>
        <p:spPr>
          <a:xfrm>
            <a:off x="442025" y="1486800"/>
            <a:ext cx="8237700" cy="29736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Clr>
                <a:schemeClr val="dk1"/>
              </a:buClr>
              <a:buSzPts val="1100"/>
              <a:buFont typeface="Arial"/>
              <a:buNone/>
            </a:pPr>
            <a:r>
              <a:rPr lang="en" sz="2000">
                <a:solidFill>
                  <a:srgbClr val="F9CB9C"/>
                </a:solidFill>
              </a:rPr>
              <a:t>● Data cleaning </a:t>
            </a:r>
            <a:endParaRPr sz="2000">
              <a:solidFill>
                <a:srgbClr val="F9CB9C"/>
              </a:solidFill>
            </a:endParaRPr>
          </a:p>
          <a:p>
            <a:pPr marL="0" lvl="0" indent="0" algn="just" rtl="0">
              <a:lnSpc>
                <a:spcPct val="107916"/>
              </a:lnSpc>
              <a:spcBef>
                <a:spcPts val="0"/>
              </a:spcBef>
              <a:spcAft>
                <a:spcPts val="0"/>
              </a:spcAft>
              <a:buClr>
                <a:schemeClr val="dk1"/>
              </a:buClr>
              <a:buSzPts val="1100"/>
              <a:buFont typeface="Arial"/>
              <a:buNone/>
            </a:pPr>
            <a:r>
              <a:rPr lang="en" sz="2000">
                <a:solidFill>
                  <a:srgbClr val="F9CB9C"/>
                </a:solidFill>
              </a:rPr>
              <a:t>● Data generation</a:t>
            </a:r>
            <a:endParaRPr sz="2000">
              <a:solidFill>
                <a:srgbClr val="F9CB9C"/>
              </a:solidFill>
            </a:endParaRPr>
          </a:p>
          <a:p>
            <a:pPr marL="0" lvl="0" indent="0" algn="just" rtl="0">
              <a:lnSpc>
                <a:spcPct val="107916"/>
              </a:lnSpc>
              <a:spcBef>
                <a:spcPts val="0"/>
              </a:spcBef>
              <a:spcAft>
                <a:spcPts val="0"/>
              </a:spcAft>
              <a:buClr>
                <a:schemeClr val="dk1"/>
              </a:buClr>
              <a:buSzPts val="1100"/>
              <a:buFont typeface="Arial"/>
              <a:buNone/>
            </a:pPr>
            <a:r>
              <a:rPr lang="en" sz="2000">
                <a:solidFill>
                  <a:srgbClr val="F9CB9C"/>
                </a:solidFill>
              </a:rPr>
              <a:t>● Comparing proposed query plan with the Oracle</a:t>
            </a:r>
            <a:endParaRPr sz="2000">
              <a:solidFill>
                <a:srgbClr val="F9CB9C"/>
              </a:solidFill>
            </a:endParaRPr>
          </a:p>
          <a:p>
            <a:pPr marL="0" lvl="0" indent="0" algn="just" rtl="0">
              <a:lnSpc>
                <a:spcPct val="107916"/>
              </a:lnSpc>
              <a:spcBef>
                <a:spcPts val="0"/>
              </a:spcBef>
              <a:spcAft>
                <a:spcPts val="0"/>
              </a:spcAft>
              <a:buClr>
                <a:schemeClr val="dk1"/>
              </a:buClr>
              <a:buSzPts val="1100"/>
              <a:buFont typeface="Arial"/>
              <a:buNone/>
            </a:pPr>
            <a:r>
              <a:rPr lang="en" sz="2000">
                <a:solidFill>
                  <a:srgbClr val="F9CB9C"/>
                </a:solidFill>
              </a:rPr>
              <a:t>generated plan </a:t>
            </a:r>
            <a:endParaRPr sz="2000">
              <a:solidFill>
                <a:srgbClr val="F9CB9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60400" y="1553325"/>
            <a:ext cx="13785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rPr>
              <a:t>ER Diagram</a:t>
            </a:r>
            <a:endParaRPr sz="1600" b="1">
              <a:solidFill>
                <a:srgbClr val="FFFFFF"/>
              </a:solidFill>
            </a:endParaRPr>
          </a:p>
        </p:txBody>
      </p:sp>
      <p:pic>
        <p:nvPicPr>
          <p:cNvPr id="110" name="Google Shape;110;p17"/>
          <p:cNvPicPr preferRelativeResize="0"/>
          <p:nvPr/>
        </p:nvPicPr>
        <p:blipFill>
          <a:blip r:embed="rId3">
            <a:alphaModFix/>
          </a:blip>
          <a:stretch>
            <a:fillRect/>
          </a:stretch>
        </p:blipFill>
        <p:spPr>
          <a:xfrm>
            <a:off x="1542050" y="459250"/>
            <a:ext cx="6808200" cy="4026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2"/>
          <p:cNvSpPr txBox="1">
            <a:spLocks noGrp="1"/>
          </p:cNvSpPr>
          <p:nvPr>
            <p:ph type="subTitle" idx="1"/>
          </p:nvPr>
        </p:nvSpPr>
        <p:spPr>
          <a:xfrm>
            <a:off x="201200" y="22220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en" sz="2000" b="1">
                <a:solidFill>
                  <a:srgbClr val="FFFFFF"/>
                </a:solidFill>
                <a:latin typeface="Arial"/>
                <a:ea typeface="Arial"/>
                <a:cs typeface="Arial"/>
                <a:sym typeface="Arial"/>
              </a:rPr>
              <a:t>CONCLUSION</a:t>
            </a:r>
            <a:endParaRPr sz="2000" b="1">
              <a:solidFill>
                <a:srgbClr val="FFFFFF"/>
              </a:solidFill>
              <a:latin typeface="Arial"/>
              <a:ea typeface="Arial"/>
              <a:cs typeface="Arial"/>
              <a:sym typeface="Arial"/>
            </a:endParaRPr>
          </a:p>
        </p:txBody>
      </p:sp>
      <p:sp>
        <p:nvSpPr>
          <p:cNvPr id="439" name="Google Shape;439;p62"/>
          <p:cNvSpPr txBox="1"/>
          <p:nvPr/>
        </p:nvSpPr>
        <p:spPr>
          <a:xfrm>
            <a:off x="281275" y="1235650"/>
            <a:ext cx="8520600" cy="29736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Clr>
                <a:schemeClr val="dk1"/>
              </a:buClr>
              <a:buSzPts val="1100"/>
              <a:buFont typeface="Arial"/>
              <a:buNone/>
            </a:pPr>
            <a:r>
              <a:rPr lang="en" sz="2000">
                <a:solidFill>
                  <a:srgbClr val="F9CB9C"/>
                </a:solidFill>
              </a:rPr>
              <a:t>●  Oracle SQL is more efficient for most of our queries if compared to hive.</a:t>
            </a:r>
            <a:endParaRPr sz="2000">
              <a:solidFill>
                <a:srgbClr val="F9CB9C"/>
              </a:solidFill>
            </a:endParaRPr>
          </a:p>
          <a:p>
            <a:pPr marL="0" lvl="0" indent="0" algn="just" rtl="0">
              <a:lnSpc>
                <a:spcPct val="107916"/>
              </a:lnSpc>
              <a:spcBef>
                <a:spcPts val="800"/>
              </a:spcBef>
              <a:spcAft>
                <a:spcPts val="0"/>
              </a:spcAft>
              <a:buClr>
                <a:schemeClr val="dk1"/>
              </a:buClr>
              <a:buSzPts val="1100"/>
              <a:buFont typeface="Arial"/>
              <a:buNone/>
            </a:pPr>
            <a:r>
              <a:rPr lang="en" sz="2000">
                <a:solidFill>
                  <a:srgbClr val="F9CB9C"/>
                </a:solidFill>
              </a:rPr>
              <a:t>● Hive-Hadoop does not enforce any constraints on table/data while writing into tables but it does while reading, hence it is called schema on read.</a:t>
            </a:r>
            <a:endParaRPr sz="2000">
              <a:solidFill>
                <a:srgbClr val="F9CB9C"/>
              </a:solidFill>
            </a:endParaRPr>
          </a:p>
          <a:p>
            <a:pPr marL="0" lvl="0" indent="0" algn="just" rtl="0">
              <a:lnSpc>
                <a:spcPct val="107916"/>
              </a:lnSpc>
              <a:spcBef>
                <a:spcPts val="800"/>
              </a:spcBef>
              <a:spcAft>
                <a:spcPts val="800"/>
              </a:spcAft>
              <a:buClr>
                <a:schemeClr val="dk1"/>
              </a:buClr>
              <a:buSzPts val="1100"/>
              <a:buFont typeface="Arial"/>
              <a:buNone/>
            </a:pPr>
            <a:r>
              <a:rPr lang="en" sz="2000">
                <a:solidFill>
                  <a:srgbClr val="F9CB9C"/>
                </a:solidFill>
              </a:rPr>
              <a:t>● Oracle is highly efficient to work on small datasets and row level DML operations than Hive-Hadoop.</a:t>
            </a:r>
            <a:endParaRPr sz="2000">
              <a:solidFill>
                <a:srgbClr val="F9CB9C"/>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3"/>
          <p:cNvSpPr txBox="1">
            <a:spLocks noGrp="1"/>
          </p:cNvSpPr>
          <p:nvPr>
            <p:ph type="ctrTitle"/>
          </p:nvPr>
        </p:nvSpPr>
        <p:spPr>
          <a:xfrm>
            <a:off x="824000" y="1613825"/>
            <a:ext cx="5725800" cy="18729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endParaRPr/>
          </a:p>
          <a:p>
            <a:pPr marL="2743200" marR="0" lvl="0" indent="457200" algn="just" rtl="0">
              <a:lnSpc>
                <a:spcPct val="107916"/>
              </a:lnSpc>
              <a:spcBef>
                <a:spcPts val="0"/>
              </a:spcBef>
              <a:spcAft>
                <a:spcPts val="800"/>
              </a:spcAft>
              <a:buClr>
                <a:schemeClr val="dk1"/>
              </a:buClr>
              <a:buSzPts val="1100"/>
              <a:buFont typeface="Arial"/>
              <a:buNone/>
            </a:pPr>
            <a:r>
              <a:rPr lang="en" sz="4000">
                <a:solidFill>
                  <a:srgbClr val="FFFFFF"/>
                </a:solidFill>
                <a:latin typeface="Arial"/>
                <a:ea typeface="Arial"/>
                <a:cs typeface="Arial"/>
                <a:sym typeface="Arial"/>
              </a:rPr>
              <a:t>Q&amp;A</a:t>
            </a:r>
            <a:endParaRPr sz="4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p:nvPr/>
        </p:nvSpPr>
        <p:spPr>
          <a:xfrm>
            <a:off x="160725" y="140650"/>
            <a:ext cx="8770200" cy="49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p>
          <a:p>
            <a:pPr marL="0" lvl="0" indent="0" algn="l" rtl="0">
              <a:spcBef>
                <a:spcPts val="0"/>
              </a:spcBef>
              <a:spcAft>
                <a:spcPts val="0"/>
              </a:spcAft>
              <a:buNone/>
            </a:pPr>
            <a:r>
              <a:rPr lang="en" sz="2200" b="1">
                <a:solidFill>
                  <a:srgbClr val="FFFFFF"/>
                </a:solidFill>
              </a:rPr>
              <a:t>Oracle Explain Plan</a:t>
            </a:r>
            <a:r>
              <a:rPr lang="en" sz="2200" b="1"/>
              <a:t>  </a:t>
            </a:r>
            <a:endParaRPr sz="2200"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rgbClr val="F9CB9C"/>
                </a:solidFill>
              </a:rPr>
              <a:t>The EXPLAIN PLAN statement displays execution plans chosen by the Oracle optimizer for SELECT,</a:t>
            </a:r>
            <a:endParaRPr>
              <a:solidFill>
                <a:srgbClr val="F9CB9C"/>
              </a:solidFill>
            </a:endParaRPr>
          </a:p>
          <a:p>
            <a:pPr marL="0" lvl="0" indent="0" algn="l" rtl="0">
              <a:spcBef>
                <a:spcPts val="0"/>
              </a:spcBef>
              <a:spcAft>
                <a:spcPts val="0"/>
              </a:spcAft>
              <a:buNone/>
            </a:pPr>
            <a:r>
              <a:rPr lang="en">
                <a:solidFill>
                  <a:srgbClr val="F9CB9C"/>
                </a:solidFill>
              </a:rPr>
              <a:t>UPDATE, INSERT, and DELETE statements.</a:t>
            </a:r>
            <a:endParaRPr>
              <a:solidFill>
                <a:srgbClr val="F9CB9C"/>
              </a:solidFill>
            </a:endParaRPr>
          </a:p>
          <a:p>
            <a:pPr marL="0" lvl="0" indent="0" algn="l" rtl="0">
              <a:spcBef>
                <a:spcPts val="0"/>
              </a:spcBef>
              <a:spcAft>
                <a:spcPts val="0"/>
              </a:spcAft>
              <a:buClr>
                <a:schemeClr val="dk1"/>
              </a:buClr>
              <a:buSzPts val="1100"/>
              <a:buFont typeface="Arial"/>
              <a:buNone/>
            </a:pP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The EXPLAIN PLAN helps you to understand the optimizer decisions, such as why the optimizer chose a</a:t>
            </a: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nested loops join instead of a hash join, and lets you understand the performance of a query.</a:t>
            </a:r>
            <a:endParaRPr>
              <a:solidFill>
                <a:srgbClr val="F9CB9C"/>
              </a:solidFill>
            </a:endParaRPr>
          </a:p>
          <a:p>
            <a:pPr marL="0" lvl="0" indent="0" algn="l" rtl="0">
              <a:spcBef>
                <a:spcPts val="0"/>
              </a:spcBef>
              <a:spcAft>
                <a:spcPts val="0"/>
              </a:spcAft>
              <a:buNone/>
            </a:pP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The optimizer performs the following steps:</a:t>
            </a:r>
            <a:endParaRPr>
              <a:solidFill>
                <a:srgbClr val="F9CB9C"/>
              </a:solidFill>
            </a:endParaRPr>
          </a:p>
          <a:p>
            <a:pPr marL="0" lvl="0" indent="0" algn="l" rtl="0">
              <a:spcBef>
                <a:spcPts val="0"/>
              </a:spcBef>
              <a:spcAft>
                <a:spcPts val="0"/>
              </a:spcAft>
              <a:buClr>
                <a:schemeClr val="dk1"/>
              </a:buClr>
              <a:buSzPts val="1100"/>
              <a:buFont typeface="Arial"/>
              <a:buNone/>
            </a:pP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1. The optimizer generates a set of potential plans for the SQL statement based on available access</a:t>
            </a: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     paths and hints.</a:t>
            </a: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2. The optimizer estimates the cost of each plan based on statistics in the data dictionary. Statistics</a:t>
            </a: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     include information on the data distribution and storage characteristics of the tables, indexes, and</a:t>
            </a: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     partitions accessed by the statement.</a:t>
            </a:r>
            <a:endParaRPr>
              <a:solidFill>
                <a:srgbClr val="F9CB9C"/>
              </a:solidFill>
            </a:endParaRPr>
          </a:p>
          <a:p>
            <a:pPr marL="0" lvl="0" indent="0" algn="l" rtl="0">
              <a:spcBef>
                <a:spcPts val="0"/>
              </a:spcBef>
              <a:spcAft>
                <a:spcPts val="0"/>
              </a:spcAft>
              <a:buClr>
                <a:schemeClr val="dk1"/>
              </a:buClr>
              <a:buSzPts val="1100"/>
              <a:buFont typeface="Arial"/>
              <a:buNone/>
            </a:pPr>
            <a:r>
              <a:rPr lang="en">
                <a:solidFill>
                  <a:srgbClr val="F9CB9C"/>
                </a:solidFill>
              </a:rPr>
              <a:t>3. The optimizer compares the plans and chooses the plan with the lowest cost.</a:t>
            </a:r>
            <a:endParaRPr>
              <a:solidFill>
                <a:srgbClr val="F9CB9C"/>
              </a:solidFill>
            </a:endParaRPr>
          </a:p>
          <a:p>
            <a:pPr marL="0" lvl="0" indent="0" algn="l" rtl="0">
              <a:spcBef>
                <a:spcPts val="0"/>
              </a:spcBef>
              <a:spcAft>
                <a:spcPts val="0"/>
              </a:spcAft>
              <a:buNone/>
            </a:pPr>
            <a:endParaRPr>
              <a:solidFill>
                <a:srgbClr val="F9CB9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ctrTitle"/>
          </p:nvPr>
        </p:nvSpPr>
        <p:spPr>
          <a:xfrm>
            <a:off x="311700" y="744575"/>
            <a:ext cx="8520600" cy="2012400"/>
          </a:xfrm>
          <a:prstGeom prst="rect">
            <a:avLst/>
          </a:prstGeom>
        </p:spPr>
        <p:txBody>
          <a:bodyPr spcFirstLastPara="1" wrap="square" lIns="91425" tIns="91425" rIns="91425" bIns="91425" anchor="b" anchorCtr="0">
            <a:noAutofit/>
          </a:bodyPr>
          <a:lstStyle/>
          <a:p>
            <a:pPr marL="2286000" lvl="0" indent="457200" algn="l" rtl="0">
              <a:spcBef>
                <a:spcPts val="0"/>
              </a:spcBef>
              <a:spcAft>
                <a:spcPts val="0"/>
              </a:spcAft>
              <a:buNone/>
            </a:pPr>
            <a:endParaRPr/>
          </a:p>
          <a:p>
            <a:pPr marL="2286000" lvl="0" indent="457200" algn="l" rtl="0">
              <a:spcBef>
                <a:spcPts val="0"/>
              </a:spcBef>
              <a:spcAft>
                <a:spcPts val="0"/>
              </a:spcAft>
              <a:buNone/>
            </a:pPr>
            <a:endParaRPr/>
          </a:p>
          <a:p>
            <a:pPr marL="2743200" lvl="0" indent="457200" algn="l" rtl="0">
              <a:spcBef>
                <a:spcPts val="0"/>
              </a:spcBef>
              <a:spcAft>
                <a:spcPts val="0"/>
              </a:spcAft>
              <a:buNone/>
            </a:pPr>
            <a:r>
              <a:rPr lang="en"/>
              <a:t>Queries</a:t>
            </a:r>
            <a:endParaRPr/>
          </a:p>
          <a:p>
            <a:pPr marL="2286000" lvl="0" indent="457200" algn="l" rtl="0">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subTitle" idx="1"/>
          </p:nvPr>
        </p:nvSpPr>
        <p:spPr>
          <a:xfrm>
            <a:off x="311700" y="513525"/>
            <a:ext cx="8520600" cy="621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AutoNum type="arabicPeriod"/>
            </a:pPr>
            <a:r>
              <a:rPr lang="en"/>
              <a:t>Create Table as SELECT</a:t>
            </a:r>
            <a:endParaRPr/>
          </a:p>
        </p:txBody>
      </p:sp>
      <p:sp>
        <p:nvSpPr>
          <p:cNvPr id="126" name="Google Shape;126;p20"/>
          <p:cNvSpPr txBox="1"/>
          <p:nvPr/>
        </p:nvSpPr>
        <p:spPr>
          <a:xfrm>
            <a:off x="473075" y="1212275"/>
            <a:ext cx="7700100" cy="25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0"/>
          <p:cNvSpPr txBox="1"/>
          <p:nvPr/>
        </p:nvSpPr>
        <p:spPr>
          <a:xfrm>
            <a:off x="200900" y="1212275"/>
            <a:ext cx="7892400" cy="28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9CB9C"/>
                </a:solidFill>
              </a:rPr>
              <a:t>CREATE TABLE myFlightinfo AS SELECT </a:t>
            </a:r>
            <a:endParaRPr sz="2000">
              <a:solidFill>
                <a:srgbClr val="F9CB9C"/>
              </a:solidFill>
            </a:endParaRPr>
          </a:p>
          <a:p>
            <a:pPr marL="0" lvl="0" indent="0" algn="l" rtl="0">
              <a:spcBef>
                <a:spcPts val="0"/>
              </a:spcBef>
              <a:spcAft>
                <a:spcPts val="0"/>
              </a:spcAft>
              <a:buNone/>
            </a:pPr>
            <a:r>
              <a:rPr lang="en" sz="2000">
                <a:solidFill>
                  <a:srgbClr val="F9CB9C"/>
                </a:solidFill>
              </a:rPr>
              <a:t>ticket_id, p.flight_number, gender, passenger_name, age, destination </a:t>
            </a:r>
            <a:endParaRPr sz="2000">
              <a:solidFill>
                <a:srgbClr val="F9CB9C"/>
              </a:solidFill>
            </a:endParaRPr>
          </a:p>
          <a:p>
            <a:pPr marL="0" lvl="0" indent="0" algn="l" rtl="0">
              <a:spcBef>
                <a:spcPts val="0"/>
              </a:spcBef>
              <a:spcAft>
                <a:spcPts val="0"/>
              </a:spcAft>
              <a:buNone/>
            </a:pPr>
            <a:r>
              <a:rPr lang="en" sz="2000">
                <a:solidFill>
                  <a:srgbClr val="F9CB9C"/>
                </a:solidFill>
              </a:rPr>
              <a:t>FROM passenger p LEFT JOIN Flight t on p.FLIGHT_NUMBER = t.FLIGHT_NUMBER;</a:t>
            </a:r>
            <a:endParaRPr sz="2000">
              <a:solidFill>
                <a:srgbClr val="F9CB9C"/>
              </a:solidFill>
            </a:endParaRPr>
          </a:p>
          <a:p>
            <a:pPr marL="0" lvl="0" indent="0" algn="l" rtl="0">
              <a:spcBef>
                <a:spcPts val="0"/>
              </a:spcBef>
              <a:spcAft>
                <a:spcPts val="0"/>
              </a:spcAft>
              <a:buNone/>
            </a:pPr>
            <a:endParaRPr sz="2000">
              <a:solidFill>
                <a:srgbClr val="F9CB9C"/>
              </a:solidFill>
            </a:endParaRPr>
          </a:p>
          <a:p>
            <a:pPr marL="0" lvl="0" indent="0" algn="l" rtl="0">
              <a:spcBef>
                <a:spcPts val="0"/>
              </a:spcBef>
              <a:spcAft>
                <a:spcPts val="0"/>
              </a:spcAft>
              <a:buClr>
                <a:schemeClr val="dk1"/>
              </a:buClr>
              <a:buSzPts val="1100"/>
              <a:buFont typeface="Arial"/>
              <a:buNone/>
            </a:pPr>
            <a:endParaRPr sz="2000">
              <a:solidFill>
                <a:srgbClr val="F9CB9C"/>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Clr>
                <a:schemeClr val="dk1"/>
              </a:buClr>
              <a:buSzPts val="1100"/>
              <a:buFont typeface="Arial"/>
              <a:buNone/>
            </a:pPr>
            <a:endParaRPr sz="2000"/>
          </a:p>
        </p:txBody>
      </p:sp>
      <p:sp>
        <p:nvSpPr>
          <p:cNvPr id="128" name="Google Shape;128;p20"/>
          <p:cNvSpPr txBox="1"/>
          <p:nvPr/>
        </p:nvSpPr>
        <p:spPr>
          <a:xfrm>
            <a:off x="4798525" y="1385000"/>
            <a:ext cx="1855500" cy="3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subTitle" idx="1"/>
          </p:nvPr>
        </p:nvSpPr>
        <p:spPr>
          <a:xfrm>
            <a:off x="261475" y="221000"/>
            <a:ext cx="8520600" cy="7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Oracle Explain Plan  </a:t>
            </a:r>
            <a:endParaRPr/>
          </a:p>
        </p:txBody>
      </p:sp>
      <p:sp>
        <p:nvSpPr>
          <p:cNvPr id="134" name="Google Shape;134;p21"/>
          <p:cNvSpPr txBox="1">
            <a:spLocks noGrp="1"/>
          </p:cNvSpPr>
          <p:nvPr>
            <p:ph type="subTitle" idx="1"/>
          </p:nvPr>
        </p:nvSpPr>
        <p:spPr>
          <a:xfrm>
            <a:off x="261475" y="994700"/>
            <a:ext cx="8730300" cy="37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1"/>
          <p:cNvPicPr preferRelativeResize="0"/>
          <p:nvPr/>
        </p:nvPicPr>
        <p:blipFill>
          <a:blip r:embed="rId3">
            <a:alphaModFix/>
          </a:blip>
          <a:stretch>
            <a:fillRect/>
          </a:stretch>
        </p:blipFill>
        <p:spPr>
          <a:xfrm>
            <a:off x="93725" y="1149225"/>
            <a:ext cx="5324750" cy="2740650"/>
          </a:xfrm>
          <a:prstGeom prst="rect">
            <a:avLst/>
          </a:prstGeom>
          <a:noFill/>
          <a:ln>
            <a:noFill/>
          </a:ln>
        </p:spPr>
      </p:pic>
      <p:pic>
        <p:nvPicPr>
          <p:cNvPr id="136" name="Google Shape;136;p21"/>
          <p:cNvPicPr preferRelativeResize="0"/>
          <p:nvPr/>
        </p:nvPicPr>
        <p:blipFill>
          <a:blip r:embed="rId4">
            <a:alphaModFix/>
          </a:blip>
          <a:stretch>
            <a:fillRect/>
          </a:stretch>
        </p:blipFill>
        <p:spPr>
          <a:xfrm>
            <a:off x="5580200" y="1149225"/>
            <a:ext cx="3563800" cy="29105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On-screen Show (16:9)</PresentationFormat>
  <Paragraphs>163</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Lato</vt:lpstr>
      <vt:lpstr>Arial</vt:lpstr>
      <vt:lpstr>Roboto</vt:lpstr>
      <vt:lpstr>Times New Roman</vt:lpstr>
      <vt:lpstr>Geometric</vt:lpstr>
      <vt:lpstr>Advanced Database Management COEN 380 Group 4 Final Project : Flight Management System</vt:lpstr>
      <vt:lpstr>Overview</vt:lpstr>
      <vt:lpstr>PowerPoint Presentation</vt:lpstr>
      <vt:lpstr>PowerPoint Presentation</vt:lpstr>
      <vt:lpstr>PowerPoint Presentation</vt:lpstr>
      <vt:lpstr>PowerPoint Presentation</vt:lpstr>
      <vt:lpstr>  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Query Plan</vt:lpstr>
      <vt:lpstr>PowerPoint Presentation</vt:lpstr>
      <vt:lpstr>PowerPoint Presentation</vt:lpstr>
      <vt:lpstr>PowerPoint Presentation</vt:lpstr>
      <vt:lpstr>PowerPoint Presentation</vt:lpstr>
      <vt:lpstr>Proposed Query Plan</vt:lpstr>
      <vt:lpstr>PowerPoint Presentation</vt:lpstr>
      <vt:lpstr>PowerPoint Presentation</vt:lpstr>
      <vt:lpstr>PowerPoint Presentation</vt:lpstr>
      <vt:lpstr>PowerPoint Presentation</vt:lpstr>
      <vt:lpstr>Proposed Query Plan</vt:lpstr>
      <vt:lpstr>PowerPoint Presentation</vt:lpstr>
      <vt:lpstr>PowerPoint Presentation</vt:lpstr>
      <vt:lpstr>PowerPoint Presentation</vt:lpstr>
      <vt:lpstr>PowerPoint Presentation</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Management COEN 380 Group 4 Final Project : Flight Management System</dc:title>
  <cp:lastModifiedBy>Sameeksha Raj Shimoga Basavaraja</cp:lastModifiedBy>
  <cp:revision>1</cp:revision>
  <dcterms:modified xsi:type="dcterms:W3CDTF">2020-12-08T16:10:11Z</dcterms:modified>
</cp:coreProperties>
</file>