
<file path=[Content_Types].xml><?xml version="1.0" encoding="utf-8"?>
<Types xmlns="http://schemas.openxmlformats.org/package/2006/content-types">
  <Default ContentType="image/jp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ms-office.chartstyle+xml" PartName="/ppt/charts/style1.xml"/>
  <Override ContentType="application/vnd.ms-office.chartstyle+xml" PartName="/ppt/charts/style2.xml"/>
  <Override ContentType="application/vnd.ms-office.chartcolorstyle+xml" PartName="/ppt/charts/colors1.xml"/>
  <Override ContentType="application/vnd.ms-office.chartcolorstyle+xml" PartName="/ppt/charts/colors2.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new2\Downloads\SAMEEMA%20NIHAR%20M%20EMPLOYEE%20EXCEL%20DAT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new2\Downloads\SAMEEMA%20NIHAR%20M%20EMPLOYEE%20EXCEL%20DATA.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[SAMEEMA NIHAR M EMPLOYEE EXCEL DATA.xlsx]Sheet1!PivotTable1</c:name>
    <c:fmtId val="-1"/>
  </c:pivotSource>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EMPLOYEE PERFORMANCE ANALYSIS</a:t>
            </a: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ivotFmts>
      <c:pivotFmt>
        <c:idx val="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0"/>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
        <c:idx val="1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pivotFmt>
    </c:pivotFmts>
    <c:plotArea>
      <c:layout>
        <c:manualLayout>
          <c:layoutTarget val="inner"/>
          <c:xMode val="edge"/>
          <c:yMode val="edge"/>
          <c:x val="6.7034569396774116E-2"/>
          <c:y val="0.30644444444444446"/>
          <c:w val="0.64911860376427311"/>
          <c:h val="0.61267436570428702"/>
        </c:manualLayout>
      </c:layout>
      <c:barChart>
        <c:barDir val="col"/>
        <c:grouping val="clustered"/>
        <c:varyColors val="0"/>
        <c:ser>
          <c:idx val="0"/>
          <c:order val="0"/>
          <c:tx>
            <c:strRef>
              <c:f>Sheet1!$B$3:$B$4</c:f>
              <c:strCache>
                <c:ptCount val="1"/>
                <c:pt idx="0">
                  <c:v>HIGH</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0960-40E9-AE2C-75F40DF80AF5}"/>
            </c:ext>
          </c:extLst>
        </c:ser>
        <c:ser>
          <c:idx val="1"/>
          <c:order val="1"/>
          <c:tx>
            <c:strRef>
              <c:f>Sheet1!$C$3:$C$4</c:f>
              <c:strCache>
                <c:ptCount val="1"/>
                <c:pt idx="0">
                  <c:v>LOW</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0960-40E9-AE2C-75F40DF80AF5}"/>
            </c:ext>
          </c:extLst>
        </c:ser>
        <c:ser>
          <c:idx val="2"/>
          <c:order val="2"/>
          <c:tx>
            <c:strRef>
              <c:f>Sheet1!$D$3:$D$4</c:f>
              <c:strCache>
                <c:ptCount val="1"/>
                <c:pt idx="0">
                  <c:v>MED</c:v>
                </c:pt>
              </c:strCache>
            </c:strRef>
          </c:tx>
          <c:spPr>
            <a:pattFill prst="narHorz">
              <a:fgClr>
                <a:schemeClr val="accent3"/>
              </a:fgClr>
              <a:bgClr>
                <a:schemeClr val="accent3">
                  <a:lumMod val="20000"/>
                  <a:lumOff val="80000"/>
                </a:schemeClr>
              </a:bgClr>
            </a:pattFill>
            <a:ln>
              <a:noFill/>
            </a:ln>
            <a:effectLst>
              <a:innerShdw blurRad="114300">
                <a:schemeClr val="accent3"/>
              </a:innerShdw>
            </a:effectLst>
          </c:spPr>
          <c:invertIfNegative val="0"/>
          <c:trendline>
            <c:spPr>
              <a:ln w="19050" cap="rnd">
                <a:solidFill>
                  <a:schemeClr val="accent3"/>
                </a:solidFill>
              </a:ln>
              <a:effectLst/>
            </c:spPr>
            <c:trendlineType val="linear"/>
            <c:dispRSqr val="0"/>
            <c:dispEq val="0"/>
          </c:trendline>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0960-40E9-AE2C-75F40DF80AF5}"/>
            </c:ext>
          </c:extLst>
        </c:ser>
        <c:ser>
          <c:idx val="3"/>
          <c:order val="3"/>
          <c:tx>
            <c:strRef>
              <c:f>Sheet1!$E$3:$E$4</c:f>
              <c:strCache>
                <c:ptCount val="1"/>
                <c:pt idx="0">
                  <c:v>VERY HIGH</c:v>
                </c:pt>
              </c:strCache>
            </c:strRef>
          </c:tx>
          <c:spPr>
            <a:pattFill prst="narHorz">
              <a:fgClr>
                <a:schemeClr val="accent4"/>
              </a:fgClr>
              <a:bgClr>
                <a:schemeClr val="accent4">
                  <a:lumMod val="20000"/>
                  <a:lumOff val="80000"/>
                </a:schemeClr>
              </a:bgClr>
            </a:pattFill>
            <a:ln>
              <a:noFill/>
            </a:ln>
            <a:effectLst>
              <a:innerShdw blurRad="114300">
                <a:schemeClr val="accent4"/>
              </a:innerShdw>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0960-40E9-AE2C-75F40DF80AF5}"/>
            </c:ext>
          </c:extLst>
        </c:ser>
        <c:dLbls>
          <c:showLegendKey val="0"/>
          <c:showVal val="0"/>
          <c:showCatName val="0"/>
          <c:showSerName val="0"/>
          <c:showPercent val="0"/>
          <c:showBubbleSize val="0"/>
        </c:dLbls>
        <c:gapWidth val="164"/>
        <c:overlap val="-22"/>
        <c:axId val="450633440"/>
        <c:axId val="708820608"/>
      </c:barChart>
      <c:catAx>
        <c:axId val="450633440"/>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08820608"/>
        <c:crosses val="autoZero"/>
        <c:auto val="1"/>
        <c:lblAlgn val="ctr"/>
        <c:lblOffset val="100"/>
        <c:noMultiLvlLbl val="0"/>
      </c:catAx>
      <c:valAx>
        <c:axId val="708820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0633440"/>
        <c:crosses val="autoZero"/>
        <c:crossBetween val="between"/>
      </c:valAx>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[SAMEEMA NIHAR M EMPLOYEE EXCEL DATA.xlsx]Sheet1!PivotTable1</c:name>
    <c:fmtId val="-1"/>
  </c:pivotSource>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marker>
          <c:symbol val="none"/>
        </c:marker>
      </c:pivotFmt>
      <c:pivotFmt>
        <c:idx val="2"/>
        <c:spPr>
          <a:solidFill>
            <a:schemeClr val="accent1"/>
          </a:solidFill>
          <a:ln w="19050">
            <a:solidFill>
              <a:schemeClr val="lt1"/>
            </a:solidFill>
          </a:ln>
          <a:effectLst/>
        </c:spPr>
        <c:marker>
          <c:symbol val="none"/>
        </c:marke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marker>
          <c:symbol val="none"/>
        </c:marke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marker>
          <c:symbol val="none"/>
        </c:marke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marker>
          <c:symbol val="none"/>
        </c:marke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marker>
          <c:symbol val="none"/>
        </c:marker>
      </c:pivotFmt>
      <c:pivotFmt>
        <c:idx val="38"/>
        <c:spPr>
          <a:solidFill>
            <a:schemeClr val="accent1"/>
          </a:solidFill>
          <a:ln w="19050">
            <a:solidFill>
              <a:schemeClr val="lt1"/>
            </a:solidFill>
          </a:ln>
          <a:effectLst/>
        </c:spPr>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marker>
          <c:symbol val="none"/>
        </c:marker>
      </c:pivotFmt>
      <c:pivotFmt>
        <c:idx val="49"/>
        <c:spPr>
          <a:solidFill>
            <a:schemeClr val="accent1"/>
          </a:solidFill>
          <a:ln w="19050">
            <a:solidFill>
              <a:schemeClr val="lt1"/>
            </a:solidFill>
          </a:ln>
          <a:effectLst/>
        </c:spPr>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marker>
          <c:symbol val="none"/>
        </c:marker>
      </c:pivotFmt>
      <c:pivotFmt>
        <c:idx val="60"/>
        <c:spPr>
          <a:solidFill>
            <a:schemeClr val="accent1"/>
          </a:solidFill>
          <a:ln w="19050">
            <a:solidFill>
              <a:schemeClr val="lt1"/>
            </a:solidFill>
          </a:ln>
          <a:effectLst/>
        </c:spPr>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marker>
          <c:symbol val="none"/>
        </c:marker>
      </c:pivotFmt>
      <c:pivotFmt>
        <c:idx val="71"/>
        <c:spPr>
          <a:solidFill>
            <a:schemeClr val="accent1"/>
          </a:solidFill>
          <a:ln w="19050">
            <a:solidFill>
              <a:schemeClr val="lt1"/>
            </a:solidFill>
          </a:ln>
          <a:effectLst/>
        </c:spPr>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marker>
          <c:symbol val="none"/>
        </c:marker>
      </c:pivotFmt>
      <c:pivotFmt>
        <c:idx val="82"/>
        <c:spPr>
          <a:solidFill>
            <a:schemeClr val="accent1"/>
          </a:solidFill>
          <a:ln w="19050">
            <a:solidFill>
              <a:schemeClr val="lt1"/>
            </a:solidFill>
          </a:ln>
          <a:effectLst/>
        </c:spPr>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s>
    <c:plotArea>
      <c:layout/>
      <c:pieChart>
        <c:varyColors val="1"/>
        <c:ser>
          <c:idx val="0"/>
          <c:order val="0"/>
          <c:tx>
            <c:strRef>
              <c:f>Sheet1!$B$3:$B$4</c:f>
              <c:strCache>
                <c:ptCount val="1"/>
                <c:pt idx="0">
                  <c:v>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154-43D4-9B52-41CD3850B7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154-43D4-9B52-41CD3850B7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154-43D4-9B52-41CD3850B7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154-43D4-9B52-41CD3850B7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154-43D4-9B52-41CD3850B75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154-43D4-9B52-41CD3850B75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9154-43D4-9B52-41CD3850B75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9154-43D4-9B52-41CD3850B75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11-9154-43D4-9B52-41CD3850B75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13-9154-43D4-9B52-41CD3850B7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14-9154-43D4-9B52-41CD3850B75E}"/>
            </c:ext>
          </c:extLst>
        </c:ser>
        <c:ser>
          <c:idx val="1"/>
          <c:order val="1"/>
          <c:tx>
            <c:strRef>
              <c:f>Sheet1!$C$3:$C$4</c:f>
              <c:strCache>
                <c:ptCount val="1"/>
                <c:pt idx="0">
                  <c:v>LOW</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6-9154-43D4-9B52-41CD3850B7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8-9154-43D4-9B52-41CD3850B7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A-9154-43D4-9B52-41CD3850B7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C-9154-43D4-9B52-41CD3850B7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E-9154-43D4-9B52-41CD3850B75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0-9154-43D4-9B52-41CD3850B75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22-9154-43D4-9B52-41CD3850B75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24-9154-43D4-9B52-41CD3850B75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26-9154-43D4-9B52-41CD3850B75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28-9154-43D4-9B52-41CD3850B7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29-9154-43D4-9B52-41CD3850B75E}"/>
            </c:ext>
          </c:extLst>
        </c:ser>
        <c:ser>
          <c:idx val="2"/>
          <c:order val="2"/>
          <c:tx>
            <c:strRef>
              <c:f>Sheet1!$D$3:$D$4</c:f>
              <c:strCache>
                <c:ptCount val="1"/>
                <c:pt idx="0">
                  <c:v>MED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B-9154-43D4-9B52-41CD3850B7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D-9154-43D4-9B52-41CD3850B7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F-9154-43D4-9B52-41CD3850B7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1-9154-43D4-9B52-41CD3850B7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3-9154-43D4-9B52-41CD3850B75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5-9154-43D4-9B52-41CD3850B75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37-9154-43D4-9B52-41CD3850B75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39-9154-43D4-9B52-41CD3850B75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3B-9154-43D4-9B52-41CD3850B75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3D-9154-43D4-9B52-41CD3850B7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3E-9154-43D4-9B52-41CD3850B75E}"/>
            </c:ext>
          </c:extLst>
        </c:ser>
        <c:ser>
          <c:idx val="3"/>
          <c:order val="3"/>
          <c:tx>
            <c:strRef>
              <c:f>Sheet1!$E$3:$E$4</c:f>
              <c:strCache>
                <c:ptCount val="1"/>
                <c:pt idx="0">
                  <c:v>VERY HIGH</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40-9154-43D4-9B52-41CD3850B75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42-9154-43D4-9B52-41CD3850B75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44-9154-43D4-9B52-41CD3850B75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46-9154-43D4-9B52-41CD3850B75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48-9154-43D4-9B52-41CD3850B75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4A-9154-43D4-9B52-41CD3850B75E}"/>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4C-9154-43D4-9B52-41CD3850B75E}"/>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4E-9154-43D4-9B52-41CD3850B75E}"/>
              </c:ext>
            </c:extLst>
          </c:dPt>
          <c:dPt>
            <c:idx val="8"/>
            <c:bubble3D val="0"/>
            <c:spPr>
              <a:solidFill>
                <a:schemeClr val="accent3">
                  <a:lumMod val="60000"/>
                </a:schemeClr>
              </a:solidFill>
              <a:ln w="19050">
                <a:solidFill>
                  <a:schemeClr val="lt1"/>
                </a:solidFill>
              </a:ln>
              <a:effectLst/>
            </c:spPr>
            <c:extLst>
              <c:ext xmlns:c16="http://schemas.microsoft.com/office/drawing/2014/chart" uri="{C3380CC4-5D6E-409C-BE32-E72D297353CC}">
                <c16:uniqueId val="{00000050-9154-43D4-9B52-41CD3850B75E}"/>
              </c:ext>
            </c:extLst>
          </c:dPt>
          <c:dPt>
            <c:idx val="9"/>
            <c:bubble3D val="0"/>
            <c:spPr>
              <a:solidFill>
                <a:schemeClr val="accent4">
                  <a:lumMod val="60000"/>
                </a:schemeClr>
              </a:solidFill>
              <a:ln w="19050">
                <a:solidFill>
                  <a:schemeClr val="lt1"/>
                </a:solidFill>
              </a:ln>
              <a:effectLst/>
            </c:spPr>
            <c:extLst>
              <c:ext xmlns:c16="http://schemas.microsoft.com/office/drawing/2014/chart" uri="{C3380CC4-5D6E-409C-BE32-E72D297353CC}">
                <c16:uniqueId val="{00000052-9154-43D4-9B52-41CD3850B75E}"/>
              </c:ext>
            </c:extLst>
          </c:dPt>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53-9154-43D4-9B52-41CD3850B75E}"/>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28-08-2024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lang="en-IN">
                <a:solidFill>
                  <a:srgbClr val="0F0F0F"/>
                </a:solidFill>
                <a:latin typeface="Times New Roman"/>
                <a:ea typeface="Times New Roman"/>
                <a:cs typeface="Times New Roman"/>
                <a:sym typeface="Times New Roman"/>
              </a:rPr>
              <a:t>Employee Data Analysis using Excel</a:t>
            </a:r>
            <a:r>
              <a:rPr b="1" i="0" lang="en-IN">
                <a:solidFill>
                  <a:srgbClr val="0F0F0F"/>
                </a:solidFill>
                <a:latin typeface="Times New Roman"/>
                <a:ea typeface="Times New Roman"/>
                <a:cs typeface="Times New Roman"/>
                <a:sym typeface="Times New Roman"/>
              </a:rPr>
              <a:t> </a:t>
            </a:r>
            <a:br>
              <a:rPr b="1" i="0" lang="en-IN">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IN"/>
              <a:t>‹#›</a:t>
            </a:fld>
            <a:endParaRPr/>
          </a:p>
        </p:txBody>
      </p:sp>
      <p:sp>
        <p:nvSpPr>
          <p:cNvPr id="36" name="Google Shape;36;p1"/>
          <p:cNvSpPr txBox="1"/>
          <p:nvPr/>
        </p:nvSpPr>
        <p:spPr>
          <a:xfrm>
            <a:off x="2554542" y="3314150"/>
            <a:ext cx="8610600" cy="2308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2400">
                <a:solidFill>
                  <a:schemeClr val="dk1"/>
                </a:solidFill>
                <a:latin typeface="Calibri"/>
                <a:ea typeface="Calibri"/>
                <a:cs typeface="Calibri"/>
                <a:sym typeface="Calibri"/>
              </a:rPr>
              <a:t>STUDENT NAME: SAMEEMA NIHAR M</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400">
                <a:solidFill>
                  <a:schemeClr val="dk1"/>
                </a:solidFill>
                <a:latin typeface="Calibri"/>
                <a:ea typeface="Calibri"/>
                <a:cs typeface="Calibri"/>
                <a:sym typeface="Calibri"/>
              </a:rPr>
              <a:t>REGISTER NO: 312209859</a:t>
            </a:r>
            <a:endParaRPr b="1"/>
          </a:p>
          <a:p>
            <a:pPr indent="0" lvl="0" marL="0" marR="0" rtl="0" algn="l">
              <a:spcBef>
                <a:spcPts val="0"/>
              </a:spcBef>
              <a:spcAft>
                <a:spcPts val="0"/>
              </a:spcAft>
              <a:buNone/>
            </a:pPr>
            <a:r>
              <a:rPr b="1" lang="en-IN" sz="2400">
                <a:solidFill>
                  <a:schemeClr val="dk1"/>
                </a:solidFill>
                <a:latin typeface="Calibri"/>
                <a:ea typeface="Calibri"/>
                <a:cs typeface="Calibri"/>
                <a:sym typeface="Calibri"/>
              </a:rPr>
              <a:t>NM NO: D3C3FD52596343FBFA94ED50237A0958</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400">
                <a:solidFill>
                  <a:schemeClr val="dk1"/>
                </a:solidFill>
                <a:latin typeface="Calibri"/>
                <a:ea typeface="Calibri"/>
                <a:cs typeface="Calibri"/>
                <a:sym typeface="Calibri"/>
              </a:rPr>
              <a:t>DEPARTMENT: B.COM [ ACCOUNTING AND FINANCE]</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400">
                <a:solidFill>
                  <a:schemeClr val="dk1"/>
                </a:solidFill>
                <a:latin typeface="Calibri"/>
                <a:ea typeface="Calibri"/>
                <a:cs typeface="Calibri"/>
                <a:sym typeface="Calibri"/>
              </a:rPr>
              <a:t>COLLEGE: VALLIAMMAL COLLEGE FOR WOMEN </a:t>
            </a:r>
            <a:endParaRPr b="1" sz="2400">
              <a:solidFill>
                <a:schemeClr val="dk1"/>
              </a:solidFill>
              <a:latin typeface="Calibri"/>
              <a:ea typeface="Calibri"/>
              <a:cs typeface="Calibri"/>
              <a:sym typeface="Calibri"/>
            </a:endParaRPr>
          </a:p>
          <a:p>
            <a:pPr indent="0" lvl="0" marL="0" marR="0" rtl="0" algn="l">
              <a:spcBef>
                <a:spcPts val="0"/>
              </a:spcBef>
              <a:spcAft>
                <a:spcPts val="0"/>
              </a:spcAft>
              <a:buNone/>
            </a:pPr>
            <a:r>
              <a:rPr b="1" lang="en-IN"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3" name="object 6">
            <a:extLst>
              <a:ext uri="{FF2B5EF4-FFF2-40B4-BE49-F238E27FC236}">
                <a16:creationId xmlns:a16="http://schemas.microsoft.com/office/drawing/2014/main" id="{80C34A5F-1A8C-714B-CECC-C20A7D8120DA}"/>
              </a:ext>
            </a:extLst>
          </p:cNvPr>
          <p:cNvPicPr/>
          <p:nvPr/>
        </p:nvPicPr>
        <p:blipFill>
          <a:blip r:embed="rId3" cstate="print"/>
          <a:stretch>
            <a:fillRect/>
          </a:stretch>
        </p:blipFill>
        <p:spPr>
          <a:xfrm>
            <a:off x="6366867" y="291147"/>
            <a:ext cx="3014943" cy="2887822"/>
          </a:xfrm>
          <a:prstGeom prst="rect">
            <a:avLst/>
          </a:prstGeom>
        </p:spPr>
      </p:pic>
      <p:sp>
        <p:nvSpPr>
          <p:cNvPr id="2" name="TextBox 1">
            <a:extLst>
              <a:ext uri="{FF2B5EF4-FFF2-40B4-BE49-F238E27FC236}">
                <a16:creationId xmlns:a16="http://schemas.microsoft.com/office/drawing/2014/main" id="{8F364945-0B94-BFDE-06DB-696706604966}"/>
              </a:ext>
            </a:extLst>
          </p:cNvPr>
          <p:cNvSpPr txBox="1"/>
          <p:nvPr/>
        </p:nvSpPr>
        <p:spPr>
          <a:xfrm>
            <a:off x="764698" y="1720840"/>
            <a:ext cx="6557962" cy="3693319"/>
          </a:xfrm>
          <a:prstGeom prst="rect">
            <a:avLst/>
          </a:prstGeom>
          <a:noFill/>
        </p:spPr>
        <p:txBody>
          <a:bodyPr wrap="square" rtlCol="0">
            <a:spAutoFit/>
          </a:bodyPr>
          <a:lstStyle/>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a:t>DATA COLLECTION 
Identification 
Gathering 
Preparation 
DATA CLEANING </a:t>
            </a:r>
          </a:p>
          <a:p>
            <a:pPr marL="285750" indent="-285750" algn="just">
              <a:buFont typeface="Arial" panose="020B0604020202020204" pitchFamily="34" charset="0"/>
              <a:buChar char="•"/>
            </a:pPr>
            <a:r>
              <a:rPr lang="en-IN" dirty="0"/>
              <a:t>Standardization 
Correction
Validation 
SUMMARY </a:t>
            </a:r>
          </a:p>
          <a:p>
            <a:pPr marL="285750" indent="-285750" algn="just">
              <a:buFont typeface="Arial" panose="020B0604020202020204" pitchFamily="34" charset="0"/>
              <a:buChar char="•"/>
            </a:pPr>
            <a:r>
              <a:rPr lang="en-IN" dirty="0"/>
              <a:t>Data analysis involves examining, transforming, and </a:t>
            </a:r>
            <a:r>
              <a:rPr lang="en-IN" dirty="0" err="1"/>
              <a:t>modeling</a:t>
            </a:r>
            <a:r>
              <a:rPr lang="en-IN" dirty="0"/>
              <a:t> data to extract meaningful insights, identify patterns, and support decision-making.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705600" y="17335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14020D7F-275F-8FE8-14C2-D74F4D5877F3}"/>
              </a:ext>
            </a:extLst>
          </p:cNvPr>
          <p:cNvGraphicFramePr>
            <a:graphicFrameLocks/>
          </p:cNvGraphicFramePr>
          <p:nvPr>
            <p:extLst>
              <p:ext uri="{D42A27DB-BD31-4B8C-83A1-F6EECF244321}">
                <p14:modId xmlns:p14="http://schemas.microsoft.com/office/powerpoint/2010/main" val="2308209897"/>
              </p:ext>
            </p:extLst>
          </p:nvPr>
        </p:nvGraphicFramePr>
        <p:xfrm>
          <a:off x="1143000" y="2019300"/>
          <a:ext cx="6800850" cy="3619500"/>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flipH="1">
            <a:off x="3560444" y="1090833"/>
            <a:ext cx="3459481" cy="523220"/>
          </a:xfrm>
          <a:prstGeom prst="rect">
            <a:avLst/>
          </a:prstGeom>
          <a:noFill/>
        </p:spPr>
        <p:txBody>
          <a:bodyPr wrap="square" rtlCol="0">
            <a:spAutoFit/>
          </a:bodyPr>
          <a:lstStyle/>
          <a:p>
            <a:r>
              <a:rPr lang="en-IN" sz="2800" dirty="0" smtClean="0">
                <a:latin typeface="Arial Rounded MT Bold" panose="020F0704030504030204" pitchFamily="34" charset="0"/>
              </a:rPr>
              <a:t>BAR DIAGRAM</a:t>
            </a:r>
            <a:endParaRPr lang="en-IN" sz="2800" dirty="0">
              <a:latin typeface="Arial Rounded MT Bold" panose="020F07040305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extLst>
              <p:ext uri="{D42A27DB-BD31-4B8C-83A1-F6EECF244321}">
                <p14:modId xmlns:p14="http://schemas.microsoft.com/office/powerpoint/2010/main" val="736347349"/>
              </p:ext>
            </p:extLst>
          </p:nvPr>
        </p:nvGraphicFramePr>
        <p:xfrm>
          <a:off x="1066800" y="1981200"/>
          <a:ext cx="62484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533400" y="457200"/>
            <a:ext cx="4419600" cy="830997"/>
          </a:xfrm>
          <a:prstGeom prst="rect">
            <a:avLst/>
          </a:prstGeom>
          <a:noFill/>
        </p:spPr>
        <p:txBody>
          <a:bodyPr wrap="square" rtlCol="0">
            <a:spAutoFit/>
          </a:bodyPr>
          <a:lstStyle/>
          <a:p>
            <a:r>
              <a:rPr lang="en-IN" sz="4800" dirty="0" smtClean="0">
                <a:latin typeface="Trebuchet MS" panose="020B0603020202020204" pitchFamily="34" charset="0"/>
              </a:rPr>
              <a:t>RESULTS</a:t>
            </a:r>
            <a:endParaRPr lang="en-IN" sz="4800" dirty="0">
              <a:latin typeface="Trebuchet MS" panose="020B0603020202020204" pitchFamily="34" charset="0"/>
            </a:endParaRPr>
          </a:p>
        </p:txBody>
      </p:sp>
      <p:sp>
        <p:nvSpPr>
          <p:cNvPr id="4" name="TextBox 3"/>
          <p:cNvSpPr txBox="1"/>
          <p:nvPr/>
        </p:nvSpPr>
        <p:spPr>
          <a:xfrm>
            <a:off x="3810000" y="1111478"/>
            <a:ext cx="2971800" cy="523220"/>
          </a:xfrm>
          <a:prstGeom prst="rect">
            <a:avLst/>
          </a:prstGeom>
          <a:noFill/>
        </p:spPr>
        <p:txBody>
          <a:bodyPr wrap="square" rtlCol="0">
            <a:spAutoFit/>
          </a:bodyPr>
          <a:lstStyle/>
          <a:p>
            <a:r>
              <a:rPr lang="en-IN" sz="2800" dirty="0" smtClean="0">
                <a:latin typeface="Arial Rounded MT Bold" panose="020F0704030504030204" pitchFamily="34" charset="0"/>
              </a:rPr>
              <a:t>PIE</a:t>
            </a:r>
            <a:r>
              <a:rPr lang="en-IN" dirty="0" smtClean="0"/>
              <a:t> </a:t>
            </a:r>
            <a:r>
              <a:rPr lang="en-IN" sz="2800" dirty="0" smtClean="0">
                <a:latin typeface="Arial Rounded MT Bold" panose="020F0704030504030204" pitchFamily="34" charset="0"/>
              </a:rPr>
              <a:t>CHART</a:t>
            </a:r>
            <a:endParaRPr lang="en-IN" sz="2800" dirty="0">
              <a:latin typeface="Arial Rounded MT Bold" panose="020F0704030504030204" pitchFamily="34" charset="0"/>
            </a:endParaRPr>
          </a:p>
        </p:txBody>
      </p:sp>
      <p:sp>
        <p:nvSpPr>
          <p:cNvPr id="5" name="object 4"/>
          <p:cNvSpPr/>
          <p:nvPr/>
        </p:nvSpPr>
        <p:spPr>
          <a:xfrm>
            <a:off x="6705600"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Tree>
    <p:extLst>
      <p:ext uri="{BB962C8B-B14F-4D97-AF65-F5344CB8AC3E}">
        <p14:creationId xmlns:p14="http://schemas.microsoft.com/office/powerpoint/2010/main" val="315021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1AEFDC1-E1C1-8F44-7542-F65DE2D80798}"/>
              </a:ext>
            </a:extLst>
          </p:cNvPr>
          <p:cNvSpPr txBox="1"/>
          <p:nvPr/>
        </p:nvSpPr>
        <p:spPr>
          <a:xfrm>
            <a:off x="514231" y="1625202"/>
            <a:ext cx="8120776" cy="2000548"/>
          </a:xfrm>
          <a:prstGeom prst="rect">
            <a:avLst/>
          </a:prstGeom>
          <a:noFill/>
        </p:spPr>
        <p:txBody>
          <a:bodyPr wrap="square" rtlCol="0">
            <a:spAutoFit/>
          </a:bodyPr>
          <a:lstStyle/>
          <a:p>
            <a:pPr marL="285750" indent="-285750" algn="l">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In conclusion, the employee data analysis conducted using Excel provided valuable insights into workforce trends, enabling more informed decision-making. 
The use of Excel allowed for efficient data organization, visualization, and reporting, ultimately helping to enhance HR strategies, improve em</a:t>
            </a:r>
            <a:r>
              <a:rPr lang="en-IN" sz="2000" dirty="0"/>
              <a:t>ployee satisfaction.</a:t>
            </a:r>
            <a:endParaRPr lang="en-US" dirty="0"/>
          </a:p>
        </p:txBody>
      </p:sp>
      <p:pic>
        <p:nvPicPr>
          <p:cNvPr id="4" name="Picture 3">
            <a:extLst>
              <a:ext uri="{FF2B5EF4-FFF2-40B4-BE49-F238E27FC236}">
                <a16:creationId xmlns:a16="http://schemas.microsoft.com/office/drawing/2014/main" id="{32DE1EE8-F302-3221-4EA8-E82707451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5422" y="4168277"/>
            <a:ext cx="4670728" cy="2000549"/>
          </a:xfrm>
          <a:prstGeom prst="rect">
            <a:avLst/>
          </a:prstGeom>
        </p:spPr>
      </p:pic>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5679EA5A-37DA-0E94-A620-CA4DDCCBE545}"/>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E0309066-C252-0701-10D8-AA07F75F962B}"/>
              </a:ext>
            </a:extLst>
          </p:cNvPr>
          <p:cNvSpPr txBox="1"/>
          <p:nvPr/>
        </p:nvSpPr>
        <p:spPr>
          <a:xfrm>
            <a:off x="676275" y="1695450"/>
            <a:ext cx="6739666" cy="2954655"/>
          </a:xfrm>
          <a:prstGeom prst="rect">
            <a:avLst/>
          </a:prstGeom>
          <a:noFill/>
        </p:spPr>
        <p:txBody>
          <a:bodyPr wrap="square" rtlCol="0">
            <a:spAutoFit/>
          </a:bodyPr>
          <a:lstStyle/>
          <a:p>
            <a:pPr algn="l"/>
            <a:endParaRPr lang="en-IN" dirty="0"/>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Utilize Excel to efficiently analyse employee data by leveraging functions such as PivotTables, and conditional formatting. 
This enables the identification of key trends, such as current employee rates, performance levels.
Decision-making processes by visualizing this data through pie chart.”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0590CA8-AD34-58FD-C313-0D349AE64D71}"/>
              </a:ext>
            </a:extLst>
          </p:cNvPr>
          <p:cNvSpPr txBox="1"/>
          <p:nvPr/>
        </p:nvSpPr>
        <p:spPr>
          <a:xfrm>
            <a:off x="676275" y="1725483"/>
            <a:ext cx="7924799" cy="4154984"/>
          </a:xfrm>
          <a:prstGeom prst="rect">
            <a:avLst/>
          </a:prstGeom>
          <a:noFill/>
        </p:spPr>
        <p:txBody>
          <a:bodyPr wrap="square" rtlCol="0">
            <a:spAutoFit/>
          </a:bodyPr>
          <a:lstStyle/>
          <a:p>
            <a:pPr marL="285750" indent="-285750" algn="l">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project focuses on analysing employee data to identify trends and insights that can drive better decisions.
 Excel will be used to clean, organize, and visualize key metrics such as employee demographics, performance, and retention rates.
The analysis will highlight areas of improvement in workforce management, helping to optimize resource allocation. 
Outcomes will include detailed reports and dashboards for management review.
The findings aim to support strategic planning.</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4A259B07-98BE-DBBD-234B-11266B623C8F}"/>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grpSp>
        <p:nvGrpSpPr>
          <p:cNvPr id="13" name="object 2">
            <a:extLst>
              <a:ext uri="{FF2B5EF4-FFF2-40B4-BE49-F238E27FC236}">
                <a16:creationId xmlns:a16="http://schemas.microsoft.com/office/drawing/2014/main" id="{5D43A84E-42C1-0DA3-A290-DD75EA1BF4C3}"/>
              </a:ext>
            </a:extLst>
          </p:cNvPr>
          <p:cNvGrpSpPr/>
          <p:nvPr/>
        </p:nvGrpSpPr>
        <p:grpSpPr>
          <a:xfrm>
            <a:off x="7991475" y="2933700"/>
            <a:ext cx="2762250" cy="3257550"/>
            <a:chOff x="7991475" y="2933700"/>
            <a:chExt cx="2762250" cy="3257550"/>
          </a:xfrm>
        </p:grpSpPr>
        <p:sp>
          <p:nvSpPr>
            <p:cNvPr id="10" name="object 3">
              <a:extLst>
                <a:ext uri="{FF2B5EF4-FFF2-40B4-BE49-F238E27FC236}">
                  <a16:creationId xmlns:a16="http://schemas.microsoft.com/office/drawing/2014/main" id="{DEEC8EAC-4AA3-1D1C-0902-7C2AFD0D1644}"/>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object 4">
              <a:extLst>
                <a:ext uri="{FF2B5EF4-FFF2-40B4-BE49-F238E27FC236}">
                  <a16:creationId xmlns:a16="http://schemas.microsoft.com/office/drawing/2014/main" id="{1FCF86BA-1809-32BC-F4ED-5EF8D94CADF1}"/>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2" name="object 5">
              <a:extLst>
                <a:ext uri="{FF2B5EF4-FFF2-40B4-BE49-F238E27FC236}">
                  <a16:creationId xmlns:a16="http://schemas.microsoft.com/office/drawing/2014/main" id="{5F04B170-9E68-F246-B9BA-6D2988F213AF}"/>
                </a:ext>
              </a:extLst>
            </p:cNvPr>
            <p:cNvPicPr/>
            <p:nvPr/>
          </p:nvPicPr>
          <p:blipFill>
            <a:blip r:embed="rId3" cstate="print"/>
            <a:stretch>
              <a:fillRect/>
            </a:stretch>
          </p:blipFill>
          <p:spPr>
            <a:xfrm>
              <a:off x="7991475" y="2933700"/>
              <a:ext cx="2762250" cy="3257550"/>
            </a:xfrm>
            <a:prstGeom prst="rect">
              <a:avLst/>
            </a:prstGeom>
          </p:spPr>
        </p:pic>
      </p:grpSp>
      <p:grpSp>
        <p:nvGrpSpPr>
          <p:cNvPr id="18" name="object 2">
            <a:extLst>
              <a:ext uri="{FF2B5EF4-FFF2-40B4-BE49-F238E27FC236}">
                <a16:creationId xmlns:a16="http://schemas.microsoft.com/office/drawing/2014/main" id="{535984FC-CF9A-BC42-4123-A99D98B1B030}"/>
              </a:ext>
            </a:extLst>
          </p:cNvPr>
          <p:cNvGrpSpPr/>
          <p:nvPr/>
        </p:nvGrpSpPr>
        <p:grpSpPr>
          <a:xfrm>
            <a:off x="8143875" y="3086100"/>
            <a:ext cx="2762250" cy="3257550"/>
            <a:chOff x="7991475" y="2933700"/>
            <a:chExt cx="2762250" cy="3257550"/>
          </a:xfrm>
        </p:grpSpPr>
        <p:sp>
          <p:nvSpPr>
            <p:cNvPr id="15" name="object 3">
              <a:extLst>
                <a:ext uri="{FF2B5EF4-FFF2-40B4-BE49-F238E27FC236}">
                  <a16:creationId xmlns:a16="http://schemas.microsoft.com/office/drawing/2014/main" id="{7B4179E9-36F9-D968-9FA5-6D43F97757CF}"/>
                </a:ext>
              </a:extLst>
            </p:cNvPr>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4">
              <a:extLst>
                <a:ext uri="{FF2B5EF4-FFF2-40B4-BE49-F238E27FC236}">
                  <a16:creationId xmlns:a16="http://schemas.microsoft.com/office/drawing/2014/main" id="{742D9DCD-964B-2006-241F-0E5754CBBE3C}"/>
                </a:ext>
              </a:extLst>
            </p:cNvPr>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17" name="object 5">
              <a:extLst>
                <a:ext uri="{FF2B5EF4-FFF2-40B4-BE49-F238E27FC236}">
                  <a16:creationId xmlns:a16="http://schemas.microsoft.com/office/drawing/2014/main" id="{9D3D77EF-C8E9-87D5-6319-279444BB4F20}"/>
                </a:ext>
              </a:extLst>
            </p:cNvPr>
            <p:cNvPicPr/>
            <p:nvPr/>
          </p:nvPicPr>
          <p:blipFill>
            <a:blip r:embed="rId3" cstate="print"/>
            <a:stretch>
              <a:fillRect/>
            </a:stretch>
          </p:blipFill>
          <p:spPr>
            <a:xfrm>
              <a:off x="7991475" y="2933700"/>
              <a:ext cx="2762250" cy="3257550"/>
            </a:xfrm>
            <a:prstGeom prst="rect">
              <a:avLst/>
            </a:prstGeom>
          </p:spPr>
        </p:pic>
      </p:grpSp>
      <p:sp>
        <p:nvSpPr>
          <p:cNvPr id="9" name="TextBox 8">
            <a:extLst>
              <a:ext uri="{FF2B5EF4-FFF2-40B4-BE49-F238E27FC236}">
                <a16:creationId xmlns:a16="http://schemas.microsoft.com/office/drawing/2014/main" id="{288C0973-13CB-D001-9488-7DE792F4157D}"/>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pic>
        <p:nvPicPr>
          <p:cNvPr id="14" name="Picture 13">
            <a:extLst>
              <a:ext uri="{FF2B5EF4-FFF2-40B4-BE49-F238E27FC236}">
                <a16:creationId xmlns:a16="http://schemas.microsoft.com/office/drawing/2014/main" id="{0D1D6A91-C9ED-CFDD-B83F-111EAAD25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19300" y="3132877"/>
            <a:ext cx="4676775" cy="2686897"/>
          </a:xfrm>
          <a:prstGeom prst="rect">
            <a:avLst/>
          </a:prstGeom>
        </p:spPr>
      </p:pic>
      <p:sp>
        <p:nvSpPr>
          <p:cNvPr id="19" name="TextBox 18">
            <a:extLst>
              <a:ext uri="{FF2B5EF4-FFF2-40B4-BE49-F238E27FC236}">
                <a16:creationId xmlns:a16="http://schemas.microsoft.com/office/drawing/2014/main" id="{3D1543B6-906B-4293-B304-B4426354B832}"/>
              </a:ext>
            </a:extLst>
          </p:cNvPr>
          <p:cNvSpPr txBox="1"/>
          <p:nvPr/>
        </p:nvSpPr>
        <p:spPr>
          <a:xfrm>
            <a:off x="5193506" y="2523529"/>
            <a:ext cx="1828800" cy="1828800"/>
          </a:xfrm>
          <a:prstGeom prst="rect">
            <a:avLst/>
          </a:prstGeom>
          <a:noFill/>
        </p:spPr>
        <p:txBody>
          <a:bodyPr wrap="square" rtlCol="0">
            <a:spAutoFit/>
          </a:bodyPr>
          <a:lstStyle/>
          <a:p>
            <a:pPr algn="l"/>
            <a:endParaRPr lang="en-US" dirty="0"/>
          </a:p>
        </p:txBody>
      </p:sp>
      <p:sp>
        <p:nvSpPr>
          <p:cNvPr id="20" name="TextBox 19">
            <a:extLst>
              <a:ext uri="{FF2B5EF4-FFF2-40B4-BE49-F238E27FC236}">
                <a16:creationId xmlns:a16="http://schemas.microsoft.com/office/drawing/2014/main" id="{E32A366F-1B19-613E-8631-4E14FBBBA494}"/>
              </a:ext>
            </a:extLst>
          </p:cNvPr>
          <p:cNvSpPr txBox="1"/>
          <p:nvPr/>
        </p:nvSpPr>
        <p:spPr>
          <a:xfrm>
            <a:off x="517922" y="1643575"/>
            <a:ext cx="6093618" cy="1200329"/>
          </a:xfrm>
          <a:prstGeom prst="rect">
            <a:avLst/>
          </a:prstGeom>
          <a:noFill/>
        </p:spPr>
        <p:txBody>
          <a:bodyPr wrap="square" rtlCol="0">
            <a:spAutoFit/>
          </a:bodyPr>
          <a:lstStyle/>
          <a:p>
            <a:pPr algn="l"/>
            <a:r>
              <a:rPr lang="en-IN" sz="2400" dirty="0">
                <a:latin typeface="Times New Roman" panose="02020603050405020304" pitchFamily="18" charset="0"/>
                <a:cs typeface="Times New Roman" panose="02020603050405020304" pitchFamily="18" charset="0"/>
              </a:rPr>
              <a:t>The end users of the employee data analysis are HR managers, team leads, and senior management.</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DDEECEE-3174-E008-2C99-DAB4DDE30845}"/>
              </a:ext>
            </a:extLst>
          </p:cNvPr>
          <p:cNvSpPr txBox="1"/>
          <p:nvPr/>
        </p:nvSpPr>
        <p:spPr>
          <a:xfrm>
            <a:off x="3786188" y="2233424"/>
            <a:ext cx="5748337" cy="2677656"/>
          </a:xfrm>
          <a:prstGeom prst="rect">
            <a:avLst/>
          </a:prstGeom>
          <a:noFill/>
        </p:spPr>
        <p:txBody>
          <a:bodyPr wrap="square" rtlCol="0">
            <a:spAutoFit/>
          </a:bodyPr>
          <a:lstStyle/>
          <a:p>
            <a:pPr marL="342900" indent="-342900" algn="l">
              <a:buFont typeface="+mj-lt"/>
              <a:buAutoNum type="arabicPeriod"/>
            </a:pPr>
            <a:r>
              <a:rPr lang="en-IN" sz="2400" dirty="0">
                <a:latin typeface="Times New Roman" panose="02020603050405020304" pitchFamily="18" charset="0"/>
                <a:cs typeface="Times New Roman" panose="02020603050405020304" pitchFamily="18" charset="0"/>
              </a:rPr>
              <a:t>Conditional formatting – highlights missing cells 
Filter- helps to remove the empty cells 
Formula – helps to identify the performance of employees 
Pivot table – helps to summarise 
Pie chart – shows the data</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738664"/>
          </a:xfrm>
        </p:spPr>
        <p:txBody>
          <a:bodyPr/>
          <a:lstStyle/>
          <a:p>
            <a:r>
              <a:rPr lang="en-IN" dirty="0" smtClean="0"/>
              <a:t>DATASET DESCRIPTION</a:t>
            </a:r>
            <a:endParaRPr lang="en-IN" dirty="0"/>
          </a:p>
        </p:txBody>
      </p:sp>
      <p:pic>
        <p:nvPicPr>
          <p:cNvPr id="4" name="object 2">
            <a:extLst>
              <a:ext uri="{FF2B5EF4-FFF2-40B4-BE49-F238E27FC236}">
                <a16:creationId xmlns:a16="http://schemas.microsoft.com/office/drawing/2014/main" id="{66537772-4067-42B2-74B4-76B0E65FBBFA}"/>
              </a:ext>
            </a:extLst>
          </p:cNvPr>
          <p:cNvPicPr/>
          <p:nvPr/>
        </p:nvPicPr>
        <p:blipFill>
          <a:blip r:embed="rId2" cstate="print"/>
          <a:stretch>
            <a:fillRect/>
          </a:stretch>
        </p:blipFill>
        <p:spPr>
          <a:xfrm>
            <a:off x="7090172" y="2083593"/>
            <a:ext cx="2695574" cy="3248025"/>
          </a:xfrm>
          <a:prstGeom prst="rect">
            <a:avLst/>
          </a:prstGeom>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BA1C6C54-10F9-EB7E-BC6D-E8F55DF5488C}"/>
              </a:ext>
            </a:extLst>
          </p:cNvPr>
          <p:cNvSpPr txBox="1"/>
          <p:nvPr/>
        </p:nvSpPr>
        <p:spPr>
          <a:xfrm>
            <a:off x="1585913" y="2083594"/>
            <a:ext cx="6772275" cy="3139321"/>
          </a:xfrm>
          <a:prstGeom prst="rect">
            <a:avLst/>
          </a:prstGeom>
          <a:noFill/>
        </p:spPr>
        <p:txBody>
          <a:bodyPr wrap="square" rtlCol="0">
            <a:spAutoFit/>
          </a:bodyPr>
          <a:lstStyle/>
          <a:p>
            <a:pPr marL="342900" indent="-342900" algn="l">
              <a:buFont typeface="+mj-lt"/>
              <a:buAutoNum type="arabicPeriod"/>
            </a:pPr>
            <a:r>
              <a:rPr lang="en-IN" dirty="0"/>
              <a:t>EMPLOYEE ID 
FIRST NAME
LAST NAME
BUSINESS UNIT 
EMPLOYEE TYPE
EMPLOYEE CLASSIFICATION TYPE
GENDER
PERFORMANCE SCORE
CURRENT EMPLOYEE RATE
PERFORMANCE LEVEL</a:t>
            </a:r>
          </a:p>
          <a:p>
            <a:pPr algn="l"/>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010209" y="2095500"/>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07005" y="2354703"/>
            <a:ext cx="3186589" cy="954107"/>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569B608A-CC77-D909-583B-53222E16E073}"/>
              </a:ext>
            </a:extLst>
          </p:cNvPr>
          <p:cNvSpPr txBox="1"/>
          <p:nvPr/>
        </p:nvSpPr>
        <p:spPr>
          <a:xfrm>
            <a:off x="752475" y="3054646"/>
            <a:ext cx="5924167" cy="1200329"/>
          </a:xfrm>
          <a:prstGeom prst="rect">
            <a:avLst/>
          </a:prstGeom>
          <a:noFill/>
        </p:spPr>
        <p:txBody>
          <a:bodyPr wrap="square" rtlCol="0" anchor="ctr">
            <a:spAutoFit/>
          </a:bodyPr>
          <a:lstStyle/>
          <a:p>
            <a:pPr algn="ctr"/>
            <a:r>
              <a:rPr lang="en-IN" sz="3600" dirty="0">
                <a:solidFill>
                  <a:schemeClr val="accent2"/>
                </a:solidFill>
                <a:latin typeface="Algerian" pitchFamily="82" charset="0"/>
              </a:rPr>
              <a:t>Performance level</a:t>
            </a:r>
            <a:r>
              <a:rPr lang="en-IN" dirty="0"/>
              <a:t>
=IFS(Z9&gt;=5,”VERY HIGH”,Z9&gt;=4,”HIGH”,Z9&gt;=3,”MED”,TRUE,”LOW”)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