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8ec799e7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8ec799e7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8ec799e7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8ec799e7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8ec799e79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8ec799e79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8ec799e79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8ec799e79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8ec799e79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8ec799e79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8ec799e79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8ec799e79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8ec799e7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8ec799e7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8ec799e7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8ec799e7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8ec799e79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8ec799e79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8ec799e7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8ec799e7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8ec799e7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8ec799e7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goal is to predict whether a passenger survived the disaster using the given features, using various machine learning techniques.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8ec799e79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8ec799e79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8ec799e79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8ec799e79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8ec799e7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8ec799e7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8ec799e7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8ec799e7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8ec799e7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8ec799e7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8ec799e7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e8ec799e7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8ec799e7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8ec799e7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8ec799e7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8ec799e7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8ec799e79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8ec799e79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27950" y="150820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Titanic Survival Prediction</a:t>
            </a:r>
            <a:endParaRPr/>
          </a:p>
          <a:p>
            <a:pPr indent="0" lvl="0" marL="0" rtl="0" algn="ctr">
              <a:spcBef>
                <a:spcPts val="0"/>
              </a:spcBef>
              <a:spcAft>
                <a:spcPts val="0"/>
              </a:spcAft>
              <a:buNone/>
            </a:pPr>
            <a:r>
              <a:rPr lang="en" sz="2300"/>
              <a:t>Machine Learning Project</a:t>
            </a:r>
            <a:endParaRPr sz="23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Sameen Chowdhury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666150" y="328450"/>
            <a:ext cx="7811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00"/>
              <a:t>Relationship Between Survival and Gender</a:t>
            </a:r>
            <a:endParaRPr sz="3000"/>
          </a:p>
        </p:txBody>
      </p:sp>
      <p:sp>
        <p:nvSpPr>
          <p:cNvPr id="197" name="Google Shape;197;p22"/>
          <p:cNvSpPr txBox="1"/>
          <p:nvPr>
            <p:ph idx="1" type="body"/>
          </p:nvPr>
        </p:nvSpPr>
        <p:spPr>
          <a:xfrm>
            <a:off x="819150" y="991375"/>
            <a:ext cx="7505700" cy="6648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To understand how gender impacts survival.</a:t>
            </a:r>
            <a:endParaRPr sz="1600"/>
          </a:p>
        </p:txBody>
      </p:sp>
      <p:pic>
        <p:nvPicPr>
          <p:cNvPr id="198" name="Google Shape;198;p22"/>
          <p:cNvPicPr preferRelativeResize="0"/>
          <p:nvPr/>
        </p:nvPicPr>
        <p:blipFill>
          <a:blip r:embed="rId3">
            <a:alphaModFix/>
          </a:blip>
          <a:stretch>
            <a:fillRect/>
          </a:stretch>
        </p:blipFill>
        <p:spPr>
          <a:xfrm>
            <a:off x="592675" y="1494100"/>
            <a:ext cx="4941592" cy="3182524"/>
          </a:xfrm>
          <a:prstGeom prst="rect">
            <a:avLst/>
          </a:prstGeom>
          <a:noFill/>
          <a:ln>
            <a:noFill/>
          </a:ln>
        </p:spPr>
      </p:pic>
      <p:sp>
        <p:nvSpPr>
          <p:cNvPr id="199" name="Google Shape;199;p22"/>
          <p:cNvSpPr txBox="1"/>
          <p:nvPr/>
        </p:nvSpPr>
        <p:spPr>
          <a:xfrm>
            <a:off x="5730550" y="2131475"/>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higher proportion of female passengers survived compared to male passengers, with a significantly higher proportion of male passengers not surviving.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218225" y="503150"/>
            <a:ext cx="8712900" cy="74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888"/>
              <a:t>Relationship Between Survival and Socio-Economic Class</a:t>
            </a:r>
            <a:endParaRPr sz="2888"/>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23"/>
          <p:cNvSpPr txBox="1"/>
          <p:nvPr>
            <p:ph idx="1" type="body"/>
          </p:nvPr>
        </p:nvSpPr>
        <p:spPr>
          <a:xfrm>
            <a:off x="821825" y="1173075"/>
            <a:ext cx="7505700" cy="5811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To understand how socio-economic class impacts survival.</a:t>
            </a:r>
            <a:endParaRPr sz="1400">
              <a:latin typeface="Arial"/>
              <a:ea typeface="Arial"/>
              <a:cs typeface="Arial"/>
              <a:sym typeface="Arial"/>
            </a:endParaRPr>
          </a:p>
        </p:txBody>
      </p:sp>
      <p:pic>
        <p:nvPicPr>
          <p:cNvPr id="206" name="Google Shape;206;p23"/>
          <p:cNvPicPr preferRelativeResize="0"/>
          <p:nvPr/>
        </p:nvPicPr>
        <p:blipFill>
          <a:blip r:embed="rId3">
            <a:alphaModFix/>
          </a:blip>
          <a:stretch>
            <a:fillRect/>
          </a:stretch>
        </p:blipFill>
        <p:spPr>
          <a:xfrm>
            <a:off x="494850" y="1592100"/>
            <a:ext cx="4789426" cy="3084525"/>
          </a:xfrm>
          <a:prstGeom prst="rect">
            <a:avLst/>
          </a:prstGeom>
          <a:noFill/>
          <a:ln>
            <a:noFill/>
          </a:ln>
        </p:spPr>
      </p:pic>
      <p:sp>
        <p:nvSpPr>
          <p:cNvPr id="207" name="Google Shape;207;p23"/>
          <p:cNvSpPr txBox="1"/>
          <p:nvPr/>
        </p:nvSpPr>
        <p:spPr>
          <a:xfrm>
            <a:off x="5381125" y="2005750"/>
            <a:ext cx="3000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Upper-class passengers had a significantly higher survival rate compared to middle and lower-class passengers</a:t>
            </a:r>
            <a:endParaRPr/>
          </a:p>
          <a:p>
            <a:pPr indent="-317500" lvl="0" marL="457200" rtl="0" algn="l">
              <a:spcBef>
                <a:spcPts val="0"/>
              </a:spcBef>
              <a:spcAft>
                <a:spcPts val="0"/>
              </a:spcAft>
              <a:buSzPts val="1400"/>
              <a:buChar char="●"/>
            </a:pPr>
            <a:r>
              <a:rPr lang="en"/>
              <a:t>Lower-class passengers had significantly higher non </a:t>
            </a:r>
            <a:r>
              <a:rPr lang="en"/>
              <a:t>survival</a:t>
            </a:r>
            <a:r>
              <a:rPr lang="en"/>
              <a:t> rate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904825" y="9505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33"/>
              <a:t>Correlation Analysis</a:t>
            </a:r>
            <a:endParaRPr/>
          </a:p>
        </p:txBody>
      </p:sp>
      <p:sp>
        <p:nvSpPr>
          <p:cNvPr id="213" name="Google Shape;213;p24"/>
          <p:cNvSpPr txBox="1"/>
          <p:nvPr>
            <p:ph idx="1" type="body"/>
          </p:nvPr>
        </p:nvSpPr>
        <p:spPr>
          <a:xfrm>
            <a:off x="1367850" y="2322950"/>
            <a:ext cx="64083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solidFill>
                  <a:srgbClr val="000000"/>
                </a:solidFill>
                <a:latin typeface="Arial"/>
                <a:ea typeface="Arial"/>
                <a:cs typeface="Arial"/>
                <a:sym typeface="Arial"/>
              </a:rPr>
              <a:t>In this section, we analyze the correlations between various features and the target variable (Survived) to identify the most important features for predicting survival on the Titanic.</a:t>
            </a:r>
            <a:endParaRPr sz="1600">
              <a:solidFill>
                <a:srgbClr val="000000"/>
              </a:solidFill>
              <a:latin typeface="Arial"/>
              <a:ea typeface="Arial"/>
              <a:cs typeface="Arial"/>
              <a:sym typeface="Arial"/>
            </a:endParaRPr>
          </a:p>
        </p:txBody>
      </p:sp>
      <p:pic>
        <p:nvPicPr>
          <p:cNvPr id="214" name="Google Shape;214;p24"/>
          <p:cNvPicPr preferRelativeResize="0"/>
          <p:nvPr/>
        </p:nvPicPr>
        <p:blipFill>
          <a:blip r:embed="rId3">
            <a:alphaModFix/>
          </a:blip>
          <a:stretch>
            <a:fillRect/>
          </a:stretch>
        </p:blipFill>
        <p:spPr>
          <a:xfrm>
            <a:off x="6821000" y="29409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idx="1" type="body"/>
          </p:nvPr>
        </p:nvSpPr>
        <p:spPr>
          <a:xfrm>
            <a:off x="5576775" y="851600"/>
            <a:ext cx="3125700" cy="2929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Pclass</a:t>
            </a:r>
            <a:r>
              <a:rPr lang="en" sz="1200">
                <a:solidFill>
                  <a:srgbClr val="000000"/>
                </a:solidFill>
                <a:latin typeface="Arial"/>
                <a:ea typeface="Arial"/>
                <a:cs typeface="Arial"/>
                <a:sym typeface="Arial"/>
              </a:rPr>
              <a:t>: Correlation coefficient of -0.33.  Suggests that passengers in higher socio-economic classes (lower Pclass value) were more likely to survive.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Sex</a:t>
            </a:r>
            <a:r>
              <a:rPr lang="en" sz="1200">
                <a:solidFill>
                  <a:srgbClr val="000000"/>
                </a:solidFill>
                <a:latin typeface="Arial"/>
                <a:ea typeface="Arial"/>
                <a:cs typeface="Arial"/>
                <a:sym typeface="Arial"/>
              </a:rPr>
              <a:t>: Correlation coefficient of -0.53. Meaning that females were more likely to survive.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Fare</a:t>
            </a:r>
            <a:r>
              <a:rPr lang="en" sz="1200">
                <a:solidFill>
                  <a:srgbClr val="000000"/>
                </a:solidFill>
                <a:latin typeface="Arial"/>
                <a:ea typeface="Arial"/>
                <a:cs typeface="Arial"/>
                <a:sym typeface="Arial"/>
              </a:rPr>
              <a:t>: Correlation coefficient of 0.30. Suggests passengers who paid higher fares had a higher chance of survival.</a:t>
            </a:r>
            <a:endParaRPr sz="1200">
              <a:solidFill>
                <a:srgbClr val="000000"/>
              </a:solidFill>
              <a:latin typeface="Arial"/>
              <a:ea typeface="Arial"/>
              <a:cs typeface="Arial"/>
              <a:sym typeface="Arial"/>
            </a:endParaRPr>
          </a:p>
        </p:txBody>
      </p:sp>
      <p:pic>
        <p:nvPicPr>
          <p:cNvPr id="220" name="Google Shape;220;p25"/>
          <p:cNvPicPr preferRelativeResize="0"/>
          <p:nvPr/>
        </p:nvPicPr>
        <p:blipFill>
          <a:blip r:embed="rId3">
            <a:alphaModFix/>
          </a:blip>
          <a:stretch>
            <a:fillRect/>
          </a:stretch>
        </p:blipFill>
        <p:spPr>
          <a:xfrm>
            <a:off x="237875" y="228213"/>
            <a:ext cx="5338899" cy="4687066"/>
          </a:xfrm>
          <a:prstGeom prst="rect">
            <a:avLst/>
          </a:prstGeom>
          <a:noFill/>
          <a:ln>
            <a:noFill/>
          </a:ln>
        </p:spPr>
      </p:pic>
      <p:sp>
        <p:nvSpPr>
          <p:cNvPr id="221" name="Google Shape;221;p25"/>
          <p:cNvSpPr/>
          <p:nvPr/>
        </p:nvSpPr>
        <p:spPr>
          <a:xfrm>
            <a:off x="1348775" y="419300"/>
            <a:ext cx="419400" cy="4326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idx="1" type="body"/>
          </p:nvPr>
        </p:nvSpPr>
        <p:spPr>
          <a:xfrm>
            <a:off x="1308350" y="1990725"/>
            <a:ext cx="4632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latin typeface="Arial"/>
                <a:ea typeface="Arial"/>
                <a:cs typeface="Arial"/>
                <a:sym typeface="Arial"/>
              </a:rPr>
              <a:t>Models Used</a:t>
            </a: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Logistic Regression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Nearest Neighbor Methods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Random Forest</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
        <p:nvSpPr>
          <p:cNvPr id="227" name="Google Shape;22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Model Selection</a:t>
            </a:r>
            <a:endParaRPr/>
          </a:p>
        </p:txBody>
      </p:sp>
      <p:pic>
        <p:nvPicPr>
          <p:cNvPr id="228" name="Google Shape;228;p26"/>
          <p:cNvPicPr preferRelativeResize="0"/>
          <p:nvPr/>
        </p:nvPicPr>
        <p:blipFill>
          <a:blip r:embed="rId3">
            <a:alphaModFix/>
          </a:blip>
          <a:stretch>
            <a:fillRect/>
          </a:stretch>
        </p:blipFill>
        <p:spPr>
          <a:xfrm>
            <a:off x="7024300" y="357225"/>
            <a:ext cx="1773524" cy="1773524"/>
          </a:xfrm>
          <a:prstGeom prst="rect">
            <a:avLst/>
          </a:prstGeom>
          <a:noFill/>
          <a:ln>
            <a:noFill/>
          </a:ln>
        </p:spPr>
      </p:pic>
      <p:pic>
        <p:nvPicPr>
          <p:cNvPr id="229" name="Google Shape;229;p26"/>
          <p:cNvPicPr preferRelativeResize="0"/>
          <p:nvPr/>
        </p:nvPicPr>
        <p:blipFill rotWithShape="1">
          <a:blip r:embed="rId4">
            <a:alphaModFix/>
          </a:blip>
          <a:srcRect b="6860" l="4755" r="4664" t="4964"/>
          <a:stretch/>
        </p:blipFill>
        <p:spPr>
          <a:xfrm>
            <a:off x="4572011" y="1702450"/>
            <a:ext cx="2526915" cy="1905000"/>
          </a:xfrm>
          <a:prstGeom prst="rect">
            <a:avLst/>
          </a:prstGeom>
          <a:noFill/>
          <a:ln>
            <a:noFill/>
          </a:ln>
        </p:spPr>
      </p:pic>
      <p:pic>
        <p:nvPicPr>
          <p:cNvPr id="230" name="Google Shape;230;p26"/>
          <p:cNvPicPr preferRelativeResize="0"/>
          <p:nvPr/>
        </p:nvPicPr>
        <p:blipFill>
          <a:blip r:embed="rId5">
            <a:alphaModFix/>
          </a:blip>
          <a:stretch>
            <a:fillRect/>
          </a:stretch>
        </p:blipFill>
        <p:spPr>
          <a:xfrm>
            <a:off x="6542125" y="2673550"/>
            <a:ext cx="2105800" cy="210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819150" y="670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sp>
        <p:nvSpPr>
          <p:cNvPr id="236" name="Google Shape;236;p27"/>
          <p:cNvSpPr txBox="1"/>
          <p:nvPr>
            <p:ph idx="1" type="body"/>
          </p:nvPr>
        </p:nvSpPr>
        <p:spPr>
          <a:xfrm>
            <a:off x="819150" y="1683250"/>
            <a:ext cx="7505700" cy="29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Logistic Regression is a statistical method for predicting binary outcomes (such as survival or not). It estimates the probability that an instance belongs to a particular class (e.g., survived) using a logistic function.</a:t>
            </a:r>
            <a:endParaRPr>
              <a:solidFill>
                <a:srgbClr val="000000"/>
              </a:solidFill>
              <a:latin typeface="Arial"/>
              <a:ea typeface="Arial"/>
              <a:cs typeface="Arial"/>
              <a:sym typeface="Arial"/>
            </a:endParaRPr>
          </a:p>
          <a:p>
            <a:pPr indent="-304800" lvl="0" marL="457200" rtl="0" algn="l">
              <a:lnSpc>
                <a:spcPct val="95000"/>
              </a:lnSpc>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9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Trained model on the training set and evaluated on the test set.</a:t>
            </a:r>
            <a:endParaRPr sz="1200">
              <a:solidFill>
                <a:srgbClr val="000000"/>
              </a:solidFill>
              <a:latin typeface="Arial"/>
              <a:ea typeface="Arial"/>
              <a:cs typeface="Arial"/>
              <a:sym typeface="Arial"/>
            </a:endParaRPr>
          </a:p>
          <a:p>
            <a:pPr indent="-304800" lvl="0" marL="457200" rtl="0" algn="l">
              <a:lnSpc>
                <a:spcPct val="9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Results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Accuracy</a:t>
            </a:r>
            <a:r>
              <a:rPr lang="en" sz="1200">
                <a:solidFill>
                  <a:srgbClr val="000000"/>
                </a:solidFill>
                <a:highlight>
                  <a:srgbClr val="FFFFFF"/>
                </a:highlight>
                <a:latin typeface="Arial"/>
                <a:ea typeface="Arial"/>
                <a:cs typeface="Arial"/>
                <a:sym typeface="Arial"/>
              </a:rPr>
              <a:t>: 0.734 (73.4% correct predictions)</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Precision</a:t>
            </a:r>
            <a:r>
              <a:rPr lang="en" sz="1200">
                <a:solidFill>
                  <a:srgbClr val="000000"/>
                </a:solidFill>
                <a:highlight>
                  <a:srgbClr val="FFFFFF"/>
                </a:highlight>
                <a:latin typeface="Arial"/>
                <a:ea typeface="Arial"/>
                <a:cs typeface="Arial"/>
                <a:sym typeface="Arial"/>
              </a:rPr>
              <a:t>: 0.701 (70.1% of predicted survivors were actual survivors)</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Recall</a:t>
            </a:r>
            <a:r>
              <a:rPr lang="en" sz="1200">
                <a:solidFill>
                  <a:srgbClr val="000000"/>
                </a:solidFill>
                <a:highlight>
                  <a:srgbClr val="FFFFFF"/>
                </a:highlight>
                <a:latin typeface="Arial"/>
                <a:ea typeface="Arial"/>
                <a:cs typeface="Arial"/>
                <a:sym typeface="Arial"/>
              </a:rPr>
              <a:t>: 0.643 (64.4% of actual survivors were correctly identified)</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F1-Score</a:t>
            </a:r>
            <a:r>
              <a:rPr lang="en" sz="1200">
                <a:solidFill>
                  <a:srgbClr val="000000"/>
                </a:solidFill>
                <a:highlight>
                  <a:srgbClr val="FFFFFF"/>
                </a:highlight>
                <a:latin typeface="Arial"/>
                <a:ea typeface="Arial"/>
                <a:cs typeface="Arial"/>
                <a:sym typeface="Arial"/>
              </a:rPr>
              <a:t>: 0.671 (balance between precision and recall)</a:t>
            </a:r>
            <a:endParaRPr sz="12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819150" y="684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Nearest Neighbor Methods</a:t>
            </a:r>
            <a:endParaRPr/>
          </a:p>
        </p:txBody>
      </p:sp>
      <p:sp>
        <p:nvSpPr>
          <p:cNvPr id="242" name="Google Shape;242;p28"/>
          <p:cNvSpPr txBox="1"/>
          <p:nvPr>
            <p:ph idx="1" type="body"/>
          </p:nvPr>
        </p:nvSpPr>
        <p:spPr>
          <a:xfrm>
            <a:off x="819150" y="1508525"/>
            <a:ext cx="7505700" cy="29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K-Nearest Neighbors (KNN) is an algorithm for classification and regression. It stores all training data and, during prediction, calculates the distance between the test instance and all training instances; then </a:t>
            </a:r>
            <a:r>
              <a:rPr lang="en">
                <a:solidFill>
                  <a:srgbClr val="000000"/>
                </a:solidFill>
                <a:latin typeface="Arial"/>
                <a:ea typeface="Arial"/>
                <a:cs typeface="Arial"/>
                <a:sym typeface="Arial"/>
              </a:rPr>
              <a:t>classifies</a:t>
            </a:r>
            <a:r>
              <a:rPr lang="en">
                <a:solidFill>
                  <a:srgbClr val="000000"/>
                </a:solidFill>
                <a:latin typeface="Arial"/>
                <a:ea typeface="Arial"/>
                <a:cs typeface="Arial"/>
                <a:sym typeface="Arial"/>
              </a:rPr>
              <a:t> accordingly.</a:t>
            </a:r>
            <a:endParaRPr>
              <a:solidFill>
                <a:srgbClr val="000000"/>
              </a:solidFill>
              <a:latin typeface="Arial"/>
              <a:ea typeface="Arial"/>
              <a:cs typeface="Arial"/>
              <a:sym typeface="Arial"/>
            </a:endParaRPr>
          </a:p>
          <a:p>
            <a:pPr indent="-304800" lvl="0" marL="457200" rtl="0" algn="l">
              <a:lnSpc>
                <a:spcPct val="95000"/>
              </a:lnSpc>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9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Trained model on the training set and evaluated on the test set.</a:t>
            </a:r>
            <a:endParaRPr sz="1200">
              <a:solidFill>
                <a:srgbClr val="000000"/>
              </a:solidFill>
              <a:latin typeface="Arial"/>
              <a:ea typeface="Arial"/>
              <a:cs typeface="Arial"/>
              <a:sym typeface="Arial"/>
            </a:endParaRPr>
          </a:p>
          <a:p>
            <a:pPr indent="-304800" lvl="0" marL="457200" rtl="0" algn="l">
              <a:lnSpc>
                <a:spcPct val="9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Results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Accuracy</a:t>
            </a:r>
            <a:r>
              <a:rPr lang="en" sz="1200">
                <a:solidFill>
                  <a:srgbClr val="000000"/>
                </a:solidFill>
                <a:highlight>
                  <a:srgbClr val="FFFFFF"/>
                </a:highlight>
                <a:latin typeface="Arial"/>
                <a:ea typeface="Arial"/>
                <a:cs typeface="Arial"/>
                <a:sym typeface="Arial"/>
              </a:rPr>
              <a:t>: 0.722 (72.2% correct predictions)</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Precision</a:t>
            </a:r>
            <a:r>
              <a:rPr lang="en" sz="1200">
                <a:solidFill>
                  <a:srgbClr val="000000"/>
                </a:solidFill>
                <a:highlight>
                  <a:srgbClr val="FFFFFF"/>
                </a:highlight>
                <a:latin typeface="Arial"/>
                <a:ea typeface="Arial"/>
                <a:cs typeface="Arial"/>
                <a:sym typeface="Arial"/>
              </a:rPr>
              <a:t>: 0.820 82% of predicted survivors were actual survivors)</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Recall</a:t>
            </a:r>
            <a:r>
              <a:rPr lang="en" sz="1200">
                <a:solidFill>
                  <a:srgbClr val="000000"/>
                </a:solidFill>
                <a:highlight>
                  <a:srgbClr val="FFFFFF"/>
                </a:highlight>
                <a:latin typeface="Arial"/>
                <a:ea typeface="Arial"/>
                <a:cs typeface="Arial"/>
                <a:sym typeface="Arial"/>
              </a:rPr>
              <a:t>: 0.438 (43.8% of actual survivors were correctly identified)</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F1-Score</a:t>
            </a:r>
            <a:r>
              <a:rPr lang="en" sz="1200">
                <a:solidFill>
                  <a:srgbClr val="000000"/>
                </a:solidFill>
                <a:highlight>
                  <a:srgbClr val="FFFFFF"/>
                </a:highlight>
                <a:latin typeface="Arial"/>
                <a:ea typeface="Arial"/>
                <a:cs typeface="Arial"/>
                <a:sym typeface="Arial"/>
              </a:rPr>
              <a:t>: 0.571 (balance between precision and recall)</a:t>
            </a:r>
            <a:endParaRPr sz="1200">
              <a:solidFill>
                <a:srgbClr val="000000"/>
              </a:solidFill>
              <a:highlight>
                <a:srgbClr val="FFFFFF"/>
              </a:highlight>
              <a:latin typeface="Arial"/>
              <a:ea typeface="Arial"/>
              <a:cs typeface="Arial"/>
              <a:sym typeface="Arial"/>
            </a:endParaRPr>
          </a:p>
          <a:p>
            <a:pPr indent="0" lvl="0" marL="0" rtl="0" algn="l">
              <a:spcBef>
                <a:spcPts val="7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19150" y="677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248" name="Google Shape;248;p29"/>
          <p:cNvSpPr txBox="1"/>
          <p:nvPr>
            <p:ph idx="1" type="body"/>
          </p:nvPr>
        </p:nvSpPr>
        <p:spPr>
          <a:xfrm>
            <a:off x="819150" y="1632475"/>
            <a:ext cx="7505700" cy="26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Random Forest is an ensemble learning algorithm that builds multiple decision trees using random subsets of the training data and features. For classification tasks, it makes predictions by taking the majority vote from all the trees.</a:t>
            </a:r>
            <a:endParaRPr sz="1200">
              <a:solidFill>
                <a:srgbClr val="000000"/>
              </a:solidFill>
              <a:latin typeface="Arial"/>
              <a:ea typeface="Arial"/>
              <a:cs typeface="Arial"/>
              <a:sym typeface="Arial"/>
            </a:endParaRPr>
          </a:p>
          <a:p>
            <a:pPr indent="-304800" lvl="0" marL="457200" rtl="0" algn="l">
              <a:lnSpc>
                <a:spcPct val="95000"/>
              </a:lnSpc>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Process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lnSpc>
                <a:spcPct val="9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Trained model on the training set and evaluated on the test set.</a:t>
            </a:r>
            <a:endParaRPr sz="1200">
              <a:solidFill>
                <a:srgbClr val="000000"/>
              </a:solidFill>
              <a:latin typeface="Arial"/>
              <a:ea typeface="Arial"/>
              <a:cs typeface="Arial"/>
              <a:sym typeface="Arial"/>
            </a:endParaRPr>
          </a:p>
          <a:p>
            <a:pPr indent="-304800" lvl="0" marL="457200" rtl="0" algn="l">
              <a:lnSpc>
                <a:spcPct val="95000"/>
              </a:lnSpc>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Results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Accuracy</a:t>
            </a:r>
            <a:r>
              <a:rPr lang="en" sz="1200">
                <a:solidFill>
                  <a:srgbClr val="000000"/>
                </a:solidFill>
                <a:highlight>
                  <a:srgbClr val="FFFFFF"/>
                </a:highlight>
                <a:latin typeface="Arial"/>
                <a:ea typeface="Arial"/>
                <a:cs typeface="Arial"/>
                <a:sym typeface="Arial"/>
              </a:rPr>
              <a:t>: 0.792 (79.2% correct predictions)</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Precision</a:t>
            </a:r>
            <a:r>
              <a:rPr lang="en" sz="1200">
                <a:solidFill>
                  <a:srgbClr val="000000"/>
                </a:solidFill>
                <a:highlight>
                  <a:srgbClr val="FFFFFF"/>
                </a:highlight>
                <a:latin typeface="Arial"/>
                <a:ea typeface="Arial"/>
                <a:cs typeface="Arial"/>
                <a:sym typeface="Arial"/>
              </a:rPr>
              <a:t>: 0.753 (75.3% of predicted survivors were actual survivors)</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Recall</a:t>
            </a:r>
            <a:r>
              <a:rPr lang="en" sz="1200">
                <a:solidFill>
                  <a:srgbClr val="000000"/>
                </a:solidFill>
                <a:highlight>
                  <a:srgbClr val="FFFFFF"/>
                </a:highlight>
                <a:latin typeface="Arial"/>
                <a:ea typeface="Arial"/>
                <a:cs typeface="Arial"/>
                <a:sym typeface="Arial"/>
              </a:rPr>
              <a:t>: 0.753 (75.3% of actual survivors were correctly identified)</a:t>
            </a:r>
            <a:endParaRPr sz="1200">
              <a:solidFill>
                <a:srgbClr val="000000"/>
              </a:solidFill>
              <a:highlight>
                <a:srgbClr val="FFFFFF"/>
              </a:highlight>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b="1" lang="en" sz="1200">
                <a:solidFill>
                  <a:srgbClr val="000000"/>
                </a:solidFill>
                <a:highlight>
                  <a:srgbClr val="FFFFFF"/>
                </a:highlight>
                <a:latin typeface="Arial"/>
                <a:ea typeface="Arial"/>
                <a:cs typeface="Arial"/>
                <a:sym typeface="Arial"/>
              </a:rPr>
              <a:t>F1-Score</a:t>
            </a:r>
            <a:r>
              <a:rPr lang="en" sz="1200">
                <a:solidFill>
                  <a:srgbClr val="000000"/>
                </a:solidFill>
                <a:highlight>
                  <a:srgbClr val="FFFFFF"/>
                </a:highlight>
                <a:latin typeface="Arial"/>
                <a:ea typeface="Arial"/>
                <a:cs typeface="Arial"/>
                <a:sym typeface="Arial"/>
              </a:rPr>
              <a:t>: 0.753 (balance between precision and recall)</a:t>
            </a:r>
            <a:endParaRPr b="1"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0"/>
          <p:cNvPicPr preferRelativeResize="0"/>
          <p:nvPr/>
        </p:nvPicPr>
        <p:blipFill>
          <a:blip r:embed="rId3">
            <a:alphaModFix/>
          </a:blip>
          <a:stretch>
            <a:fillRect/>
          </a:stretch>
        </p:blipFill>
        <p:spPr>
          <a:xfrm>
            <a:off x="1016200" y="216388"/>
            <a:ext cx="7111599" cy="4710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with Cross-Validation</a:t>
            </a:r>
            <a:endParaRPr/>
          </a:p>
        </p:txBody>
      </p:sp>
      <p:sp>
        <p:nvSpPr>
          <p:cNvPr id="259" name="Google Shape;259;p31"/>
          <p:cNvSpPr txBox="1"/>
          <p:nvPr>
            <p:ph idx="1" type="body"/>
          </p:nvPr>
        </p:nvSpPr>
        <p:spPr>
          <a:xfrm>
            <a:off x="784200" y="16203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Steps:</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Further Split the Training Data</a:t>
            </a:r>
            <a:r>
              <a:rPr lang="en" sz="1200">
                <a:solidFill>
                  <a:srgbClr val="000000"/>
                </a:solidFill>
                <a:latin typeface="Arial"/>
                <a:ea typeface="Arial"/>
                <a:cs typeface="Arial"/>
                <a:sym typeface="Arial"/>
              </a:rPr>
              <a:t>: The initial training data was further split into a new training set and a validation set to ensure better generalization.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Train a new Logistic Regression Model</a:t>
            </a:r>
            <a:r>
              <a:rPr lang="en" sz="1200">
                <a:solidFill>
                  <a:srgbClr val="000000"/>
                </a:solidFill>
                <a:latin typeface="Arial"/>
                <a:ea typeface="Arial"/>
                <a:cs typeface="Arial"/>
                <a:sym typeface="Arial"/>
              </a:rPr>
              <a:t>: A new Logistic Regression model was trained on the new training set.</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Evaluate on the Validation Set</a:t>
            </a:r>
            <a:r>
              <a:rPr lang="en" sz="1200">
                <a:solidFill>
                  <a:srgbClr val="000000"/>
                </a:solidFill>
                <a:latin typeface="Arial"/>
                <a:ea typeface="Arial"/>
                <a:cs typeface="Arial"/>
                <a:sym typeface="Arial"/>
              </a:rPr>
              <a:t>: The model was evaluated on the validation set to check its performance.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Predict on the Test Set</a:t>
            </a:r>
            <a:r>
              <a:rPr lang="en" sz="1200">
                <a:solidFill>
                  <a:srgbClr val="000000"/>
                </a:solidFill>
                <a:latin typeface="Arial"/>
                <a:ea typeface="Arial"/>
                <a:cs typeface="Arial"/>
                <a:sym typeface="Arial"/>
              </a:rPr>
              <a:t>: Predictions were made on the test set using the trained model.</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Arial"/>
                <a:ea typeface="Arial"/>
                <a:cs typeface="Arial"/>
                <a:sym typeface="Arial"/>
              </a:rPr>
              <a:t>Evaluate the Model</a:t>
            </a:r>
            <a:r>
              <a:rPr lang="en" sz="1200">
                <a:solidFill>
                  <a:srgbClr val="000000"/>
                </a:solidFill>
                <a:latin typeface="Arial"/>
                <a:ea typeface="Arial"/>
                <a:cs typeface="Arial"/>
                <a:sym typeface="Arial"/>
              </a:rPr>
              <a:t>: The performance of the model was evaluated on the test set</a:t>
            </a:r>
            <a:endParaRPr sz="1200">
              <a:solidFill>
                <a:srgbClr val="000000"/>
              </a:solidFill>
              <a:latin typeface="Arial"/>
              <a:ea typeface="Arial"/>
              <a:cs typeface="Arial"/>
              <a:sym typeface="Arial"/>
            </a:endParaRPr>
          </a:p>
          <a:p>
            <a:pPr indent="0" lvl="0" marL="0" rtl="0" algn="l">
              <a:lnSpc>
                <a:spcPct val="100000"/>
              </a:lnSpc>
              <a:spcBef>
                <a:spcPts val="1200"/>
              </a:spcBef>
              <a:spcAft>
                <a:spcPts val="1200"/>
              </a:spcAft>
              <a:buSzPts val="440"/>
              <a:buNone/>
            </a:pPr>
            <a:r>
              <a:t/>
            </a:r>
            <a:endParaRPr sz="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940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t>
            </a:r>
            <a:r>
              <a:rPr b="0" lang="en" sz="2266"/>
              <a:t>To predict survival on the Titanic using different machine learning models.</a:t>
            </a:r>
            <a:endParaRPr b="0" sz="22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14"/>
          <p:cNvSpPr txBox="1"/>
          <p:nvPr>
            <p:ph idx="1" type="body"/>
          </p:nvPr>
        </p:nvSpPr>
        <p:spPr>
          <a:xfrm>
            <a:off x="819150" y="18300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The Titanic dataset, sourced from Kaggle, contains detailed information about the passengers aboard the Titanic, the British passenger liner that sank in 1912 after hitting an iceberg. </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000000"/>
                </a:solidFill>
                <a:latin typeface="Arial"/>
                <a:ea typeface="Arial"/>
                <a:cs typeface="Arial"/>
                <a:sym typeface="Arial"/>
              </a:rPr>
              <a:t>Key Features Included:</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Passenger Information: Name, Age, Sex, Ticket Class (Pclass), and Far</a:t>
            </a:r>
            <a:r>
              <a:rPr lang="en" sz="1400">
                <a:solidFill>
                  <a:srgbClr val="000000"/>
                </a:solidFill>
                <a:latin typeface="Arial"/>
                <a:ea typeface="Arial"/>
                <a:cs typeface="Arial"/>
                <a:sym typeface="Arial"/>
              </a:rPr>
              <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Family Information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Port of </a:t>
            </a:r>
            <a:r>
              <a:rPr lang="en" sz="1400">
                <a:solidFill>
                  <a:srgbClr val="000000"/>
                </a:solidFill>
                <a:latin typeface="Arial"/>
                <a:ea typeface="Arial"/>
                <a:cs typeface="Arial"/>
                <a:sym typeface="Arial"/>
              </a:rPr>
              <a:t>Embarkation</a:t>
            </a:r>
            <a:endParaRPr sz="1400">
              <a:solidFill>
                <a:srgbClr val="000000"/>
              </a:solidFill>
              <a:latin typeface="Arial"/>
              <a:ea typeface="Arial"/>
              <a:cs typeface="Arial"/>
              <a:sym typeface="Arial"/>
            </a:endParaRPr>
          </a:p>
        </p:txBody>
      </p:sp>
      <p:pic>
        <p:nvPicPr>
          <p:cNvPr id="136" name="Google Shape;136;p14"/>
          <p:cNvPicPr preferRelativeResize="0"/>
          <p:nvPr/>
        </p:nvPicPr>
        <p:blipFill>
          <a:blip r:embed="rId3">
            <a:alphaModFix/>
          </a:blip>
          <a:stretch>
            <a:fillRect/>
          </a:stretch>
        </p:blipFill>
        <p:spPr>
          <a:xfrm>
            <a:off x="7009225" y="2987325"/>
            <a:ext cx="1896375" cy="1896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idx="1" type="body"/>
          </p:nvPr>
        </p:nvSpPr>
        <p:spPr>
          <a:xfrm>
            <a:off x="4996725" y="348400"/>
            <a:ext cx="3838200" cy="24480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b="1" lang="en" sz="1050">
                <a:solidFill>
                  <a:srgbClr val="000000"/>
                </a:solidFill>
                <a:highlight>
                  <a:srgbClr val="FFFFFF"/>
                </a:highlight>
                <a:latin typeface="Arial"/>
                <a:ea typeface="Arial"/>
                <a:cs typeface="Arial"/>
                <a:sym typeface="Arial"/>
              </a:rPr>
              <a:t>Results:</a:t>
            </a:r>
            <a:endParaRPr b="1"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Validation Accuracy</a:t>
            </a:r>
            <a:r>
              <a:rPr lang="en" sz="1050">
                <a:solidFill>
                  <a:srgbClr val="000000"/>
                </a:solidFill>
                <a:highlight>
                  <a:srgbClr val="FFFFFF"/>
                </a:highlight>
                <a:latin typeface="Arial"/>
                <a:ea typeface="Arial"/>
                <a:cs typeface="Arial"/>
                <a:sym typeface="Arial"/>
              </a:rPr>
              <a:t>: 0.809 (80.9% correct predictions on the validation set)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Test Accuracy</a:t>
            </a:r>
            <a:r>
              <a:rPr lang="en" sz="1050">
                <a:solidFill>
                  <a:srgbClr val="000000"/>
                </a:solidFill>
                <a:highlight>
                  <a:srgbClr val="FFFFFF"/>
                </a:highlight>
                <a:latin typeface="Arial"/>
                <a:ea typeface="Arial"/>
                <a:cs typeface="Arial"/>
                <a:sym typeface="Arial"/>
              </a:rPr>
              <a:t>: 0.745 (74.5% correct predictions on the test set)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Precision</a:t>
            </a:r>
            <a:r>
              <a:rPr lang="en" sz="1050">
                <a:solidFill>
                  <a:srgbClr val="000000"/>
                </a:solidFill>
                <a:highlight>
                  <a:srgbClr val="FFFFFF"/>
                </a:highlight>
                <a:latin typeface="Arial"/>
                <a:ea typeface="Arial"/>
                <a:cs typeface="Arial"/>
                <a:sym typeface="Arial"/>
              </a:rPr>
              <a:t>: 0.723 (72.3% of predicted survivors were actual survivors)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Recall</a:t>
            </a:r>
            <a:r>
              <a:rPr lang="en" sz="1050">
                <a:solidFill>
                  <a:srgbClr val="000000"/>
                </a:solidFill>
                <a:highlight>
                  <a:srgbClr val="FFFFFF"/>
                </a:highlight>
                <a:latin typeface="Arial"/>
                <a:ea typeface="Arial"/>
                <a:cs typeface="Arial"/>
                <a:sym typeface="Arial"/>
              </a:rPr>
              <a:t>: 0.643 (64.3% of actual survivors were correctly identified)</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F1-Score</a:t>
            </a:r>
            <a:r>
              <a:rPr lang="en" sz="1050">
                <a:solidFill>
                  <a:srgbClr val="000000"/>
                </a:solidFill>
                <a:highlight>
                  <a:srgbClr val="FFFFFF"/>
                </a:highlight>
                <a:latin typeface="Arial"/>
                <a:ea typeface="Arial"/>
                <a:cs typeface="Arial"/>
                <a:sym typeface="Arial"/>
              </a:rPr>
              <a:t>: 0.681 (balance between precision and recall)</a:t>
            </a:r>
            <a:endParaRPr/>
          </a:p>
        </p:txBody>
      </p:sp>
      <p:pic>
        <p:nvPicPr>
          <p:cNvPr id="265" name="Google Shape;265;p32"/>
          <p:cNvPicPr preferRelativeResize="0"/>
          <p:nvPr/>
        </p:nvPicPr>
        <p:blipFill>
          <a:blip r:embed="rId3">
            <a:alphaModFix/>
          </a:blip>
          <a:stretch>
            <a:fillRect/>
          </a:stretch>
        </p:blipFill>
        <p:spPr>
          <a:xfrm>
            <a:off x="202750" y="1079975"/>
            <a:ext cx="4793975" cy="2983549"/>
          </a:xfrm>
          <a:prstGeom prst="rect">
            <a:avLst/>
          </a:prstGeom>
          <a:noFill/>
          <a:ln>
            <a:noFill/>
          </a:ln>
        </p:spPr>
      </p:pic>
      <p:sp>
        <p:nvSpPr>
          <p:cNvPr id="266" name="Google Shape;266;p32"/>
          <p:cNvSpPr txBox="1"/>
          <p:nvPr/>
        </p:nvSpPr>
        <p:spPr>
          <a:xfrm>
            <a:off x="5297250" y="2998025"/>
            <a:ext cx="3480300" cy="12756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1100"/>
              </a:spcBef>
              <a:spcAft>
                <a:spcPts val="0"/>
              </a:spcAft>
              <a:buSzPts val="1050"/>
              <a:buChar char="●"/>
            </a:pPr>
            <a:r>
              <a:rPr lang="en" sz="1050">
                <a:highlight>
                  <a:srgbClr val="FFFFFF"/>
                </a:highlight>
              </a:rPr>
              <a:t>Cross-validation improved the test accuracy, precision and F1-score very slightly.</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The model's precision improved, but recall slightly decreased, suggesting a focus on correctly identifying survivors at the cost of missing some actual survivors.</a:t>
            </a:r>
            <a:endParaRPr sz="105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2" name="Google Shape;272;p33"/>
          <p:cNvSpPr txBox="1"/>
          <p:nvPr>
            <p:ph idx="1" type="body"/>
          </p:nvPr>
        </p:nvSpPr>
        <p:spPr>
          <a:xfrm>
            <a:off x="819150" y="1627325"/>
            <a:ext cx="7505700" cy="2499600"/>
          </a:xfrm>
          <a:prstGeom prst="rect">
            <a:avLst/>
          </a:prstGeom>
        </p:spPr>
        <p:txBody>
          <a:bodyPr anchorCtr="0" anchor="t" bIns="91425" lIns="91425" spcFirstLastPara="1" rIns="91425" wrap="square" tIns="91425">
            <a:spAutoFit/>
          </a:bodyPr>
          <a:lstStyle/>
          <a:p>
            <a:pPr indent="0" lvl="0" marL="0" rtl="0" algn="l">
              <a:lnSpc>
                <a:spcPct val="105000"/>
              </a:lnSpc>
              <a:spcBef>
                <a:spcPts val="1200"/>
              </a:spcBef>
              <a:spcAft>
                <a:spcPts val="0"/>
              </a:spcAft>
              <a:buNone/>
            </a:pPr>
            <a:r>
              <a:rPr b="1" lang="en" sz="1200">
                <a:solidFill>
                  <a:srgbClr val="000000"/>
                </a:solidFill>
                <a:latin typeface="Arial"/>
                <a:ea typeface="Arial"/>
                <a:cs typeface="Arial"/>
                <a:sym typeface="Arial"/>
              </a:rPr>
              <a:t>Summary</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0" marL="457200" rtl="0" algn="l">
              <a:lnSpc>
                <a:spcPct val="105000"/>
              </a:lnSpc>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Random Forest outperformed other models in all aspects.</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Logistic Regression showed good validation performance but slightly lower test performance.</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K-Nearest Neighbors had the highest precision among the 3 models.</a:t>
            </a:r>
            <a:endParaRPr sz="12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1200">
                <a:latin typeface="Arial"/>
                <a:ea typeface="Arial"/>
                <a:cs typeface="Arial"/>
                <a:sym typeface="Arial"/>
              </a:rPr>
              <a:t>Potential Reasons for Lower Model Accuracy</a:t>
            </a:r>
            <a:endParaRPr b="1" sz="1200">
              <a:latin typeface="Arial"/>
              <a:ea typeface="Arial"/>
              <a:cs typeface="Arial"/>
              <a:sym typeface="Arial"/>
            </a:endParaRPr>
          </a:p>
          <a:p>
            <a:pPr indent="-304800" lvl="0" marL="457200" rtl="0" algn="l">
              <a:lnSpc>
                <a:spcPct val="100000"/>
              </a:lnSpc>
              <a:spcBef>
                <a:spcPts val="1200"/>
              </a:spcBef>
              <a:spcAft>
                <a:spcPts val="0"/>
              </a:spcAft>
              <a:buSzPts val="1200"/>
              <a:buFont typeface="Arial"/>
              <a:buChar char="●"/>
            </a:pPr>
            <a:r>
              <a:rPr lang="en" sz="1200">
                <a:latin typeface="Arial"/>
                <a:ea typeface="Arial"/>
                <a:cs typeface="Arial"/>
                <a:sym typeface="Arial"/>
              </a:rPr>
              <a:t>Imbalanced Data: More non-survivors than survivors.</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 sz="1200">
                <a:latin typeface="Arial"/>
                <a:ea typeface="Arial"/>
                <a:cs typeface="Arial"/>
                <a:sym typeface="Arial"/>
              </a:rPr>
              <a:t>Model Selection: There could be other models with more suitable algorithms</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 sz="1200">
                <a:latin typeface="Arial"/>
                <a:ea typeface="Arial"/>
                <a:cs typeface="Arial"/>
                <a:sym typeface="Arial"/>
              </a:rPr>
              <a:t>Data Quality: Subtle outliers can affect performance</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Processing</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Handle Missing Values:</a:t>
            </a:r>
            <a:endParaRPr>
              <a:latin typeface="Arial"/>
              <a:ea typeface="Arial"/>
              <a:cs typeface="Arial"/>
              <a:sym typeface="Arial"/>
            </a:endParaRPr>
          </a:p>
          <a:p>
            <a:pPr indent="-311150" lvl="0" marL="914400" rtl="0" algn="l">
              <a:spcBef>
                <a:spcPts val="0"/>
              </a:spcBef>
              <a:spcAft>
                <a:spcPts val="0"/>
              </a:spcAft>
              <a:buSzPts val="1300"/>
              <a:buFont typeface="Arial"/>
              <a:buChar char="●"/>
            </a:pPr>
            <a:r>
              <a:rPr lang="en">
                <a:latin typeface="Arial"/>
                <a:ea typeface="Arial"/>
                <a:cs typeface="Arial"/>
                <a:sym typeface="Arial"/>
              </a:rPr>
              <a:t>Fill missing Age with the median age</a:t>
            </a:r>
            <a:endParaRPr>
              <a:latin typeface="Arial"/>
              <a:ea typeface="Arial"/>
              <a:cs typeface="Arial"/>
              <a:sym typeface="Arial"/>
            </a:endParaRPr>
          </a:p>
          <a:p>
            <a:pPr indent="-311150" lvl="0" marL="914400" rtl="0" algn="l">
              <a:spcBef>
                <a:spcPts val="0"/>
              </a:spcBef>
              <a:spcAft>
                <a:spcPts val="0"/>
              </a:spcAft>
              <a:buSzPts val="1300"/>
              <a:buFont typeface="Arial"/>
              <a:buChar char="●"/>
            </a:pPr>
            <a:r>
              <a:rPr lang="en">
                <a:latin typeface="Arial"/>
                <a:ea typeface="Arial"/>
                <a:cs typeface="Arial"/>
                <a:sym typeface="Arial"/>
              </a:rPr>
              <a:t>Fill missing Embarked with 'S' since the majority of passengers embarked from Southampton</a:t>
            </a:r>
            <a:endParaRPr>
              <a:latin typeface="Arial"/>
              <a:ea typeface="Arial"/>
              <a:cs typeface="Arial"/>
              <a:sym typeface="Arial"/>
            </a:endParaRPr>
          </a:p>
          <a:p>
            <a:pPr indent="-311150" lvl="0" marL="914400" rtl="0" algn="l">
              <a:spcBef>
                <a:spcPts val="0"/>
              </a:spcBef>
              <a:spcAft>
                <a:spcPts val="0"/>
              </a:spcAft>
              <a:buSzPts val="1300"/>
              <a:buFont typeface="Arial"/>
              <a:buChar char="●"/>
            </a:pPr>
            <a:r>
              <a:rPr lang="en">
                <a:latin typeface="Arial"/>
                <a:ea typeface="Arial"/>
                <a:cs typeface="Arial"/>
                <a:sym typeface="Arial"/>
              </a:rPr>
              <a:t>Dropped the Cabin column due to a high number of missing values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Removed outliers from the Fare and Age</a:t>
            </a:r>
            <a:endParaRPr>
              <a:latin typeface="Arial"/>
              <a:ea typeface="Arial"/>
              <a:cs typeface="Arial"/>
              <a:sym typeface="Arial"/>
            </a:endParaRPr>
          </a:p>
          <a:p>
            <a:pPr indent="0" lvl="0" marL="0" rtl="0" algn="l">
              <a:spcBef>
                <a:spcPts val="1200"/>
              </a:spcBef>
              <a:spcAft>
                <a:spcPts val="1200"/>
              </a:spcAft>
              <a:buNone/>
            </a:pPr>
            <a:r>
              <a:t/>
            </a:r>
            <a:endParaRPr/>
          </a:p>
        </p:txBody>
      </p:sp>
      <p:pic>
        <p:nvPicPr>
          <p:cNvPr id="143" name="Google Shape;143;p15"/>
          <p:cNvPicPr preferRelativeResize="0"/>
          <p:nvPr/>
        </p:nvPicPr>
        <p:blipFill>
          <a:blip r:embed="rId3">
            <a:alphaModFix/>
          </a:blip>
          <a:stretch>
            <a:fillRect/>
          </a:stretch>
        </p:blipFill>
        <p:spPr>
          <a:xfrm>
            <a:off x="5316225" y="217700"/>
            <a:ext cx="3153200" cy="235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677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149" name="Google Shape;149;p16"/>
          <p:cNvSpPr txBox="1"/>
          <p:nvPr>
            <p:ph idx="1" type="body"/>
          </p:nvPr>
        </p:nvSpPr>
        <p:spPr>
          <a:xfrm>
            <a:off x="819150" y="1375725"/>
            <a:ext cx="7505700" cy="2076600"/>
          </a:xfrm>
          <a:prstGeom prst="rect">
            <a:avLst/>
          </a:prstGeom>
        </p:spPr>
        <p:txBody>
          <a:bodyPr anchorCtr="0" anchor="t" bIns="91425" lIns="91425" spcFirstLastPara="1" rIns="91425" wrap="square" tIns="91425">
            <a:normAutofit/>
          </a:bodyPr>
          <a:lstStyle/>
          <a:p>
            <a:pPr indent="-295275" lvl="0" marL="457200" rtl="0" algn="l">
              <a:spcBef>
                <a:spcPts val="1100"/>
              </a:spcBef>
              <a:spcAft>
                <a:spcPts val="0"/>
              </a:spcAft>
              <a:buClr>
                <a:srgbClr val="000000"/>
              </a:buClr>
              <a:buSzPts val="1050"/>
              <a:buFont typeface="Arial"/>
              <a:buChar char="●"/>
            </a:pPr>
            <a:r>
              <a:rPr b="1" lang="en" sz="1050">
                <a:solidFill>
                  <a:srgbClr val="000000"/>
                </a:solidFill>
                <a:highlight>
                  <a:srgbClr val="FFFFFF"/>
                </a:highlight>
                <a:latin typeface="Arial"/>
                <a:ea typeface="Arial"/>
                <a:cs typeface="Arial"/>
                <a:sym typeface="Arial"/>
              </a:rPr>
              <a:t>Manually Encode Categorical Variables</a:t>
            </a:r>
            <a:r>
              <a:rPr lang="en" sz="1050">
                <a:solidFill>
                  <a:srgbClr val="000000"/>
                </a:solidFill>
                <a:highlight>
                  <a:srgbClr val="FFFFFF"/>
                </a:highlight>
                <a:latin typeface="Arial"/>
                <a:ea typeface="Arial"/>
                <a:cs typeface="Arial"/>
                <a:sym typeface="Arial"/>
              </a:rPr>
              <a:t>:</a:t>
            </a:r>
            <a:endParaRPr sz="1050">
              <a:solidFill>
                <a:srgbClr val="000000"/>
              </a:solidFill>
              <a:highlight>
                <a:srgbClr val="FFFFFF"/>
              </a:highlight>
              <a:latin typeface="Arial"/>
              <a:ea typeface="Arial"/>
              <a:cs typeface="Arial"/>
              <a:sym typeface="Arial"/>
            </a:endParaRPr>
          </a:p>
          <a:p>
            <a:pPr indent="-295275" lvl="1" marL="914400" rtl="0" algn="l">
              <a:spcBef>
                <a:spcPts val="0"/>
              </a:spcBef>
              <a:spcAft>
                <a:spcPts val="0"/>
              </a:spcAft>
              <a:buClr>
                <a:srgbClr val="000000"/>
              </a:buClr>
              <a:buSzPts val="1050"/>
              <a:buFont typeface="Arial"/>
              <a:buAutoNum type="alphaLcPeriod"/>
            </a:pPr>
            <a:r>
              <a:rPr lang="en" sz="1050">
                <a:solidFill>
                  <a:srgbClr val="000000"/>
                </a:solidFill>
                <a:highlight>
                  <a:srgbClr val="FFFFFF"/>
                </a:highlight>
                <a:latin typeface="Arial"/>
                <a:ea typeface="Arial"/>
                <a:cs typeface="Arial"/>
                <a:sym typeface="Arial"/>
              </a:rPr>
              <a:t>The </a:t>
            </a:r>
            <a:r>
              <a:rPr lang="en" sz="1050">
                <a:solidFill>
                  <a:srgbClr val="000000"/>
                </a:solidFill>
                <a:latin typeface="Roboto Mono"/>
                <a:ea typeface="Roboto Mono"/>
                <a:cs typeface="Roboto Mono"/>
                <a:sym typeface="Roboto Mono"/>
              </a:rPr>
              <a:t>Sex</a:t>
            </a:r>
            <a:r>
              <a:rPr lang="en" sz="1050">
                <a:solidFill>
                  <a:srgbClr val="000000"/>
                </a:solidFill>
                <a:highlight>
                  <a:srgbClr val="FFFFFF"/>
                </a:highlight>
                <a:latin typeface="Arial"/>
                <a:ea typeface="Arial"/>
                <a:cs typeface="Arial"/>
                <a:sym typeface="Arial"/>
              </a:rPr>
              <a:t> column is encoded as:</a:t>
            </a:r>
            <a:endParaRPr sz="1050">
              <a:solidFill>
                <a:srgbClr val="000000"/>
              </a:solidFill>
              <a:highlight>
                <a:srgbClr val="FFFFFF"/>
              </a:highlight>
              <a:latin typeface="Arial"/>
              <a:ea typeface="Arial"/>
              <a:cs typeface="Arial"/>
              <a:sym typeface="Arial"/>
            </a:endParaRPr>
          </a:p>
          <a:p>
            <a:pPr indent="-295275" lvl="2" marL="1371600" rtl="0" algn="l">
              <a:spcBef>
                <a:spcPts val="0"/>
              </a:spcBef>
              <a:spcAft>
                <a:spcPts val="0"/>
              </a:spcAft>
              <a:buClr>
                <a:srgbClr val="000000"/>
              </a:buClr>
              <a:buSzPts val="1050"/>
              <a:buFont typeface="Arial"/>
              <a:buAutoNum type="romanLcPeriod"/>
            </a:pPr>
            <a:r>
              <a:rPr lang="en" sz="1050">
                <a:solidFill>
                  <a:srgbClr val="000000"/>
                </a:solidFill>
                <a:highlight>
                  <a:srgbClr val="FFFFFF"/>
                </a:highlight>
                <a:latin typeface="Arial"/>
                <a:ea typeface="Arial"/>
                <a:cs typeface="Arial"/>
                <a:sym typeface="Arial"/>
              </a:rPr>
              <a:t>1 for 'male'</a:t>
            </a:r>
            <a:endParaRPr sz="1050">
              <a:solidFill>
                <a:srgbClr val="000000"/>
              </a:solidFill>
              <a:highlight>
                <a:srgbClr val="FFFFFF"/>
              </a:highlight>
              <a:latin typeface="Arial"/>
              <a:ea typeface="Arial"/>
              <a:cs typeface="Arial"/>
              <a:sym typeface="Arial"/>
            </a:endParaRPr>
          </a:p>
          <a:p>
            <a:pPr indent="-295275" lvl="2" marL="1371600" rtl="0" algn="l">
              <a:spcBef>
                <a:spcPts val="0"/>
              </a:spcBef>
              <a:spcAft>
                <a:spcPts val="0"/>
              </a:spcAft>
              <a:buClr>
                <a:srgbClr val="000000"/>
              </a:buClr>
              <a:buSzPts val="1050"/>
              <a:buFont typeface="Arial"/>
              <a:buAutoNum type="romanLcPeriod"/>
            </a:pPr>
            <a:r>
              <a:rPr lang="en" sz="1050">
                <a:solidFill>
                  <a:srgbClr val="000000"/>
                </a:solidFill>
                <a:highlight>
                  <a:srgbClr val="FFFFFF"/>
                </a:highlight>
                <a:latin typeface="Arial"/>
                <a:ea typeface="Arial"/>
                <a:cs typeface="Arial"/>
                <a:sym typeface="Arial"/>
              </a:rPr>
              <a:t>0 for 'female'</a:t>
            </a:r>
            <a:endParaRPr sz="1050">
              <a:solidFill>
                <a:srgbClr val="000000"/>
              </a:solidFill>
              <a:highlight>
                <a:srgbClr val="FFFFFF"/>
              </a:highlight>
              <a:latin typeface="Arial"/>
              <a:ea typeface="Arial"/>
              <a:cs typeface="Arial"/>
              <a:sym typeface="Arial"/>
            </a:endParaRPr>
          </a:p>
          <a:p>
            <a:pPr indent="-295275" lvl="1" marL="914400" rtl="0" algn="l">
              <a:spcBef>
                <a:spcPts val="0"/>
              </a:spcBef>
              <a:spcAft>
                <a:spcPts val="0"/>
              </a:spcAft>
              <a:buClr>
                <a:srgbClr val="000000"/>
              </a:buClr>
              <a:buSzPts val="1050"/>
              <a:buFont typeface="Arial"/>
              <a:buAutoNum type="alphaLcPeriod"/>
            </a:pPr>
            <a:r>
              <a:rPr lang="en" sz="1050">
                <a:solidFill>
                  <a:srgbClr val="000000"/>
                </a:solidFill>
                <a:highlight>
                  <a:srgbClr val="FFFFFF"/>
                </a:highlight>
                <a:latin typeface="Arial"/>
                <a:ea typeface="Arial"/>
                <a:cs typeface="Arial"/>
                <a:sym typeface="Arial"/>
              </a:rPr>
              <a:t>The </a:t>
            </a:r>
            <a:r>
              <a:rPr lang="en" sz="1050">
                <a:solidFill>
                  <a:srgbClr val="000000"/>
                </a:solidFill>
                <a:latin typeface="Roboto Mono"/>
                <a:ea typeface="Roboto Mono"/>
                <a:cs typeface="Roboto Mono"/>
                <a:sym typeface="Roboto Mono"/>
              </a:rPr>
              <a:t>Embarked</a:t>
            </a:r>
            <a:r>
              <a:rPr lang="en" sz="1050">
                <a:solidFill>
                  <a:srgbClr val="000000"/>
                </a:solidFill>
                <a:highlight>
                  <a:srgbClr val="FFFFFF"/>
                </a:highlight>
                <a:latin typeface="Arial"/>
                <a:ea typeface="Arial"/>
                <a:cs typeface="Arial"/>
                <a:sym typeface="Arial"/>
              </a:rPr>
              <a:t> column is encoded as:</a:t>
            </a:r>
            <a:endParaRPr sz="1050">
              <a:solidFill>
                <a:srgbClr val="000000"/>
              </a:solidFill>
              <a:highlight>
                <a:srgbClr val="FFFFFF"/>
              </a:highlight>
              <a:latin typeface="Arial"/>
              <a:ea typeface="Arial"/>
              <a:cs typeface="Arial"/>
              <a:sym typeface="Arial"/>
            </a:endParaRPr>
          </a:p>
          <a:p>
            <a:pPr indent="-295275" lvl="2" marL="1371600" rtl="0" algn="l">
              <a:spcBef>
                <a:spcPts val="0"/>
              </a:spcBef>
              <a:spcAft>
                <a:spcPts val="0"/>
              </a:spcAft>
              <a:buClr>
                <a:srgbClr val="000000"/>
              </a:buClr>
              <a:buSzPts val="1050"/>
              <a:buFont typeface="Arial"/>
              <a:buAutoNum type="romanLcPeriod"/>
            </a:pPr>
            <a:r>
              <a:rPr lang="en" sz="1050">
                <a:solidFill>
                  <a:srgbClr val="000000"/>
                </a:solidFill>
                <a:highlight>
                  <a:srgbClr val="FFFFFF"/>
                </a:highlight>
                <a:latin typeface="Arial"/>
                <a:ea typeface="Arial"/>
                <a:cs typeface="Arial"/>
                <a:sym typeface="Arial"/>
              </a:rPr>
              <a:t>0 for 'S' (Southampton)</a:t>
            </a:r>
            <a:endParaRPr sz="1050">
              <a:solidFill>
                <a:srgbClr val="000000"/>
              </a:solidFill>
              <a:highlight>
                <a:srgbClr val="FFFFFF"/>
              </a:highlight>
              <a:latin typeface="Arial"/>
              <a:ea typeface="Arial"/>
              <a:cs typeface="Arial"/>
              <a:sym typeface="Arial"/>
            </a:endParaRPr>
          </a:p>
          <a:p>
            <a:pPr indent="-295275" lvl="2" marL="1371600" rtl="0" algn="l">
              <a:spcBef>
                <a:spcPts val="0"/>
              </a:spcBef>
              <a:spcAft>
                <a:spcPts val="0"/>
              </a:spcAft>
              <a:buClr>
                <a:srgbClr val="000000"/>
              </a:buClr>
              <a:buSzPts val="1050"/>
              <a:buFont typeface="Arial"/>
              <a:buAutoNum type="romanLcPeriod"/>
            </a:pPr>
            <a:r>
              <a:rPr lang="en" sz="1050">
                <a:solidFill>
                  <a:srgbClr val="000000"/>
                </a:solidFill>
                <a:highlight>
                  <a:srgbClr val="FFFFFF"/>
                </a:highlight>
                <a:latin typeface="Arial"/>
                <a:ea typeface="Arial"/>
                <a:cs typeface="Arial"/>
                <a:sym typeface="Arial"/>
              </a:rPr>
              <a:t>1 for 'C' (Cherbourg)</a:t>
            </a:r>
            <a:endParaRPr sz="1050">
              <a:solidFill>
                <a:srgbClr val="000000"/>
              </a:solidFill>
              <a:highlight>
                <a:srgbClr val="FFFFFF"/>
              </a:highlight>
              <a:latin typeface="Arial"/>
              <a:ea typeface="Arial"/>
              <a:cs typeface="Arial"/>
              <a:sym typeface="Arial"/>
            </a:endParaRPr>
          </a:p>
          <a:p>
            <a:pPr indent="-295275" lvl="2" marL="1371600" rtl="0" algn="l">
              <a:spcBef>
                <a:spcPts val="0"/>
              </a:spcBef>
              <a:spcAft>
                <a:spcPts val="0"/>
              </a:spcAft>
              <a:buClr>
                <a:srgbClr val="000000"/>
              </a:buClr>
              <a:buSzPts val="1050"/>
              <a:buFont typeface="Arial"/>
              <a:buAutoNum type="romanLcPeriod"/>
            </a:pPr>
            <a:r>
              <a:rPr lang="en" sz="1050">
                <a:solidFill>
                  <a:srgbClr val="000000"/>
                </a:solidFill>
                <a:highlight>
                  <a:srgbClr val="FFFFFF"/>
                </a:highlight>
                <a:latin typeface="Arial"/>
                <a:ea typeface="Arial"/>
                <a:cs typeface="Arial"/>
                <a:sym typeface="Arial"/>
              </a:rPr>
              <a:t>2 for 'Q' (Queenstown)</a:t>
            </a:r>
            <a:endParaRPr sz="1050">
              <a:solidFill>
                <a:srgbClr val="000000"/>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The data is split into training and testing sets using an 80-20 split.</a:t>
            </a:r>
            <a:endParaRPr/>
          </a:p>
        </p:txBody>
      </p:sp>
      <p:pic>
        <p:nvPicPr>
          <p:cNvPr id="150" name="Google Shape;150;p16"/>
          <p:cNvPicPr preferRelativeResize="0"/>
          <p:nvPr/>
        </p:nvPicPr>
        <p:blipFill rotWithShape="1">
          <a:blip r:embed="rId3">
            <a:alphaModFix/>
          </a:blip>
          <a:srcRect b="0" l="1219" r="6427" t="0"/>
          <a:stretch/>
        </p:blipFill>
        <p:spPr>
          <a:xfrm>
            <a:off x="1262950" y="3270625"/>
            <a:ext cx="6618076" cy="1293525"/>
          </a:xfrm>
          <a:prstGeom prst="rect">
            <a:avLst/>
          </a:prstGeom>
          <a:noFill/>
          <a:ln>
            <a:noFill/>
          </a:ln>
        </p:spPr>
      </p:pic>
      <p:pic>
        <p:nvPicPr>
          <p:cNvPr id="151" name="Google Shape;151;p16"/>
          <p:cNvPicPr preferRelativeResize="0"/>
          <p:nvPr/>
        </p:nvPicPr>
        <p:blipFill>
          <a:blip r:embed="rId4">
            <a:alphaModFix/>
          </a:blip>
          <a:stretch>
            <a:fillRect/>
          </a:stretch>
        </p:blipFill>
        <p:spPr>
          <a:xfrm>
            <a:off x="5988225" y="454550"/>
            <a:ext cx="2577600" cy="257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328450"/>
            <a:ext cx="75057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Socio-Economic Status and Age</a:t>
            </a:r>
            <a:endParaRPr/>
          </a:p>
        </p:txBody>
      </p:sp>
      <p:sp>
        <p:nvSpPr>
          <p:cNvPr id="157" name="Google Shape;157;p17"/>
          <p:cNvSpPr txBox="1"/>
          <p:nvPr>
            <p:ph idx="1" type="body"/>
          </p:nvPr>
        </p:nvSpPr>
        <p:spPr>
          <a:xfrm>
            <a:off x="819150" y="1100000"/>
            <a:ext cx="75057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To understand how the age distribution varies across different socio-economic statuses (Pclass).</a:t>
            </a:r>
            <a:endParaRPr sz="1400">
              <a:solidFill>
                <a:srgbClr val="000000"/>
              </a:solidFill>
              <a:latin typeface="Arial"/>
              <a:ea typeface="Arial"/>
              <a:cs typeface="Arial"/>
              <a:sym typeface="Arial"/>
            </a:endParaRPr>
          </a:p>
        </p:txBody>
      </p:sp>
      <p:pic>
        <p:nvPicPr>
          <p:cNvPr id="158" name="Google Shape;158;p17"/>
          <p:cNvPicPr preferRelativeResize="0"/>
          <p:nvPr/>
        </p:nvPicPr>
        <p:blipFill>
          <a:blip r:embed="rId3">
            <a:alphaModFix/>
          </a:blip>
          <a:stretch>
            <a:fillRect/>
          </a:stretch>
        </p:blipFill>
        <p:spPr>
          <a:xfrm>
            <a:off x="676525" y="1745875"/>
            <a:ext cx="4814406" cy="2763050"/>
          </a:xfrm>
          <a:prstGeom prst="rect">
            <a:avLst/>
          </a:prstGeom>
          <a:noFill/>
          <a:ln>
            <a:noFill/>
          </a:ln>
        </p:spPr>
      </p:pic>
      <p:sp>
        <p:nvSpPr>
          <p:cNvPr id="159" name="Google Shape;159;p17"/>
          <p:cNvSpPr txBox="1"/>
          <p:nvPr/>
        </p:nvSpPr>
        <p:spPr>
          <a:xfrm>
            <a:off x="5576775" y="1956775"/>
            <a:ext cx="3165600" cy="2106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 sz="1100"/>
              <a:t>Upper-Class Passengers (Pclass 1)</a:t>
            </a:r>
            <a:r>
              <a:rPr lang="en" sz="1100"/>
              <a:t>: Tend to be older compared to other classes.</a:t>
            </a:r>
            <a:endParaRPr sz="1100"/>
          </a:p>
          <a:p>
            <a:pPr indent="-298450" lvl="0" marL="457200" rtl="0" algn="l">
              <a:lnSpc>
                <a:spcPct val="115000"/>
              </a:lnSpc>
              <a:spcBef>
                <a:spcPts val="0"/>
              </a:spcBef>
              <a:spcAft>
                <a:spcPts val="0"/>
              </a:spcAft>
              <a:buSzPts val="1100"/>
              <a:buChar char="●"/>
            </a:pPr>
            <a:r>
              <a:rPr b="1" lang="en" sz="1100"/>
              <a:t>Middle-Class Passengers (Pclass 2)</a:t>
            </a:r>
            <a:r>
              <a:rPr lang="en" sz="1100"/>
              <a:t>: Have a more varied age distribution, including many children and middle-aged passengers.</a:t>
            </a:r>
            <a:endParaRPr sz="1100"/>
          </a:p>
          <a:p>
            <a:pPr indent="-298450" lvl="0" marL="457200" rtl="0" algn="l">
              <a:lnSpc>
                <a:spcPct val="115000"/>
              </a:lnSpc>
              <a:spcBef>
                <a:spcPts val="0"/>
              </a:spcBef>
              <a:spcAft>
                <a:spcPts val="0"/>
              </a:spcAft>
              <a:buSzPts val="1100"/>
              <a:buChar char="●"/>
            </a:pPr>
            <a:r>
              <a:rPr b="1" lang="en" sz="1100"/>
              <a:t>Lower-Class Passengers (Pclass 3)</a:t>
            </a:r>
            <a:r>
              <a:rPr lang="en" sz="1100"/>
              <a:t>: Mostly younger passengers, including many children.</a:t>
            </a:r>
            <a:endParaRPr sz="105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819150" y="1096250"/>
            <a:ext cx="7505700" cy="602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To understand the gender distribution across different socio-economic statuses (Pclass).</a:t>
            </a:r>
            <a:endParaRPr sz="1400">
              <a:solidFill>
                <a:srgbClr val="000000"/>
              </a:solidFill>
              <a:latin typeface="Arial"/>
              <a:ea typeface="Arial"/>
              <a:cs typeface="Arial"/>
              <a:sym typeface="Arial"/>
            </a:endParaRPr>
          </a:p>
        </p:txBody>
      </p:sp>
      <p:pic>
        <p:nvPicPr>
          <p:cNvPr id="165" name="Google Shape;165;p18"/>
          <p:cNvPicPr preferRelativeResize="0"/>
          <p:nvPr/>
        </p:nvPicPr>
        <p:blipFill>
          <a:blip r:embed="rId3">
            <a:alphaModFix/>
          </a:blip>
          <a:stretch>
            <a:fillRect/>
          </a:stretch>
        </p:blipFill>
        <p:spPr>
          <a:xfrm>
            <a:off x="341125" y="1759175"/>
            <a:ext cx="4900224" cy="3057200"/>
          </a:xfrm>
          <a:prstGeom prst="rect">
            <a:avLst/>
          </a:prstGeom>
          <a:noFill/>
          <a:ln>
            <a:noFill/>
          </a:ln>
        </p:spPr>
      </p:pic>
      <p:sp>
        <p:nvSpPr>
          <p:cNvPr id="166" name="Google Shape;166;p18"/>
          <p:cNvSpPr txBox="1"/>
          <p:nvPr/>
        </p:nvSpPr>
        <p:spPr>
          <a:xfrm>
            <a:off x="5485975" y="2236275"/>
            <a:ext cx="32007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Char char="●"/>
            </a:pPr>
            <a:r>
              <a:rPr b="1" lang="en" sz="1100"/>
              <a:t>Upper and Middle Class Passengers</a:t>
            </a:r>
            <a:r>
              <a:rPr lang="en" sz="1300">
                <a:solidFill>
                  <a:schemeClr val="dk2"/>
                </a:solidFill>
              </a:rPr>
              <a:t>: H</a:t>
            </a:r>
            <a:r>
              <a:rPr lang="en" sz="1300">
                <a:solidFill>
                  <a:schemeClr val="dk2"/>
                </a:solidFill>
              </a:rPr>
              <a:t>as a balanced gender distribution, with higher male.</a:t>
            </a:r>
            <a:endParaRPr sz="1300">
              <a:solidFill>
                <a:schemeClr val="dk2"/>
              </a:solidFill>
            </a:endParaRPr>
          </a:p>
          <a:p>
            <a:pPr indent="-311150" lvl="0" marL="457200" rtl="0" algn="l">
              <a:spcBef>
                <a:spcPts val="0"/>
              </a:spcBef>
              <a:spcAft>
                <a:spcPts val="0"/>
              </a:spcAft>
              <a:buClr>
                <a:schemeClr val="dk2"/>
              </a:buClr>
              <a:buSzPts val="1300"/>
              <a:buChar char="●"/>
            </a:pPr>
            <a:r>
              <a:rPr b="1" lang="en" sz="1100"/>
              <a:t>Lower-Class Passengers (Pclass 3)</a:t>
            </a:r>
            <a:r>
              <a:rPr lang="en" sz="1100"/>
              <a:t>:</a:t>
            </a:r>
            <a:r>
              <a:rPr lang="en" sz="1300">
                <a:solidFill>
                  <a:schemeClr val="dk2"/>
                </a:solidFill>
              </a:rPr>
              <a:t> Male are more than double the female.</a:t>
            </a:r>
            <a:endParaRPr sz="1300">
              <a:solidFill>
                <a:schemeClr val="dk2"/>
              </a:solidFill>
            </a:endParaRPr>
          </a:p>
        </p:txBody>
      </p:sp>
      <p:sp>
        <p:nvSpPr>
          <p:cNvPr id="167" name="Google Shape;167;p18"/>
          <p:cNvSpPr txBox="1"/>
          <p:nvPr>
            <p:ph type="title"/>
          </p:nvPr>
        </p:nvSpPr>
        <p:spPr>
          <a:xfrm>
            <a:off x="687150" y="328025"/>
            <a:ext cx="77697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Socio-Economic Status and Gender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 type="body"/>
          </p:nvPr>
        </p:nvSpPr>
        <p:spPr>
          <a:xfrm>
            <a:off x="819150" y="1047325"/>
            <a:ext cx="75057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To understand how the port of embarkation varies across different socio-economic statuses (Pclass).</a:t>
            </a:r>
            <a:endParaRPr sz="1400">
              <a:latin typeface="Arial"/>
              <a:ea typeface="Arial"/>
              <a:cs typeface="Arial"/>
              <a:sym typeface="Arial"/>
            </a:endParaRPr>
          </a:p>
        </p:txBody>
      </p:sp>
      <p:pic>
        <p:nvPicPr>
          <p:cNvPr id="173" name="Google Shape;173;p19"/>
          <p:cNvPicPr preferRelativeResize="0"/>
          <p:nvPr/>
        </p:nvPicPr>
        <p:blipFill>
          <a:blip r:embed="rId3">
            <a:alphaModFix/>
          </a:blip>
          <a:stretch>
            <a:fillRect/>
          </a:stretch>
        </p:blipFill>
        <p:spPr>
          <a:xfrm>
            <a:off x="389975" y="1733125"/>
            <a:ext cx="5145269" cy="2914925"/>
          </a:xfrm>
          <a:prstGeom prst="rect">
            <a:avLst/>
          </a:prstGeom>
          <a:noFill/>
          <a:ln>
            <a:noFill/>
          </a:ln>
        </p:spPr>
      </p:pic>
      <p:sp>
        <p:nvSpPr>
          <p:cNvPr id="174" name="Google Shape;174;p19"/>
          <p:cNvSpPr txBox="1"/>
          <p:nvPr/>
        </p:nvSpPr>
        <p:spPr>
          <a:xfrm>
            <a:off x="5597725" y="1956775"/>
            <a:ext cx="3249600" cy="1877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b="1" lang="en" sz="1100"/>
              <a:t>Upper-Class Passengers (Pclass 1)</a:t>
            </a:r>
            <a:r>
              <a:rPr lang="en" sz="1100"/>
              <a:t>: Most upper-class passengers embarked from Southampton</a:t>
            </a:r>
            <a:endParaRPr sz="1100"/>
          </a:p>
          <a:p>
            <a:pPr indent="-298450" lvl="0" marL="457200" rtl="0" algn="l">
              <a:spcBef>
                <a:spcPts val="0"/>
              </a:spcBef>
              <a:spcAft>
                <a:spcPts val="0"/>
              </a:spcAft>
              <a:buSzPts val="1100"/>
              <a:buChar char="●"/>
            </a:pPr>
            <a:r>
              <a:rPr b="1" lang="en" sz="1100"/>
              <a:t>Middle-Class Passengers (Pclass 2)</a:t>
            </a:r>
            <a:r>
              <a:rPr lang="en" sz="1100"/>
              <a:t>: The majority of middle-class passengers also embarked from Southampton.</a:t>
            </a:r>
            <a:endParaRPr sz="1100"/>
          </a:p>
          <a:p>
            <a:pPr indent="-298450" lvl="0" marL="457200" rtl="0" algn="l">
              <a:spcBef>
                <a:spcPts val="0"/>
              </a:spcBef>
              <a:spcAft>
                <a:spcPts val="0"/>
              </a:spcAft>
              <a:buSzPts val="1100"/>
              <a:buChar char="●"/>
            </a:pPr>
            <a:r>
              <a:rPr b="1" lang="en" sz="1100"/>
              <a:t>Lower-Class Passengers (Pclass 3)</a:t>
            </a:r>
            <a:r>
              <a:rPr lang="en" sz="1100"/>
              <a:t>: Most </a:t>
            </a:r>
            <a:r>
              <a:rPr lang="en" sz="1100"/>
              <a:t>interesting</a:t>
            </a:r>
            <a:r>
              <a:rPr lang="en" sz="1100"/>
              <a:t> finding is that </a:t>
            </a:r>
            <a:r>
              <a:rPr b="1" lang="en" sz="1100"/>
              <a:t>all </a:t>
            </a:r>
            <a:r>
              <a:rPr b="1" lang="en" sz="1100"/>
              <a:t>passengers</a:t>
            </a:r>
            <a:r>
              <a:rPr b="1" lang="en" sz="1100"/>
              <a:t> from Queenstown are lower-class passengers.</a:t>
            </a:r>
            <a:endParaRPr b="1" sz="1300">
              <a:solidFill>
                <a:schemeClr val="dk2"/>
              </a:solidFill>
              <a:latin typeface="Calibri"/>
              <a:ea typeface="Calibri"/>
              <a:cs typeface="Calibri"/>
              <a:sym typeface="Calibri"/>
            </a:endParaRPr>
          </a:p>
        </p:txBody>
      </p:sp>
      <p:sp>
        <p:nvSpPr>
          <p:cNvPr id="175" name="Google Shape;175;p19"/>
          <p:cNvSpPr txBox="1"/>
          <p:nvPr>
            <p:ph type="title"/>
          </p:nvPr>
        </p:nvSpPr>
        <p:spPr>
          <a:xfrm>
            <a:off x="687150" y="328025"/>
            <a:ext cx="77697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Socio-Economic Status and Port of Embarkation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 type="body"/>
          </p:nvPr>
        </p:nvSpPr>
        <p:spPr>
          <a:xfrm>
            <a:off x="819150" y="1103200"/>
            <a:ext cx="7505700" cy="7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Objective</a:t>
            </a:r>
            <a:r>
              <a:rPr lang="en" sz="1400">
                <a:solidFill>
                  <a:srgbClr val="000000"/>
                </a:solidFill>
                <a:latin typeface="Arial"/>
                <a:ea typeface="Arial"/>
                <a:cs typeface="Arial"/>
                <a:sym typeface="Arial"/>
              </a:rPr>
              <a:t>: To understand how fare prices vary across different socio-economic statuses (Pclass).</a:t>
            </a:r>
            <a:endParaRPr sz="1600"/>
          </a:p>
        </p:txBody>
      </p:sp>
      <p:pic>
        <p:nvPicPr>
          <p:cNvPr id="181" name="Google Shape;181;p20"/>
          <p:cNvPicPr preferRelativeResize="0"/>
          <p:nvPr/>
        </p:nvPicPr>
        <p:blipFill>
          <a:blip r:embed="rId3">
            <a:alphaModFix/>
          </a:blip>
          <a:stretch>
            <a:fillRect/>
          </a:stretch>
        </p:blipFill>
        <p:spPr>
          <a:xfrm>
            <a:off x="397000" y="1861200"/>
            <a:ext cx="4879275" cy="2764225"/>
          </a:xfrm>
          <a:prstGeom prst="rect">
            <a:avLst/>
          </a:prstGeom>
          <a:noFill/>
          <a:ln>
            <a:noFill/>
          </a:ln>
        </p:spPr>
      </p:pic>
      <p:sp>
        <p:nvSpPr>
          <p:cNvPr id="182" name="Google Shape;182;p20"/>
          <p:cNvSpPr txBox="1"/>
          <p:nvPr/>
        </p:nvSpPr>
        <p:spPr>
          <a:xfrm>
            <a:off x="5506875" y="2019650"/>
            <a:ext cx="3270600" cy="2096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 sz="1100"/>
              <a:t>Upper-Class Passengers (Pclass 1)</a:t>
            </a:r>
            <a:r>
              <a:rPr lang="en" sz="1100"/>
              <a:t>: Paid significantly higher fares, with a wider range of fares.</a:t>
            </a:r>
            <a:endParaRPr sz="1100"/>
          </a:p>
          <a:p>
            <a:pPr indent="-298450" lvl="0" marL="457200" rtl="0" algn="l">
              <a:lnSpc>
                <a:spcPct val="115000"/>
              </a:lnSpc>
              <a:spcBef>
                <a:spcPts val="0"/>
              </a:spcBef>
              <a:spcAft>
                <a:spcPts val="0"/>
              </a:spcAft>
              <a:buSzPts val="1100"/>
              <a:buChar char="●"/>
            </a:pPr>
            <a:r>
              <a:rPr b="1" lang="en" sz="1100"/>
              <a:t>Middle-Class Passengers (Pclass 2)</a:t>
            </a:r>
            <a:r>
              <a:rPr lang="en" sz="1100"/>
              <a:t>: Paid moderate fares, with some overlap with Pclass 1 and Pclass 3.</a:t>
            </a:r>
            <a:endParaRPr sz="1100"/>
          </a:p>
          <a:p>
            <a:pPr indent="-298450" lvl="0" marL="457200" rtl="0" algn="l">
              <a:lnSpc>
                <a:spcPct val="115000"/>
              </a:lnSpc>
              <a:spcBef>
                <a:spcPts val="0"/>
              </a:spcBef>
              <a:spcAft>
                <a:spcPts val="0"/>
              </a:spcAft>
              <a:buSzPts val="1100"/>
              <a:buChar char="●"/>
            </a:pPr>
            <a:r>
              <a:rPr b="1" lang="en" sz="1100"/>
              <a:t>Lower-Class Passengers (Pclass 3)</a:t>
            </a:r>
            <a:r>
              <a:rPr lang="en" sz="1100"/>
              <a:t>: Paid the lowest fares, with less variability.</a:t>
            </a:r>
            <a:endParaRPr sz="1100"/>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
        <p:nvSpPr>
          <p:cNvPr id="183" name="Google Shape;183;p20"/>
          <p:cNvSpPr txBox="1"/>
          <p:nvPr>
            <p:ph type="title"/>
          </p:nvPr>
        </p:nvSpPr>
        <p:spPr>
          <a:xfrm>
            <a:off x="687150" y="395800"/>
            <a:ext cx="77697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Socio-Economic Status and Fare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5716550" y="2165450"/>
            <a:ext cx="28809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latin typeface="Arial"/>
                <a:ea typeface="Arial"/>
                <a:cs typeface="Arial"/>
                <a:sym typeface="Arial"/>
              </a:rPr>
              <a:t>The age distribution indicates that younger passengers might have had a higher chance of survival, but age was not the sole determining factor.</a:t>
            </a:r>
            <a:endParaRPr sz="1400">
              <a:latin typeface="Arial"/>
              <a:ea typeface="Arial"/>
              <a:cs typeface="Arial"/>
              <a:sym typeface="Arial"/>
            </a:endParaRPr>
          </a:p>
        </p:txBody>
      </p:sp>
      <p:sp>
        <p:nvSpPr>
          <p:cNvPr id="189" name="Google Shape;189;p21"/>
          <p:cNvSpPr txBox="1"/>
          <p:nvPr>
            <p:ph type="title"/>
          </p:nvPr>
        </p:nvSpPr>
        <p:spPr>
          <a:xfrm>
            <a:off x="687150" y="328025"/>
            <a:ext cx="77697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Relationship Between Survival and Age</a:t>
            </a:r>
            <a:endParaRPr/>
          </a:p>
        </p:txBody>
      </p:sp>
      <p:pic>
        <p:nvPicPr>
          <p:cNvPr id="190" name="Google Shape;190;p21"/>
          <p:cNvPicPr preferRelativeResize="0"/>
          <p:nvPr/>
        </p:nvPicPr>
        <p:blipFill rotWithShape="1">
          <a:blip r:embed="rId3">
            <a:alphaModFix/>
          </a:blip>
          <a:srcRect b="-1419" l="0" r="0" t="1420"/>
          <a:stretch/>
        </p:blipFill>
        <p:spPr>
          <a:xfrm>
            <a:off x="479525" y="1690575"/>
            <a:ext cx="5139199" cy="2949454"/>
          </a:xfrm>
          <a:prstGeom prst="rect">
            <a:avLst/>
          </a:prstGeom>
          <a:noFill/>
          <a:ln>
            <a:noFill/>
          </a:ln>
        </p:spPr>
      </p:pic>
      <p:sp>
        <p:nvSpPr>
          <p:cNvPr id="191" name="Google Shape;191;p21"/>
          <p:cNvSpPr txBox="1"/>
          <p:nvPr/>
        </p:nvSpPr>
        <p:spPr>
          <a:xfrm>
            <a:off x="838625" y="1123100"/>
            <a:ext cx="63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Objective</a:t>
            </a:r>
            <a:r>
              <a:rPr lang="en"/>
              <a:t>: To understand how age impacts survival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