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6" d="100"/>
          <a:sy n="56" d="100"/>
        </p:scale>
        <p:origin x="62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912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7620" y="0"/>
            <a:ext cx="5486400" cy="8229600"/>
          </a:xfrm>
          <a:prstGeom prst="rect">
            <a:avLst/>
          </a:prstGeom>
        </p:spPr>
      </p:pic>
      <p:sp>
        <p:nvSpPr>
          <p:cNvPr id="5" name="Text 1"/>
          <p:cNvSpPr/>
          <p:nvPr/>
        </p:nvSpPr>
        <p:spPr>
          <a:xfrm>
            <a:off x="6319599" y="1179195"/>
            <a:ext cx="7477601" cy="3832860"/>
          </a:xfrm>
          <a:prstGeom prst="rect">
            <a:avLst/>
          </a:prstGeom>
          <a:noFill/>
          <a:ln/>
        </p:spPr>
        <p:txBody>
          <a:bodyPr wrap="square" rtlCol="0" anchor="t"/>
          <a:lstStyle/>
          <a:p>
            <a:pPr marL="0" indent="0">
              <a:lnSpc>
                <a:spcPts val="7545"/>
              </a:lnSpc>
              <a:buNone/>
            </a:pPr>
            <a:r>
              <a:rPr lang="en-US" sz="6036" dirty="0">
                <a:solidFill>
                  <a:srgbClr val="FFFFFF"/>
                </a:solidFill>
                <a:latin typeface="Unbounded" pitchFamily="34" charset="0"/>
                <a:ea typeface="Unbounded" pitchFamily="34" charset="-122"/>
                <a:cs typeface="Unbounded" pitchFamily="34" charset="-120"/>
              </a:rPr>
              <a:t>Optimizing the Superstore Product Portfolio</a:t>
            </a:r>
            <a:endParaRPr lang="en-US" sz="6036" dirty="0"/>
          </a:p>
        </p:txBody>
      </p:sp>
      <p:sp>
        <p:nvSpPr>
          <p:cNvPr id="6" name="Text 2"/>
          <p:cNvSpPr/>
          <p:nvPr/>
        </p:nvSpPr>
        <p:spPr>
          <a:xfrm>
            <a:off x="6319599" y="5345311"/>
            <a:ext cx="7477601" cy="1066205"/>
          </a:xfrm>
          <a:prstGeom prst="rect">
            <a:avLst/>
          </a:prstGeom>
          <a:noFill/>
          <a:ln/>
        </p:spPr>
        <p:txBody>
          <a:bodyPr wrap="square" rtlCol="0" anchor="t"/>
          <a:lstStyle/>
          <a:p>
            <a:pPr marL="0" indent="0">
              <a:lnSpc>
                <a:spcPts val="2799"/>
              </a:lnSpc>
              <a:buNone/>
            </a:pPr>
            <a:r>
              <a:rPr lang="en-US" sz="1750" dirty="0">
                <a:solidFill>
                  <a:srgbClr val="CAD6DE"/>
                </a:solidFill>
                <a:latin typeface="Cabin" pitchFamily="34" charset="0"/>
                <a:ea typeface="Cabin" pitchFamily="34" charset="-122"/>
                <a:cs typeface="Cabin" pitchFamily="34" charset="-120"/>
              </a:rPr>
              <a:t>To drive sales growth, the Superstore should focus on optimizing its product portfolio through targeted inventory expansions, strategic product rationalization, and enhancing the overall customer experience.</a:t>
            </a:r>
            <a:endParaRPr lang="en-US" sz="1750" dirty="0"/>
          </a:p>
        </p:txBody>
      </p:sp>
      <p:sp>
        <p:nvSpPr>
          <p:cNvPr id="7" name="Shape 3"/>
          <p:cNvSpPr/>
          <p:nvPr/>
        </p:nvSpPr>
        <p:spPr>
          <a:xfrm>
            <a:off x="6319599" y="6678097"/>
            <a:ext cx="355402" cy="355402"/>
          </a:xfrm>
          <a:prstGeom prst="roundRect">
            <a:avLst>
              <a:gd name="adj" fmla="val 25726039"/>
            </a:avLst>
          </a:prstGeom>
          <a:noFill/>
          <a:ln w="7620">
            <a:solidFill>
              <a:srgbClr val="FFFFFF"/>
            </a:solidFill>
            <a:prstDash val="solid"/>
          </a:ln>
        </p:spPr>
        <p:txBody>
          <a:bodyPr/>
          <a:lstStyle/>
          <a:p>
            <a:endParaRPr lang="en-US"/>
          </a:p>
        </p:txBody>
      </p:sp>
      <p:pic>
        <p:nvPicPr>
          <p:cNvPr id="8" name="Image 2" descr="preencoded.png"/>
          <p:cNvPicPr>
            <a:picLocks noChangeAspect="1"/>
          </p:cNvPicPr>
          <p:nvPr/>
        </p:nvPicPr>
        <p:blipFill>
          <a:blip r:embed="rId5"/>
          <a:stretch>
            <a:fillRect/>
          </a:stretch>
        </p:blipFill>
        <p:spPr>
          <a:xfrm>
            <a:off x="6327219" y="6685717"/>
            <a:ext cx="340162" cy="340162"/>
          </a:xfrm>
          <a:prstGeom prst="rect">
            <a:avLst/>
          </a:prstGeom>
        </p:spPr>
      </p:pic>
      <p:sp>
        <p:nvSpPr>
          <p:cNvPr id="9" name="Text 4"/>
          <p:cNvSpPr/>
          <p:nvPr/>
        </p:nvSpPr>
        <p:spPr>
          <a:xfrm>
            <a:off x="6786086" y="6661428"/>
            <a:ext cx="2449830" cy="388858"/>
          </a:xfrm>
          <a:prstGeom prst="rect">
            <a:avLst/>
          </a:prstGeom>
          <a:noFill/>
          <a:ln/>
        </p:spPr>
        <p:txBody>
          <a:bodyPr wrap="none" rtlCol="0" anchor="t"/>
          <a:lstStyle/>
          <a:p>
            <a:pPr marL="0" indent="0" algn="l">
              <a:lnSpc>
                <a:spcPts val="3062"/>
              </a:lnSpc>
              <a:buNone/>
            </a:pPr>
            <a:r>
              <a:rPr lang="en-US" sz="2187" b="1" dirty="0">
                <a:solidFill>
                  <a:srgbClr val="CAD6DE"/>
                </a:solidFill>
                <a:latin typeface="Cabin" pitchFamily="34" charset="0"/>
                <a:ea typeface="Cabin" pitchFamily="34" charset="-122"/>
                <a:cs typeface="Cabin" pitchFamily="34" charset="-120"/>
              </a:rPr>
              <a:t>by Sameen Khurram</a:t>
            </a: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US"/>
          </a:p>
        </p:txBody>
      </p:sp>
      <p:sp>
        <p:nvSpPr>
          <p:cNvPr id="4" name="Text 1"/>
          <p:cNvSpPr/>
          <p:nvPr/>
        </p:nvSpPr>
        <p:spPr>
          <a:xfrm>
            <a:off x="2348389" y="1691878"/>
            <a:ext cx="9933503" cy="1388745"/>
          </a:xfrm>
          <a:prstGeom prst="rect">
            <a:avLst/>
          </a:prstGeom>
          <a:noFill/>
          <a:ln/>
        </p:spPr>
        <p:txBody>
          <a:bodyPr wrap="square" rtlCol="0" anchor="t"/>
          <a:lstStyle/>
          <a:p>
            <a:pPr marL="0" indent="0">
              <a:lnSpc>
                <a:spcPts val="5468"/>
              </a:lnSpc>
              <a:buNone/>
            </a:pPr>
            <a:r>
              <a:rPr lang="en-US" sz="4374" dirty="0">
                <a:solidFill>
                  <a:srgbClr val="FFFFFF"/>
                </a:solidFill>
                <a:latin typeface="Unbounded" pitchFamily="34" charset="0"/>
                <a:ea typeface="Unbounded" pitchFamily="34" charset="-122"/>
                <a:cs typeface="Unbounded" pitchFamily="34" charset="-120"/>
              </a:rPr>
              <a:t>Expand Inventory in High-Performing Categories</a:t>
            </a:r>
            <a:endParaRPr lang="en-US" sz="4374" dirty="0"/>
          </a:p>
        </p:txBody>
      </p:sp>
      <p:sp>
        <p:nvSpPr>
          <p:cNvPr id="5" name="Text 2"/>
          <p:cNvSpPr/>
          <p:nvPr/>
        </p:nvSpPr>
        <p:spPr>
          <a:xfrm>
            <a:off x="2348389" y="3636050"/>
            <a:ext cx="2777490" cy="347186"/>
          </a:xfrm>
          <a:prstGeom prst="rect">
            <a:avLst/>
          </a:prstGeom>
          <a:noFill/>
          <a:ln/>
        </p:spPr>
        <p:txBody>
          <a:bodyPr wrap="none" rtlCol="0" anchor="t"/>
          <a:lstStyle/>
          <a:p>
            <a:pPr marL="0" indent="0">
              <a:lnSpc>
                <a:spcPts val="2734"/>
              </a:lnSpc>
              <a:buNone/>
            </a:pPr>
            <a:r>
              <a:rPr lang="en-US" sz="2187" dirty="0">
                <a:solidFill>
                  <a:srgbClr val="FFFFFF"/>
                </a:solidFill>
                <a:latin typeface="Unbounded" pitchFamily="34" charset="0"/>
                <a:ea typeface="Unbounded" pitchFamily="34" charset="-122"/>
                <a:cs typeface="Unbounded" pitchFamily="34" charset="-120"/>
              </a:rPr>
              <a:t>Technology</a:t>
            </a:r>
            <a:endParaRPr lang="en-US" sz="2187" dirty="0"/>
          </a:p>
        </p:txBody>
      </p:sp>
      <p:sp>
        <p:nvSpPr>
          <p:cNvPr id="6" name="Text 3"/>
          <p:cNvSpPr/>
          <p:nvPr/>
        </p:nvSpPr>
        <p:spPr>
          <a:xfrm>
            <a:off x="2348389" y="4205407"/>
            <a:ext cx="2949416" cy="1777008"/>
          </a:xfrm>
          <a:prstGeom prst="rect">
            <a:avLst/>
          </a:prstGeom>
          <a:noFill/>
          <a:ln/>
        </p:spPr>
        <p:txBody>
          <a:bodyPr wrap="square" rtlCol="0" anchor="t"/>
          <a:lstStyle/>
          <a:p>
            <a:pPr marL="0" indent="0">
              <a:lnSpc>
                <a:spcPts val="2799"/>
              </a:lnSpc>
              <a:buNone/>
            </a:pPr>
            <a:r>
              <a:rPr lang="en-US" sz="1750" dirty="0">
                <a:solidFill>
                  <a:srgbClr val="CAD6DE"/>
                </a:solidFill>
                <a:latin typeface="Cabin" pitchFamily="34" charset="0"/>
                <a:ea typeface="Cabin" pitchFamily="34" charset="-122"/>
                <a:cs typeface="Cabin" pitchFamily="34" charset="-120"/>
              </a:rPr>
              <a:t>Increase inventory in high-demand sub-categories like computers, printers, and computer accessories to meet customer needs.</a:t>
            </a:r>
            <a:endParaRPr lang="en-US" sz="1750" dirty="0"/>
          </a:p>
        </p:txBody>
      </p:sp>
      <p:sp>
        <p:nvSpPr>
          <p:cNvPr id="7" name="Text 4"/>
          <p:cNvSpPr/>
          <p:nvPr/>
        </p:nvSpPr>
        <p:spPr>
          <a:xfrm>
            <a:off x="5847398" y="3636050"/>
            <a:ext cx="2777490" cy="347186"/>
          </a:xfrm>
          <a:prstGeom prst="rect">
            <a:avLst/>
          </a:prstGeom>
          <a:noFill/>
          <a:ln/>
        </p:spPr>
        <p:txBody>
          <a:bodyPr wrap="none" rtlCol="0" anchor="t"/>
          <a:lstStyle/>
          <a:p>
            <a:pPr marL="0" indent="0">
              <a:lnSpc>
                <a:spcPts val="2734"/>
              </a:lnSpc>
              <a:buNone/>
            </a:pPr>
            <a:r>
              <a:rPr lang="en-US" sz="2187" dirty="0">
                <a:solidFill>
                  <a:srgbClr val="FFFFFF"/>
                </a:solidFill>
                <a:latin typeface="Unbounded" pitchFamily="34" charset="0"/>
                <a:ea typeface="Unbounded" pitchFamily="34" charset="-122"/>
                <a:cs typeface="Unbounded" pitchFamily="34" charset="-120"/>
              </a:rPr>
              <a:t>Office Supplies</a:t>
            </a:r>
            <a:endParaRPr lang="en-US" sz="2187" dirty="0"/>
          </a:p>
        </p:txBody>
      </p:sp>
      <p:sp>
        <p:nvSpPr>
          <p:cNvPr id="8" name="Text 5"/>
          <p:cNvSpPr/>
          <p:nvPr/>
        </p:nvSpPr>
        <p:spPr>
          <a:xfrm>
            <a:off x="5847398" y="4205407"/>
            <a:ext cx="2949416" cy="2132409"/>
          </a:xfrm>
          <a:prstGeom prst="rect">
            <a:avLst/>
          </a:prstGeom>
          <a:noFill/>
          <a:ln/>
        </p:spPr>
        <p:txBody>
          <a:bodyPr wrap="square" rtlCol="0" anchor="t"/>
          <a:lstStyle/>
          <a:p>
            <a:pPr marL="0" indent="0">
              <a:lnSpc>
                <a:spcPts val="2799"/>
              </a:lnSpc>
              <a:buNone/>
            </a:pPr>
            <a:r>
              <a:rPr lang="en-US" sz="1750" dirty="0">
                <a:solidFill>
                  <a:srgbClr val="CAD6DE"/>
                </a:solidFill>
                <a:latin typeface="Cabin" pitchFamily="34" charset="0"/>
                <a:ea typeface="Cabin" pitchFamily="34" charset="-122"/>
                <a:cs typeface="Cabin" pitchFamily="34" charset="-120"/>
              </a:rPr>
              <a:t>Expand the selection of popular writing instruments, paper products, and other essential office supplies to cater to the needs of small businesses and professionals.</a:t>
            </a:r>
            <a:endParaRPr lang="en-US" sz="1750" dirty="0"/>
          </a:p>
        </p:txBody>
      </p:sp>
      <p:sp>
        <p:nvSpPr>
          <p:cNvPr id="9" name="Text 6"/>
          <p:cNvSpPr/>
          <p:nvPr/>
        </p:nvSpPr>
        <p:spPr>
          <a:xfrm>
            <a:off x="9346406" y="3636050"/>
            <a:ext cx="2777490" cy="347186"/>
          </a:xfrm>
          <a:prstGeom prst="rect">
            <a:avLst/>
          </a:prstGeom>
          <a:noFill/>
          <a:ln/>
        </p:spPr>
        <p:txBody>
          <a:bodyPr wrap="none" rtlCol="0" anchor="t"/>
          <a:lstStyle/>
          <a:p>
            <a:pPr marL="0" indent="0">
              <a:lnSpc>
                <a:spcPts val="2734"/>
              </a:lnSpc>
              <a:buNone/>
            </a:pPr>
            <a:r>
              <a:rPr lang="en-US" sz="2187" dirty="0">
                <a:solidFill>
                  <a:srgbClr val="FFFFFF"/>
                </a:solidFill>
                <a:latin typeface="Unbounded" pitchFamily="34" charset="0"/>
                <a:ea typeface="Unbounded" pitchFamily="34" charset="-122"/>
                <a:cs typeface="Unbounded" pitchFamily="34" charset="-120"/>
              </a:rPr>
              <a:t>Optimization</a:t>
            </a:r>
            <a:endParaRPr lang="en-US" sz="2187" dirty="0"/>
          </a:p>
        </p:txBody>
      </p:sp>
      <p:sp>
        <p:nvSpPr>
          <p:cNvPr id="10" name="Text 7"/>
          <p:cNvSpPr/>
          <p:nvPr/>
        </p:nvSpPr>
        <p:spPr>
          <a:xfrm>
            <a:off x="9346406" y="4205407"/>
            <a:ext cx="2949416" cy="1777008"/>
          </a:xfrm>
          <a:prstGeom prst="rect">
            <a:avLst/>
          </a:prstGeom>
          <a:noFill/>
          <a:ln/>
        </p:spPr>
        <p:txBody>
          <a:bodyPr wrap="square" rtlCol="0" anchor="t"/>
          <a:lstStyle/>
          <a:p>
            <a:pPr marL="0" indent="0">
              <a:lnSpc>
                <a:spcPts val="2799"/>
              </a:lnSpc>
              <a:buNone/>
            </a:pPr>
            <a:r>
              <a:rPr lang="en-US" sz="1750" dirty="0">
                <a:solidFill>
                  <a:srgbClr val="CAD6DE"/>
                </a:solidFill>
                <a:latin typeface="Cabin" pitchFamily="34" charset="0"/>
                <a:ea typeface="Cabin" pitchFamily="34" charset="-122"/>
                <a:cs typeface="Cabin" pitchFamily="34" charset="-120"/>
              </a:rPr>
              <a:t>Leverage data analytics to continuously monitor sales trends and adjust inventory levels in these high-performing categories accordingly.</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10980420" y="0"/>
            <a:ext cx="3657600" cy="8229600"/>
          </a:xfrm>
          <a:prstGeom prst="rect">
            <a:avLst/>
          </a:prstGeom>
        </p:spPr>
      </p:pic>
      <p:sp>
        <p:nvSpPr>
          <p:cNvPr id="5" name="Text 1"/>
          <p:cNvSpPr/>
          <p:nvPr/>
        </p:nvSpPr>
        <p:spPr>
          <a:xfrm>
            <a:off x="833199" y="1172528"/>
            <a:ext cx="9306401" cy="1388745"/>
          </a:xfrm>
          <a:prstGeom prst="rect">
            <a:avLst/>
          </a:prstGeom>
          <a:noFill/>
          <a:ln/>
        </p:spPr>
        <p:txBody>
          <a:bodyPr wrap="square" rtlCol="0" anchor="t"/>
          <a:lstStyle/>
          <a:p>
            <a:pPr marL="0" indent="0">
              <a:lnSpc>
                <a:spcPts val="5468"/>
              </a:lnSpc>
              <a:buNone/>
            </a:pPr>
            <a:r>
              <a:rPr lang="en-US" sz="4374" dirty="0">
                <a:solidFill>
                  <a:srgbClr val="FFFFFF"/>
                </a:solidFill>
                <a:latin typeface="Unbounded" pitchFamily="34" charset="0"/>
                <a:ea typeface="Unbounded" pitchFamily="34" charset="-122"/>
                <a:cs typeface="Unbounded" pitchFamily="34" charset="-120"/>
              </a:rPr>
              <a:t>Address Low-Performing Products</a:t>
            </a:r>
            <a:endParaRPr lang="en-US" sz="4374" dirty="0"/>
          </a:p>
        </p:txBody>
      </p:sp>
      <p:sp>
        <p:nvSpPr>
          <p:cNvPr id="6" name="Shape 2"/>
          <p:cNvSpPr/>
          <p:nvPr/>
        </p:nvSpPr>
        <p:spPr>
          <a:xfrm>
            <a:off x="833199" y="3068122"/>
            <a:ext cx="499943" cy="499943"/>
          </a:xfrm>
          <a:prstGeom prst="roundRect">
            <a:avLst>
              <a:gd name="adj" fmla="val 13333"/>
            </a:avLst>
          </a:prstGeom>
          <a:solidFill>
            <a:srgbClr val="223D4D"/>
          </a:solidFill>
          <a:ln/>
        </p:spPr>
        <p:txBody>
          <a:bodyPr/>
          <a:lstStyle/>
          <a:p>
            <a:endParaRPr lang="en-US"/>
          </a:p>
        </p:txBody>
      </p:sp>
      <p:sp>
        <p:nvSpPr>
          <p:cNvPr id="7" name="Text 3"/>
          <p:cNvSpPr/>
          <p:nvPr/>
        </p:nvSpPr>
        <p:spPr>
          <a:xfrm>
            <a:off x="1004649" y="3109793"/>
            <a:ext cx="157043" cy="416481"/>
          </a:xfrm>
          <a:prstGeom prst="rect">
            <a:avLst/>
          </a:prstGeom>
          <a:noFill/>
          <a:ln/>
        </p:spPr>
        <p:txBody>
          <a:bodyPr wrap="none" rtlCol="0" anchor="t"/>
          <a:lstStyle/>
          <a:p>
            <a:pPr marL="0" indent="0" algn="ctr">
              <a:lnSpc>
                <a:spcPts val="3281"/>
              </a:lnSpc>
              <a:buNone/>
            </a:pPr>
            <a:r>
              <a:rPr lang="en-US" sz="2624" dirty="0">
                <a:solidFill>
                  <a:srgbClr val="FFFFFF"/>
                </a:solidFill>
                <a:latin typeface="Unbounded" pitchFamily="34" charset="0"/>
                <a:ea typeface="Unbounded" pitchFamily="34" charset="-122"/>
                <a:cs typeface="Unbounded" pitchFamily="34" charset="-120"/>
              </a:rPr>
              <a:t>1</a:t>
            </a:r>
            <a:endParaRPr lang="en-US" sz="2624" dirty="0"/>
          </a:p>
        </p:txBody>
      </p:sp>
      <p:sp>
        <p:nvSpPr>
          <p:cNvPr id="8" name="Text 4"/>
          <p:cNvSpPr/>
          <p:nvPr/>
        </p:nvSpPr>
        <p:spPr>
          <a:xfrm>
            <a:off x="1555313" y="3144441"/>
            <a:ext cx="2777490" cy="347186"/>
          </a:xfrm>
          <a:prstGeom prst="rect">
            <a:avLst/>
          </a:prstGeom>
          <a:noFill/>
          <a:ln/>
        </p:spPr>
        <p:txBody>
          <a:bodyPr wrap="none" rtlCol="0" anchor="t"/>
          <a:lstStyle/>
          <a:p>
            <a:pPr marL="0" indent="0">
              <a:lnSpc>
                <a:spcPts val="2734"/>
              </a:lnSpc>
              <a:buNone/>
            </a:pPr>
            <a:r>
              <a:rPr lang="en-US" sz="2187" dirty="0">
                <a:solidFill>
                  <a:srgbClr val="FFFFFF"/>
                </a:solidFill>
                <a:latin typeface="Unbounded" pitchFamily="34" charset="0"/>
                <a:ea typeface="Unbounded" pitchFamily="34" charset="-122"/>
                <a:cs typeface="Unbounded" pitchFamily="34" charset="-120"/>
              </a:rPr>
              <a:t>Furniture</a:t>
            </a:r>
            <a:endParaRPr lang="en-US" sz="2187" dirty="0"/>
          </a:p>
        </p:txBody>
      </p:sp>
      <p:sp>
        <p:nvSpPr>
          <p:cNvPr id="9" name="Text 5"/>
          <p:cNvSpPr/>
          <p:nvPr/>
        </p:nvSpPr>
        <p:spPr>
          <a:xfrm>
            <a:off x="1555313" y="3624858"/>
            <a:ext cx="3820001" cy="1421606"/>
          </a:xfrm>
          <a:prstGeom prst="rect">
            <a:avLst/>
          </a:prstGeom>
          <a:noFill/>
          <a:ln/>
        </p:spPr>
        <p:txBody>
          <a:bodyPr wrap="square" rtlCol="0" anchor="t"/>
          <a:lstStyle/>
          <a:p>
            <a:pPr marL="0" indent="0">
              <a:lnSpc>
                <a:spcPts val="2799"/>
              </a:lnSpc>
              <a:buNone/>
            </a:pPr>
            <a:r>
              <a:rPr lang="en-US" sz="1750" dirty="0">
                <a:solidFill>
                  <a:srgbClr val="CAD6DE"/>
                </a:solidFill>
                <a:latin typeface="Cabin" pitchFamily="34" charset="0"/>
                <a:ea typeface="Cabin" pitchFamily="34" charset="-122"/>
                <a:cs typeface="Cabin" pitchFamily="34" charset="-120"/>
              </a:rPr>
              <a:t>Carefully analyze the Furniture category to identify and address underperforming sub-categories, such as tables and chairs, to improve overall margins.</a:t>
            </a:r>
            <a:endParaRPr lang="en-US" sz="1750" dirty="0"/>
          </a:p>
        </p:txBody>
      </p:sp>
      <p:sp>
        <p:nvSpPr>
          <p:cNvPr id="10" name="Shape 6"/>
          <p:cNvSpPr/>
          <p:nvPr/>
        </p:nvSpPr>
        <p:spPr>
          <a:xfrm>
            <a:off x="5597485" y="3068122"/>
            <a:ext cx="499943" cy="499943"/>
          </a:xfrm>
          <a:prstGeom prst="roundRect">
            <a:avLst>
              <a:gd name="adj" fmla="val 13333"/>
            </a:avLst>
          </a:prstGeom>
          <a:solidFill>
            <a:srgbClr val="223D4D"/>
          </a:solidFill>
          <a:ln/>
        </p:spPr>
        <p:txBody>
          <a:bodyPr/>
          <a:lstStyle/>
          <a:p>
            <a:endParaRPr lang="en-US"/>
          </a:p>
        </p:txBody>
      </p:sp>
      <p:sp>
        <p:nvSpPr>
          <p:cNvPr id="11" name="Text 7"/>
          <p:cNvSpPr/>
          <p:nvPr/>
        </p:nvSpPr>
        <p:spPr>
          <a:xfrm>
            <a:off x="5715953" y="3109793"/>
            <a:ext cx="263009" cy="416481"/>
          </a:xfrm>
          <a:prstGeom prst="rect">
            <a:avLst/>
          </a:prstGeom>
          <a:noFill/>
          <a:ln/>
        </p:spPr>
        <p:txBody>
          <a:bodyPr wrap="none" rtlCol="0" anchor="t"/>
          <a:lstStyle/>
          <a:p>
            <a:pPr marL="0" indent="0" algn="ctr">
              <a:lnSpc>
                <a:spcPts val="3281"/>
              </a:lnSpc>
              <a:buNone/>
            </a:pPr>
            <a:r>
              <a:rPr lang="en-US" sz="2624" dirty="0">
                <a:solidFill>
                  <a:srgbClr val="FFFFFF"/>
                </a:solidFill>
                <a:latin typeface="Unbounded" pitchFamily="34" charset="0"/>
                <a:ea typeface="Unbounded" pitchFamily="34" charset="-122"/>
                <a:cs typeface="Unbounded" pitchFamily="34" charset="-120"/>
              </a:rPr>
              <a:t>2</a:t>
            </a:r>
            <a:endParaRPr lang="en-US" sz="2624" dirty="0"/>
          </a:p>
        </p:txBody>
      </p:sp>
      <p:sp>
        <p:nvSpPr>
          <p:cNvPr id="12" name="Text 8"/>
          <p:cNvSpPr/>
          <p:nvPr/>
        </p:nvSpPr>
        <p:spPr>
          <a:xfrm>
            <a:off x="6319599" y="3144441"/>
            <a:ext cx="3820001" cy="694373"/>
          </a:xfrm>
          <a:prstGeom prst="rect">
            <a:avLst/>
          </a:prstGeom>
          <a:noFill/>
          <a:ln/>
        </p:spPr>
        <p:txBody>
          <a:bodyPr wrap="square" rtlCol="0" anchor="t"/>
          <a:lstStyle/>
          <a:p>
            <a:pPr marL="0" indent="0">
              <a:lnSpc>
                <a:spcPts val="2734"/>
              </a:lnSpc>
              <a:buNone/>
            </a:pPr>
            <a:r>
              <a:rPr lang="en-US" sz="2187" dirty="0">
                <a:solidFill>
                  <a:srgbClr val="FFFFFF"/>
                </a:solidFill>
                <a:latin typeface="Unbounded" pitchFamily="34" charset="0"/>
                <a:ea typeface="Unbounded" pitchFamily="34" charset="-122"/>
                <a:cs typeface="Unbounded" pitchFamily="34" charset="-120"/>
              </a:rPr>
              <a:t>Product Rationalization</a:t>
            </a:r>
            <a:endParaRPr lang="en-US" sz="2187" dirty="0"/>
          </a:p>
        </p:txBody>
      </p:sp>
      <p:sp>
        <p:nvSpPr>
          <p:cNvPr id="13" name="Text 9"/>
          <p:cNvSpPr/>
          <p:nvPr/>
        </p:nvSpPr>
        <p:spPr>
          <a:xfrm>
            <a:off x="6319599" y="3972044"/>
            <a:ext cx="3820001" cy="1421606"/>
          </a:xfrm>
          <a:prstGeom prst="rect">
            <a:avLst/>
          </a:prstGeom>
          <a:noFill/>
          <a:ln/>
        </p:spPr>
        <p:txBody>
          <a:bodyPr wrap="square" rtlCol="0" anchor="t"/>
          <a:lstStyle/>
          <a:p>
            <a:pPr marL="0" indent="0">
              <a:lnSpc>
                <a:spcPts val="2799"/>
              </a:lnSpc>
              <a:buNone/>
            </a:pPr>
            <a:r>
              <a:rPr lang="en-US" sz="1750" dirty="0">
                <a:solidFill>
                  <a:srgbClr val="CAD6DE"/>
                </a:solidFill>
                <a:latin typeface="Cabin" pitchFamily="34" charset="0"/>
                <a:ea typeface="Cabin" pitchFamily="34" charset="-122"/>
                <a:cs typeface="Cabin" pitchFamily="34" charset="-120"/>
              </a:rPr>
              <a:t>Discontinue or reduce inventory of slow-moving or low-profit products to optimize shelf space and focus resources on higher-performing items.</a:t>
            </a:r>
            <a:endParaRPr lang="en-US" sz="1750" dirty="0"/>
          </a:p>
        </p:txBody>
      </p:sp>
      <p:sp>
        <p:nvSpPr>
          <p:cNvPr id="14" name="Shape 10"/>
          <p:cNvSpPr/>
          <p:nvPr/>
        </p:nvSpPr>
        <p:spPr>
          <a:xfrm>
            <a:off x="833199" y="5789414"/>
            <a:ext cx="499943" cy="499943"/>
          </a:xfrm>
          <a:prstGeom prst="roundRect">
            <a:avLst>
              <a:gd name="adj" fmla="val 13333"/>
            </a:avLst>
          </a:prstGeom>
          <a:solidFill>
            <a:srgbClr val="223D4D"/>
          </a:solidFill>
          <a:ln/>
        </p:spPr>
        <p:txBody>
          <a:bodyPr/>
          <a:lstStyle/>
          <a:p>
            <a:endParaRPr lang="en-US"/>
          </a:p>
        </p:txBody>
      </p:sp>
      <p:sp>
        <p:nvSpPr>
          <p:cNvPr id="15" name="Text 11"/>
          <p:cNvSpPr/>
          <p:nvPr/>
        </p:nvSpPr>
        <p:spPr>
          <a:xfrm>
            <a:off x="949166" y="5831086"/>
            <a:ext cx="268010" cy="416481"/>
          </a:xfrm>
          <a:prstGeom prst="rect">
            <a:avLst/>
          </a:prstGeom>
          <a:noFill/>
          <a:ln/>
        </p:spPr>
        <p:txBody>
          <a:bodyPr wrap="none" rtlCol="0" anchor="t"/>
          <a:lstStyle/>
          <a:p>
            <a:pPr marL="0" indent="0" algn="ctr">
              <a:lnSpc>
                <a:spcPts val="3281"/>
              </a:lnSpc>
              <a:buNone/>
            </a:pPr>
            <a:r>
              <a:rPr lang="en-US" sz="2624" dirty="0">
                <a:solidFill>
                  <a:srgbClr val="FFFFFF"/>
                </a:solidFill>
                <a:latin typeface="Unbounded" pitchFamily="34" charset="0"/>
                <a:ea typeface="Unbounded" pitchFamily="34" charset="-122"/>
                <a:cs typeface="Unbounded" pitchFamily="34" charset="-120"/>
              </a:rPr>
              <a:t>3</a:t>
            </a:r>
            <a:endParaRPr lang="en-US" sz="2624" dirty="0"/>
          </a:p>
        </p:txBody>
      </p:sp>
      <p:sp>
        <p:nvSpPr>
          <p:cNvPr id="16" name="Text 12"/>
          <p:cNvSpPr/>
          <p:nvPr/>
        </p:nvSpPr>
        <p:spPr>
          <a:xfrm>
            <a:off x="1555313" y="5865733"/>
            <a:ext cx="3342203" cy="347186"/>
          </a:xfrm>
          <a:prstGeom prst="rect">
            <a:avLst/>
          </a:prstGeom>
          <a:noFill/>
          <a:ln/>
        </p:spPr>
        <p:txBody>
          <a:bodyPr wrap="none" rtlCol="0" anchor="t"/>
          <a:lstStyle/>
          <a:p>
            <a:pPr marL="0" indent="0">
              <a:lnSpc>
                <a:spcPts val="2734"/>
              </a:lnSpc>
              <a:buNone/>
            </a:pPr>
            <a:r>
              <a:rPr lang="en-US" sz="2187" dirty="0">
                <a:solidFill>
                  <a:srgbClr val="FFFFFF"/>
                </a:solidFill>
                <a:latin typeface="Unbounded" pitchFamily="34" charset="0"/>
                <a:ea typeface="Unbounded" pitchFamily="34" charset="-122"/>
                <a:cs typeface="Unbounded" pitchFamily="34" charset="-120"/>
              </a:rPr>
              <a:t>Pricing Adjustments</a:t>
            </a:r>
            <a:endParaRPr lang="en-US" sz="2187" dirty="0"/>
          </a:p>
        </p:txBody>
      </p:sp>
      <p:sp>
        <p:nvSpPr>
          <p:cNvPr id="17" name="Text 13"/>
          <p:cNvSpPr/>
          <p:nvPr/>
        </p:nvSpPr>
        <p:spPr>
          <a:xfrm>
            <a:off x="1555313" y="6346150"/>
            <a:ext cx="8584287" cy="710803"/>
          </a:xfrm>
          <a:prstGeom prst="rect">
            <a:avLst/>
          </a:prstGeom>
          <a:noFill/>
          <a:ln/>
        </p:spPr>
        <p:txBody>
          <a:bodyPr wrap="square" rtlCol="0" anchor="t"/>
          <a:lstStyle/>
          <a:p>
            <a:pPr marL="0" indent="0">
              <a:lnSpc>
                <a:spcPts val="2799"/>
              </a:lnSpc>
              <a:buNone/>
            </a:pPr>
            <a:r>
              <a:rPr lang="en-US" sz="1750" dirty="0">
                <a:solidFill>
                  <a:srgbClr val="CAD6DE"/>
                </a:solidFill>
                <a:latin typeface="Cabin" pitchFamily="34" charset="0"/>
                <a:ea typeface="Cabin" pitchFamily="34" charset="-122"/>
                <a:cs typeface="Cabin" pitchFamily="34" charset="-120"/>
              </a:rPr>
              <a:t>Implement strategic pricing modifications to improve the profitability of low-performing products and enhance the overall product mix.</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1430" y="0"/>
            <a:ext cx="14630400" cy="8229600"/>
          </a:xfrm>
          <a:prstGeom prst="rect">
            <a:avLst/>
          </a:prstGeom>
          <a:solidFill>
            <a:srgbClr val="112836"/>
          </a:solidFill>
          <a:ln/>
        </p:spPr>
        <p:txBody>
          <a:bodyPr/>
          <a:lstStyle/>
          <a:p>
            <a:endParaRPr lang="en-US"/>
          </a:p>
        </p:txBody>
      </p:sp>
      <p:sp>
        <p:nvSpPr>
          <p:cNvPr id="4" name="Text 1"/>
          <p:cNvSpPr/>
          <p:nvPr/>
        </p:nvSpPr>
        <p:spPr>
          <a:xfrm>
            <a:off x="2348389" y="1351598"/>
            <a:ext cx="9933503" cy="1388745"/>
          </a:xfrm>
          <a:prstGeom prst="rect">
            <a:avLst/>
          </a:prstGeom>
          <a:noFill/>
          <a:ln/>
        </p:spPr>
        <p:txBody>
          <a:bodyPr wrap="square" rtlCol="0" anchor="t"/>
          <a:lstStyle/>
          <a:p>
            <a:pPr marL="0" indent="0">
              <a:lnSpc>
                <a:spcPts val="5468"/>
              </a:lnSpc>
              <a:buNone/>
            </a:pPr>
            <a:r>
              <a:rPr lang="en-US" sz="4374" dirty="0">
                <a:solidFill>
                  <a:srgbClr val="FFFFFF"/>
                </a:solidFill>
                <a:latin typeface="Unbounded" pitchFamily="34" charset="0"/>
                <a:ea typeface="Unbounded" pitchFamily="34" charset="-122"/>
                <a:cs typeface="Unbounded" pitchFamily="34" charset="-120"/>
              </a:rPr>
              <a:t>Improve Product Mix and Pricing</a:t>
            </a:r>
            <a:endParaRPr lang="en-US" sz="4374" dirty="0"/>
          </a:p>
        </p:txBody>
      </p:sp>
      <p:pic>
        <p:nvPicPr>
          <p:cNvPr id="5" name="Image 1" descr="preencoded.png"/>
          <p:cNvPicPr>
            <a:picLocks noChangeAspect="1"/>
          </p:cNvPicPr>
          <p:nvPr/>
        </p:nvPicPr>
        <p:blipFill>
          <a:blip r:embed="rId4"/>
          <a:stretch>
            <a:fillRect/>
          </a:stretch>
        </p:blipFill>
        <p:spPr>
          <a:xfrm>
            <a:off x="2348389" y="3184684"/>
            <a:ext cx="3311128" cy="888682"/>
          </a:xfrm>
          <a:prstGeom prst="rect">
            <a:avLst/>
          </a:prstGeom>
        </p:spPr>
      </p:pic>
      <p:sp>
        <p:nvSpPr>
          <p:cNvPr id="6" name="Text 2"/>
          <p:cNvSpPr/>
          <p:nvPr/>
        </p:nvSpPr>
        <p:spPr>
          <a:xfrm>
            <a:off x="2570559" y="4406622"/>
            <a:ext cx="2777490" cy="347186"/>
          </a:xfrm>
          <a:prstGeom prst="rect">
            <a:avLst/>
          </a:prstGeom>
          <a:noFill/>
          <a:ln/>
        </p:spPr>
        <p:txBody>
          <a:bodyPr wrap="none" rtlCol="0" anchor="t"/>
          <a:lstStyle/>
          <a:p>
            <a:pPr marL="0" indent="0" algn="l">
              <a:lnSpc>
                <a:spcPts val="2734"/>
              </a:lnSpc>
              <a:buNone/>
            </a:pPr>
            <a:r>
              <a:rPr lang="en-US" sz="2187" dirty="0">
                <a:solidFill>
                  <a:srgbClr val="FFFFFF"/>
                </a:solidFill>
                <a:latin typeface="Unbounded" pitchFamily="34" charset="0"/>
                <a:ea typeface="Unbounded" pitchFamily="34" charset="-122"/>
                <a:cs typeface="Unbounded" pitchFamily="34" charset="-120"/>
              </a:rPr>
              <a:t>Product Mix</a:t>
            </a:r>
            <a:endParaRPr lang="en-US" sz="2187" dirty="0"/>
          </a:p>
        </p:txBody>
      </p:sp>
      <p:sp>
        <p:nvSpPr>
          <p:cNvPr id="7" name="Text 3"/>
          <p:cNvSpPr/>
          <p:nvPr/>
        </p:nvSpPr>
        <p:spPr>
          <a:xfrm>
            <a:off x="2570559" y="4887039"/>
            <a:ext cx="2866787" cy="1421606"/>
          </a:xfrm>
          <a:prstGeom prst="rect">
            <a:avLst/>
          </a:prstGeom>
          <a:noFill/>
          <a:ln/>
        </p:spPr>
        <p:txBody>
          <a:bodyPr wrap="square" rtlCol="0" anchor="t"/>
          <a:lstStyle/>
          <a:p>
            <a:pPr marL="0" indent="0" algn="l">
              <a:lnSpc>
                <a:spcPts val="2799"/>
              </a:lnSpc>
              <a:buNone/>
            </a:pPr>
            <a:r>
              <a:rPr lang="en-US" sz="1750" dirty="0">
                <a:solidFill>
                  <a:srgbClr val="CAD6DE"/>
                </a:solidFill>
                <a:latin typeface="Cabin" pitchFamily="34" charset="0"/>
                <a:ea typeface="Cabin" pitchFamily="34" charset="-122"/>
                <a:cs typeface="Cabin" pitchFamily="34" charset="-120"/>
              </a:rPr>
              <a:t>Carefully curate the product assortment to ensure it aligns with customer demand and maximizes profitability.</a:t>
            </a:r>
            <a:endParaRPr lang="en-US" sz="1750" dirty="0"/>
          </a:p>
        </p:txBody>
      </p:sp>
      <p:pic>
        <p:nvPicPr>
          <p:cNvPr id="8" name="Image 2" descr="preencoded.png"/>
          <p:cNvPicPr>
            <a:picLocks noChangeAspect="1"/>
          </p:cNvPicPr>
          <p:nvPr/>
        </p:nvPicPr>
        <p:blipFill>
          <a:blip r:embed="rId5"/>
          <a:stretch>
            <a:fillRect/>
          </a:stretch>
        </p:blipFill>
        <p:spPr>
          <a:xfrm>
            <a:off x="5659517" y="3184684"/>
            <a:ext cx="3311128" cy="888682"/>
          </a:xfrm>
          <a:prstGeom prst="rect">
            <a:avLst/>
          </a:prstGeom>
        </p:spPr>
      </p:pic>
      <p:sp>
        <p:nvSpPr>
          <p:cNvPr id="9" name="Text 4"/>
          <p:cNvSpPr/>
          <p:nvPr/>
        </p:nvSpPr>
        <p:spPr>
          <a:xfrm>
            <a:off x="5881687" y="4406622"/>
            <a:ext cx="2866787" cy="694373"/>
          </a:xfrm>
          <a:prstGeom prst="rect">
            <a:avLst/>
          </a:prstGeom>
          <a:noFill/>
          <a:ln/>
        </p:spPr>
        <p:txBody>
          <a:bodyPr wrap="square" rtlCol="0" anchor="t"/>
          <a:lstStyle/>
          <a:p>
            <a:pPr marL="0" indent="0" algn="l">
              <a:lnSpc>
                <a:spcPts val="2734"/>
              </a:lnSpc>
              <a:buNone/>
            </a:pPr>
            <a:r>
              <a:rPr lang="en-US" sz="2187" dirty="0">
                <a:solidFill>
                  <a:srgbClr val="FFFFFF"/>
                </a:solidFill>
                <a:latin typeface="Unbounded" pitchFamily="34" charset="0"/>
                <a:ea typeface="Unbounded" pitchFamily="34" charset="-122"/>
                <a:cs typeface="Unbounded" pitchFamily="34" charset="-120"/>
              </a:rPr>
              <a:t>Pricing Strategies</a:t>
            </a:r>
            <a:endParaRPr lang="en-US" sz="2187" dirty="0"/>
          </a:p>
        </p:txBody>
      </p:sp>
      <p:sp>
        <p:nvSpPr>
          <p:cNvPr id="10" name="Text 5"/>
          <p:cNvSpPr/>
          <p:nvPr/>
        </p:nvSpPr>
        <p:spPr>
          <a:xfrm>
            <a:off x="5881687" y="5234226"/>
            <a:ext cx="2866787" cy="1421606"/>
          </a:xfrm>
          <a:prstGeom prst="rect">
            <a:avLst/>
          </a:prstGeom>
          <a:noFill/>
          <a:ln/>
        </p:spPr>
        <p:txBody>
          <a:bodyPr wrap="square" rtlCol="0" anchor="t"/>
          <a:lstStyle/>
          <a:p>
            <a:pPr marL="0" indent="0" algn="l">
              <a:lnSpc>
                <a:spcPts val="2799"/>
              </a:lnSpc>
              <a:buNone/>
            </a:pPr>
            <a:r>
              <a:rPr lang="en-US" sz="1750" dirty="0">
                <a:solidFill>
                  <a:srgbClr val="CAD6DE"/>
                </a:solidFill>
                <a:latin typeface="Cabin" pitchFamily="34" charset="0"/>
                <a:ea typeface="Cabin" pitchFamily="34" charset="-122"/>
                <a:cs typeface="Cabin" pitchFamily="34" charset="-120"/>
              </a:rPr>
              <a:t>Implement data-driven pricing strategies to optimize margins and stay competitive in the market.</a:t>
            </a:r>
            <a:endParaRPr lang="en-US" sz="1750" dirty="0"/>
          </a:p>
        </p:txBody>
      </p:sp>
      <p:pic>
        <p:nvPicPr>
          <p:cNvPr id="11" name="Image 3" descr="preencoded.png"/>
          <p:cNvPicPr>
            <a:picLocks noChangeAspect="1"/>
          </p:cNvPicPr>
          <p:nvPr/>
        </p:nvPicPr>
        <p:blipFill>
          <a:blip r:embed="rId6"/>
          <a:stretch>
            <a:fillRect/>
          </a:stretch>
        </p:blipFill>
        <p:spPr>
          <a:xfrm>
            <a:off x="8970645" y="3184684"/>
            <a:ext cx="3311247" cy="888682"/>
          </a:xfrm>
          <a:prstGeom prst="rect">
            <a:avLst/>
          </a:prstGeom>
        </p:spPr>
      </p:pic>
      <p:sp>
        <p:nvSpPr>
          <p:cNvPr id="12" name="Text 6"/>
          <p:cNvSpPr/>
          <p:nvPr/>
        </p:nvSpPr>
        <p:spPr>
          <a:xfrm>
            <a:off x="9192816" y="4406622"/>
            <a:ext cx="2777490" cy="347186"/>
          </a:xfrm>
          <a:prstGeom prst="rect">
            <a:avLst/>
          </a:prstGeom>
          <a:noFill/>
          <a:ln/>
        </p:spPr>
        <p:txBody>
          <a:bodyPr wrap="none" rtlCol="0" anchor="t"/>
          <a:lstStyle/>
          <a:p>
            <a:pPr marL="0" indent="0" algn="l">
              <a:lnSpc>
                <a:spcPts val="2734"/>
              </a:lnSpc>
              <a:buNone/>
            </a:pPr>
            <a:r>
              <a:rPr lang="en-US" sz="2187" dirty="0">
                <a:solidFill>
                  <a:srgbClr val="FFFFFF"/>
                </a:solidFill>
                <a:latin typeface="Unbounded" pitchFamily="34" charset="0"/>
                <a:ea typeface="Unbounded" pitchFamily="34" charset="-122"/>
                <a:cs typeface="Unbounded" pitchFamily="34" charset="-120"/>
              </a:rPr>
              <a:t>Promotions</a:t>
            </a:r>
            <a:endParaRPr lang="en-US" sz="2187" dirty="0"/>
          </a:p>
        </p:txBody>
      </p:sp>
      <p:sp>
        <p:nvSpPr>
          <p:cNvPr id="13" name="Text 7"/>
          <p:cNvSpPr/>
          <p:nvPr/>
        </p:nvSpPr>
        <p:spPr>
          <a:xfrm>
            <a:off x="9192816" y="4887039"/>
            <a:ext cx="2866906" cy="1421606"/>
          </a:xfrm>
          <a:prstGeom prst="rect">
            <a:avLst/>
          </a:prstGeom>
          <a:noFill/>
          <a:ln/>
        </p:spPr>
        <p:txBody>
          <a:bodyPr wrap="square" rtlCol="0" anchor="t"/>
          <a:lstStyle/>
          <a:p>
            <a:pPr marL="0" indent="0" algn="l">
              <a:lnSpc>
                <a:spcPts val="2799"/>
              </a:lnSpc>
              <a:buNone/>
            </a:pPr>
            <a:r>
              <a:rPr lang="en-US" sz="1750" dirty="0">
                <a:solidFill>
                  <a:srgbClr val="CAD6DE"/>
                </a:solidFill>
                <a:latin typeface="Cabin" pitchFamily="34" charset="0"/>
                <a:ea typeface="Cabin" pitchFamily="34" charset="-122"/>
                <a:cs typeface="Cabin" pitchFamily="34" charset="-120"/>
              </a:rPr>
              <a:t>Leverage targeted promotions and discounts to drive sales and clear out excess inventory of slow-moving products.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US"/>
          </a:p>
        </p:txBody>
      </p:sp>
      <p:sp>
        <p:nvSpPr>
          <p:cNvPr id="4" name="Text 1"/>
          <p:cNvSpPr/>
          <p:nvPr/>
        </p:nvSpPr>
        <p:spPr>
          <a:xfrm>
            <a:off x="2348389" y="1329452"/>
            <a:ext cx="9933503" cy="1388745"/>
          </a:xfrm>
          <a:prstGeom prst="rect">
            <a:avLst/>
          </a:prstGeom>
          <a:noFill/>
          <a:ln/>
        </p:spPr>
        <p:txBody>
          <a:bodyPr wrap="square" rtlCol="0" anchor="t"/>
          <a:lstStyle/>
          <a:p>
            <a:pPr marL="0" indent="0">
              <a:lnSpc>
                <a:spcPts val="5468"/>
              </a:lnSpc>
              <a:buNone/>
            </a:pPr>
            <a:r>
              <a:rPr lang="en-US" sz="4374" dirty="0">
                <a:solidFill>
                  <a:srgbClr val="FFFFFF"/>
                </a:solidFill>
                <a:latin typeface="Unbounded" pitchFamily="34" charset="0"/>
                <a:ea typeface="Unbounded" pitchFamily="34" charset="-122"/>
                <a:cs typeface="Unbounded" pitchFamily="34" charset="-120"/>
              </a:rPr>
              <a:t>Enhance Customer Experience and Engagement</a:t>
            </a:r>
            <a:endParaRPr lang="en-US" sz="4374" dirty="0"/>
          </a:p>
        </p:txBody>
      </p:sp>
      <p:pic>
        <p:nvPicPr>
          <p:cNvPr id="5" name="Image 1" descr="preencoded.png"/>
          <p:cNvPicPr>
            <a:picLocks noChangeAspect="1"/>
          </p:cNvPicPr>
          <p:nvPr/>
        </p:nvPicPr>
        <p:blipFill>
          <a:blip r:embed="rId4"/>
          <a:stretch>
            <a:fillRect/>
          </a:stretch>
        </p:blipFill>
        <p:spPr>
          <a:xfrm>
            <a:off x="2348389" y="3162538"/>
            <a:ext cx="555427" cy="555427"/>
          </a:xfrm>
          <a:prstGeom prst="rect">
            <a:avLst/>
          </a:prstGeom>
        </p:spPr>
      </p:pic>
      <p:sp>
        <p:nvSpPr>
          <p:cNvPr id="6" name="Text 2"/>
          <p:cNvSpPr/>
          <p:nvPr/>
        </p:nvSpPr>
        <p:spPr>
          <a:xfrm>
            <a:off x="2348389" y="3940135"/>
            <a:ext cx="2233374" cy="694373"/>
          </a:xfrm>
          <a:prstGeom prst="rect">
            <a:avLst/>
          </a:prstGeom>
          <a:noFill/>
          <a:ln/>
        </p:spPr>
        <p:txBody>
          <a:bodyPr wrap="square" rtlCol="0" anchor="t"/>
          <a:lstStyle/>
          <a:p>
            <a:pPr marL="0" indent="0" algn="l">
              <a:lnSpc>
                <a:spcPts val="2734"/>
              </a:lnSpc>
              <a:buNone/>
            </a:pPr>
            <a:r>
              <a:rPr lang="en-US" sz="2187" dirty="0">
                <a:solidFill>
                  <a:srgbClr val="FFFFFF"/>
                </a:solidFill>
                <a:latin typeface="Unbounded" pitchFamily="34" charset="0"/>
                <a:ea typeface="Unbounded" pitchFamily="34" charset="-122"/>
                <a:cs typeface="Unbounded" pitchFamily="34" charset="-120"/>
              </a:rPr>
              <a:t>Seamless Shopping</a:t>
            </a:r>
            <a:endParaRPr lang="en-US" sz="2187" dirty="0"/>
          </a:p>
        </p:txBody>
      </p:sp>
      <p:sp>
        <p:nvSpPr>
          <p:cNvPr id="7" name="Text 3"/>
          <p:cNvSpPr/>
          <p:nvPr/>
        </p:nvSpPr>
        <p:spPr>
          <a:xfrm>
            <a:off x="2348389" y="4767739"/>
            <a:ext cx="2233374" cy="2132409"/>
          </a:xfrm>
          <a:prstGeom prst="rect">
            <a:avLst/>
          </a:prstGeom>
          <a:noFill/>
          <a:ln/>
        </p:spPr>
        <p:txBody>
          <a:bodyPr wrap="square" rtlCol="0" anchor="t"/>
          <a:lstStyle/>
          <a:p>
            <a:pPr marL="0" indent="0" algn="l">
              <a:lnSpc>
                <a:spcPts val="2799"/>
              </a:lnSpc>
              <a:buNone/>
            </a:pPr>
            <a:r>
              <a:rPr lang="en-US" sz="1750" dirty="0">
                <a:solidFill>
                  <a:srgbClr val="CAD6DE"/>
                </a:solidFill>
                <a:latin typeface="Cabin" pitchFamily="34" charset="0"/>
                <a:ea typeface="Cabin" pitchFamily="34" charset="-122"/>
                <a:cs typeface="Cabin" pitchFamily="34" charset="-120"/>
              </a:rPr>
              <a:t>Optimize the in-store and online shopping experience to provide customers with a convenient and enjoyable journey.</a:t>
            </a:r>
            <a:endParaRPr lang="en-US" sz="1750" dirty="0"/>
          </a:p>
        </p:txBody>
      </p:sp>
      <p:pic>
        <p:nvPicPr>
          <p:cNvPr id="8" name="Image 2" descr="preencoded.png"/>
          <p:cNvPicPr>
            <a:picLocks noChangeAspect="1"/>
          </p:cNvPicPr>
          <p:nvPr/>
        </p:nvPicPr>
        <p:blipFill>
          <a:blip r:embed="rId5"/>
          <a:stretch>
            <a:fillRect/>
          </a:stretch>
        </p:blipFill>
        <p:spPr>
          <a:xfrm>
            <a:off x="4915019" y="3162538"/>
            <a:ext cx="555427" cy="555427"/>
          </a:xfrm>
          <a:prstGeom prst="rect">
            <a:avLst/>
          </a:prstGeom>
        </p:spPr>
      </p:pic>
      <p:sp>
        <p:nvSpPr>
          <p:cNvPr id="9" name="Text 4"/>
          <p:cNvSpPr/>
          <p:nvPr/>
        </p:nvSpPr>
        <p:spPr>
          <a:xfrm>
            <a:off x="4915019" y="3940135"/>
            <a:ext cx="2233493" cy="694373"/>
          </a:xfrm>
          <a:prstGeom prst="rect">
            <a:avLst/>
          </a:prstGeom>
          <a:noFill/>
          <a:ln/>
        </p:spPr>
        <p:txBody>
          <a:bodyPr wrap="square" rtlCol="0" anchor="t"/>
          <a:lstStyle/>
          <a:p>
            <a:pPr marL="0" indent="0" algn="l">
              <a:lnSpc>
                <a:spcPts val="2734"/>
              </a:lnSpc>
              <a:buNone/>
            </a:pPr>
            <a:r>
              <a:rPr lang="en-US" sz="2187" dirty="0">
                <a:solidFill>
                  <a:srgbClr val="FFFFFF"/>
                </a:solidFill>
                <a:latin typeface="Unbounded" pitchFamily="34" charset="0"/>
                <a:ea typeface="Unbounded" pitchFamily="34" charset="-122"/>
                <a:cs typeface="Unbounded" pitchFamily="34" charset="-120"/>
              </a:rPr>
              <a:t>Personalized Service</a:t>
            </a:r>
            <a:endParaRPr lang="en-US" sz="2187" dirty="0"/>
          </a:p>
        </p:txBody>
      </p:sp>
      <p:sp>
        <p:nvSpPr>
          <p:cNvPr id="10" name="Text 5"/>
          <p:cNvSpPr/>
          <p:nvPr/>
        </p:nvSpPr>
        <p:spPr>
          <a:xfrm>
            <a:off x="4915019" y="4767739"/>
            <a:ext cx="2233493" cy="2132409"/>
          </a:xfrm>
          <a:prstGeom prst="rect">
            <a:avLst/>
          </a:prstGeom>
          <a:noFill/>
          <a:ln/>
        </p:spPr>
        <p:txBody>
          <a:bodyPr wrap="square" rtlCol="0" anchor="t"/>
          <a:lstStyle/>
          <a:p>
            <a:pPr marL="0" indent="0" algn="l">
              <a:lnSpc>
                <a:spcPts val="2799"/>
              </a:lnSpc>
              <a:buNone/>
            </a:pPr>
            <a:r>
              <a:rPr lang="en-US" sz="1750" dirty="0">
                <a:solidFill>
                  <a:srgbClr val="CAD6DE"/>
                </a:solidFill>
                <a:latin typeface="Cabin" pitchFamily="34" charset="0"/>
                <a:ea typeface="Cabin" pitchFamily="34" charset="-122"/>
                <a:cs typeface="Cabin" pitchFamily="34" charset="-120"/>
              </a:rPr>
              <a:t>Empower and train store associates to provide exceptional, personalized customer service that builds brand loyalty.</a:t>
            </a:r>
            <a:endParaRPr lang="en-US" sz="1750" dirty="0"/>
          </a:p>
        </p:txBody>
      </p:sp>
      <p:pic>
        <p:nvPicPr>
          <p:cNvPr id="11" name="Image 3" descr="preencoded.png"/>
          <p:cNvPicPr>
            <a:picLocks noChangeAspect="1"/>
          </p:cNvPicPr>
          <p:nvPr/>
        </p:nvPicPr>
        <p:blipFill>
          <a:blip r:embed="rId6"/>
          <a:stretch>
            <a:fillRect/>
          </a:stretch>
        </p:blipFill>
        <p:spPr>
          <a:xfrm>
            <a:off x="7481768" y="3162538"/>
            <a:ext cx="555427" cy="555427"/>
          </a:xfrm>
          <a:prstGeom prst="rect">
            <a:avLst/>
          </a:prstGeom>
        </p:spPr>
      </p:pic>
      <p:sp>
        <p:nvSpPr>
          <p:cNvPr id="12" name="Text 6"/>
          <p:cNvSpPr/>
          <p:nvPr/>
        </p:nvSpPr>
        <p:spPr>
          <a:xfrm>
            <a:off x="7481768" y="3940135"/>
            <a:ext cx="2233374" cy="694373"/>
          </a:xfrm>
          <a:prstGeom prst="rect">
            <a:avLst/>
          </a:prstGeom>
          <a:noFill/>
          <a:ln/>
        </p:spPr>
        <p:txBody>
          <a:bodyPr wrap="square" rtlCol="0" anchor="t"/>
          <a:lstStyle/>
          <a:p>
            <a:pPr marL="0" indent="0" algn="l">
              <a:lnSpc>
                <a:spcPts val="2734"/>
              </a:lnSpc>
              <a:buNone/>
            </a:pPr>
            <a:r>
              <a:rPr lang="en-US" sz="2187" dirty="0">
                <a:solidFill>
                  <a:srgbClr val="FFFFFF"/>
                </a:solidFill>
                <a:latin typeface="Unbounded" pitchFamily="34" charset="0"/>
                <a:ea typeface="Unbounded" pitchFamily="34" charset="-122"/>
                <a:cs typeface="Unbounded" pitchFamily="34" charset="-120"/>
              </a:rPr>
              <a:t>Loyalty Programs</a:t>
            </a:r>
            <a:endParaRPr lang="en-US" sz="2187" dirty="0"/>
          </a:p>
        </p:txBody>
      </p:sp>
      <p:sp>
        <p:nvSpPr>
          <p:cNvPr id="13" name="Text 7"/>
          <p:cNvSpPr/>
          <p:nvPr/>
        </p:nvSpPr>
        <p:spPr>
          <a:xfrm>
            <a:off x="7481768" y="4767739"/>
            <a:ext cx="2233374" cy="2132409"/>
          </a:xfrm>
          <a:prstGeom prst="rect">
            <a:avLst/>
          </a:prstGeom>
          <a:noFill/>
          <a:ln/>
        </p:spPr>
        <p:txBody>
          <a:bodyPr wrap="square" rtlCol="0" anchor="t"/>
          <a:lstStyle/>
          <a:p>
            <a:pPr marL="0" indent="0" algn="l">
              <a:lnSpc>
                <a:spcPts val="2799"/>
              </a:lnSpc>
              <a:buNone/>
            </a:pPr>
            <a:r>
              <a:rPr lang="en-US" sz="1750" dirty="0">
                <a:solidFill>
                  <a:srgbClr val="CAD6DE"/>
                </a:solidFill>
                <a:latin typeface="Cabin" pitchFamily="34" charset="0"/>
                <a:ea typeface="Cabin" pitchFamily="34" charset="-122"/>
                <a:cs typeface="Cabin" pitchFamily="34" charset="-120"/>
              </a:rPr>
              <a:t>Introduce and promote customer loyalty programs to incentivize repeat business and foster long-term relationships.</a:t>
            </a:r>
            <a:endParaRPr lang="en-US" sz="1750" dirty="0"/>
          </a:p>
        </p:txBody>
      </p:sp>
      <p:pic>
        <p:nvPicPr>
          <p:cNvPr id="14" name="Image 4" descr="preencoded.png"/>
          <p:cNvPicPr>
            <a:picLocks noChangeAspect="1"/>
          </p:cNvPicPr>
          <p:nvPr/>
        </p:nvPicPr>
        <p:blipFill>
          <a:blip r:embed="rId7"/>
          <a:stretch>
            <a:fillRect/>
          </a:stretch>
        </p:blipFill>
        <p:spPr>
          <a:xfrm>
            <a:off x="10048399" y="3162538"/>
            <a:ext cx="555427" cy="555427"/>
          </a:xfrm>
          <a:prstGeom prst="rect">
            <a:avLst/>
          </a:prstGeom>
        </p:spPr>
      </p:pic>
      <p:sp>
        <p:nvSpPr>
          <p:cNvPr id="15" name="Text 8"/>
          <p:cNvSpPr/>
          <p:nvPr/>
        </p:nvSpPr>
        <p:spPr>
          <a:xfrm>
            <a:off x="10048399" y="3940135"/>
            <a:ext cx="2233493" cy="694373"/>
          </a:xfrm>
          <a:prstGeom prst="rect">
            <a:avLst/>
          </a:prstGeom>
          <a:noFill/>
          <a:ln/>
        </p:spPr>
        <p:txBody>
          <a:bodyPr wrap="square" rtlCol="0" anchor="t"/>
          <a:lstStyle/>
          <a:p>
            <a:pPr marL="0" indent="0" algn="l">
              <a:lnSpc>
                <a:spcPts val="2734"/>
              </a:lnSpc>
              <a:buNone/>
            </a:pPr>
            <a:r>
              <a:rPr lang="en-US" sz="2187" dirty="0">
                <a:solidFill>
                  <a:srgbClr val="FFFFFF"/>
                </a:solidFill>
                <a:latin typeface="Unbounded" pitchFamily="34" charset="0"/>
                <a:ea typeface="Unbounded" pitchFamily="34" charset="-122"/>
                <a:cs typeface="Unbounded" pitchFamily="34" charset="-120"/>
              </a:rPr>
              <a:t>Community Engagement</a:t>
            </a:r>
            <a:endParaRPr lang="en-US" sz="2187" dirty="0"/>
          </a:p>
        </p:txBody>
      </p:sp>
      <p:sp>
        <p:nvSpPr>
          <p:cNvPr id="16" name="Text 9"/>
          <p:cNvSpPr/>
          <p:nvPr/>
        </p:nvSpPr>
        <p:spPr>
          <a:xfrm>
            <a:off x="10048399" y="4767739"/>
            <a:ext cx="2233493" cy="2132409"/>
          </a:xfrm>
          <a:prstGeom prst="rect">
            <a:avLst/>
          </a:prstGeom>
          <a:noFill/>
          <a:ln/>
        </p:spPr>
        <p:txBody>
          <a:bodyPr wrap="square" rtlCol="0" anchor="t"/>
          <a:lstStyle/>
          <a:p>
            <a:pPr marL="0" indent="0" algn="l">
              <a:lnSpc>
                <a:spcPts val="2799"/>
              </a:lnSpc>
              <a:buNone/>
            </a:pPr>
            <a:r>
              <a:rPr lang="en-US" sz="1750" dirty="0">
                <a:solidFill>
                  <a:srgbClr val="CAD6DE"/>
                </a:solidFill>
                <a:latin typeface="Cabin" pitchFamily="34" charset="0"/>
                <a:ea typeface="Cabin" pitchFamily="34" charset="-122"/>
                <a:cs typeface="Cabin" pitchFamily="34" charset="-120"/>
              </a:rPr>
              <a:t>Actively participate in local community initiatives to strengthen the Superstore's brand image and customer connections.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10980420" y="0"/>
            <a:ext cx="3657600" cy="8229600"/>
          </a:xfrm>
          <a:prstGeom prst="rect">
            <a:avLst/>
          </a:prstGeom>
        </p:spPr>
      </p:pic>
      <p:sp>
        <p:nvSpPr>
          <p:cNvPr id="5" name="Text 1"/>
          <p:cNvSpPr/>
          <p:nvPr/>
        </p:nvSpPr>
        <p:spPr>
          <a:xfrm>
            <a:off x="826294" y="607576"/>
            <a:ext cx="9320213" cy="1377077"/>
          </a:xfrm>
          <a:prstGeom prst="rect">
            <a:avLst/>
          </a:prstGeom>
          <a:noFill/>
          <a:ln/>
        </p:spPr>
        <p:txBody>
          <a:bodyPr wrap="square" rtlCol="0" anchor="t"/>
          <a:lstStyle/>
          <a:p>
            <a:pPr marL="0" indent="0">
              <a:lnSpc>
                <a:spcPts val="5422"/>
              </a:lnSpc>
              <a:buNone/>
            </a:pPr>
            <a:r>
              <a:rPr lang="en-US" sz="4338" dirty="0">
                <a:solidFill>
                  <a:srgbClr val="FFFFFF"/>
                </a:solidFill>
                <a:latin typeface="Unbounded" pitchFamily="34" charset="0"/>
                <a:ea typeface="Unbounded" pitchFamily="34" charset="-122"/>
                <a:cs typeface="Unbounded" pitchFamily="34" charset="-120"/>
              </a:rPr>
              <a:t>Holistic Approach to Transformation</a:t>
            </a:r>
            <a:endParaRPr lang="en-US" sz="4338" dirty="0"/>
          </a:p>
        </p:txBody>
      </p:sp>
      <p:sp>
        <p:nvSpPr>
          <p:cNvPr id="6" name="Shape 2"/>
          <p:cNvSpPr/>
          <p:nvPr/>
        </p:nvSpPr>
        <p:spPr>
          <a:xfrm>
            <a:off x="1143119" y="2315170"/>
            <a:ext cx="27503" cy="5306854"/>
          </a:xfrm>
          <a:prstGeom prst="rect">
            <a:avLst/>
          </a:prstGeom>
          <a:solidFill>
            <a:srgbClr val="0A988B"/>
          </a:solidFill>
          <a:ln/>
        </p:spPr>
        <p:txBody>
          <a:bodyPr/>
          <a:lstStyle/>
          <a:p>
            <a:endParaRPr lang="en-US"/>
          </a:p>
        </p:txBody>
      </p:sp>
      <p:sp>
        <p:nvSpPr>
          <p:cNvPr id="7" name="Shape 3"/>
          <p:cNvSpPr/>
          <p:nvPr/>
        </p:nvSpPr>
        <p:spPr>
          <a:xfrm>
            <a:off x="1404699" y="2721352"/>
            <a:ext cx="771168" cy="27503"/>
          </a:xfrm>
          <a:prstGeom prst="rect">
            <a:avLst/>
          </a:prstGeom>
          <a:solidFill>
            <a:srgbClr val="0A988B"/>
          </a:solidFill>
          <a:ln/>
        </p:spPr>
        <p:txBody>
          <a:bodyPr/>
          <a:lstStyle/>
          <a:p>
            <a:endParaRPr lang="en-US"/>
          </a:p>
        </p:txBody>
      </p:sp>
      <p:sp>
        <p:nvSpPr>
          <p:cNvPr id="8" name="Shape 4"/>
          <p:cNvSpPr/>
          <p:nvPr/>
        </p:nvSpPr>
        <p:spPr>
          <a:xfrm>
            <a:off x="908923" y="2487335"/>
            <a:ext cx="495776" cy="495776"/>
          </a:xfrm>
          <a:prstGeom prst="roundRect">
            <a:avLst>
              <a:gd name="adj" fmla="val 13334"/>
            </a:avLst>
          </a:prstGeom>
          <a:solidFill>
            <a:srgbClr val="223D4D"/>
          </a:solidFill>
          <a:ln/>
        </p:spPr>
        <p:txBody>
          <a:bodyPr/>
          <a:lstStyle/>
          <a:p>
            <a:endParaRPr lang="en-US"/>
          </a:p>
        </p:txBody>
      </p:sp>
      <p:sp>
        <p:nvSpPr>
          <p:cNvPr id="9" name="Text 5"/>
          <p:cNvSpPr/>
          <p:nvPr/>
        </p:nvSpPr>
        <p:spPr>
          <a:xfrm>
            <a:off x="1078944" y="2528649"/>
            <a:ext cx="155734" cy="413147"/>
          </a:xfrm>
          <a:prstGeom prst="rect">
            <a:avLst/>
          </a:prstGeom>
          <a:noFill/>
          <a:ln/>
        </p:spPr>
        <p:txBody>
          <a:bodyPr wrap="none" rtlCol="0" anchor="t"/>
          <a:lstStyle/>
          <a:p>
            <a:pPr marL="0" indent="0" algn="ctr">
              <a:lnSpc>
                <a:spcPts val="3253"/>
              </a:lnSpc>
              <a:buNone/>
            </a:pPr>
            <a:r>
              <a:rPr lang="en-US" sz="2603" dirty="0">
                <a:solidFill>
                  <a:srgbClr val="FFFFFF"/>
                </a:solidFill>
                <a:latin typeface="Unbounded" pitchFamily="34" charset="0"/>
                <a:ea typeface="Unbounded" pitchFamily="34" charset="-122"/>
                <a:cs typeface="Unbounded" pitchFamily="34" charset="-120"/>
              </a:rPr>
              <a:t>1</a:t>
            </a:r>
            <a:endParaRPr lang="en-US" sz="2603" dirty="0"/>
          </a:p>
        </p:txBody>
      </p:sp>
      <p:sp>
        <p:nvSpPr>
          <p:cNvPr id="10" name="Text 6"/>
          <p:cNvSpPr/>
          <p:nvPr/>
        </p:nvSpPr>
        <p:spPr>
          <a:xfrm>
            <a:off x="2368748" y="2535436"/>
            <a:ext cx="3352919" cy="344329"/>
          </a:xfrm>
          <a:prstGeom prst="rect">
            <a:avLst/>
          </a:prstGeom>
          <a:noFill/>
          <a:ln/>
        </p:spPr>
        <p:txBody>
          <a:bodyPr wrap="none" rtlCol="0" anchor="t"/>
          <a:lstStyle/>
          <a:p>
            <a:pPr marL="0" indent="0" algn="l">
              <a:lnSpc>
                <a:spcPts val="2711"/>
              </a:lnSpc>
              <a:buNone/>
            </a:pPr>
            <a:r>
              <a:rPr lang="en-US" sz="2169" dirty="0">
                <a:solidFill>
                  <a:srgbClr val="FFFFFF"/>
                </a:solidFill>
                <a:latin typeface="Unbounded" pitchFamily="34" charset="0"/>
                <a:ea typeface="Unbounded" pitchFamily="34" charset="-122"/>
                <a:cs typeface="Unbounded" pitchFamily="34" charset="-120"/>
              </a:rPr>
              <a:t>Data-Driven Insights</a:t>
            </a:r>
            <a:endParaRPr lang="en-US" sz="2169" dirty="0"/>
          </a:p>
        </p:txBody>
      </p:sp>
      <p:sp>
        <p:nvSpPr>
          <p:cNvPr id="11" name="Text 7"/>
          <p:cNvSpPr/>
          <p:nvPr/>
        </p:nvSpPr>
        <p:spPr>
          <a:xfrm>
            <a:off x="2368748" y="3011924"/>
            <a:ext cx="7777758" cy="705088"/>
          </a:xfrm>
          <a:prstGeom prst="rect">
            <a:avLst/>
          </a:prstGeom>
          <a:noFill/>
          <a:ln/>
        </p:spPr>
        <p:txBody>
          <a:bodyPr wrap="square" rtlCol="0" anchor="t"/>
          <a:lstStyle/>
          <a:p>
            <a:pPr marL="0" indent="0" algn="l">
              <a:lnSpc>
                <a:spcPts val="2776"/>
              </a:lnSpc>
              <a:buNone/>
            </a:pPr>
            <a:r>
              <a:rPr lang="en-US" sz="1735" dirty="0">
                <a:solidFill>
                  <a:srgbClr val="CAD6DE"/>
                </a:solidFill>
                <a:latin typeface="Cabin" pitchFamily="34" charset="0"/>
                <a:ea typeface="Cabin" pitchFamily="34" charset="-122"/>
                <a:cs typeface="Cabin" pitchFamily="34" charset="-120"/>
              </a:rPr>
              <a:t>Leverage in-depth data analysis to gain a deep understanding of customer preferences, sales trends, and operational efficiencies.</a:t>
            </a:r>
            <a:endParaRPr lang="en-US" sz="1735" dirty="0"/>
          </a:p>
        </p:txBody>
      </p:sp>
      <p:sp>
        <p:nvSpPr>
          <p:cNvPr id="12" name="Shape 8"/>
          <p:cNvSpPr/>
          <p:nvPr/>
        </p:nvSpPr>
        <p:spPr>
          <a:xfrm>
            <a:off x="1404699" y="4563725"/>
            <a:ext cx="771168" cy="27503"/>
          </a:xfrm>
          <a:prstGeom prst="rect">
            <a:avLst/>
          </a:prstGeom>
          <a:solidFill>
            <a:srgbClr val="0A988B"/>
          </a:solidFill>
          <a:ln/>
        </p:spPr>
        <p:txBody>
          <a:bodyPr/>
          <a:lstStyle/>
          <a:p>
            <a:endParaRPr lang="en-US"/>
          </a:p>
        </p:txBody>
      </p:sp>
      <p:sp>
        <p:nvSpPr>
          <p:cNvPr id="13" name="Shape 9"/>
          <p:cNvSpPr/>
          <p:nvPr/>
        </p:nvSpPr>
        <p:spPr>
          <a:xfrm>
            <a:off x="908923" y="4329708"/>
            <a:ext cx="495776" cy="495776"/>
          </a:xfrm>
          <a:prstGeom prst="roundRect">
            <a:avLst>
              <a:gd name="adj" fmla="val 13334"/>
            </a:avLst>
          </a:prstGeom>
          <a:solidFill>
            <a:srgbClr val="223D4D"/>
          </a:solidFill>
          <a:ln/>
        </p:spPr>
        <p:txBody>
          <a:bodyPr/>
          <a:lstStyle/>
          <a:p>
            <a:endParaRPr lang="en-US"/>
          </a:p>
        </p:txBody>
      </p:sp>
      <p:sp>
        <p:nvSpPr>
          <p:cNvPr id="14" name="Text 10"/>
          <p:cNvSpPr/>
          <p:nvPr/>
        </p:nvSpPr>
        <p:spPr>
          <a:xfrm>
            <a:off x="1026438" y="4371023"/>
            <a:ext cx="260747" cy="413147"/>
          </a:xfrm>
          <a:prstGeom prst="rect">
            <a:avLst/>
          </a:prstGeom>
          <a:noFill/>
          <a:ln/>
        </p:spPr>
        <p:txBody>
          <a:bodyPr wrap="none" rtlCol="0" anchor="t"/>
          <a:lstStyle/>
          <a:p>
            <a:pPr marL="0" indent="0" algn="ctr">
              <a:lnSpc>
                <a:spcPts val="3253"/>
              </a:lnSpc>
              <a:buNone/>
            </a:pPr>
            <a:r>
              <a:rPr lang="en-US" sz="2603" dirty="0">
                <a:solidFill>
                  <a:srgbClr val="FFFFFF"/>
                </a:solidFill>
                <a:latin typeface="Unbounded" pitchFamily="34" charset="0"/>
                <a:ea typeface="Unbounded" pitchFamily="34" charset="-122"/>
                <a:cs typeface="Unbounded" pitchFamily="34" charset="-120"/>
              </a:rPr>
              <a:t>2</a:t>
            </a:r>
            <a:endParaRPr lang="en-US" sz="2603" dirty="0"/>
          </a:p>
        </p:txBody>
      </p:sp>
      <p:sp>
        <p:nvSpPr>
          <p:cNvPr id="15" name="Text 11"/>
          <p:cNvSpPr/>
          <p:nvPr/>
        </p:nvSpPr>
        <p:spPr>
          <a:xfrm>
            <a:off x="2368748" y="4377809"/>
            <a:ext cx="5124569" cy="344329"/>
          </a:xfrm>
          <a:prstGeom prst="rect">
            <a:avLst/>
          </a:prstGeom>
          <a:noFill/>
          <a:ln/>
        </p:spPr>
        <p:txBody>
          <a:bodyPr wrap="none" rtlCol="0" anchor="t"/>
          <a:lstStyle/>
          <a:p>
            <a:pPr marL="0" indent="0" algn="l">
              <a:lnSpc>
                <a:spcPts val="2711"/>
              </a:lnSpc>
              <a:buNone/>
            </a:pPr>
            <a:r>
              <a:rPr lang="en-US" sz="2169" dirty="0">
                <a:solidFill>
                  <a:srgbClr val="FFFFFF"/>
                </a:solidFill>
                <a:latin typeface="Unbounded" pitchFamily="34" charset="0"/>
                <a:ea typeface="Unbounded" pitchFamily="34" charset="-122"/>
                <a:cs typeface="Unbounded" pitchFamily="34" charset="-120"/>
              </a:rPr>
              <a:t>Cross-Functional Collaboration</a:t>
            </a:r>
            <a:endParaRPr lang="en-US" sz="2169" dirty="0"/>
          </a:p>
        </p:txBody>
      </p:sp>
      <p:sp>
        <p:nvSpPr>
          <p:cNvPr id="16" name="Text 12"/>
          <p:cNvSpPr/>
          <p:nvPr/>
        </p:nvSpPr>
        <p:spPr>
          <a:xfrm>
            <a:off x="2368748" y="4854297"/>
            <a:ext cx="7777758" cy="705088"/>
          </a:xfrm>
          <a:prstGeom prst="rect">
            <a:avLst/>
          </a:prstGeom>
          <a:noFill/>
          <a:ln/>
        </p:spPr>
        <p:txBody>
          <a:bodyPr wrap="square" rtlCol="0" anchor="t"/>
          <a:lstStyle/>
          <a:p>
            <a:pPr marL="0" indent="0" algn="l">
              <a:lnSpc>
                <a:spcPts val="2776"/>
              </a:lnSpc>
              <a:buNone/>
            </a:pPr>
            <a:r>
              <a:rPr lang="en-US" sz="1735" dirty="0">
                <a:solidFill>
                  <a:srgbClr val="CAD6DE"/>
                </a:solidFill>
                <a:latin typeface="Cabin" pitchFamily="34" charset="0"/>
                <a:ea typeface="Cabin" pitchFamily="34" charset="-122"/>
                <a:cs typeface="Cabin" pitchFamily="34" charset="-120"/>
              </a:rPr>
              <a:t>Foster a culture of collaboration across all departments to align on a shared vision and execute the transformation strategy seamlessly.</a:t>
            </a:r>
            <a:endParaRPr lang="en-US" sz="1735" dirty="0"/>
          </a:p>
        </p:txBody>
      </p:sp>
      <p:sp>
        <p:nvSpPr>
          <p:cNvPr id="17" name="Shape 13"/>
          <p:cNvSpPr/>
          <p:nvPr/>
        </p:nvSpPr>
        <p:spPr>
          <a:xfrm>
            <a:off x="1404699" y="6406098"/>
            <a:ext cx="771168" cy="27503"/>
          </a:xfrm>
          <a:prstGeom prst="rect">
            <a:avLst/>
          </a:prstGeom>
          <a:solidFill>
            <a:srgbClr val="0A988B"/>
          </a:solidFill>
          <a:ln/>
        </p:spPr>
        <p:txBody>
          <a:bodyPr/>
          <a:lstStyle/>
          <a:p>
            <a:endParaRPr lang="en-US"/>
          </a:p>
        </p:txBody>
      </p:sp>
      <p:sp>
        <p:nvSpPr>
          <p:cNvPr id="18" name="Shape 14"/>
          <p:cNvSpPr/>
          <p:nvPr/>
        </p:nvSpPr>
        <p:spPr>
          <a:xfrm>
            <a:off x="908923" y="6172081"/>
            <a:ext cx="495776" cy="495776"/>
          </a:xfrm>
          <a:prstGeom prst="roundRect">
            <a:avLst>
              <a:gd name="adj" fmla="val 13334"/>
            </a:avLst>
          </a:prstGeom>
          <a:solidFill>
            <a:srgbClr val="223D4D"/>
          </a:solidFill>
          <a:ln/>
        </p:spPr>
        <p:txBody>
          <a:bodyPr/>
          <a:lstStyle/>
          <a:p>
            <a:endParaRPr lang="en-US"/>
          </a:p>
        </p:txBody>
      </p:sp>
      <p:sp>
        <p:nvSpPr>
          <p:cNvPr id="19" name="Text 15"/>
          <p:cNvSpPr/>
          <p:nvPr/>
        </p:nvSpPr>
        <p:spPr>
          <a:xfrm>
            <a:off x="1023938" y="6213396"/>
            <a:ext cx="265748" cy="413147"/>
          </a:xfrm>
          <a:prstGeom prst="rect">
            <a:avLst/>
          </a:prstGeom>
          <a:noFill/>
          <a:ln/>
        </p:spPr>
        <p:txBody>
          <a:bodyPr wrap="none" rtlCol="0" anchor="t"/>
          <a:lstStyle/>
          <a:p>
            <a:pPr marL="0" indent="0" algn="ctr">
              <a:lnSpc>
                <a:spcPts val="3253"/>
              </a:lnSpc>
              <a:buNone/>
            </a:pPr>
            <a:r>
              <a:rPr lang="en-US" sz="2603" dirty="0">
                <a:solidFill>
                  <a:srgbClr val="FFFFFF"/>
                </a:solidFill>
                <a:latin typeface="Unbounded" pitchFamily="34" charset="0"/>
                <a:ea typeface="Unbounded" pitchFamily="34" charset="-122"/>
                <a:cs typeface="Unbounded" pitchFamily="34" charset="-120"/>
              </a:rPr>
              <a:t>3</a:t>
            </a:r>
            <a:endParaRPr lang="en-US" sz="2603" dirty="0"/>
          </a:p>
        </p:txBody>
      </p:sp>
      <p:sp>
        <p:nvSpPr>
          <p:cNvPr id="20" name="Text 16"/>
          <p:cNvSpPr/>
          <p:nvPr/>
        </p:nvSpPr>
        <p:spPr>
          <a:xfrm>
            <a:off x="2368748" y="6220182"/>
            <a:ext cx="4174331" cy="344329"/>
          </a:xfrm>
          <a:prstGeom prst="rect">
            <a:avLst/>
          </a:prstGeom>
          <a:noFill/>
          <a:ln/>
        </p:spPr>
        <p:txBody>
          <a:bodyPr wrap="none" rtlCol="0" anchor="t"/>
          <a:lstStyle/>
          <a:p>
            <a:pPr marL="0" indent="0" algn="l">
              <a:lnSpc>
                <a:spcPts val="2711"/>
              </a:lnSpc>
              <a:buNone/>
            </a:pPr>
            <a:r>
              <a:rPr lang="en-US" sz="2169" dirty="0">
                <a:solidFill>
                  <a:srgbClr val="FFFFFF"/>
                </a:solidFill>
                <a:latin typeface="Unbounded" pitchFamily="34" charset="0"/>
                <a:ea typeface="Unbounded" pitchFamily="34" charset="-122"/>
                <a:cs typeface="Unbounded" pitchFamily="34" charset="-120"/>
              </a:rPr>
              <a:t>Continuous Improvement</a:t>
            </a:r>
            <a:endParaRPr lang="en-US" sz="2169" dirty="0"/>
          </a:p>
        </p:txBody>
      </p:sp>
      <p:sp>
        <p:nvSpPr>
          <p:cNvPr id="21" name="Text 17"/>
          <p:cNvSpPr/>
          <p:nvPr/>
        </p:nvSpPr>
        <p:spPr>
          <a:xfrm>
            <a:off x="2368748" y="6696670"/>
            <a:ext cx="7777758" cy="705088"/>
          </a:xfrm>
          <a:prstGeom prst="rect">
            <a:avLst/>
          </a:prstGeom>
          <a:noFill/>
          <a:ln/>
        </p:spPr>
        <p:txBody>
          <a:bodyPr wrap="square" rtlCol="0" anchor="t"/>
          <a:lstStyle/>
          <a:p>
            <a:pPr marL="0" indent="0" algn="l">
              <a:lnSpc>
                <a:spcPts val="2776"/>
              </a:lnSpc>
              <a:buNone/>
            </a:pPr>
            <a:r>
              <a:rPr lang="en-US" sz="1735" dirty="0">
                <a:solidFill>
                  <a:srgbClr val="CAD6DE"/>
                </a:solidFill>
                <a:latin typeface="Cabin" pitchFamily="34" charset="0"/>
                <a:ea typeface="Cabin" pitchFamily="34" charset="-122"/>
                <a:cs typeface="Cabin" pitchFamily="34" charset="-120"/>
              </a:rPr>
              <a:t>Implement a framework for ongoing monitoring, evaluation, and refinement of the product portfolio and customer experience initiatives.</a:t>
            </a:r>
            <a:endParaRPr lang="en-US" sz="173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386"/>
          </a:xfrm>
          <a:prstGeom prst="rect">
            <a:avLst/>
          </a:prstGeom>
          <a:solidFill>
            <a:srgbClr val="112836"/>
          </a:solidFill>
          <a:ln/>
        </p:spPr>
        <p:txBody>
          <a:bodyPr/>
          <a:lstStyle/>
          <a:p>
            <a:endParaRPr lang="en-US"/>
          </a:p>
        </p:txBody>
      </p:sp>
      <p:sp>
        <p:nvSpPr>
          <p:cNvPr id="4" name="Text 1"/>
          <p:cNvSpPr/>
          <p:nvPr/>
        </p:nvSpPr>
        <p:spPr>
          <a:xfrm>
            <a:off x="2486978" y="593884"/>
            <a:ext cx="8517255" cy="674846"/>
          </a:xfrm>
          <a:prstGeom prst="rect">
            <a:avLst/>
          </a:prstGeom>
          <a:noFill/>
          <a:ln/>
        </p:spPr>
        <p:txBody>
          <a:bodyPr wrap="none" rtlCol="0" anchor="t"/>
          <a:lstStyle/>
          <a:p>
            <a:pPr marL="0" indent="0">
              <a:lnSpc>
                <a:spcPts val="5315"/>
              </a:lnSpc>
              <a:buNone/>
            </a:pPr>
            <a:r>
              <a:rPr lang="en-US" sz="4252" dirty="0">
                <a:solidFill>
                  <a:srgbClr val="FFFFFF"/>
                </a:solidFill>
                <a:latin typeface="Unbounded" pitchFamily="34" charset="0"/>
                <a:ea typeface="Unbounded" pitchFamily="34" charset="-122"/>
                <a:cs typeface="Unbounded" pitchFamily="34" charset="-120"/>
              </a:rPr>
              <a:t>Expand Geographic Reach</a:t>
            </a:r>
            <a:endParaRPr lang="en-US" sz="4252" dirty="0"/>
          </a:p>
        </p:txBody>
      </p:sp>
      <p:pic>
        <p:nvPicPr>
          <p:cNvPr id="5" name="Image 1" descr="preencoded.png"/>
          <p:cNvPicPr>
            <a:picLocks noChangeAspect="1"/>
          </p:cNvPicPr>
          <p:nvPr/>
        </p:nvPicPr>
        <p:blipFill>
          <a:blip r:embed="rId4"/>
          <a:stretch>
            <a:fillRect/>
          </a:stretch>
        </p:blipFill>
        <p:spPr>
          <a:xfrm>
            <a:off x="2486978" y="1700689"/>
            <a:ext cx="4666178" cy="2883813"/>
          </a:xfrm>
          <a:prstGeom prst="rect">
            <a:avLst/>
          </a:prstGeom>
        </p:spPr>
      </p:pic>
      <p:sp>
        <p:nvSpPr>
          <p:cNvPr id="6" name="Text 2"/>
          <p:cNvSpPr/>
          <p:nvPr/>
        </p:nvSpPr>
        <p:spPr>
          <a:xfrm>
            <a:off x="2486978" y="4854416"/>
            <a:ext cx="2986088" cy="337542"/>
          </a:xfrm>
          <a:prstGeom prst="rect">
            <a:avLst/>
          </a:prstGeom>
          <a:noFill/>
          <a:ln/>
        </p:spPr>
        <p:txBody>
          <a:bodyPr wrap="none" rtlCol="0" anchor="t"/>
          <a:lstStyle/>
          <a:p>
            <a:pPr marL="0" indent="0" algn="l">
              <a:lnSpc>
                <a:spcPts val="2657"/>
              </a:lnSpc>
              <a:buNone/>
            </a:pPr>
            <a:r>
              <a:rPr lang="en-US" sz="2126" dirty="0">
                <a:solidFill>
                  <a:srgbClr val="FFFFFF"/>
                </a:solidFill>
                <a:latin typeface="Unbounded" pitchFamily="34" charset="0"/>
                <a:ea typeface="Unbounded" pitchFamily="34" charset="-122"/>
                <a:cs typeface="Unbounded" pitchFamily="34" charset="-120"/>
              </a:rPr>
              <a:t>Key Regions Focus</a:t>
            </a:r>
            <a:endParaRPr lang="en-US" sz="2126" dirty="0"/>
          </a:p>
        </p:txBody>
      </p:sp>
      <p:sp>
        <p:nvSpPr>
          <p:cNvPr id="7" name="Text 3"/>
          <p:cNvSpPr/>
          <p:nvPr/>
        </p:nvSpPr>
        <p:spPr>
          <a:xfrm>
            <a:off x="2486978" y="5321498"/>
            <a:ext cx="4666178" cy="1036558"/>
          </a:xfrm>
          <a:prstGeom prst="rect">
            <a:avLst/>
          </a:prstGeom>
          <a:noFill/>
          <a:ln/>
        </p:spPr>
        <p:txBody>
          <a:bodyPr wrap="square" rtlCol="0" anchor="t"/>
          <a:lstStyle/>
          <a:p>
            <a:pPr marL="0" indent="0" algn="l">
              <a:lnSpc>
                <a:spcPts val="2721"/>
              </a:lnSpc>
              <a:buNone/>
            </a:pPr>
            <a:r>
              <a:rPr lang="en-US" sz="1701" dirty="0">
                <a:solidFill>
                  <a:srgbClr val="CAD6DE"/>
                </a:solidFill>
                <a:latin typeface="Cabin" pitchFamily="34" charset="0"/>
                <a:ea typeface="Cabin" pitchFamily="34" charset="-122"/>
                <a:cs typeface="Cabin" pitchFamily="34" charset="-120"/>
              </a:rPr>
              <a:t>Deploy targeted marketing campaigns in underperforming 'West Coast' cities like Los Angeles and San Francisco to boost sales.</a:t>
            </a:r>
            <a:endParaRPr lang="en-US" sz="1701" dirty="0"/>
          </a:p>
        </p:txBody>
      </p:sp>
      <p:pic>
        <p:nvPicPr>
          <p:cNvPr id="8" name="Image 2" descr="preencoded.png"/>
          <p:cNvPicPr>
            <a:picLocks noChangeAspect="1"/>
          </p:cNvPicPr>
          <p:nvPr/>
        </p:nvPicPr>
        <p:blipFill>
          <a:blip r:embed="rId5"/>
          <a:stretch>
            <a:fillRect/>
          </a:stretch>
        </p:blipFill>
        <p:spPr>
          <a:xfrm>
            <a:off x="7477125" y="1700689"/>
            <a:ext cx="4666178" cy="2883813"/>
          </a:xfrm>
          <a:prstGeom prst="rect">
            <a:avLst/>
          </a:prstGeom>
        </p:spPr>
      </p:pic>
      <p:sp>
        <p:nvSpPr>
          <p:cNvPr id="9" name="Text 4"/>
          <p:cNvSpPr/>
          <p:nvPr/>
        </p:nvSpPr>
        <p:spPr>
          <a:xfrm>
            <a:off x="7477125" y="4854416"/>
            <a:ext cx="3892272" cy="337542"/>
          </a:xfrm>
          <a:prstGeom prst="rect">
            <a:avLst/>
          </a:prstGeom>
          <a:noFill/>
          <a:ln/>
        </p:spPr>
        <p:txBody>
          <a:bodyPr wrap="none" rtlCol="0" anchor="t"/>
          <a:lstStyle/>
          <a:p>
            <a:pPr marL="0" indent="0" algn="l">
              <a:lnSpc>
                <a:spcPts val="2657"/>
              </a:lnSpc>
              <a:buNone/>
            </a:pPr>
            <a:r>
              <a:rPr lang="en-US" sz="2126" dirty="0">
                <a:solidFill>
                  <a:srgbClr val="FFFFFF"/>
                </a:solidFill>
                <a:latin typeface="Unbounded" pitchFamily="34" charset="0"/>
                <a:ea typeface="Unbounded" pitchFamily="34" charset="-122"/>
                <a:cs typeface="Unbounded" pitchFamily="34" charset="-120"/>
              </a:rPr>
              <a:t>New Market Exploration</a:t>
            </a:r>
            <a:endParaRPr lang="en-US" sz="2126" dirty="0"/>
          </a:p>
        </p:txBody>
      </p:sp>
      <p:sp>
        <p:nvSpPr>
          <p:cNvPr id="10" name="Text 5"/>
          <p:cNvSpPr/>
          <p:nvPr/>
        </p:nvSpPr>
        <p:spPr>
          <a:xfrm>
            <a:off x="7477125" y="5321498"/>
            <a:ext cx="4666178" cy="1036558"/>
          </a:xfrm>
          <a:prstGeom prst="rect">
            <a:avLst/>
          </a:prstGeom>
          <a:noFill/>
          <a:ln/>
        </p:spPr>
        <p:txBody>
          <a:bodyPr wrap="square" rtlCol="0" anchor="t"/>
          <a:lstStyle/>
          <a:p>
            <a:pPr marL="0" indent="0" algn="l">
              <a:lnSpc>
                <a:spcPts val="2721"/>
              </a:lnSpc>
              <a:buNone/>
            </a:pPr>
            <a:r>
              <a:rPr lang="en-US" sz="1701" dirty="0">
                <a:solidFill>
                  <a:srgbClr val="CAD6DE"/>
                </a:solidFill>
                <a:latin typeface="Cabin" pitchFamily="34" charset="0"/>
                <a:ea typeface="Cabin" pitchFamily="34" charset="-122"/>
                <a:cs typeface="Cabin" pitchFamily="34" charset="-120"/>
              </a:rPr>
              <a:t>Investigate emerging rural areas with growing online shopping trends, particularly for home office setups amid remote work trends.</a:t>
            </a:r>
            <a:endParaRPr lang="en-US" sz="1701" dirty="0"/>
          </a:p>
        </p:txBody>
      </p:sp>
      <p:sp>
        <p:nvSpPr>
          <p:cNvPr id="11" name="Text 6"/>
          <p:cNvSpPr/>
          <p:nvPr/>
        </p:nvSpPr>
        <p:spPr>
          <a:xfrm>
            <a:off x="2486978" y="6600944"/>
            <a:ext cx="9656326" cy="1036558"/>
          </a:xfrm>
          <a:prstGeom prst="rect">
            <a:avLst/>
          </a:prstGeom>
          <a:noFill/>
          <a:ln/>
        </p:spPr>
        <p:txBody>
          <a:bodyPr wrap="square" rtlCol="0" anchor="t"/>
          <a:lstStyle/>
          <a:p>
            <a:pPr marL="0" indent="0">
              <a:lnSpc>
                <a:spcPts val="2721"/>
              </a:lnSpc>
              <a:buNone/>
            </a:pPr>
            <a:r>
              <a:rPr lang="en-US" sz="1701" dirty="0">
                <a:solidFill>
                  <a:srgbClr val="CAD6DE"/>
                </a:solidFill>
                <a:latin typeface="Cabin" pitchFamily="34" charset="0"/>
                <a:ea typeface="Cabin" pitchFamily="34" charset="-122"/>
                <a:cs typeface="Cabin" pitchFamily="34" charset="-120"/>
              </a:rPr>
              <a:t>Utilizing targeted marketing campaigns and exploring new emerging markets, the Superstore aims to improve delivery times and drive sales in underperforming regions. Strategic logistics improvements will be made to enhance customer satisfaction.</a:t>
            </a:r>
            <a:endParaRPr lang="en-US" sz="170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US"/>
          </a:p>
        </p:txBody>
      </p:sp>
      <p:sp>
        <p:nvSpPr>
          <p:cNvPr id="4" name="Text 1"/>
          <p:cNvSpPr/>
          <p:nvPr/>
        </p:nvSpPr>
        <p:spPr>
          <a:xfrm>
            <a:off x="2348389" y="3367683"/>
            <a:ext cx="5554980" cy="694373"/>
          </a:xfrm>
          <a:prstGeom prst="rect">
            <a:avLst/>
          </a:prstGeom>
          <a:noFill/>
          <a:ln/>
        </p:spPr>
        <p:txBody>
          <a:bodyPr wrap="none" rtlCol="0" anchor="t"/>
          <a:lstStyle/>
          <a:p>
            <a:pPr marL="0" indent="0">
              <a:lnSpc>
                <a:spcPts val="5468"/>
              </a:lnSpc>
              <a:buNone/>
            </a:pPr>
            <a:r>
              <a:rPr lang="en-US" sz="4374" dirty="0">
                <a:solidFill>
                  <a:srgbClr val="FFFFFF"/>
                </a:solidFill>
                <a:latin typeface="Unbounded" pitchFamily="34" charset="0"/>
                <a:ea typeface="Unbounded" pitchFamily="34" charset="-122"/>
                <a:cs typeface="Unbounded" pitchFamily="34" charset="-120"/>
              </a:rPr>
              <a:t>Thank You</a:t>
            </a:r>
            <a:endParaRPr lang="en-US" sz="4374" dirty="0"/>
          </a:p>
        </p:txBody>
      </p:sp>
      <p:sp>
        <p:nvSpPr>
          <p:cNvPr id="5" name="Text 2"/>
          <p:cNvSpPr/>
          <p:nvPr/>
        </p:nvSpPr>
        <p:spPr>
          <a:xfrm>
            <a:off x="2348389" y="4506397"/>
            <a:ext cx="9933503" cy="355402"/>
          </a:xfrm>
          <a:prstGeom prst="rect">
            <a:avLst/>
          </a:prstGeom>
          <a:noFill/>
          <a:ln/>
        </p:spPr>
        <p:txBody>
          <a:bodyPr wrap="none" rtlCol="0" anchor="t"/>
          <a:lstStyle/>
          <a:p>
            <a:pPr marL="0" indent="0">
              <a:lnSpc>
                <a:spcPts val="2799"/>
              </a:lnSpc>
              <a:buNone/>
            </a:pPr>
            <a:r>
              <a:rPr lang="en-US" sz="1750" dirty="0">
                <a:solidFill>
                  <a:srgbClr val="CAD6DE"/>
                </a:solidFill>
                <a:latin typeface="Cabin" pitchFamily="34" charset="0"/>
                <a:ea typeface="Cabin" pitchFamily="34" charset="-122"/>
                <a:cs typeface="Cabin" pitchFamily="34" charset="-120"/>
              </a:rPr>
              <a:t>Thank you for your attention and consideration. </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493</Words>
  <Application>Microsoft Office PowerPoint</Application>
  <PresentationFormat>Custom</PresentationFormat>
  <Paragraphs>62</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Cabin</vt:lpstr>
      <vt:lpstr>Unbounded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Sameen Khurram</cp:lastModifiedBy>
  <cp:revision>2</cp:revision>
  <dcterms:created xsi:type="dcterms:W3CDTF">2024-04-21T17:42:21Z</dcterms:created>
  <dcterms:modified xsi:type="dcterms:W3CDTF">2024-04-21T17:46:15Z</dcterms:modified>
</cp:coreProperties>
</file>