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6" d="100"/>
          <a:sy n="56" d="100"/>
        </p:scale>
        <p:origin x="62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9010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US"/>
          </a:p>
        </p:txBody>
      </p:sp>
      <p:sp>
        <p:nvSpPr>
          <p:cNvPr id="3" name="Shape 1"/>
          <p:cNvSpPr/>
          <p:nvPr/>
        </p:nvSpPr>
        <p:spPr>
          <a:xfrm>
            <a:off x="0" y="0"/>
            <a:ext cx="14630400" cy="8229600"/>
          </a:xfrm>
          <a:prstGeom prst="rect">
            <a:avLst/>
          </a:prstGeom>
          <a:solidFill>
            <a:srgbClr val="FFFCFA"/>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7620" y="0"/>
            <a:ext cx="5486400" cy="8229600"/>
          </a:xfrm>
          <a:prstGeom prst="rect">
            <a:avLst/>
          </a:prstGeom>
        </p:spPr>
      </p:pic>
      <p:sp>
        <p:nvSpPr>
          <p:cNvPr id="5" name="Text 2"/>
          <p:cNvSpPr/>
          <p:nvPr/>
        </p:nvSpPr>
        <p:spPr>
          <a:xfrm>
            <a:off x="6319599" y="3406497"/>
            <a:ext cx="7449503"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Marketing Campaign Strategies</a:t>
            </a:r>
            <a:endParaRPr lang="en-US" sz="4374" dirty="0"/>
          </a:p>
        </p:txBody>
      </p:sp>
      <p:sp>
        <p:nvSpPr>
          <p:cNvPr id="6" name="Shape 3"/>
          <p:cNvSpPr/>
          <p:nvPr/>
        </p:nvSpPr>
        <p:spPr>
          <a:xfrm>
            <a:off x="6319599" y="4450794"/>
            <a:ext cx="355402" cy="355402"/>
          </a:xfrm>
          <a:prstGeom prst="roundRect">
            <a:avLst>
              <a:gd name="adj" fmla="val 25726039"/>
            </a:avLst>
          </a:prstGeom>
          <a:noFill/>
          <a:ln w="7620">
            <a:solidFill>
              <a:srgbClr val="FFFFFF"/>
            </a:solidFill>
            <a:prstDash val="solid"/>
          </a:ln>
        </p:spPr>
        <p:txBody>
          <a:bodyPr/>
          <a:lstStyle/>
          <a:p>
            <a:endParaRPr lang="en-US"/>
          </a:p>
        </p:txBody>
      </p:sp>
      <p:pic>
        <p:nvPicPr>
          <p:cNvPr id="7" name="Image 1" descr="preencoded.png"/>
          <p:cNvPicPr>
            <a:picLocks noChangeAspect="1"/>
          </p:cNvPicPr>
          <p:nvPr/>
        </p:nvPicPr>
        <p:blipFill>
          <a:blip r:embed="rId4"/>
          <a:stretch>
            <a:fillRect/>
          </a:stretch>
        </p:blipFill>
        <p:spPr>
          <a:xfrm>
            <a:off x="6327219" y="4458414"/>
            <a:ext cx="340162" cy="340162"/>
          </a:xfrm>
          <a:prstGeom prst="rect">
            <a:avLst/>
          </a:prstGeom>
        </p:spPr>
      </p:pic>
      <p:sp>
        <p:nvSpPr>
          <p:cNvPr id="8" name="Text 4"/>
          <p:cNvSpPr/>
          <p:nvPr/>
        </p:nvSpPr>
        <p:spPr>
          <a:xfrm>
            <a:off x="6786086" y="4434126"/>
            <a:ext cx="2823686" cy="388858"/>
          </a:xfrm>
          <a:prstGeom prst="rect">
            <a:avLst/>
          </a:prstGeom>
          <a:noFill/>
          <a:ln/>
        </p:spPr>
        <p:txBody>
          <a:bodyPr wrap="none" rtlCol="0" anchor="t"/>
          <a:lstStyle/>
          <a:p>
            <a:pPr marL="0" indent="0" algn="l">
              <a:lnSpc>
                <a:spcPts val="3062"/>
              </a:lnSpc>
              <a:buNone/>
            </a:pPr>
            <a:r>
              <a:rPr lang="en-US" sz="2187" b="1" dirty="0">
                <a:solidFill>
                  <a:srgbClr val="443728"/>
                </a:solidFill>
                <a:latin typeface="Open Sans" pitchFamily="34" charset="0"/>
                <a:ea typeface="Open Sans" pitchFamily="34" charset="-122"/>
                <a:cs typeface="Open Sans" pitchFamily="34" charset="-120"/>
              </a:rPr>
              <a:t>by Sameen Khurram</a:t>
            </a: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US"/>
          </a:p>
        </p:txBody>
      </p:sp>
      <p:sp>
        <p:nvSpPr>
          <p:cNvPr id="3" name="Shape 1"/>
          <p:cNvSpPr/>
          <p:nvPr/>
        </p:nvSpPr>
        <p:spPr>
          <a:xfrm>
            <a:off x="0" y="0"/>
            <a:ext cx="14630400" cy="8229600"/>
          </a:xfrm>
          <a:prstGeom prst="rect">
            <a:avLst/>
          </a:prstGeom>
          <a:solidFill>
            <a:srgbClr val="FFFCFA"/>
          </a:solidFill>
          <a:ln/>
        </p:spPr>
        <p:txBody>
          <a:bodyPr/>
          <a:lstStyle/>
          <a:p>
            <a:endParaRPr lang="en-US"/>
          </a:p>
        </p:txBody>
      </p:sp>
      <p:sp>
        <p:nvSpPr>
          <p:cNvPr id="4" name="Text 2"/>
          <p:cNvSpPr/>
          <p:nvPr/>
        </p:nvSpPr>
        <p:spPr>
          <a:xfrm>
            <a:off x="2037993" y="972860"/>
            <a:ext cx="6083141"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Taste of Asia in New Delhi</a:t>
            </a:r>
            <a:endParaRPr lang="en-US" sz="4374" dirty="0"/>
          </a:p>
        </p:txBody>
      </p:sp>
      <p:sp>
        <p:nvSpPr>
          <p:cNvPr id="5" name="Text 3"/>
          <p:cNvSpPr/>
          <p:nvPr/>
        </p:nvSpPr>
        <p:spPr>
          <a:xfrm>
            <a:off x="2037993" y="2222659"/>
            <a:ext cx="305693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Introducing New Cuisines</a:t>
            </a:r>
            <a:endParaRPr lang="en-US" sz="2187" dirty="0"/>
          </a:p>
        </p:txBody>
      </p:sp>
      <p:sp>
        <p:nvSpPr>
          <p:cNvPr id="6" name="Text 4"/>
          <p:cNvSpPr/>
          <p:nvPr/>
        </p:nvSpPr>
        <p:spPr>
          <a:xfrm>
            <a:off x="2037993" y="2792016"/>
            <a:ext cx="3156347" cy="4264819"/>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To address the underrepresentation of Southeast Asian cuisines like Vietnamese and Korean, we're launching a "Taste of Asia" festival that will feature a new menu of authentic dishes from these regions. This will allow our customers to explore and discover the vibrant flavors of these emerging culinary trends.</a:t>
            </a:r>
            <a:endParaRPr lang="en-US" sz="1750" dirty="0"/>
          </a:p>
        </p:txBody>
      </p:sp>
      <p:sp>
        <p:nvSpPr>
          <p:cNvPr id="7" name="Text 5"/>
          <p:cNvSpPr/>
          <p:nvPr/>
        </p:nvSpPr>
        <p:spPr>
          <a:xfrm>
            <a:off x="5743932" y="2222659"/>
            <a:ext cx="3156347" cy="694373"/>
          </a:xfrm>
          <a:prstGeom prst="rect">
            <a:avLst/>
          </a:prstGeom>
          <a:noFill/>
          <a:ln/>
        </p:spPr>
        <p:txBody>
          <a:bodyPr wrap="squar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Collaborating with Influencers</a:t>
            </a:r>
            <a:endParaRPr lang="en-US" sz="2187" dirty="0"/>
          </a:p>
        </p:txBody>
      </p:sp>
      <p:sp>
        <p:nvSpPr>
          <p:cNvPr id="8" name="Text 6"/>
          <p:cNvSpPr/>
          <p:nvPr/>
        </p:nvSpPr>
        <p:spPr>
          <a:xfrm>
            <a:off x="5743932" y="3139202"/>
            <a:ext cx="3156347" cy="3554016"/>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To enhance the visibility of this new menu, we'll be partnering with local influencers who specialize in Asian cuisine. Their expertise and social media reach will help us effectively promote the festival and drive excitement among our target audience.</a:t>
            </a:r>
            <a:endParaRPr lang="en-US" sz="1750" dirty="0"/>
          </a:p>
        </p:txBody>
      </p:sp>
      <p:sp>
        <p:nvSpPr>
          <p:cNvPr id="9" name="Text 7"/>
          <p:cNvSpPr/>
          <p:nvPr/>
        </p:nvSpPr>
        <p:spPr>
          <a:xfrm>
            <a:off x="9449872" y="2222659"/>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Hands-on Experiences</a:t>
            </a:r>
            <a:endParaRPr lang="en-US" sz="2187" dirty="0"/>
          </a:p>
        </p:txBody>
      </p:sp>
      <p:sp>
        <p:nvSpPr>
          <p:cNvPr id="10" name="Text 8"/>
          <p:cNvSpPr/>
          <p:nvPr/>
        </p:nvSpPr>
        <p:spPr>
          <a:xfrm>
            <a:off x="9449872" y="2792016"/>
            <a:ext cx="3156347" cy="3554016"/>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In addition to the new menu, we'll be hosting cooking classes and tasting events featuring guest chefs from Southeast Asia. These interactive experiences will allow our customers to learn about the cultural traditions and techniques behind these delicious dishes firsthand.</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US"/>
          </a:p>
        </p:txBody>
      </p:sp>
      <p:sp>
        <p:nvSpPr>
          <p:cNvPr id="3" name="Shape 1"/>
          <p:cNvSpPr/>
          <p:nvPr/>
        </p:nvSpPr>
        <p:spPr>
          <a:xfrm>
            <a:off x="0" y="0"/>
            <a:ext cx="14630400" cy="8231743"/>
          </a:xfrm>
          <a:prstGeom prst="rect">
            <a:avLst/>
          </a:prstGeom>
          <a:solidFill>
            <a:srgbClr val="FFFCFA"/>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10980420" y="0"/>
            <a:ext cx="3657600" cy="8231743"/>
          </a:xfrm>
          <a:prstGeom prst="rect">
            <a:avLst/>
          </a:prstGeom>
        </p:spPr>
      </p:pic>
      <p:sp>
        <p:nvSpPr>
          <p:cNvPr id="5" name="Text 2"/>
          <p:cNvSpPr/>
          <p:nvPr/>
        </p:nvSpPr>
        <p:spPr>
          <a:xfrm>
            <a:off x="802005" y="588169"/>
            <a:ext cx="6217325" cy="668298"/>
          </a:xfrm>
          <a:prstGeom prst="rect">
            <a:avLst/>
          </a:prstGeom>
          <a:noFill/>
          <a:ln/>
        </p:spPr>
        <p:txBody>
          <a:bodyPr wrap="none" rtlCol="0" anchor="t"/>
          <a:lstStyle/>
          <a:p>
            <a:pPr marL="0" indent="0">
              <a:lnSpc>
                <a:spcPts val="5263"/>
              </a:lnSpc>
              <a:buNone/>
            </a:pPr>
            <a:r>
              <a:rPr lang="en-US" sz="4210" b="1" dirty="0">
                <a:solidFill>
                  <a:srgbClr val="443728"/>
                </a:solidFill>
                <a:latin typeface="Crimson Pro" pitchFamily="34" charset="0"/>
                <a:ea typeface="Crimson Pro" pitchFamily="34" charset="-122"/>
                <a:cs typeface="Crimson Pro" pitchFamily="34" charset="-120"/>
              </a:rPr>
              <a:t>Gourmet Veggie in Mumbai</a:t>
            </a:r>
            <a:endParaRPr lang="en-US" sz="4210" dirty="0"/>
          </a:p>
        </p:txBody>
      </p:sp>
      <p:sp>
        <p:nvSpPr>
          <p:cNvPr id="6" name="Shape 3"/>
          <p:cNvSpPr/>
          <p:nvPr/>
        </p:nvSpPr>
        <p:spPr>
          <a:xfrm>
            <a:off x="802005" y="1744266"/>
            <a:ext cx="481132" cy="481132"/>
          </a:xfrm>
          <a:prstGeom prst="roundRect">
            <a:avLst>
              <a:gd name="adj" fmla="val 20004"/>
            </a:avLst>
          </a:prstGeom>
          <a:solidFill>
            <a:srgbClr val="EBE2E0"/>
          </a:solidFill>
          <a:ln w="7620">
            <a:solidFill>
              <a:srgbClr val="D1C8C6"/>
            </a:solidFill>
            <a:prstDash val="solid"/>
          </a:ln>
        </p:spPr>
        <p:txBody>
          <a:bodyPr/>
          <a:lstStyle/>
          <a:p>
            <a:endParaRPr lang="en-US"/>
          </a:p>
        </p:txBody>
      </p:sp>
      <p:sp>
        <p:nvSpPr>
          <p:cNvPr id="7" name="Text 4"/>
          <p:cNvSpPr/>
          <p:nvPr/>
        </p:nvSpPr>
        <p:spPr>
          <a:xfrm>
            <a:off x="982504" y="1784271"/>
            <a:ext cx="120015" cy="401003"/>
          </a:xfrm>
          <a:prstGeom prst="rect">
            <a:avLst/>
          </a:prstGeom>
          <a:noFill/>
          <a:ln/>
        </p:spPr>
        <p:txBody>
          <a:bodyPr wrap="none" rtlCol="0" anchor="t"/>
          <a:lstStyle/>
          <a:p>
            <a:pPr marL="0" indent="0" algn="ctr">
              <a:lnSpc>
                <a:spcPts val="3158"/>
              </a:lnSpc>
              <a:buNone/>
            </a:pPr>
            <a:r>
              <a:rPr lang="en-US" sz="2526" b="1" dirty="0">
                <a:solidFill>
                  <a:srgbClr val="443728"/>
                </a:solidFill>
                <a:latin typeface="Crimson Pro" pitchFamily="34" charset="0"/>
                <a:ea typeface="Crimson Pro" pitchFamily="34" charset="-122"/>
                <a:cs typeface="Crimson Pro" pitchFamily="34" charset="-120"/>
              </a:rPr>
              <a:t>1</a:t>
            </a:r>
            <a:endParaRPr lang="en-US" sz="2526" dirty="0"/>
          </a:p>
        </p:txBody>
      </p:sp>
      <p:sp>
        <p:nvSpPr>
          <p:cNvPr id="8" name="Text 5"/>
          <p:cNvSpPr/>
          <p:nvPr/>
        </p:nvSpPr>
        <p:spPr>
          <a:xfrm>
            <a:off x="1496973" y="1817727"/>
            <a:ext cx="3653671" cy="334089"/>
          </a:xfrm>
          <a:prstGeom prst="rect">
            <a:avLst/>
          </a:prstGeom>
          <a:noFill/>
          <a:ln/>
        </p:spPr>
        <p:txBody>
          <a:bodyPr wrap="none" rtlCol="0" anchor="t"/>
          <a:lstStyle/>
          <a:p>
            <a:pPr marL="0" indent="0">
              <a:lnSpc>
                <a:spcPts val="2631"/>
              </a:lnSpc>
              <a:buNone/>
            </a:pPr>
            <a:r>
              <a:rPr lang="en-US" sz="2105" b="1" dirty="0">
                <a:solidFill>
                  <a:srgbClr val="443728"/>
                </a:solidFill>
                <a:latin typeface="Crimson Pro" pitchFamily="34" charset="0"/>
                <a:ea typeface="Crimson Pro" pitchFamily="34" charset="-122"/>
                <a:cs typeface="Crimson Pro" pitchFamily="34" charset="-120"/>
              </a:rPr>
              <a:t>Sophisticated Vegetarian Dining</a:t>
            </a:r>
            <a:endParaRPr lang="en-US" sz="2105" dirty="0"/>
          </a:p>
        </p:txBody>
      </p:sp>
      <p:sp>
        <p:nvSpPr>
          <p:cNvPr id="9" name="Text 6"/>
          <p:cNvSpPr/>
          <p:nvPr/>
        </p:nvSpPr>
        <p:spPr>
          <a:xfrm>
            <a:off x="1496973" y="2280047"/>
            <a:ext cx="3882509" cy="3078599"/>
          </a:xfrm>
          <a:prstGeom prst="rect">
            <a:avLst/>
          </a:prstGeom>
          <a:noFill/>
          <a:ln/>
        </p:spPr>
        <p:txBody>
          <a:bodyPr wrap="square" rtlCol="0" anchor="t"/>
          <a:lstStyle/>
          <a:p>
            <a:pPr marL="0" indent="0">
              <a:lnSpc>
                <a:spcPts val="2695"/>
              </a:lnSpc>
              <a:buNone/>
            </a:pPr>
            <a:r>
              <a:rPr lang="en-US" sz="1684" dirty="0">
                <a:solidFill>
                  <a:srgbClr val="443728"/>
                </a:solidFill>
                <a:latin typeface="Open Sans" pitchFamily="34" charset="0"/>
                <a:ea typeface="Open Sans" pitchFamily="34" charset="-122"/>
                <a:cs typeface="Open Sans" pitchFamily="34" charset="-120"/>
              </a:rPr>
              <a:t>To address the lack of high-end vegetarian dining options in Mumbai, we're introducing a "Gourmet Veggie" menu that offers sophisticated vegetarian dishes made with organic and locally sourced ingredients. This will cater to the growing demand for upscale, health-conscious dining experiences.</a:t>
            </a:r>
            <a:endParaRPr lang="en-US" sz="1684" dirty="0"/>
          </a:p>
        </p:txBody>
      </p:sp>
      <p:sp>
        <p:nvSpPr>
          <p:cNvPr id="10" name="Shape 7"/>
          <p:cNvSpPr/>
          <p:nvPr/>
        </p:nvSpPr>
        <p:spPr>
          <a:xfrm>
            <a:off x="5593318" y="1744266"/>
            <a:ext cx="481132" cy="481132"/>
          </a:xfrm>
          <a:prstGeom prst="roundRect">
            <a:avLst>
              <a:gd name="adj" fmla="val 20004"/>
            </a:avLst>
          </a:prstGeom>
          <a:solidFill>
            <a:srgbClr val="EBE2E0"/>
          </a:solidFill>
          <a:ln w="7620">
            <a:solidFill>
              <a:srgbClr val="D1C8C6"/>
            </a:solidFill>
            <a:prstDash val="solid"/>
          </a:ln>
        </p:spPr>
        <p:txBody>
          <a:bodyPr/>
          <a:lstStyle/>
          <a:p>
            <a:endParaRPr lang="en-US"/>
          </a:p>
        </p:txBody>
      </p:sp>
      <p:sp>
        <p:nvSpPr>
          <p:cNvPr id="11" name="Text 8"/>
          <p:cNvSpPr/>
          <p:nvPr/>
        </p:nvSpPr>
        <p:spPr>
          <a:xfrm>
            <a:off x="5752028" y="1784271"/>
            <a:ext cx="163592" cy="401003"/>
          </a:xfrm>
          <a:prstGeom prst="rect">
            <a:avLst/>
          </a:prstGeom>
          <a:noFill/>
          <a:ln/>
        </p:spPr>
        <p:txBody>
          <a:bodyPr wrap="none" rtlCol="0" anchor="t"/>
          <a:lstStyle/>
          <a:p>
            <a:pPr marL="0" indent="0" algn="ctr">
              <a:lnSpc>
                <a:spcPts val="3158"/>
              </a:lnSpc>
              <a:buNone/>
            </a:pPr>
            <a:r>
              <a:rPr lang="en-US" sz="2526" b="1" dirty="0">
                <a:solidFill>
                  <a:srgbClr val="443728"/>
                </a:solidFill>
                <a:latin typeface="Crimson Pro" pitchFamily="34" charset="0"/>
                <a:ea typeface="Crimson Pro" pitchFamily="34" charset="-122"/>
                <a:cs typeface="Crimson Pro" pitchFamily="34" charset="-120"/>
              </a:rPr>
              <a:t>2</a:t>
            </a:r>
            <a:endParaRPr lang="en-US" sz="2526" dirty="0"/>
          </a:p>
        </p:txBody>
      </p:sp>
      <p:sp>
        <p:nvSpPr>
          <p:cNvPr id="12" name="Text 9"/>
          <p:cNvSpPr/>
          <p:nvPr/>
        </p:nvSpPr>
        <p:spPr>
          <a:xfrm>
            <a:off x="6288286" y="1817727"/>
            <a:ext cx="3606760" cy="334089"/>
          </a:xfrm>
          <a:prstGeom prst="rect">
            <a:avLst/>
          </a:prstGeom>
          <a:noFill/>
          <a:ln/>
        </p:spPr>
        <p:txBody>
          <a:bodyPr wrap="none" rtlCol="0" anchor="t"/>
          <a:lstStyle/>
          <a:p>
            <a:pPr marL="0" indent="0">
              <a:lnSpc>
                <a:spcPts val="2631"/>
              </a:lnSpc>
              <a:buNone/>
            </a:pPr>
            <a:r>
              <a:rPr lang="en-US" sz="2105" b="1" dirty="0">
                <a:solidFill>
                  <a:srgbClr val="443728"/>
                </a:solidFill>
                <a:latin typeface="Crimson Pro" pitchFamily="34" charset="0"/>
                <a:ea typeface="Crimson Pro" pitchFamily="34" charset="-122"/>
                <a:cs typeface="Crimson Pro" pitchFamily="34" charset="-120"/>
              </a:rPr>
              <a:t>Targeted Social Media Outreach</a:t>
            </a:r>
            <a:endParaRPr lang="en-US" sz="2105" dirty="0"/>
          </a:p>
        </p:txBody>
      </p:sp>
      <p:sp>
        <p:nvSpPr>
          <p:cNvPr id="13" name="Text 10"/>
          <p:cNvSpPr/>
          <p:nvPr/>
        </p:nvSpPr>
        <p:spPr>
          <a:xfrm>
            <a:off x="6288286" y="2280047"/>
            <a:ext cx="3882509" cy="2394466"/>
          </a:xfrm>
          <a:prstGeom prst="rect">
            <a:avLst/>
          </a:prstGeom>
          <a:noFill/>
          <a:ln/>
        </p:spPr>
        <p:txBody>
          <a:bodyPr wrap="square" rtlCol="0" anchor="t"/>
          <a:lstStyle/>
          <a:p>
            <a:pPr marL="0" indent="0">
              <a:lnSpc>
                <a:spcPts val="2695"/>
              </a:lnSpc>
              <a:buNone/>
            </a:pPr>
            <a:r>
              <a:rPr lang="en-US" sz="1684" dirty="0">
                <a:solidFill>
                  <a:srgbClr val="443728"/>
                </a:solidFill>
                <a:latin typeface="Open Sans" pitchFamily="34" charset="0"/>
                <a:ea typeface="Open Sans" pitchFamily="34" charset="-122"/>
                <a:cs typeface="Open Sans" pitchFamily="34" charset="-120"/>
              </a:rPr>
              <a:t>We'll be using targeted ads on social media platforms frequented by vegetarians and health-conscious groups to effectively promote the new "Gourmet Veggie" menu and drive awareness among our target audience.</a:t>
            </a:r>
            <a:endParaRPr lang="en-US" sz="1684" dirty="0"/>
          </a:p>
        </p:txBody>
      </p:sp>
      <p:sp>
        <p:nvSpPr>
          <p:cNvPr id="14" name="Shape 11"/>
          <p:cNvSpPr/>
          <p:nvPr/>
        </p:nvSpPr>
        <p:spPr>
          <a:xfrm>
            <a:off x="802005" y="5739527"/>
            <a:ext cx="481132" cy="481132"/>
          </a:xfrm>
          <a:prstGeom prst="roundRect">
            <a:avLst>
              <a:gd name="adj" fmla="val 20004"/>
            </a:avLst>
          </a:prstGeom>
          <a:solidFill>
            <a:srgbClr val="EBE2E0"/>
          </a:solidFill>
          <a:ln w="7620">
            <a:solidFill>
              <a:srgbClr val="D1C8C6"/>
            </a:solidFill>
            <a:prstDash val="solid"/>
          </a:ln>
        </p:spPr>
        <p:txBody>
          <a:bodyPr/>
          <a:lstStyle/>
          <a:p>
            <a:endParaRPr lang="en-US"/>
          </a:p>
        </p:txBody>
      </p:sp>
      <p:sp>
        <p:nvSpPr>
          <p:cNvPr id="15" name="Text 12"/>
          <p:cNvSpPr/>
          <p:nvPr/>
        </p:nvSpPr>
        <p:spPr>
          <a:xfrm>
            <a:off x="964168" y="5779532"/>
            <a:ext cx="156686" cy="401003"/>
          </a:xfrm>
          <a:prstGeom prst="rect">
            <a:avLst/>
          </a:prstGeom>
          <a:noFill/>
          <a:ln/>
        </p:spPr>
        <p:txBody>
          <a:bodyPr wrap="none" rtlCol="0" anchor="t"/>
          <a:lstStyle/>
          <a:p>
            <a:pPr marL="0" indent="0" algn="ctr">
              <a:lnSpc>
                <a:spcPts val="3158"/>
              </a:lnSpc>
              <a:buNone/>
            </a:pPr>
            <a:r>
              <a:rPr lang="en-US" sz="2526" b="1" dirty="0">
                <a:solidFill>
                  <a:srgbClr val="443728"/>
                </a:solidFill>
                <a:latin typeface="Crimson Pro" pitchFamily="34" charset="0"/>
                <a:ea typeface="Crimson Pro" pitchFamily="34" charset="-122"/>
                <a:cs typeface="Crimson Pro" pitchFamily="34" charset="-120"/>
              </a:rPr>
              <a:t>3</a:t>
            </a:r>
            <a:endParaRPr lang="en-US" sz="2526" dirty="0"/>
          </a:p>
        </p:txBody>
      </p:sp>
      <p:sp>
        <p:nvSpPr>
          <p:cNvPr id="16" name="Text 13"/>
          <p:cNvSpPr/>
          <p:nvPr/>
        </p:nvSpPr>
        <p:spPr>
          <a:xfrm>
            <a:off x="1496973" y="5812988"/>
            <a:ext cx="3073122" cy="334089"/>
          </a:xfrm>
          <a:prstGeom prst="rect">
            <a:avLst/>
          </a:prstGeom>
          <a:noFill/>
          <a:ln/>
        </p:spPr>
        <p:txBody>
          <a:bodyPr wrap="none" rtlCol="0" anchor="t"/>
          <a:lstStyle/>
          <a:p>
            <a:pPr marL="0" indent="0">
              <a:lnSpc>
                <a:spcPts val="2631"/>
              </a:lnSpc>
              <a:buNone/>
            </a:pPr>
            <a:r>
              <a:rPr lang="en-US" sz="2105" b="1" dirty="0">
                <a:solidFill>
                  <a:srgbClr val="443728"/>
                </a:solidFill>
                <a:latin typeface="Crimson Pro" pitchFamily="34" charset="0"/>
                <a:ea typeface="Crimson Pro" pitchFamily="34" charset="-122"/>
                <a:cs typeface="Crimson Pro" pitchFamily="34" charset="-120"/>
              </a:rPr>
              <a:t>Farm-to-Table Experiences</a:t>
            </a:r>
            <a:endParaRPr lang="en-US" sz="2105" dirty="0"/>
          </a:p>
        </p:txBody>
      </p:sp>
      <p:sp>
        <p:nvSpPr>
          <p:cNvPr id="17" name="Text 14"/>
          <p:cNvSpPr/>
          <p:nvPr/>
        </p:nvSpPr>
        <p:spPr>
          <a:xfrm>
            <a:off x="1496973" y="6275308"/>
            <a:ext cx="8673822" cy="1368266"/>
          </a:xfrm>
          <a:prstGeom prst="rect">
            <a:avLst/>
          </a:prstGeom>
          <a:noFill/>
          <a:ln/>
        </p:spPr>
        <p:txBody>
          <a:bodyPr wrap="square" rtlCol="0" anchor="t"/>
          <a:lstStyle/>
          <a:p>
            <a:pPr marL="0" indent="0">
              <a:lnSpc>
                <a:spcPts val="2695"/>
              </a:lnSpc>
              <a:buNone/>
            </a:pPr>
            <a:r>
              <a:rPr lang="en-US" sz="1684" dirty="0">
                <a:solidFill>
                  <a:srgbClr val="443728"/>
                </a:solidFill>
                <a:latin typeface="Open Sans" pitchFamily="34" charset="0"/>
                <a:ea typeface="Open Sans" pitchFamily="34" charset="-122"/>
                <a:cs typeface="Open Sans" pitchFamily="34" charset="-120"/>
              </a:rPr>
              <a:t>To further enhance the connection between our customers and the ingredients used in our dishes, we'll be organizing farm-to-table events where customers can visit local farms and then dine on a special menu featuring the very ingredients they saw being grown and harvested.</a:t>
            </a:r>
            <a:endParaRPr lang="en-US" sz="168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US"/>
          </a:p>
        </p:txBody>
      </p:sp>
      <p:sp>
        <p:nvSpPr>
          <p:cNvPr id="3" name="Shape 1"/>
          <p:cNvSpPr/>
          <p:nvPr/>
        </p:nvSpPr>
        <p:spPr>
          <a:xfrm>
            <a:off x="0" y="0"/>
            <a:ext cx="14630400" cy="8229600"/>
          </a:xfrm>
          <a:prstGeom prst="rect">
            <a:avLst/>
          </a:prstGeom>
          <a:solidFill>
            <a:srgbClr val="FFFCFA"/>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5121831" y="871538"/>
            <a:ext cx="4930021" cy="529233"/>
          </a:xfrm>
          <a:prstGeom prst="rect">
            <a:avLst/>
          </a:prstGeom>
          <a:noFill/>
          <a:ln/>
        </p:spPr>
        <p:txBody>
          <a:bodyPr wrap="none" rtlCol="0" anchor="t"/>
          <a:lstStyle/>
          <a:p>
            <a:pPr marL="0" indent="0">
              <a:lnSpc>
                <a:spcPts val="4167"/>
              </a:lnSpc>
              <a:buNone/>
            </a:pPr>
            <a:r>
              <a:rPr lang="en-US" sz="3334" b="1" dirty="0">
                <a:solidFill>
                  <a:srgbClr val="443728"/>
                </a:solidFill>
                <a:latin typeface="Crimson Pro" pitchFamily="34" charset="0"/>
                <a:ea typeface="Crimson Pro" pitchFamily="34" charset="-122"/>
                <a:cs typeface="Crimson Pro" pitchFamily="34" charset="-120"/>
              </a:rPr>
              <a:t>Smart Dine-In in Bangalore</a:t>
            </a:r>
            <a:endParaRPr lang="en-US" sz="3334" dirty="0"/>
          </a:p>
        </p:txBody>
      </p:sp>
      <p:sp>
        <p:nvSpPr>
          <p:cNvPr id="6" name="Shape 3"/>
          <p:cNvSpPr/>
          <p:nvPr/>
        </p:nvSpPr>
        <p:spPr>
          <a:xfrm>
            <a:off x="5358884" y="1654731"/>
            <a:ext cx="33814" cy="5703213"/>
          </a:xfrm>
          <a:prstGeom prst="roundRect">
            <a:avLst>
              <a:gd name="adj" fmla="val 225378"/>
            </a:avLst>
          </a:prstGeom>
          <a:solidFill>
            <a:srgbClr val="D1C8C6"/>
          </a:solidFill>
          <a:ln/>
        </p:spPr>
        <p:txBody>
          <a:bodyPr/>
          <a:lstStyle/>
          <a:p>
            <a:endParaRPr lang="en-US"/>
          </a:p>
        </p:txBody>
      </p:sp>
      <p:sp>
        <p:nvSpPr>
          <p:cNvPr id="7" name="Shape 4"/>
          <p:cNvSpPr/>
          <p:nvPr/>
        </p:nvSpPr>
        <p:spPr>
          <a:xfrm>
            <a:off x="5566291" y="1960602"/>
            <a:ext cx="592693" cy="33814"/>
          </a:xfrm>
          <a:prstGeom prst="roundRect">
            <a:avLst>
              <a:gd name="adj" fmla="val 225378"/>
            </a:avLst>
          </a:prstGeom>
          <a:solidFill>
            <a:srgbClr val="D1C8C6"/>
          </a:solidFill>
          <a:ln/>
        </p:spPr>
        <p:txBody>
          <a:bodyPr/>
          <a:lstStyle/>
          <a:p>
            <a:endParaRPr lang="en-US"/>
          </a:p>
        </p:txBody>
      </p:sp>
      <p:sp>
        <p:nvSpPr>
          <p:cNvPr id="8" name="Shape 5"/>
          <p:cNvSpPr/>
          <p:nvPr/>
        </p:nvSpPr>
        <p:spPr>
          <a:xfrm>
            <a:off x="5185291" y="1787009"/>
            <a:ext cx="381000" cy="381000"/>
          </a:xfrm>
          <a:prstGeom prst="roundRect">
            <a:avLst>
              <a:gd name="adj" fmla="val 20002"/>
            </a:avLst>
          </a:prstGeom>
          <a:solidFill>
            <a:srgbClr val="EBE2E0"/>
          </a:solidFill>
          <a:ln w="7620">
            <a:solidFill>
              <a:srgbClr val="D1C8C6"/>
            </a:solidFill>
            <a:prstDash val="solid"/>
          </a:ln>
        </p:spPr>
        <p:txBody>
          <a:bodyPr/>
          <a:lstStyle/>
          <a:p>
            <a:endParaRPr lang="en-US"/>
          </a:p>
        </p:txBody>
      </p:sp>
      <p:sp>
        <p:nvSpPr>
          <p:cNvPr id="9" name="Text 6"/>
          <p:cNvSpPr/>
          <p:nvPr/>
        </p:nvSpPr>
        <p:spPr>
          <a:xfrm>
            <a:off x="5328285" y="1818680"/>
            <a:ext cx="95012" cy="317540"/>
          </a:xfrm>
          <a:prstGeom prst="rect">
            <a:avLst/>
          </a:prstGeom>
          <a:noFill/>
          <a:ln/>
        </p:spPr>
        <p:txBody>
          <a:bodyPr wrap="none" rtlCol="0" anchor="t"/>
          <a:lstStyle/>
          <a:p>
            <a:pPr marL="0" indent="0" algn="ctr">
              <a:lnSpc>
                <a:spcPts val="2500"/>
              </a:lnSpc>
              <a:buNone/>
            </a:pPr>
            <a:r>
              <a:rPr lang="en-US" sz="2000" b="1" dirty="0">
                <a:solidFill>
                  <a:srgbClr val="443728"/>
                </a:solidFill>
                <a:latin typeface="Crimson Pro" pitchFamily="34" charset="0"/>
                <a:ea typeface="Crimson Pro" pitchFamily="34" charset="-122"/>
                <a:cs typeface="Crimson Pro" pitchFamily="34" charset="-120"/>
              </a:rPr>
              <a:t>1</a:t>
            </a:r>
            <a:endParaRPr lang="en-US" sz="2000" dirty="0"/>
          </a:p>
        </p:txBody>
      </p:sp>
      <p:sp>
        <p:nvSpPr>
          <p:cNvPr id="10" name="Text 7"/>
          <p:cNvSpPr/>
          <p:nvPr/>
        </p:nvSpPr>
        <p:spPr>
          <a:xfrm>
            <a:off x="6307217" y="1824038"/>
            <a:ext cx="2636520" cy="264557"/>
          </a:xfrm>
          <a:prstGeom prst="rect">
            <a:avLst/>
          </a:prstGeom>
          <a:noFill/>
          <a:ln/>
        </p:spPr>
        <p:txBody>
          <a:bodyPr wrap="none" rtlCol="0" anchor="t"/>
          <a:lstStyle/>
          <a:p>
            <a:pPr marL="0" indent="0" algn="l">
              <a:lnSpc>
                <a:spcPts val="2084"/>
              </a:lnSpc>
              <a:buNone/>
            </a:pPr>
            <a:r>
              <a:rPr lang="en-US" sz="1667" b="1" dirty="0">
                <a:solidFill>
                  <a:srgbClr val="443728"/>
                </a:solidFill>
                <a:latin typeface="Crimson Pro" pitchFamily="34" charset="0"/>
                <a:ea typeface="Crimson Pro" pitchFamily="34" charset="-122"/>
                <a:cs typeface="Crimson Pro" pitchFamily="34" charset="-120"/>
              </a:rPr>
              <a:t>Integrated Digital Experience</a:t>
            </a:r>
            <a:endParaRPr lang="en-US" sz="1667" dirty="0"/>
          </a:p>
        </p:txBody>
      </p:sp>
      <p:sp>
        <p:nvSpPr>
          <p:cNvPr id="11" name="Text 8"/>
          <p:cNvSpPr/>
          <p:nvPr/>
        </p:nvSpPr>
        <p:spPr>
          <a:xfrm>
            <a:off x="6307217" y="2190155"/>
            <a:ext cx="6858833" cy="1083469"/>
          </a:xfrm>
          <a:prstGeom prst="rect">
            <a:avLst/>
          </a:prstGeom>
          <a:noFill/>
          <a:ln/>
        </p:spPr>
        <p:txBody>
          <a:bodyPr wrap="square" rtlCol="0" anchor="t"/>
          <a:lstStyle/>
          <a:p>
            <a:pPr marL="0" indent="0" algn="l">
              <a:lnSpc>
                <a:spcPts val="2134"/>
              </a:lnSpc>
              <a:buNone/>
            </a:pPr>
            <a:r>
              <a:rPr lang="en-US" sz="1334" dirty="0">
                <a:solidFill>
                  <a:srgbClr val="443728"/>
                </a:solidFill>
                <a:latin typeface="Open Sans" pitchFamily="34" charset="0"/>
                <a:ea typeface="Open Sans" pitchFamily="34" charset="-122"/>
                <a:cs typeface="Open Sans" pitchFamily="34" charset="-120"/>
              </a:rPr>
              <a:t>To cater to the tech-savvy customers in Bangalore, we're introducing a "Smart Dine-In" experience that allows customers to order from digital menus, customize their dishes interactively, and pay via a dedicated app. This will provide a seamless and integrated dining experience that appeals to our digitally-savvy target audience.</a:t>
            </a:r>
            <a:endParaRPr lang="en-US" sz="1334" dirty="0"/>
          </a:p>
        </p:txBody>
      </p:sp>
      <p:sp>
        <p:nvSpPr>
          <p:cNvPr id="12" name="Shape 9"/>
          <p:cNvSpPr/>
          <p:nvPr/>
        </p:nvSpPr>
        <p:spPr>
          <a:xfrm>
            <a:off x="5566291" y="3918109"/>
            <a:ext cx="592693" cy="33814"/>
          </a:xfrm>
          <a:prstGeom prst="roundRect">
            <a:avLst>
              <a:gd name="adj" fmla="val 225378"/>
            </a:avLst>
          </a:prstGeom>
          <a:solidFill>
            <a:srgbClr val="D1C8C6"/>
          </a:solidFill>
          <a:ln/>
        </p:spPr>
        <p:txBody>
          <a:bodyPr/>
          <a:lstStyle/>
          <a:p>
            <a:endParaRPr lang="en-US"/>
          </a:p>
        </p:txBody>
      </p:sp>
      <p:sp>
        <p:nvSpPr>
          <p:cNvPr id="13" name="Shape 10"/>
          <p:cNvSpPr/>
          <p:nvPr/>
        </p:nvSpPr>
        <p:spPr>
          <a:xfrm>
            <a:off x="5185291" y="3744516"/>
            <a:ext cx="381000" cy="381000"/>
          </a:xfrm>
          <a:prstGeom prst="roundRect">
            <a:avLst>
              <a:gd name="adj" fmla="val 20002"/>
            </a:avLst>
          </a:prstGeom>
          <a:solidFill>
            <a:srgbClr val="EBE2E0"/>
          </a:solidFill>
          <a:ln w="7620">
            <a:solidFill>
              <a:srgbClr val="D1C8C6"/>
            </a:solidFill>
            <a:prstDash val="solid"/>
          </a:ln>
        </p:spPr>
        <p:txBody>
          <a:bodyPr/>
          <a:lstStyle/>
          <a:p>
            <a:endParaRPr lang="en-US"/>
          </a:p>
        </p:txBody>
      </p:sp>
      <p:sp>
        <p:nvSpPr>
          <p:cNvPr id="14" name="Text 11"/>
          <p:cNvSpPr/>
          <p:nvPr/>
        </p:nvSpPr>
        <p:spPr>
          <a:xfrm>
            <a:off x="5311021" y="3776186"/>
            <a:ext cx="129540" cy="317540"/>
          </a:xfrm>
          <a:prstGeom prst="rect">
            <a:avLst/>
          </a:prstGeom>
          <a:noFill/>
          <a:ln/>
        </p:spPr>
        <p:txBody>
          <a:bodyPr wrap="none" rtlCol="0" anchor="t"/>
          <a:lstStyle/>
          <a:p>
            <a:pPr marL="0" indent="0" algn="ctr">
              <a:lnSpc>
                <a:spcPts val="2500"/>
              </a:lnSpc>
              <a:buNone/>
            </a:pPr>
            <a:r>
              <a:rPr lang="en-US" sz="2000" b="1" dirty="0">
                <a:solidFill>
                  <a:srgbClr val="443728"/>
                </a:solidFill>
                <a:latin typeface="Crimson Pro" pitchFamily="34" charset="0"/>
                <a:ea typeface="Crimson Pro" pitchFamily="34" charset="-122"/>
                <a:cs typeface="Crimson Pro" pitchFamily="34" charset="-120"/>
              </a:rPr>
              <a:t>2</a:t>
            </a:r>
            <a:endParaRPr lang="en-US" sz="2000" dirty="0"/>
          </a:p>
        </p:txBody>
      </p:sp>
      <p:sp>
        <p:nvSpPr>
          <p:cNvPr id="15" name="Text 12"/>
          <p:cNvSpPr/>
          <p:nvPr/>
        </p:nvSpPr>
        <p:spPr>
          <a:xfrm>
            <a:off x="6307217" y="3781544"/>
            <a:ext cx="2322671" cy="264557"/>
          </a:xfrm>
          <a:prstGeom prst="rect">
            <a:avLst/>
          </a:prstGeom>
          <a:noFill/>
          <a:ln/>
        </p:spPr>
        <p:txBody>
          <a:bodyPr wrap="none" rtlCol="0" anchor="t"/>
          <a:lstStyle/>
          <a:p>
            <a:pPr marL="0" indent="0" algn="l">
              <a:lnSpc>
                <a:spcPts val="2084"/>
              </a:lnSpc>
              <a:buNone/>
            </a:pPr>
            <a:r>
              <a:rPr lang="en-US" sz="1667" b="1" dirty="0">
                <a:solidFill>
                  <a:srgbClr val="443728"/>
                </a:solidFill>
                <a:latin typeface="Crimson Pro" pitchFamily="34" charset="0"/>
                <a:ea typeface="Crimson Pro" pitchFamily="34" charset="-122"/>
                <a:cs typeface="Crimson Pro" pitchFamily="34" charset="-120"/>
              </a:rPr>
              <a:t>Promotional Partnerships</a:t>
            </a:r>
            <a:endParaRPr lang="en-US" sz="1667" dirty="0"/>
          </a:p>
        </p:txBody>
      </p:sp>
      <p:sp>
        <p:nvSpPr>
          <p:cNvPr id="16" name="Text 13"/>
          <p:cNvSpPr/>
          <p:nvPr/>
        </p:nvSpPr>
        <p:spPr>
          <a:xfrm>
            <a:off x="6307217" y="4147661"/>
            <a:ext cx="6858833" cy="1083469"/>
          </a:xfrm>
          <a:prstGeom prst="rect">
            <a:avLst/>
          </a:prstGeom>
          <a:noFill/>
          <a:ln/>
        </p:spPr>
        <p:txBody>
          <a:bodyPr wrap="square" rtlCol="0" anchor="t"/>
          <a:lstStyle/>
          <a:p>
            <a:pPr marL="0" indent="0" algn="l">
              <a:lnSpc>
                <a:spcPts val="2134"/>
              </a:lnSpc>
              <a:buNone/>
            </a:pPr>
            <a:r>
              <a:rPr lang="en-US" sz="1334" dirty="0">
                <a:solidFill>
                  <a:srgbClr val="443728"/>
                </a:solidFill>
                <a:latin typeface="Open Sans" pitchFamily="34" charset="0"/>
                <a:ea typeface="Open Sans" pitchFamily="34" charset="-122"/>
                <a:cs typeface="Open Sans" pitchFamily="34" charset="-120"/>
              </a:rPr>
              <a:t>To further enhance the visibility of our "Smart Dine-In" experience, we'll be partnering with local tech companies and startups to offer promotional offers that can be availed through app-based bookings. This will help us tap into the tech-focused community in Bangalore and drive adoption of our digital dining features.</a:t>
            </a:r>
            <a:endParaRPr lang="en-US" sz="1334" dirty="0"/>
          </a:p>
        </p:txBody>
      </p:sp>
      <p:sp>
        <p:nvSpPr>
          <p:cNvPr id="17" name="Shape 14"/>
          <p:cNvSpPr/>
          <p:nvPr/>
        </p:nvSpPr>
        <p:spPr>
          <a:xfrm>
            <a:off x="5566291" y="5875615"/>
            <a:ext cx="592693" cy="33814"/>
          </a:xfrm>
          <a:prstGeom prst="roundRect">
            <a:avLst>
              <a:gd name="adj" fmla="val 225378"/>
            </a:avLst>
          </a:prstGeom>
          <a:solidFill>
            <a:srgbClr val="D1C8C6"/>
          </a:solidFill>
          <a:ln/>
        </p:spPr>
        <p:txBody>
          <a:bodyPr/>
          <a:lstStyle/>
          <a:p>
            <a:endParaRPr lang="en-US"/>
          </a:p>
        </p:txBody>
      </p:sp>
      <p:sp>
        <p:nvSpPr>
          <p:cNvPr id="18" name="Shape 15"/>
          <p:cNvSpPr/>
          <p:nvPr/>
        </p:nvSpPr>
        <p:spPr>
          <a:xfrm>
            <a:off x="5185291" y="5702022"/>
            <a:ext cx="381000" cy="381000"/>
          </a:xfrm>
          <a:prstGeom prst="roundRect">
            <a:avLst>
              <a:gd name="adj" fmla="val 20002"/>
            </a:avLst>
          </a:prstGeom>
          <a:solidFill>
            <a:srgbClr val="EBE2E0"/>
          </a:solidFill>
          <a:ln w="7620">
            <a:solidFill>
              <a:srgbClr val="D1C8C6"/>
            </a:solidFill>
            <a:prstDash val="solid"/>
          </a:ln>
        </p:spPr>
        <p:txBody>
          <a:bodyPr/>
          <a:lstStyle/>
          <a:p>
            <a:endParaRPr lang="en-US"/>
          </a:p>
        </p:txBody>
      </p:sp>
      <p:sp>
        <p:nvSpPr>
          <p:cNvPr id="19" name="Text 16"/>
          <p:cNvSpPr/>
          <p:nvPr/>
        </p:nvSpPr>
        <p:spPr>
          <a:xfrm>
            <a:off x="5313759" y="5733693"/>
            <a:ext cx="124063" cy="317540"/>
          </a:xfrm>
          <a:prstGeom prst="rect">
            <a:avLst/>
          </a:prstGeom>
          <a:noFill/>
          <a:ln/>
        </p:spPr>
        <p:txBody>
          <a:bodyPr wrap="none" rtlCol="0" anchor="t"/>
          <a:lstStyle/>
          <a:p>
            <a:pPr marL="0" indent="0" algn="ctr">
              <a:lnSpc>
                <a:spcPts val="2500"/>
              </a:lnSpc>
              <a:buNone/>
            </a:pPr>
            <a:r>
              <a:rPr lang="en-US" sz="2000" b="1" dirty="0">
                <a:solidFill>
                  <a:srgbClr val="443728"/>
                </a:solidFill>
                <a:latin typeface="Crimson Pro" pitchFamily="34" charset="0"/>
                <a:ea typeface="Crimson Pro" pitchFamily="34" charset="-122"/>
                <a:cs typeface="Crimson Pro" pitchFamily="34" charset="-120"/>
              </a:rPr>
              <a:t>3</a:t>
            </a:r>
            <a:endParaRPr lang="en-US" sz="2000" dirty="0"/>
          </a:p>
        </p:txBody>
      </p:sp>
      <p:sp>
        <p:nvSpPr>
          <p:cNvPr id="20" name="Text 17"/>
          <p:cNvSpPr/>
          <p:nvPr/>
        </p:nvSpPr>
        <p:spPr>
          <a:xfrm>
            <a:off x="6307217" y="5739051"/>
            <a:ext cx="2737723" cy="264557"/>
          </a:xfrm>
          <a:prstGeom prst="rect">
            <a:avLst/>
          </a:prstGeom>
          <a:noFill/>
          <a:ln/>
        </p:spPr>
        <p:txBody>
          <a:bodyPr wrap="none" rtlCol="0" anchor="t"/>
          <a:lstStyle/>
          <a:p>
            <a:pPr marL="0" indent="0" algn="l">
              <a:lnSpc>
                <a:spcPts val="2084"/>
              </a:lnSpc>
              <a:buNone/>
            </a:pPr>
            <a:r>
              <a:rPr lang="en-US" sz="1667" b="1" dirty="0">
                <a:solidFill>
                  <a:srgbClr val="443728"/>
                </a:solidFill>
                <a:latin typeface="Crimson Pro" pitchFamily="34" charset="0"/>
                <a:ea typeface="Crimson Pro" pitchFamily="34" charset="-122"/>
                <a:cs typeface="Crimson Pro" pitchFamily="34" charset="-120"/>
              </a:rPr>
              <a:t>Immersive Dining Experiences</a:t>
            </a:r>
            <a:endParaRPr lang="en-US" sz="1667" dirty="0"/>
          </a:p>
        </p:txBody>
      </p:sp>
      <p:sp>
        <p:nvSpPr>
          <p:cNvPr id="21" name="Text 18"/>
          <p:cNvSpPr/>
          <p:nvPr/>
        </p:nvSpPr>
        <p:spPr>
          <a:xfrm>
            <a:off x="6307217" y="6105168"/>
            <a:ext cx="6858833" cy="1083469"/>
          </a:xfrm>
          <a:prstGeom prst="rect">
            <a:avLst/>
          </a:prstGeom>
          <a:noFill/>
          <a:ln/>
        </p:spPr>
        <p:txBody>
          <a:bodyPr wrap="square" rtlCol="0" anchor="t"/>
          <a:lstStyle/>
          <a:p>
            <a:pPr marL="0" indent="0" algn="l">
              <a:lnSpc>
                <a:spcPts val="2134"/>
              </a:lnSpc>
              <a:buNone/>
            </a:pPr>
            <a:r>
              <a:rPr lang="en-US" sz="1334" dirty="0">
                <a:solidFill>
                  <a:srgbClr val="443728"/>
                </a:solidFill>
                <a:latin typeface="Open Sans" pitchFamily="34" charset="0"/>
                <a:ea typeface="Open Sans" pitchFamily="34" charset="-122"/>
                <a:cs typeface="Open Sans" pitchFamily="34" charset="-120"/>
              </a:rPr>
              <a:t>In addition to the digital features, we'll be setting up periodic theme nights that use augmented reality to enhance the dining experience, such as a "Virtual Chef" night where customers can interact with a digital chef while enjoying their meal. These innovative experiences will further differentiate our offering in the Bangalore market.</a:t>
            </a:r>
            <a:endParaRPr lang="en-US" sz="133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US"/>
          </a:p>
        </p:txBody>
      </p:sp>
      <p:sp>
        <p:nvSpPr>
          <p:cNvPr id="3" name="Shape 1"/>
          <p:cNvSpPr/>
          <p:nvPr/>
        </p:nvSpPr>
        <p:spPr>
          <a:xfrm>
            <a:off x="0" y="0"/>
            <a:ext cx="14630400" cy="8229600"/>
          </a:xfrm>
          <a:prstGeom prst="rect">
            <a:avLst/>
          </a:prstGeom>
          <a:solidFill>
            <a:srgbClr val="FFFCFA"/>
          </a:solidFill>
          <a:ln/>
        </p:spPr>
        <p:txBody>
          <a:bodyPr/>
          <a:lstStyle/>
          <a:p>
            <a:endParaRPr lang="en-US"/>
          </a:p>
        </p:txBody>
      </p:sp>
      <p:sp>
        <p:nvSpPr>
          <p:cNvPr id="4" name="Text 2"/>
          <p:cNvSpPr/>
          <p:nvPr/>
        </p:nvSpPr>
        <p:spPr>
          <a:xfrm>
            <a:off x="2037993" y="1672471"/>
            <a:ext cx="7569398"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Common Elements Across Cities</a:t>
            </a:r>
            <a:endParaRPr lang="en-US" sz="4374" dirty="0"/>
          </a:p>
        </p:txBody>
      </p:sp>
      <p:pic>
        <p:nvPicPr>
          <p:cNvPr id="5" name="Image 0" descr="preencoded.png"/>
          <p:cNvPicPr>
            <a:picLocks noChangeAspect="1"/>
          </p:cNvPicPr>
          <p:nvPr/>
        </p:nvPicPr>
        <p:blipFill>
          <a:blip r:embed="rId3"/>
          <a:stretch>
            <a:fillRect/>
          </a:stretch>
        </p:blipFill>
        <p:spPr>
          <a:xfrm>
            <a:off x="2037993" y="2811185"/>
            <a:ext cx="555427" cy="555427"/>
          </a:xfrm>
          <a:prstGeom prst="rect">
            <a:avLst/>
          </a:prstGeom>
        </p:spPr>
      </p:pic>
      <p:sp>
        <p:nvSpPr>
          <p:cNvPr id="6" name="Text 3"/>
          <p:cNvSpPr/>
          <p:nvPr/>
        </p:nvSpPr>
        <p:spPr>
          <a:xfrm>
            <a:off x="2037993" y="3588782"/>
            <a:ext cx="2388632" cy="694373"/>
          </a:xfrm>
          <a:prstGeom prst="rect">
            <a:avLst/>
          </a:prstGeom>
          <a:noFill/>
          <a:ln/>
        </p:spPr>
        <p:txBody>
          <a:bodyPr wrap="squar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Social Media Campaigns</a:t>
            </a:r>
            <a:endParaRPr lang="en-US" sz="2187" dirty="0"/>
          </a:p>
        </p:txBody>
      </p:sp>
      <p:sp>
        <p:nvSpPr>
          <p:cNvPr id="7" name="Text 4"/>
          <p:cNvSpPr/>
          <p:nvPr/>
        </p:nvSpPr>
        <p:spPr>
          <a:xfrm>
            <a:off x="2037993" y="4416385"/>
            <a:ext cx="2388632" cy="1421606"/>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Tailored ads for each city's campaign, emphasizing unique selling propositions.</a:t>
            </a:r>
            <a:endParaRPr lang="en-US" sz="1750" dirty="0"/>
          </a:p>
        </p:txBody>
      </p:sp>
      <p:pic>
        <p:nvPicPr>
          <p:cNvPr id="8" name="Image 1" descr="preencoded.png"/>
          <p:cNvPicPr>
            <a:picLocks noChangeAspect="1"/>
          </p:cNvPicPr>
          <p:nvPr/>
        </p:nvPicPr>
        <p:blipFill>
          <a:blip r:embed="rId4"/>
          <a:stretch>
            <a:fillRect/>
          </a:stretch>
        </p:blipFill>
        <p:spPr>
          <a:xfrm>
            <a:off x="4759881" y="2811185"/>
            <a:ext cx="555427" cy="555427"/>
          </a:xfrm>
          <a:prstGeom prst="rect">
            <a:avLst/>
          </a:prstGeom>
        </p:spPr>
      </p:pic>
      <p:sp>
        <p:nvSpPr>
          <p:cNvPr id="9" name="Text 5"/>
          <p:cNvSpPr/>
          <p:nvPr/>
        </p:nvSpPr>
        <p:spPr>
          <a:xfrm>
            <a:off x="4759881" y="3588782"/>
            <a:ext cx="2388632"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Email Marketing</a:t>
            </a:r>
            <a:endParaRPr lang="en-US" sz="2187" dirty="0"/>
          </a:p>
        </p:txBody>
      </p:sp>
      <p:sp>
        <p:nvSpPr>
          <p:cNvPr id="10" name="Text 6"/>
          <p:cNvSpPr/>
          <p:nvPr/>
        </p:nvSpPr>
        <p:spPr>
          <a:xfrm>
            <a:off x="4759881" y="4069199"/>
            <a:ext cx="2388632" cy="2487811"/>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Segmented emails that announce new features, menus, or events, with personalized offers based on past dining history.</a:t>
            </a:r>
            <a:endParaRPr lang="en-US" sz="1750" dirty="0"/>
          </a:p>
        </p:txBody>
      </p:sp>
      <p:pic>
        <p:nvPicPr>
          <p:cNvPr id="11" name="Image 2" descr="preencoded.png"/>
          <p:cNvPicPr>
            <a:picLocks noChangeAspect="1"/>
          </p:cNvPicPr>
          <p:nvPr/>
        </p:nvPicPr>
        <p:blipFill>
          <a:blip r:embed="rId5"/>
          <a:stretch>
            <a:fillRect/>
          </a:stretch>
        </p:blipFill>
        <p:spPr>
          <a:xfrm>
            <a:off x="7481768" y="2811185"/>
            <a:ext cx="555427" cy="555427"/>
          </a:xfrm>
          <a:prstGeom prst="rect">
            <a:avLst/>
          </a:prstGeom>
        </p:spPr>
      </p:pic>
      <p:sp>
        <p:nvSpPr>
          <p:cNvPr id="12" name="Text 7"/>
          <p:cNvSpPr/>
          <p:nvPr/>
        </p:nvSpPr>
        <p:spPr>
          <a:xfrm>
            <a:off x="7481768" y="3588782"/>
            <a:ext cx="2388632" cy="694373"/>
          </a:xfrm>
          <a:prstGeom prst="rect">
            <a:avLst/>
          </a:prstGeom>
          <a:noFill/>
          <a:ln/>
        </p:spPr>
        <p:txBody>
          <a:bodyPr wrap="squar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Community Engagement</a:t>
            </a:r>
            <a:endParaRPr lang="en-US" sz="2187" dirty="0"/>
          </a:p>
        </p:txBody>
      </p:sp>
      <p:sp>
        <p:nvSpPr>
          <p:cNvPr id="13" name="Text 8"/>
          <p:cNvSpPr/>
          <p:nvPr/>
        </p:nvSpPr>
        <p:spPr>
          <a:xfrm>
            <a:off x="7481768" y="4416385"/>
            <a:ext cx="2388632" cy="2132409"/>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Sponsor local events to gain visibility and encourage feedback through digital platforms to refine offerings.</a:t>
            </a:r>
            <a:endParaRPr lang="en-US" sz="1750" dirty="0"/>
          </a:p>
        </p:txBody>
      </p:sp>
      <p:pic>
        <p:nvPicPr>
          <p:cNvPr id="14" name="Image 3" descr="preencoded.png"/>
          <p:cNvPicPr>
            <a:picLocks noChangeAspect="1"/>
          </p:cNvPicPr>
          <p:nvPr/>
        </p:nvPicPr>
        <p:blipFill>
          <a:blip r:embed="rId6"/>
          <a:stretch>
            <a:fillRect/>
          </a:stretch>
        </p:blipFill>
        <p:spPr>
          <a:xfrm>
            <a:off x="10203656" y="2811185"/>
            <a:ext cx="555427" cy="555427"/>
          </a:xfrm>
          <a:prstGeom prst="rect">
            <a:avLst/>
          </a:prstGeom>
        </p:spPr>
      </p:pic>
      <p:sp>
        <p:nvSpPr>
          <p:cNvPr id="15" name="Text 9"/>
          <p:cNvSpPr/>
          <p:nvPr/>
        </p:nvSpPr>
        <p:spPr>
          <a:xfrm>
            <a:off x="10203656" y="3588782"/>
            <a:ext cx="2388751"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Interactive Content</a:t>
            </a:r>
            <a:endParaRPr lang="en-US" sz="2187" dirty="0"/>
          </a:p>
        </p:txBody>
      </p:sp>
      <p:sp>
        <p:nvSpPr>
          <p:cNvPr id="16" name="Text 10"/>
          <p:cNvSpPr/>
          <p:nvPr/>
        </p:nvSpPr>
        <p:spPr>
          <a:xfrm>
            <a:off x="10203656" y="4069199"/>
            <a:ext cx="2388751" cy="2487811"/>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Develop virtual tours, behind-the-scenes videos, and tech feature demos to highlight the unique attributes of each campaign.</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US"/>
          </a:p>
        </p:txBody>
      </p:sp>
      <p:sp>
        <p:nvSpPr>
          <p:cNvPr id="3" name="Shape 1"/>
          <p:cNvSpPr/>
          <p:nvPr/>
        </p:nvSpPr>
        <p:spPr>
          <a:xfrm>
            <a:off x="0" y="0"/>
            <a:ext cx="14630400" cy="8229600"/>
          </a:xfrm>
          <a:prstGeom prst="rect">
            <a:avLst/>
          </a:prstGeom>
          <a:solidFill>
            <a:srgbClr val="FFFCFA"/>
          </a:solidFill>
          <a:ln/>
        </p:spPr>
        <p:txBody>
          <a:bodyPr/>
          <a:lstStyle/>
          <a:p>
            <a:endParaRPr lang="en-US"/>
          </a:p>
        </p:txBody>
      </p:sp>
      <p:sp>
        <p:nvSpPr>
          <p:cNvPr id="4" name="Text 2"/>
          <p:cNvSpPr/>
          <p:nvPr/>
        </p:nvSpPr>
        <p:spPr>
          <a:xfrm>
            <a:off x="2037993" y="1653778"/>
            <a:ext cx="7000399"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Exclusive Tastings in Mumbai</a:t>
            </a:r>
            <a:endParaRPr lang="en-US" sz="4374" dirty="0"/>
          </a:p>
        </p:txBody>
      </p:sp>
      <p:sp>
        <p:nvSpPr>
          <p:cNvPr id="5" name="Shape 3"/>
          <p:cNvSpPr/>
          <p:nvPr/>
        </p:nvSpPr>
        <p:spPr>
          <a:xfrm>
            <a:off x="2037993" y="2792492"/>
            <a:ext cx="5166122" cy="3783211"/>
          </a:xfrm>
          <a:prstGeom prst="roundRect">
            <a:avLst>
              <a:gd name="adj" fmla="val 2643"/>
            </a:avLst>
          </a:prstGeom>
          <a:solidFill>
            <a:srgbClr val="EBE2E0"/>
          </a:solidFill>
          <a:ln w="7620">
            <a:solidFill>
              <a:srgbClr val="D1C8C6"/>
            </a:solidFill>
            <a:prstDash val="solid"/>
          </a:ln>
        </p:spPr>
        <p:txBody>
          <a:bodyPr/>
          <a:lstStyle/>
          <a:p>
            <a:endParaRPr lang="en-US"/>
          </a:p>
        </p:txBody>
      </p:sp>
      <p:sp>
        <p:nvSpPr>
          <p:cNvPr id="6" name="Text 4"/>
          <p:cNvSpPr/>
          <p:nvPr/>
        </p:nvSpPr>
        <p:spPr>
          <a:xfrm>
            <a:off x="2267783" y="3022283"/>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Building Buzz</a:t>
            </a:r>
            <a:endParaRPr lang="en-US" sz="2187" dirty="0"/>
          </a:p>
        </p:txBody>
      </p:sp>
      <p:sp>
        <p:nvSpPr>
          <p:cNvPr id="7" name="Text 5"/>
          <p:cNvSpPr/>
          <p:nvPr/>
        </p:nvSpPr>
        <p:spPr>
          <a:xfrm>
            <a:off x="2267783" y="3502700"/>
            <a:ext cx="4706541" cy="2843213"/>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To generate excitement and word-of-mouth for the new "Gourmet Veggie" menu in Mumbai, we'll be hosting an exclusive tasting event for food critics and bloggers. This will allow us to showcase the quality and creativity of our vegetarian dishes and gain valuable endorsements from influential voices in the industry.</a:t>
            </a:r>
            <a:endParaRPr lang="en-US" sz="1750" dirty="0"/>
          </a:p>
        </p:txBody>
      </p:sp>
      <p:sp>
        <p:nvSpPr>
          <p:cNvPr id="8" name="Shape 6"/>
          <p:cNvSpPr/>
          <p:nvPr/>
        </p:nvSpPr>
        <p:spPr>
          <a:xfrm>
            <a:off x="7426285" y="2792492"/>
            <a:ext cx="5166122" cy="3783211"/>
          </a:xfrm>
          <a:prstGeom prst="roundRect">
            <a:avLst>
              <a:gd name="adj" fmla="val 2643"/>
            </a:avLst>
          </a:prstGeom>
          <a:solidFill>
            <a:srgbClr val="EBE2E0"/>
          </a:solidFill>
          <a:ln w="7620">
            <a:solidFill>
              <a:srgbClr val="D1C8C6"/>
            </a:solidFill>
            <a:prstDash val="solid"/>
          </a:ln>
        </p:spPr>
        <p:txBody>
          <a:bodyPr/>
          <a:lstStyle/>
          <a:p>
            <a:endParaRPr lang="en-US"/>
          </a:p>
        </p:txBody>
      </p:sp>
      <p:sp>
        <p:nvSpPr>
          <p:cNvPr id="9" name="Text 7"/>
          <p:cNvSpPr/>
          <p:nvPr/>
        </p:nvSpPr>
        <p:spPr>
          <a:xfrm>
            <a:off x="7656076" y="3022283"/>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Referral Rewards</a:t>
            </a:r>
            <a:endParaRPr lang="en-US" sz="2187" dirty="0"/>
          </a:p>
        </p:txBody>
      </p:sp>
      <p:sp>
        <p:nvSpPr>
          <p:cNvPr id="10" name="Text 8"/>
          <p:cNvSpPr/>
          <p:nvPr/>
        </p:nvSpPr>
        <p:spPr>
          <a:xfrm>
            <a:off x="7656076" y="3502700"/>
            <a:ext cx="4706541" cy="2843213"/>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In addition to the exclusive tasting event, we'll be implementing a referral program that encourages our diners to spread the word about the "Gourmet Veggie" menu. By offering discounts to both the referrer and the referee, we can leverage our existing customer base to drive new trial and repeat visits.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US"/>
          </a:p>
        </p:txBody>
      </p:sp>
      <p:sp>
        <p:nvSpPr>
          <p:cNvPr id="3" name="Shape 1"/>
          <p:cNvSpPr/>
          <p:nvPr/>
        </p:nvSpPr>
        <p:spPr>
          <a:xfrm>
            <a:off x="0" y="0"/>
            <a:ext cx="14630400" cy="8229600"/>
          </a:xfrm>
          <a:prstGeom prst="rect">
            <a:avLst/>
          </a:prstGeom>
          <a:solidFill>
            <a:srgbClr val="FFFCFA"/>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4456748" y="587097"/>
            <a:ext cx="8314968" cy="665917"/>
          </a:xfrm>
          <a:prstGeom prst="rect">
            <a:avLst/>
          </a:prstGeom>
          <a:noFill/>
          <a:ln/>
        </p:spPr>
        <p:txBody>
          <a:bodyPr wrap="none" rtlCol="0" anchor="t"/>
          <a:lstStyle/>
          <a:p>
            <a:pPr marL="0" indent="0">
              <a:lnSpc>
                <a:spcPts val="5244"/>
              </a:lnSpc>
              <a:buNone/>
            </a:pPr>
            <a:r>
              <a:rPr lang="en-US" sz="4195" b="1" dirty="0">
                <a:solidFill>
                  <a:srgbClr val="443728"/>
                </a:solidFill>
                <a:latin typeface="Crimson Pro" pitchFamily="34" charset="0"/>
                <a:ea typeface="Crimson Pro" pitchFamily="34" charset="-122"/>
                <a:cs typeface="Crimson Pro" pitchFamily="34" charset="-120"/>
              </a:rPr>
              <a:t>Introductory Discounts in New Delhi</a:t>
            </a:r>
            <a:endParaRPr lang="en-US" sz="4195" dirty="0"/>
          </a:p>
        </p:txBody>
      </p:sp>
      <p:pic>
        <p:nvPicPr>
          <p:cNvPr id="6" name="Image 1" descr="preencoded.png"/>
          <p:cNvPicPr>
            <a:picLocks noChangeAspect="1"/>
          </p:cNvPicPr>
          <p:nvPr/>
        </p:nvPicPr>
        <p:blipFill>
          <a:blip r:embed="rId4"/>
          <a:stretch>
            <a:fillRect/>
          </a:stretch>
        </p:blipFill>
        <p:spPr>
          <a:xfrm>
            <a:off x="4456748" y="1572578"/>
            <a:ext cx="1065490" cy="1909643"/>
          </a:xfrm>
          <a:prstGeom prst="rect">
            <a:avLst/>
          </a:prstGeom>
        </p:spPr>
      </p:pic>
      <p:sp>
        <p:nvSpPr>
          <p:cNvPr id="7" name="Text 3"/>
          <p:cNvSpPr/>
          <p:nvPr/>
        </p:nvSpPr>
        <p:spPr>
          <a:xfrm>
            <a:off x="5841802" y="1785580"/>
            <a:ext cx="2663904" cy="332899"/>
          </a:xfrm>
          <a:prstGeom prst="rect">
            <a:avLst/>
          </a:prstGeom>
          <a:noFill/>
          <a:ln/>
        </p:spPr>
        <p:txBody>
          <a:bodyPr wrap="none" rtlCol="0" anchor="t"/>
          <a:lstStyle/>
          <a:p>
            <a:pPr marL="0" indent="0" algn="l">
              <a:lnSpc>
                <a:spcPts val="2622"/>
              </a:lnSpc>
              <a:buNone/>
            </a:pPr>
            <a:r>
              <a:rPr lang="en-US" sz="2098" b="1" dirty="0">
                <a:solidFill>
                  <a:srgbClr val="443728"/>
                </a:solidFill>
                <a:latin typeface="Crimson Pro" pitchFamily="34" charset="0"/>
                <a:ea typeface="Crimson Pro" pitchFamily="34" charset="-122"/>
                <a:cs typeface="Crimson Pro" pitchFamily="34" charset="-120"/>
              </a:rPr>
              <a:t>New Menu Launch</a:t>
            </a:r>
            <a:endParaRPr lang="en-US" sz="2098" dirty="0"/>
          </a:p>
        </p:txBody>
      </p:sp>
      <p:sp>
        <p:nvSpPr>
          <p:cNvPr id="8" name="Text 4"/>
          <p:cNvSpPr/>
          <p:nvPr/>
        </p:nvSpPr>
        <p:spPr>
          <a:xfrm>
            <a:off x="5841802" y="2246233"/>
            <a:ext cx="7989451" cy="1022985"/>
          </a:xfrm>
          <a:prstGeom prst="rect">
            <a:avLst/>
          </a:prstGeom>
          <a:noFill/>
          <a:ln/>
        </p:spPr>
        <p:txBody>
          <a:bodyPr wrap="square" rtlCol="0" anchor="t"/>
          <a:lstStyle/>
          <a:p>
            <a:pPr marL="0" indent="0" algn="l">
              <a:lnSpc>
                <a:spcPts val="2685"/>
              </a:lnSpc>
              <a:buNone/>
            </a:pPr>
            <a:r>
              <a:rPr lang="en-US" sz="1678" dirty="0">
                <a:solidFill>
                  <a:srgbClr val="443728"/>
                </a:solidFill>
                <a:latin typeface="Open Sans" pitchFamily="34" charset="0"/>
                <a:ea typeface="Open Sans" pitchFamily="34" charset="-122"/>
                <a:cs typeface="Open Sans" pitchFamily="34" charset="-120"/>
              </a:rPr>
              <a:t>To introduce the "Taste of Asia" festival and the new Vietnamese and Korean dishes to our customers in New Delhi, we'll be offering introductory discounts on the menu during the first month.</a:t>
            </a:r>
            <a:endParaRPr lang="en-US" sz="1678" dirty="0"/>
          </a:p>
        </p:txBody>
      </p:sp>
      <p:pic>
        <p:nvPicPr>
          <p:cNvPr id="9" name="Image 2" descr="preencoded.png"/>
          <p:cNvPicPr>
            <a:picLocks noChangeAspect="1"/>
          </p:cNvPicPr>
          <p:nvPr/>
        </p:nvPicPr>
        <p:blipFill>
          <a:blip r:embed="rId5"/>
          <a:stretch>
            <a:fillRect/>
          </a:stretch>
        </p:blipFill>
        <p:spPr>
          <a:xfrm>
            <a:off x="4456748" y="3482221"/>
            <a:ext cx="1065490" cy="2250638"/>
          </a:xfrm>
          <a:prstGeom prst="rect">
            <a:avLst/>
          </a:prstGeom>
        </p:spPr>
      </p:pic>
      <p:sp>
        <p:nvSpPr>
          <p:cNvPr id="10" name="Text 5"/>
          <p:cNvSpPr/>
          <p:nvPr/>
        </p:nvSpPr>
        <p:spPr>
          <a:xfrm>
            <a:off x="5841802" y="3695224"/>
            <a:ext cx="2663904" cy="332899"/>
          </a:xfrm>
          <a:prstGeom prst="rect">
            <a:avLst/>
          </a:prstGeom>
          <a:noFill/>
          <a:ln/>
        </p:spPr>
        <p:txBody>
          <a:bodyPr wrap="none" rtlCol="0" anchor="t"/>
          <a:lstStyle/>
          <a:p>
            <a:pPr marL="0" indent="0" algn="l">
              <a:lnSpc>
                <a:spcPts val="2622"/>
              </a:lnSpc>
              <a:buNone/>
            </a:pPr>
            <a:r>
              <a:rPr lang="en-US" sz="2098" b="1" dirty="0">
                <a:solidFill>
                  <a:srgbClr val="443728"/>
                </a:solidFill>
                <a:latin typeface="Crimson Pro" pitchFamily="34" charset="0"/>
                <a:ea typeface="Crimson Pro" pitchFamily="34" charset="-122"/>
                <a:cs typeface="Crimson Pro" pitchFamily="34" charset="-120"/>
              </a:rPr>
              <a:t>Loyalty Program</a:t>
            </a:r>
            <a:endParaRPr lang="en-US" sz="2098" dirty="0"/>
          </a:p>
        </p:txBody>
      </p:sp>
      <p:sp>
        <p:nvSpPr>
          <p:cNvPr id="11" name="Text 6"/>
          <p:cNvSpPr/>
          <p:nvPr/>
        </p:nvSpPr>
        <p:spPr>
          <a:xfrm>
            <a:off x="5841802" y="4155877"/>
            <a:ext cx="7989451" cy="1363980"/>
          </a:xfrm>
          <a:prstGeom prst="rect">
            <a:avLst/>
          </a:prstGeom>
          <a:noFill/>
          <a:ln/>
        </p:spPr>
        <p:txBody>
          <a:bodyPr wrap="square" rtlCol="0" anchor="t"/>
          <a:lstStyle/>
          <a:p>
            <a:pPr marL="0" indent="0" algn="l">
              <a:lnSpc>
                <a:spcPts val="2685"/>
              </a:lnSpc>
              <a:buNone/>
            </a:pPr>
            <a:r>
              <a:rPr lang="en-US" sz="1678" dirty="0">
                <a:solidFill>
                  <a:srgbClr val="443728"/>
                </a:solidFill>
                <a:latin typeface="Open Sans" pitchFamily="34" charset="0"/>
                <a:ea typeface="Open Sans" pitchFamily="34" charset="-122"/>
                <a:cs typeface="Open Sans" pitchFamily="34" charset="-120"/>
              </a:rPr>
              <a:t>Alongside the discounts, we'll be implementing a point-based loyalty program where diners can earn points for trying the new menu items. These points can then be redeemed against future visits, encouraging repeat business and deeper engagement with the "Taste of Asia" offerings.</a:t>
            </a:r>
            <a:endParaRPr lang="en-US" sz="1678" dirty="0"/>
          </a:p>
        </p:txBody>
      </p:sp>
      <p:pic>
        <p:nvPicPr>
          <p:cNvPr id="12" name="Image 3" descr="preencoded.png"/>
          <p:cNvPicPr>
            <a:picLocks noChangeAspect="1"/>
          </p:cNvPicPr>
          <p:nvPr/>
        </p:nvPicPr>
        <p:blipFill>
          <a:blip r:embed="rId6"/>
          <a:stretch>
            <a:fillRect/>
          </a:stretch>
        </p:blipFill>
        <p:spPr>
          <a:xfrm>
            <a:off x="4456748" y="5732859"/>
            <a:ext cx="1065490" cy="1909643"/>
          </a:xfrm>
          <a:prstGeom prst="rect">
            <a:avLst/>
          </a:prstGeom>
        </p:spPr>
      </p:pic>
      <p:sp>
        <p:nvSpPr>
          <p:cNvPr id="13" name="Text 7"/>
          <p:cNvSpPr/>
          <p:nvPr/>
        </p:nvSpPr>
        <p:spPr>
          <a:xfrm>
            <a:off x="5841802" y="5945862"/>
            <a:ext cx="2663904" cy="332899"/>
          </a:xfrm>
          <a:prstGeom prst="rect">
            <a:avLst/>
          </a:prstGeom>
          <a:noFill/>
          <a:ln/>
        </p:spPr>
        <p:txBody>
          <a:bodyPr wrap="none" rtlCol="0" anchor="t"/>
          <a:lstStyle/>
          <a:p>
            <a:pPr marL="0" indent="0" algn="l">
              <a:lnSpc>
                <a:spcPts val="2622"/>
              </a:lnSpc>
              <a:buNone/>
            </a:pPr>
            <a:r>
              <a:rPr lang="en-US" sz="2098" b="1" dirty="0">
                <a:solidFill>
                  <a:srgbClr val="443728"/>
                </a:solidFill>
                <a:latin typeface="Crimson Pro" pitchFamily="34" charset="0"/>
                <a:ea typeface="Crimson Pro" pitchFamily="34" charset="-122"/>
                <a:cs typeface="Crimson Pro" pitchFamily="34" charset="-120"/>
              </a:rPr>
              <a:t>Sustained Excitement</a:t>
            </a:r>
            <a:endParaRPr lang="en-US" sz="2098" dirty="0"/>
          </a:p>
        </p:txBody>
      </p:sp>
      <p:sp>
        <p:nvSpPr>
          <p:cNvPr id="14" name="Text 8"/>
          <p:cNvSpPr/>
          <p:nvPr/>
        </p:nvSpPr>
        <p:spPr>
          <a:xfrm>
            <a:off x="5841802" y="6406515"/>
            <a:ext cx="7989451" cy="1022985"/>
          </a:xfrm>
          <a:prstGeom prst="rect">
            <a:avLst/>
          </a:prstGeom>
          <a:noFill/>
          <a:ln/>
        </p:spPr>
        <p:txBody>
          <a:bodyPr wrap="square" rtlCol="0" anchor="t"/>
          <a:lstStyle/>
          <a:p>
            <a:pPr marL="0" indent="0" algn="l">
              <a:lnSpc>
                <a:spcPts val="2685"/>
              </a:lnSpc>
              <a:buNone/>
            </a:pPr>
            <a:r>
              <a:rPr lang="en-US" sz="1678" dirty="0">
                <a:solidFill>
                  <a:srgbClr val="443728"/>
                </a:solidFill>
                <a:latin typeface="Open Sans" pitchFamily="34" charset="0"/>
                <a:ea typeface="Open Sans" pitchFamily="34" charset="-122"/>
                <a:cs typeface="Open Sans" pitchFamily="34" charset="-120"/>
              </a:rPr>
              <a:t>By combining the introductory discounts with the loyalty program, we aim to drive initial trial of the new menu and then sustain long-term interest and engagement from our customers in New Delhi.</a:t>
            </a:r>
            <a:endParaRPr lang="en-US" sz="1678"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US"/>
          </a:p>
        </p:txBody>
      </p:sp>
      <p:sp>
        <p:nvSpPr>
          <p:cNvPr id="3" name="Shape 1"/>
          <p:cNvSpPr/>
          <p:nvPr/>
        </p:nvSpPr>
        <p:spPr>
          <a:xfrm>
            <a:off x="0" y="0"/>
            <a:ext cx="14630400" cy="8229600"/>
          </a:xfrm>
          <a:prstGeom prst="rect">
            <a:avLst/>
          </a:prstGeom>
          <a:solidFill>
            <a:srgbClr val="FFFCFA"/>
          </a:solidFill>
          <a:ln/>
        </p:spPr>
        <p:txBody>
          <a:bodyPr/>
          <a:lstStyle/>
          <a:p>
            <a:endParaRPr lang="en-US"/>
          </a:p>
        </p:txBody>
      </p:sp>
      <p:sp>
        <p:nvSpPr>
          <p:cNvPr id="4" name="Text 2"/>
          <p:cNvSpPr/>
          <p:nvPr/>
        </p:nvSpPr>
        <p:spPr>
          <a:xfrm>
            <a:off x="2037993" y="664250"/>
            <a:ext cx="9996607"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Integrated Digital Experience in Bangalore</a:t>
            </a:r>
            <a:endParaRPr lang="en-US" sz="4374" dirty="0"/>
          </a:p>
        </p:txBody>
      </p:sp>
      <p:sp>
        <p:nvSpPr>
          <p:cNvPr id="5" name="Shape 3"/>
          <p:cNvSpPr/>
          <p:nvPr/>
        </p:nvSpPr>
        <p:spPr>
          <a:xfrm>
            <a:off x="2037993" y="1802963"/>
            <a:ext cx="10554414" cy="5762268"/>
          </a:xfrm>
          <a:prstGeom prst="roundRect">
            <a:avLst>
              <a:gd name="adj" fmla="val 1735"/>
            </a:avLst>
          </a:prstGeom>
          <a:noFill/>
          <a:ln w="7620">
            <a:solidFill>
              <a:srgbClr val="000000">
                <a:alpha val="8000"/>
              </a:srgbClr>
            </a:solidFill>
            <a:prstDash val="solid"/>
          </a:ln>
        </p:spPr>
        <p:txBody>
          <a:bodyPr/>
          <a:lstStyle/>
          <a:p>
            <a:endParaRPr lang="en-US"/>
          </a:p>
        </p:txBody>
      </p:sp>
      <p:sp>
        <p:nvSpPr>
          <p:cNvPr id="6" name="Shape 4"/>
          <p:cNvSpPr/>
          <p:nvPr/>
        </p:nvSpPr>
        <p:spPr>
          <a:xfrm>
            <a:off x="2045613" y="1810583"/>
            <a:ext cx="10539174" cy="1347907"/>
          </a:xfrm>
          <a:prstGeom prst="rect">
            <a:avLst/>
          </a:prstGeom>
          <a:solidFill>
            <a:srgbClr val="FFFFFF">
              <a:alpha val="4000"/>
            </a:srgbClr>
          </a:solidFill>
          <a:ln/>
        </p:spPr>
        <p:txBody>
          <a:bodyPr/>
          <a:lstStyle/>
          <a:p>
            <a:endParaRPr lang="en-US"/>
          </a:p>
        </p:txBody>
      </p:sp>
      <p:sp>
        <p:nvSpPr>
          <p:cNvPr id="7" name="Text 5"/>
          <p:cNvSpPr/>
          <p:nvPr/>
        </p:nvSpPr>
        <p:spPr>
          <a:xfrm>
            <a:off x="2267783" y="1951434"/>
            <a:ext cx="4821436" cy="355402"/>
          </a:xfrm>
          <a:prstGeom prst="rect">
            <a:avLst/>
          </a:prstGeom>
          <a:noFill/>
          <a:ln/>
        </p:spPr>
        <p:txBody>
          <a:bodyPr wrap="non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Digital Menus</a:t>
            </a:r>
            <a:endParaRPr lang="en-US" sz="1750" dirty="0"/>
          </a:p>
        </p:txBody>
      </p:sp>
      <p:sp>
        <p:nvSpPr>
          <p:cNvPr id="8" name="Text 6"/>
          <p:cNvSpPr/>
          <p:nvPr/>
        </p:nvSpPr>
        <p:spPr>
          <a:xfrm>
            <a:off x="7541181" y="1951434"/>
            <a:ext cx="4821436"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Customers can browse and order from interactive digital menus, allowing for a seamless and personalized dining experience.</a:t>
            </a:r>
            <a:endParaRPr lang="en-US" sz="1750" dirty="0"/>
          </a:p>
        </p:txBody>
      </p:sp>
      <p:sp>
        <p:nvSpPr>
          <p:cNvPr id="9" name="Shape 7"/>
          <p:cNvSpPr/>
          <p:nvPr/>
        </p:nvSpPr>
        <p:spPr>
          <a:xfrm>
            <a:off x="2045613" y="3158490"/>
            <a:ext cx="10539174" cy="1347907"/>
          </a:xfrm>
          <a:prstGeom prst="rect">
            <a:avLst/>
          </a:prstGeom>
          <a:solidFill>
            <a:srgbClr val="000000">
              <a:alpha val="4000"/>
            </a:srgbClr>
          </a:solidFill>
          <a:ln/>
        </p:spPr>
        <p:txBody>
          <a:bodyPr/>
          <a:lstStyle/>
          <a:p>
            <a:endParaRPr lang="en-US"/>
          </a:p>
        </p:txBody>
      </p:sp>
      <p:sp>
        <p:nvSpPr>
          <p:cNvPr id="10" name="Text 8"/>
          <p:cNvSpPr/>
          <p:nvPr/>
        </p:nvSpPr>
        <p:spPr>
          <a:xfrm>
            <a:off x="2267783" y="3299341"/>
            <a:ext cx="4821436" cy="355402"/>
          </a:xfrm>
          <a:prstGeom prst="rect">
            <a:avLst/>
          </a:prstGeom>
          <a:noFill/>
          <a:ln/>
        </p:spPr>
        <p:txBody>
          <a:bodyPr wrap="non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Dish Customization</a:t>
            </a:r>
            <a:endParaRPr lang="en-US" sz="1750" dirty="0"/>
          </a:p>
        </p:txBody>
      </p:sp>
      <p:sp>
        <p:nvSpPr>
          <p:cNvPr id="11" name="Text 9"/>
          <p:cNvSpPr/>
          <p:nvPr/>
        </p:nvSpPr>
        <p:spPr>
          <a:xfrm>
            <a:off x="7541181" y="3299341"/>
            <a:ext cx="4821436"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Diners can customize their dishes directly on the digital platform, catering to their specific preferences and dietary requirements.</a:t>
            </a:r>
            <a:endParaRPr lang="en-US" sz="1750" dirty="0"/>
          </a:p>
        </p:txBody>
      </p:sp>
      <p:sp>
        <p:nvSpPr>
          <p:cNvPr id="12" name="Shape 10"/>
          <p:cNvSpPr/>
          <p:nvPr/>
        </p:nvSpPr>
        <p:spPr>
          <a:xfrm>
            <a:off x="2045613" y="4506397"/>
            <a:ext cx="10539174" cy="1347907"/>
          </a:xfrm>
          <a:prstGeom prst="rect">
            <a:avLst/>
          </a:prstGeom>
          <a:solidFill>
            <a:srgbClr val="FFFFFF">
              <a:alpha val="4000"/>
            </a:srgbClr>
          </a:solidFill>
          <a:ln/>
        </p:spPr>
        <p:txBody>
          <a:bodyPr/>
          <a:lstStyle/>
          <a:p>
            <a:endParaRPr lang="en-US"/>
          </a:p>
        </p:txBody>
      </p:sp>
      <p:sp>
        <p:nvSpPr>
          <p:cNvPr id="13" name="Text 11"/>
          <p:cNvSpPr/>
          <p:nvPr/>
        </p:nvSpPr>
        <p:spPr>
          <a:xfrm>
            <a:off x="2267783" y="4647248"/>
            <a:ext cx="4821436" cy="355402"/>
          </a:xfrm>
          <a:prstGeom prst="rect">
            <a:avLst/>
          </a:prstGeom>
          <a:noFill/>
          <a:ln/>
        </p:spPr>
        <p:txBody>
          <a:bodyPr wrap="non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App-based Payments</a:t>
            </a:r>
            <a:endParaRPr lang="en-US" sz="1750" dirty="0"/>
          </a:p>
        </p:txBody>
      </p:sp>
      <p:sp>
        <p:nvSpPr>
          <p:cNvPr id="14" name="Text 12"/>
          <p:cNvSpPr/>
          <p:nvPr/>
        </p:nvSpPr>
        <p:spPr>
          <a:xfrm>
            <a:off x="7541181" y="4647248"/>
            <a:ext cx="4821436"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Customers can conveniently pay for their meals through the dedicated app, eliminating the need for cash or card transactions.</a:t>
            </a:r>
            <a:endParaRPr lang="en-US" sz="1750" dirty="0"/>
          </a:p>
        </p:txBody>
      </p:sp>
      <p:sp>
        <p:nvSpPr>
          <p:cNvPr id="15" name="Shape 13"/>
          <p:cNvSpPr/>
          <p:nvPr/>
        </p:nvSpPr>
        <p:spPr>
          <a:xfrm>
            <a:off x="2045613" y="5854303"/>
            <a:ext cx="10539174" cy="1703308"/>
          </a:xfrm>
          <a:prstGeom prst="rect">
            <a:avLst/>
          </a:prstGeom>
          <a:solidFill>
            <a:srgbClr val="000000">
              <a:alpha val="4000"/>
            </a:srgbClr>
          </a:solidFill>
          <a:ln/>
        </p:spPr>
        <p:txBody>
          <a:bodyPr/>
          <a:lstStyle/>
          <a:p>
            <a:endParaRPr lang="en-US"/>
          </a:p>
        </p:txBody>
      </p:sp>
      <p:sp>
        <p:nvSpPr>
          <p:cNvPr id="16" name="Text 14"/>
          <p:cNvSpPr/>
          <p:nvPr/>
        </p:nvSpPr>
        <p:spPr>
          <a:xfrm>
            <a:off x="2267783" y="5995154"/>
            <a:ext cx="4821436" cy="355402"/>
          </a:xfrm>
          <a:prstGeom prst="rect">
            <a:avLst/>
          </a:prstGeom>
          <a:noFill/>
          <a:ln/>
        </p:spPr>
        <p:txBody>
          <a:bodyPr wrap="non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Augmented Reality</a:t>
            </a:r>
            <a:endParaRPr lang="en-US" sz="1750" dirty="0"/>
          </a:p>
        </p:txBody>
      </p:sp>
      <p:sp>
        <p:nvSpPr>
          <p:cNvPr id="17" name="Text 15"/>
          <p:cNvSpPr/>
          <p:nvPr/>
        </p:nvSpPr>
        <p:spPr>
          <a:xfrm>
            <a:off x="7541181" y="5995154"/>
            <a:ext cx="4821436" cy="1421606"/>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Periodic theme nights will incorporate augmented reality elements, such as a "Virtual Chef" experience, to enhance the dining experience.</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US"/>
          </a:p>
        </p:txBody>
      </p:sp>
      <p:sp>
        <p:nvSpPr>
          <p:cNvPr id="3" name="Shape 1"/>
          <p:cNvSpPr/>
          <p:nvPr/>
        </p:nvSpPr>
        <p:spPr>
          <a:xfrm>
            <a:off x="0" y="0"/>
            <a:ext cx="14630400" cy="8229600"/>
          </a:xfrm>
          <a:prstGeom prst="rect">
            <a:avLst/>
          </a:prstGeom>
          <a:solidFill>
            <a:srgbClr val="FFFCFA"/>
          </a:solidFill>
          <a:ln/>
        </p:spPr>
        <p:txBody>
          <a:bodyPr/>
          <a:lstStyle/>
          <a:p>
            <a:endParaRPr lang="en-US"/>
          </a:p>
        </p:txBody>
      </p:sp>
      <p:sp>
        <p:nvSpPr>
          <p:cNvPr id="4" name="Text 2"/>
          <p:cNvSpPr/>
          <p:nvPr/>
        </p:nvSpPr>
        <p:spPr>
          <a:xfrm>
            <a:off x="4537710" y="3367683"/>
            <a:ext cx="5554980" cy="694373"/>
          </a:xfrm>
          <a:prstGeom prst="rect">
            <a:avLst/>
          </a:prstGeom>
          <a:noFill/>
          <a:ln/>
        </p:spPr>
        <p:txBody>
          <a:bodyPr wrap="none" rtlCol="0" anchor="t"/>
          <a:lstStyle/>
          <a:p>
            <a:pPr marL="0" indent="0" algn="ctr">
              <a:lnSpc>
                <a:spcPts val="5468"/>
              </a:lnSpc>
              <a:buNone/>
            </a:pPr>
            <a:r>
              <a:rPr lang="en-US" sz="8800" b="1" dirty="0">
                <a:solidFill>
                  <a:srgbClr val="443728"/>
                </a:solidFill>
                <a:latin typeface="Crimson Pro" pitchFamily="34" charset="0"/>
                <a:ea typeface="Crimson Pro" pitchFamily="34" charset="-122"/>
                <a:cs typeface="Crimson Pro" pitchFamily="34" charset="-120"/>
              </a:rPr>
              <a:t>Thank You!</a:t>
            </a:r>
            <a:endParaRPr lang="en-US" sz="8800" dirty="0"/>
          </a:p>
        </p:txBody>
      </p:sp>
      <p:sp>
        <p:nvSpPr>
          <p:cNvPr id="5" name="Text 3"/>
          <p:cNvSpPr/>
          <p:nvPr/>
        </p:nvSpPr>
        <p:spPr>
          <a:xfrm>
            <a:off x="2037993" y="4506397"/>
            <a:ext cx="10554414"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920</Words>
  <Application>Microsoft Office PowerPoint</Application>
  <PresentationFormat>Custom</PresentationFormat>
  <Paragraphs>69</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Crimson Pro</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Sameen Khurram</cp:lastModifiedBy>
  <cp:revision>2</cp:revision>
  <dcterms:created xsi:type="dcterms:W3CDTF">2024-04-23T06:22:52Z</dcterms:created>
  <dcterms:modified xsi:type="dcterms:W3CDTF">2024-04-23T06:24:28Z</dcterms:modified>
</cp:coreProperties>
</file>