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8" r:id="rId19"/>
    <p:sldId id="273" r:id="rId20"/>
    <p:sldId id="274" r:id="rId21"/>
    <p:sldId id="275" r:id="rId22"/>
    <p:sldId id="276" r:id="rId23"/>
    <p:sldId id="277" r:id="rId2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zh-CN"/>
              <a:t>模糊计算以及模糊推理</a:t>
            </a:r>
            <a:endParaRPr lang="zh-CN" altLang="zh-CN"/>
          </a:p>
        </p:txBody>
      </p:sp>
      <p:sp>
        <p:nvSpPr>
          <p:cNvPr id="3" name="副标题 2"/>
          <p:cNvSpPr>
            <a:spLocks noGrp="1"/>
          </p:cNvSpPr>
          <p:nvPr>
            <p:ph type="subTitle" idx="1"/>
          </p:nvPr>
        </p:nvSpPr>
        <p:spPr/>
        <p:txBody>
          <a:bodyPr>
            <a:normAutofit lnSpcReduction="20000"/>
          </a:bodyPr>
          <a:p>
            <a:endParaRPr lang="zh-CN" altLang="en-US"/>
          </a:p>
          <a:p>
            <a:endParaRPr lang="zh-CN" altLang="en-US"/>
          </a:p>
          <a:p>
            <a:endParaRPr lang="zh-CN" altLang="en-US"/>
          </a:p>
          <a:p>
            <a:r>
              <a:rPr lang="zh-CN" altLang="en-US"/>
              <a:t>     </a:t>
            </a:r>
            <a:r>
              <a:rPr lang="en-US" altLang="zh-CN"/>
              <a:t>						</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模糊推理</a:t>
            </a:r>
            <a:endParaRPr lang="zh-CN" altLang="en-US"/>
          </a:p>
        </p:txBody>
      </p:sp>
      <p:sp>
        <p:nvSpPr>
          <p:cNvPr id="3" name="内容占位符 2"/>
          <p:cNvSpPr>
            <a:spLocks noGrp="1"/>
          </p:cNvSpPr>
          <p:nvPr>
            <p:ph idx="1"/>
          </p:nvPr>
        </p:nvSpPr>
        <p:spPr/>
        <p:txBody>
          <a:bodyPr>
            <a:normAutofit/>
          </a:bodyPr>
          <a:p>
            <a:r>
              <a:rPr lang="en-US" altLang="zh-CN"/>
              <a:t>    </a:t>
            </a:r>
            <a:r>
              <a:rPr lang="zh-CN" altLang="en-US"/>
              <a:t>当 A = A′且 B = B′时, GMP 就退化为“肯定前提的假言推理”, 它与正向数据驱动推理有密切关系, 在模糊逻辑控制中非常有用。当 B′=</a:t>
            </a:r>
            <a:r>
              <a:rPr lang="en-US" altLang="zh-CN"/>
              <a:t>-</a:t>
            </a:r>
            <a:r>
              <a:rPr lang="zh-CN" altLang="en-US"/>
              <a:t>B 且 A′= </a:t>
            </a:r>
            <a:r>
              <a:rPr lang="en-US" altLang="zh-CN"/>
              <a:t>-</a:t>
            </a:r>
            <a:r>
              <a:rPr lang="zh-CN" altLang="en-US"/>
              <a:t>A 时, GMT 退化为“否定结论的假言推理”,它与反向目标驱动推理有密切关系, 在专家系统 (尤其是医疗诊断) 中非常有用。自从 Zadeh 在近似推理中引入复合推理规则以来, 已提出数十种具有模糊变量的隐含函数, 它们基本上可以分为三类,即模糊合取、模糊析取和模糊蕴涵。以合取、析取和蕴涵等定义为基础, 利用三角范式和三角协范式, 能够产生模糊推理中常 用的模糊蕴涵关系。</a:t>
            </a:r>
            <a:endParaRPr lang="zh-CN" altLang="en-US"/>
          </a:p>
        </p:txBody>
      </p:sp>
      <p:pic>
        <p:nvPicPr>
          <p:cNvPr id="4" name="图片 3" descr="A000220150318F63PPIC"/>
          <p:cNvPicPr>
            <a:picLocks noChangeAspect="1"/>
          </p:cNvPicPr>
          <p:nvPr/>
        </p:nvPicPr>
        <p:blipFill>
          <a:blip r:embed="rId1"/>
          <a:stretch>
            <a:fillRect/>
          </a:stretch>
        </p:blipFill>
        <p:spPr>
          <a:xfrm>
            <a:off x="3686175" y="211455"/>
            <a:ext cx="1205865" cy="16325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模糊推理</a:t>
            </a:r>
            <a:endParaRPr lang="zh-CN" altLang="en-US"/>
          </a:p>
        </p:txBody>
      </p:sp>
      <p:sp>
        <p:nvSpPr>
          <p:cNvPr id="3" name="内容占位符 2"/>
          <p:cNvSpPr>
            <a:spLocks noGrp="1"/>
          </p:cNvSpPr>
          <p:nvPr>
            <p:ph idx="1"/>
          </p:nvPr>
        </p:nvSpPr>
        <p:spPr/>
        <p:txBody>
          <a:bodyPr>
            <a:normAutofit/>
          </a:bodyPr>
          <a:p>
            <a:r>
              <a:rPr lang="zh-CN" altLang="en-US">
                <a:latin typeface="Times New Roman" panose="02020603050405020304" charset="0"/>
              </a:rPr>
              <a:t>定义 4 .10(三角 范式 ) 三角 范式 * 是从 [ 0 , 1 ] × [ 0, 1 ] 到 [ 0, 1 ] 的两位函 数, 即 : [0 ,1 ]×[ 0, 1]→[0 ,1 ], 它包括交、代数积、有界积和强积。对于所有 x, y∈[0, 1 ],有:</a:t>
            </a:r>
            <a:endParaRPr lang="zh-CN" altLang="en-US">
              <a:latin typeface="Times New Roman" panose="02020603050405020304" charset="0"/>
            </a:endParaRPr>
          </a:p>
          <a:p>
            <a:pPr marL="0" indent="0">
              <a:buNone/>
            </a:pPr>
            <a:r>
              <a:rPr lang="zh-CN" altLang="en-US">
                <a:latin typeface="Times New Roman" panose="02020603050405020304" charset="0"/>
              </a:rPr>
              <a:t>交: </a:t>
            </a:r>
            <a:r>
              <a:rPr lang="en-US" altLang="zh-CN">
                <a:latin typeface="Times New Roman" panose="02020603050405020304" charset="0"/>
              </a:rPr>
              <a:t>		</a:t>
            </a:r>
            <a:r>
              <a:rPr lang="zh-CN" altLang="en-US">
                <a:latin typeface="Times New Roman" panose="02020603050405020304" charset="0"/>
              </a:rPr>
              <a:t>x∧ y = min{ x, y}</a:t>
            </a:r>
            <a:endParaRPr lang="zh-CN" altLang="en-US">
              <a:latin typeface="Times New Roman" panose="02020603050405020304" charset="0"/>
            </a:endParaRPr>
          </a:p>
          <a:p>
            <a:pPr marL="0" indent="0">
              <a:buNone/>
            </a:pPr>
            <a:r>
              <a:rPr lang="zh-CN" altLang="en-US">
                <a:latin typeface="Times New Roman" panose="02020603050405020304" charset="0"/>
              </a:rPr>
              <a:t>代数积: </a:t>
            </a:r>
            <a:r>
              <a:rPr lang="en-US" altLang="zh-CN">
                <a:latin typeface="Times New Roman" panose="02020603050405020304" charset="0"/>
              </a:rPr>
              <a:t>	</a:t>
            </a:r>
            <a:r>
              <a:rPr lang="zh-CN" altLang="en-US">
                <a:latin typeface="Times New Roman" panose="02020603050405020304" charset="0"/>
              </a:rPr>
              <a:t>x· y = x y</a:t>
            </a:r>
            <a:endParaRPr lang="zh-CN" altLang="en-US">
              <a:latin typeface="Times New Roman" panose="02020603050405020304" charset="0"/>
            </a:endParaRPr>
          </a:p>
          <a:p>
            <a:pPr marL="0" indent="0">
              <a:buNone/>
            </a:pPr>
            <a:r>
              <a:rPr lang="zh-CN" altLang="en-US">
                <a:latin typeface="Times New Roman" panose="02020603050405020304" charset="0"/>
              </a:rPr>
              <a:t>有界积: </a:t>
            </a:r>
            <a:r>
              <a:rPr lang="en-US" altLang="zh-CN">
                <a:latin typeface="Times New Roman" panose="02020603050405020304" charset="0"/>
              </a:rPr>
              <a:t>	</a:t>
            </a:r>
            <a:r>
              <a:rPr lang="zh-CN" altLang="en-US">
                <a:latin typeface="Times New Roman" panose="02020603050405020304" charset="0"/>
              </a:rPr>
              <a:t>x y = max{0, x + y - 1}    </a:t>
            </a:r>
            <a:endParaRPr lang="zh-CN" altLang="en-US">
              <a:latin typeface="Times New Roman" panose="02020603050405020304" charset="0"/>
            </a:endParaRPr>
          </a:p>
          <a:p>
            <a:pPr marL="0" indent="0">
              <a:buNone/>
            </a:pPr>
            <a:r>
              <a:rPr lang="en-US" altLang="zh-CN">
                <a:latin typeface="Times New Roman" panose="02020603050405020304" charset="0"/>
              </a:rPr>
              <a:t>		</a:t>
            </a:r>
            <a:r>
              <a:rPr lang="zh-CN" altLang="en-US">
                <a:latin typeface="Times New Roman" panose="02020603050405020304" charset="0"/>
              </a:rPr>
              <a:t> </a:t>
            </a:r>
            <a:r>
              <a:rPr lang="zh-CN" altLang="en-US">
                <a:latin typeface="Times New Roman" panose="02020603050405020304" charset="0"/>
                <a:sym typeface="+mn-ea"/>
              </a:rPr>
              <a:t>x , y = 1</a:t>
            </a:r>
            <a:endParaRPr lang="zh-CN" altLang="en-US">
              <a:latin typeface="Times New Roman" panose="02020603050405020304" charset="0"/>
            </a:endParaRPr>
          </a:p>
          <a:p>
            <a:pPr marL="0" indent="0">
              <a:buNone/>
            </a:pPr>
            <a:r>
              <a:rPr lang="zh-CN" altLang="en-US">
                <a:latin typeface="Times New Roman" panose="02020603050405020304" charset="0"/>
              </a:rPr>
              <a:t>强积:</a:t>
            </a:r>
            <a:r>
              <a:rPr lang="en-US" altLang="zh-CN">
                <a:latin typeface="Times New Roman" panose="02020603050405020304" charset="0"/>
              </a:rPr>
              <a:t>		</a:t>
            </a:r>
            <a:r>
              <a:rPr lang="zh-CN" altLang="en-US">
                <a:latin typeface="Times New Roman" panose="02020603050405020304" charset="0"/>
              </a:rPr>
              <a:t> x⊙ y =y,    </a:t>
            </a:r>
            <a:r>
              <a:rPr lang="en-US" altLang="zh-CN">
                <a:latin typeface="Times New Roman" panose="02020603050405020304" charset="0"/>
              </a:rPr>
              <a:t>	 </a:t>
            </a:r>
            <a:r>
              <a:rPr lang="zh-CN" altLang="en-US">
                <a:latin typeface="Times New Roman" panose="02020603050405020304" charset="0"/>
                <a:sym typeface="+mn-ea"/>
              </a:rPr>
              <a:t>x = 1</a:t>
            </a:r>
            <a:r>
              <a:rPr lang="en-US" altLang="zh-CN">
                <a:latin typeface="Times New Roman" panose="02020603050405020304" charset="0"/>
              </a:rPr>
              <a:t>		</a:t>
            </a:r>
            <a:r>
              <a:rPr lang="zh-CN" altLang="en-US">
                <a:latin typeface="Times New Roman" panose="02020603050405020304" charset="0"/>
              </a:rPr>
              <a:t>  </a:t>
            </a:r>
            <a:endParaRPr lang="zh-CN" altLang="en-US">
              <a:latin typeface="Times New Roman" panose="02020603050405020304" charset="0"/>
            </a:endParaRPr>
          </a:p>
          <a:p>
            <a:pPr marL="0" indent="0">
              <a:buNone/>
            </a:pPr>
            <a:r>
              <a:rPr lang="en-US" altLang="zh-CN">
                <a:latin typeface="Times New Roman" panose="02020603050405020304" charset="0"/>
              </a:rPr>
              <a:t>			  0</a:t>
            </a:r>
            <a:r>
              <a:rPr lang="zh-CN" altLang="en-US">
                <a:latin typeface="Times New Roman" panose="02020603050405020304" charset="0"/>
              </a:rPr>
              <a:t> ，   x &lt; 1, y &lt; 1</a:t>
            </a:r>
            <a:endParaRPr lang="zh-CN" altLang="en-US">
              <a:latin typeface="Times New Roman" panose="02020603050405020304" charset="0"/>
            </a:endParaRPr>
          </a:p>
          <a:p>
            <a:endParaRPr lang="zh-CN" altLang="en-US"/>
          </a:p>
        </p:txBody>
      </p:sp>
      <p:pic>
        <p:nvPicPr>
          <p:cNvPr id="4" name="图片 3" descr="A000220150318F63PPIC"/>
          <p:cNvPicPr>
            <a:picLocks noChangeAspect="1"/>
          </p:cNvPicPr>
          <p:nvPr/>
        </p:nvPicPr>
        <p:blipFill>
          <a:blip r:embed="rId1"/>
          <a:stretch>
            <a:fillRect/>
          </a:stretch>
        </p:blipFill>
        <p:spPr>
          <a:xfrm>
            <a:off x="3670300" y="193040"/>
            <a:ext cx="1205865" cy="16325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模糊推理</a:t>
            </a:r>
            <a:endParaRPr lang="zh-CN" altLang="en-US"/>
          </a:p>
        </p:txBody>
      </p:sp>
      <p:sp>
        <p:nvSpPr>
          <p:cNvPr id="3" name="内容占位符 2"/>
          <p:cNvSpPr>
            <a:spLocks noGrp="1"/>
          </p:cNvSpPr>
          <p:nvPr>
            <p:ph idx="1"/>
          </p:nvPr>
        </p:nvSpPr>
        <p:spPr/>
        <p:txBody>
          <a:bodyPr>
            <a:normAutofit lnSpcReduction="10000"/>
          </a:bodyPr>
          <a:p>
            <a:r>
              <a:rPr lang="zh-CN" altLang="en-US">
                <a:latin typeface="Times New Roman" panose="02020603050405020304" charset="0"/>
              </a:rPr>
              <a:t>定义 4 .11(三角协范式 ) 三角协范式 +是从[ 0, 1 ]×[0 , 1]到[ 0, 1 ]的两位函数, 即+·: [0 ,1 ]×[ 0, 1]→[0 ,1 ], 它包括并、代数和、有界和、强和以及不相交和。对于所有 x ,y∈[0 ,1 ], 有:</a:t>
            </a:r>
            <a:endParaRPr lang="zh-CN" altLang="en-US">
              <a:latin typeface="Times New Roman" panose="02020603050405020304" charset="0"/>
            </a:endParaRPr>
          </a:p>
          <a:p>
            <a:pPr marL="0" indent="0">
              <a:buNone/>
            </a:pPr>
            <a:r>
              <a:rPr lang="en-US" altLang="zh-CN">
                <a:latin typeface="Times New Roman" panose="02020603050405020304" charset="0"/>
              </a:rPr>
              <a:t>	</a:t>
            </a:r>
            <a:r>
              <a:rPr lang="zh-CN" altLang="en-US">
                <a:latin typeface="Times New Roman" panose="02020603050405020304" charset="0"/>
              </a:rPr>
              <a:t>并: x∨ y = max{ x , y}</a:t>
            </a:r>
            <a:endParaRPr lang="zh-CN" altLang="en-US">
              <a:latin typeface="Times New Roman" panose="02020603050405020304" charset="0"/>
            </a:endParaRPr>
          </a:p>
          <a:p>
            <a:pPr marL="457200" lvl="1" indent="0">
              <a:buNone/>
            </a:pPr>
            <a:r>
              <a:rPr lang="en-US" altLang="zh-CN">
                <a:latin typeface="Times New Roman" panose="02020603050405020304" charset="0"/>
              </a:rPr>
              <a:t>	</a:t>
            </a:r>
            <a:r>
              <a:rPr lang="zh-CN" altLang="en-US">
                <a:latin typeface="Times New Roman" panose="02020603050405020304" charset="0"/>
              </a:rPr>
              <a:t>代数和: x + y = x + y - x y</a:t>
            </a:r>
            <a:endParaRPr lang="zh-CN" altLang="en-US">
              <a:latin typeface="Times New Roman" panose="02020603050405020304" charset="0"/>
            </a:endParaRPr>
          </a:p>
          <a:p>
            <a:pPr marL="0" indent="0">
              <a:buNone/>
            </a:pPr>
            <a:r>
              <a:rPr lang="en-US" altLang="zh-CN">
                <a:latin typeface="Times New Roman" panose="02020603050405020304" charset="0"/>
              </a:rPr>
              <a:t>	</a:t>
            </a:r>
            <a:r>
              <a:rPr lang="zh-CN" altLang="en-US">
                <a:latin typeface="Times New Roman" panose="02020603050405020304" charset="0"/>
              </a:rPr>
              <a:t>有界和: x y = min (1, x + y)</a:t>
            </a:r>
            <a:endParaRPr lang="zh-CN" altLang="en-US">
              <a:latin typeface="Times New Roman" panose="02020603050405020304" charset="0"/>
            </a:endParaRPr>
          </a:p>
          <a:p>
            <a:pPr marL="0" indent="0">
              <a:buNone/>
            </a:pPr>
            <a:r>
              <a:rPr lang="en-US" altLang="zh-CN">
                <a:latin typeface="Times New Roman" panose="02020603050405020304" charset="0"/>
              </a:rPr>
              <a:t>		      	  </a:t>
            </a:r>
            <a:r>
              <a:rPr lang="zh-CN" altLang="en-US">
                <a:latin typeface="Times New Roman" panose="02020603050405020304" charset="0"/>
                <a:sym typeface="+mn-ea"/>
              </a:rPr>
              <a:t>x,   y = 0</a:t>
            </a:r>
            <a:endParaRPr lang="en-US" altLang="zh-CN">
              <a:latin typeface="Times New Roman" panose="02020603050405020304" charset="0"/>
            </a:endParaRPr>
          </a:p>
          <a:p>
            <a:pPr marL="0" indent="0">
              <a:buNone/>
            </a:pPr>
            <a:r>
              <a:rPr lang="en-US" altLang="zh-CN">
                <a:latin typeface="Times New Roman" panose="02020603050405020304" charset="0"/>
              </a:rPr>
              <a:t>	</a:t>
            </a:r>
            <a:r>
              <a:rPr lang="zh-CN" altLang="en-US">
                <a:latin typeface="Times New Roman" panose="02020603050405020304" charset="0"/>
              </a:rPr>
              <a:t>强和: x y =y,         x = 0</a:t>
            </a:r>
            <a:endParaRPr lang="zh-CN" altLang="en-US">
              <a:latin typeface="Times New Roman" panose="02020603050405020304" charset="0"/>
            </a:endParaRPr>
          </a:p>
          <a:p>
            <a:pPr marL="0" indent="0">
              <a:buNone/>
            </a:pPr>
            <a:r>
              <a:rPr lang="en-US" altLang="zh-CN">
                <a:latin typeface="Times New Roman" panose="02020603050405020304" charset="0"/>
              </a:rPr>
              <a:t>		       </a:t>
            </a:r>
            <a:r>
              <a:rPr lang="zh-CN" altLang="en-US">
                <a:latin typeface="Times New Roman" panose="02020603050405020304" charset="0"/>
              </a:rPr>
              <a:t>1,        x &gt; 0 , y &gt; 0</a:t>
            </a:r>
            <a:endParaRPr lang="zh-CN" altLang="en-US">
              <a:latin typeface="Times New Roman" panose="02020603050405020304" charset="0"/>
            </a:endParaRPr>
          </a:p>
          <a:p>
            <a:pPr marL="0" indent="0">
              <a:buNone/>
            </a:pPr>
            <a:r>
              <a:rPr lang="zh-CN" altLang="en-US">
                <a:latin typeface="Times New Roman" panose="02020603050405020304" charset="0"/>
              </a:rPr>
              <a:t>不相交和: xΔy = max{min( x, 1 - y) , min(1 - x , y )}</a:t>
            </a:r>
            <a:endParaRPr lang="zh-CN" altLang="en-US">
              <a:latin typeface="Times New Roman" panose="02020603050405020304" charset="0"/>
            </a:endParaRPr>
          </a:p>
        </p:txBody>
      </p:sp>
      <p:pic>
        <p:nvPicPr>
          <p:cNvPr id="4" name="图片 3" descr="A000220150318F63PPIC"/>
          <p:cNvPicPr>
            <a:picLocks noChangeAspect="1"/>
          </p:cNvPicPr>
          <p:nvPr/>
        </p:nvPicPr>
        <p:blipFill>
          <a:blip r:embed="rId1"/>
          <a:stretch>
            <a:fillRect/>
          </a:stretch>
        </p:blipFill>
        <p:spPr>
          <a:xfrm>
            <a:off x="3624580" y="193040"/>
            <a:ext cx="1205865" cy="16325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模糊推理</a:t>
            </a:r>
            <a:endParaRPr lang="zh-CN" altLang="en-US"/>
          </a:p>
        </p:txBody>
      </p:sp>
      <p:sp>
        <p:nvSpPr>
          <p:cNvPr id="3" name="内容占位符 2"/>
          <p:cNvSpPr>
            <a:spLocks noGrp="1"/>
          </p:cNvSpPr>
          <p:nvPr>
            <p:ph idx="1"/>
          </p:nvPr>
        </p:nvSpPr>
        <p:spPr/>
        <p:txBody>
          <a:bodyPr/>
          <a:p>
            <a:pPr marL="0" indent="0">
              <a:buNone/>
            </a:pPr>
            <a:r>
              <a:rPr lang="en-US" altLang="zh-CN">
                <a:latin typeface="Times New Roman" panose="02020603050405020304" charset="0"/>
              </a:rPr>
              <a:t>	</a:t>
            </a:r>
            <a:r>
              <a:rPr lang="zh-CN" altLang="en-US">
                <a:latin typeface="Times New Roman" panose="02020603050405020304" charset="0"/>
              </a:rPr>
              <a:t>三角范式用于定义近似推理中的合取, 三角协范式则用于定义近似推理中的析取。</a:t>
            </a:r>
            <a:endParaRPr lang="zh-CN" altLang="en-US">
              <a:latin typeface="Times New Roman" panose="02020603050405020304" charset="0"/>
            </a:endParaRPr>
          </a:p>
          <a:p>
            <a:pPr marL="0" indent="0">
              <a:buNone/>
            </a:pPr>
            <a:r>
              <a:rPr lang="en-US" altLang="zh-CN">
                <a:latin typeface="Times New Roman" panose="02020603050405020304" charset="0"/>
              </a:rPr>
              <a:t>	一个模糊控制规则:</a:t>
            </a:r>
            <a:endParaRPr lang="en-US" altLang="zh-CN">
              <a:latin typeface="Times New Roman" panose="02020603050405020304" charset="0"/>
            </a:endParaRPr>
          </a:p>
          <a:p>
            <a:pPr marL="0" indent="0">
              <a:buNone/>
            </a:pPr>
            <a:r>
              <a:rPr lang="en-US" altLang="zh-CN">
                <a:latin typeface="Times New Roman" panose="02020603050405020304" charset="0"/>
              </a:rPr>
              <a:t>		IF x 为 A  THEN y 为 B</a:t>
            </a:r>
            <a:endParaRPr lang="en-US" altLang="zh-CN">
              <a:latin typeface="Times New Roman" panose="02020603050405020304" charset="0"/>
            </a:endParaRPr>
          </a:p>
          <a:p>
            <a:pPr marL="0" indent="0">
              <a:buNone/>
            </a:pPr>
            <a:r>
              <a:rPr lang="en-US" altLang="zh-CN">
                <a:latin typeface="Times New Roman" panose="02020603050405020304" charset="0"/>
              </a:rPr>
              <a:t>	用模糊隐函数表示为</a:t>
            </a:r>
            <a:endParaRPr lang="en-US" altLang="zh-CN">
              <a:latin typeface="Times New Roman" panose="02020603050405020304" charset="0"/>
            </a:endParaRPr>
          </a:p>
          <a:p>
            <a:pPr marL="0" indent="0">
              <a:buNone/>
            </a:pPr>
            <a:r>
              <a:rPr lang="en-US" altLang="zh-CN">
                <a:latin typeface="Times New Roman" panose="02020603050405020304" charset="0"/>
              </a:rPr>
              <a:t>		A → B</a:t>
            </a:r>
            <a:endParaRPr lang="en-US" altLang="zh-CN">
              <a:latin typeface="Times New Roman" panose="02020603050405020304" charset="0"/>
            </a:endParaRPr>
          </a:p>
          <a:p>
            <a:pPr marL="0" indent="0">
              <a:buNone/>
            </a:pPr>
            <a:r>
              <a:rPr lang="en-US" altLang="zh-CN">
                <a:latin typeface="Times New Roman" panose="02020603050405020304" charset="0"/>
              </a:rPr>
              <a:t>	其中, A 和 B 分别为论域 U 和 V 中的模糊集合, 其隶属函数分别为 μA 和μB 。以此假设为基础, 可以给出下列三个定义。</a:t>
            </a:r>
            <a:endParaRPr lang="en-US" altLang="zh-CN">
              <a:latin typeface="Times New Roman" panose="02020603050405020304" charset="0"/>
            </a:endParaRPr>
          </a:p>
          <a:p>
            <a:pPr marL="0" indent="0">
              <a:buNone/>
            </a:pPr>
            <a:endParaRPr lang="en-US" altLang="zh-CN">
              <a:latin typeface="Times New Roman" panose="02020603050405020304" charset="0"/>
            </a:endParaRPr>
          </a:p>
        </p:txBody>
      </p:sp>
      <p:pic>
        <p:nvPicPr>
          <p:cNvPr id="4" name="图片 3" descr="A000220150318F63PPIC"/>
          <p:cNvPicPr>
            <a:picLocks noChangeAspect="1"/>
          </p:cNvPicPr>
          <p:nvPr/>
        </p:nvPicPr>
        <p:blipFill>
          <a:blip r:embed="rId1"/>
          <a:stretch>
            <a:fillRect/>
          </a:stretch>
        </p:blipFill>
        <p:spPr>
          <a:xfrm>
            <a:off x="3655060" y="193040"/>
            <a:ext cx="1205865" cy="16325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模糊推理</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定义 4 .12(模糊合取 ) 对于所有 u∈U , v∈V, 模糊合取为</a:t>
            </a:r>
            <a:endParaRPr lang="zh-CN" altLang="en-US"/>
          </a:p>
          <a:p>
            <a:pPr marL="0" indent="0">
              <a:buNone/>
            </a:pPr>
            <a:r>
              <a:rPr lang="en-US" altLang="zh-CN"/>
              <a:t>	A → B = A × B =∫</a:t>
            </a:r>
            <a:r>
              <a:rPr lang="en-US" altLang="zh-CN" baseline="-25000">
                <a:solidFill>
                  <a:schemeClr val="tx1"/>
                </a:solidFill>
                <a:uFillTx/>
              </a:rPr>
              <a:t>U×V</a:t>
            </a:r>
            <a:r>
              <a:rPr lang="en-US" altLang="zh-CN"/>
              <a:t>μA ( u) * μB ( v)/ ( u, v)</a:t>
            </a:r>
            <a:endParaRPr lang="en-US" altLang="zh-CN"/>
          </a:p>
          <a:p>
            <a:pPr marL="0" indent="0">
              <a:buNone/>
            </a:pPr>
            <a:r>
              <a:rPr lang="en-US" altLang="zh-CN"/>
              <a:t>式中, * 为三角范式的一个算子</a:t>
            </a:r>
            <a:r>
              <a:rPr lang="zh-CN" altLang="en-US"/>
              <a:t>。</a:t>
            </a:r>
            <a:endParaRPr lang="zh-CN" altLang="en-US"/>
          </a:p>
          <a:p>
            <a:pPr marL="0" indent="0">
              <a:buNone/>
            </a:pPr>
            <a:r>
              <a:rPr lang="zh-CN" altLang="en-US"/>
              <a:t>    定义 4 .13(模糊析取 ) 对于所有 u∈U , v∈V, 模糊析取为</a:t>
            </a:r>
            <a:endParaRPr lang="zh-CN" altLang="en-US"/>
          </a:p>
          <a:p>
            <a:pPr marL="0" indent="0">
              <a:buNone/>
            </a:pPr>
            <a:r>
              <a:rPr lang="en-US" altLang="zh-CN"/>
              <a:t>	</a:t>
            </a:r>
            <a:r>
              <a:rPr lang="zh-CN" altLang="en-US"/>
              <a:t>A → B = A + B =∫</a:t>
            </a:r>
            <a:r>
              <a:rPr lang="zh-CN" altLang="en-US" baseline="-25000">
                <a:solidFill>
                  <a:schemeClr val="tx1"/>
                </a:solidFill>
                <a:uFillTx/>
              </a:rPr>
              <a:t>U×V</a:t>
            </a:r>
            <a:r>
              <a:rPr lang="zh-CN" altLang="en-US"/>
              <a:t>μA ( u) +·μB ( v)/ ( u, v)</a:t>
            </a:r>
            <a:endParaRPr lang="zh-CN" altLang="en-US"/>
          </a:p>
          <a:p>
            <a:pPr marL="0" indent="0">
              <a:buNone/>
            </a:pPr>
            <a:r>
              <a:rPr lang="zh-CN" altLang="en-US"/>
              <a:t>式中, +·是三角协范式的一个算子。</a:t>
            </a:r>
            <a:endParaRPr lang="zh-CN" altLang="en-US"/>
          </a:p>
          <a:p>
            <a:pPr marL="0" indent="0">
              <a:buNone/>
            </a:pPr>
            <a:endParaRPr lang="zh-CN" altLang="en-US"/>
          </a:p>
        </p:txBody>
      </p:sp>
      <p:pic>
        <p:nvPicPr>
          <p:cNvPr id="4" name="图片 3" descr="A000220150318F63PPIC"/>
          <p:cNvPicPr>
            <a:picLocks noChangeAspect="1"/>
          </p:cNvPicPr>
          <p:nvPr/>
        </p:nvPicPr>
        <p:blipFill>
          <a:blip r:embed="rId1"/>
          <a:stretch>
            <a:fillRect/>
          </a:stretch>
        </p:blipFill>
        <p:spPr>
          <a:xfrm>
            <a:off x="3731260" y="193040"/>
            <a:ext cx="1205865" cy="16325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模糊推理</a:t>
            </a:r>
            <a:endParaRPr lang="zh-CN" altLang="en-US"/>
          </a:p>
        </p:txBody>
      </p:sp>
      <p:sp>
        <p:nvSpPr>
          <p:cNvPr id="3" name="内容占位符 2"/>
          <p:cNvSpPr>
            <a:spLocks noGrp="1"/>
          </p:cNvSpPr>
          <p:nvPr>
            <p:ph idx="1"/>
          </p:nvPr>
        </p:nvSpPr>
        <p:spPr/>
        <p:txBody>
          <a:bodyPr>
            <a:normAutofit fontScale="70000"/>
          </a:bodyPr>
          <a:p>
            <a:pPr marL="0" indent="0">
              <a:buNone/>
            </a:pPr>
            <a:r>
              <a:rPr lang="zh-CN" altLang="en-US">
                <a:latin typeface="Times New Roman" panose="02020603050405020304" charset="0"/>
              </a:rPr>
              <a:t>定义 4 .14(模糊蕴涵) 由 A→ B 所表示的模糊蕴涵是定义在 U×V 上的一个特殊的模糊关系, 其关系及隶属函数为</a:t>
            </a:r>
            <a:endParaRPr lang="zh-CN" altLang="en-US">
              <a:latin typeface="Times New Roman" panose="02020603050405020304" charset="0"/>
            </a:endParaRPr>
          </a:p>
          <a:p>
            <a:pPr marL="0" indent="0">
              <a:buNone/>
            </a:pPr>
            <a:r>
              <a:rPr lang="zh-CN" altLang="en-US">
                <a:latin typeface="Times New Roman" panose="02020603050405020304" charset="0"/>
              </a:rPr>
              <a:t>（</a:t>
            </a:r>
            <a:r>
              <a:rPr lang="en-US" altLang="zh-CN">
                <a:latin typeface="Times New Roman" panose="02020603050405020304" charset="0"/>
              </a:rPr>
              <a:t>1</a:t>
            </a:r>
            <a:r>
              <a:rPr lang="zh-CN" altLang="en-US">
                <a:latin typeface="Times New Roman" panose="02020603050405020304" charset="0"/>
              </a:rPr>
              <a:t>）模糊合取</a:t>
            </a:r>
            <a:endParaRPr lang="zh-CN" altLang="en-US">
              <a:latin typeface="Times New Roman" panose="02020603050405020304" charset="0"/>
            </a:endParaRPr>
          </a:p>
          <a:p>
            <a:pPr marL="0" indent="0">
              <a:buNone/>
            </a:pPr>
            <a:r>
              <a:rPr lang="en-US" altLang="zh-CN">
                <a:latin typeface="Times New Roman" panose="02020603050405020304" charset="0"/>
              </a:rPr>
              <a:t>				A → B = A× B</a:t>
            </a:r>
            <a:endParaRPr lang="en-US" altLang="zh-CN">
              <a:latin typeface="Times New Roman" panose="02020603050405020304" charset="0"/>
            </a:endParaRPr>
          </a:p>
          <a:p>
            <a:pPr marL="0" indent="0" algn="ctr">
              <a:buNone/>
            </a:pPr>
            <a:r>
              <a:rPr lang="en-US" altLang="zh-CN">
                <a:latin typeface="Times New Roman" panose="02020603050405020304" charset="0"/>
              </a:rPr>
              <a:t>                           μA→ B ( u, v) = μA ( u) * μB ( u)                    ( 4 .34 )</a:t>
            </a:r>
            <a:endParaRPr lang="en-US" altLang="zh-CN">
              <a:latin typeface="Times New Roman" panose="02020603050405020304" charset="0"/>
            </a:endParaRPr>
          </a:p>
          <a:p>
            <a:pPr marL="0" indent="0" algn="l">
              <a:buNone/>
            </a:pPr>
            <a:r>
              <a:rPr lang="zh-CN" altLang="en-US">
                <a:latin typeface="Times New Roman" panose="02020603050405020304" charset="0"/>
              </a:rPr>
              <a:t>（</a:t>
            </a:r>
            <a:r>
              <a:rPr lang="en-US" altLang="zh-CN">
                <a:latin typeface="Times New Roman" panose="02020603050405020304" charset="0"/>
              </a:rPr>
              <a:t>2</a:t>
            </a:r>
            <a:r>
              <a:rPr lang="zh-CN" altLang="en-US">
                <a:latin typeface="Times New Roman" panose="02020603050405020304" charset="0"/>
              </a:rPr>
              <a:t>）模糊析取</a:t>
            </a:r>
            <a:endParaRPr lang="zh-CN" altLang="en-US">
              <a:latin typeface="Times New Roman" panose="02020603050405020304" charset="0"/>
            </a:endParaRPr>
          </a:p>
          <a:p>
            <a:pPr marL="0" indent="0" algn="l">
              <a:buNone/>
            </a:pPr>
            <a:r>
              <a:rPr lang="en-US" altLang="zh-CN">
                <a:latin typeface="Times New Roman" panose="02020603050405020304" charset="0"/>
              </a:rPr>
              <a:t>				A → B = A + B</a:t>
            </a:r>
            <a:endParaRPr lang="en-US" altLang="zh-CN">
              <a:latin typeface="Times New Roman" panose="02020603050405020304" charset="0"/>
            </a:endParaRPr>
          </a:p>
          <a:p>
            <a:pPr marL="0" indent="0" algn="l">
              <a:buNone/>
            </a:pPr>
            <a:r>
              <a:rPr lang="en-US" altLang="zh-CN">
                <a:latin typeface="Times New Roman" panose="02020603050405020304" charset="0"/>
              </a:rPr>
              <a:t>			           μA→ B ( u, v) = μA ( u) +·μB ( u)                     ( 4 .35 )</a:t>
            </a:r>
            <a:endParaRPr lang="en-US" altLang="zh-CN">
              <a:latin typeface="Times New Roman" panose="02020603050405020304" charset="0"/>
            </a:endParaRPr>
          </a:p>
          <a:p>
            <a:pPr marL="0" indent="0" algn="l">
              <a:buNone/>
            </a:pPr>
            <a:r>
              <a:rPr lang="zh-CN" altLang="en-US">
                <a:latin typeface="Times New Roman" panose="02020603050405020304" charset="0"/>
              </a:rPr>
              <a:t>（</a:t>
            </a:r>
            <a:r>
              <a:rPr lang="en-US" altLang="zh-CN">
                <a:latin typeface="Times New Roman" panose="02020603050405020304" charset="0"/>
              </a:rPr>
              <a:t>3</a:t>
            </a:r>
            <a:r>
              <a:rPr lang="zh-CN" altLang="en-US">
                <a:latin typeface="Times New Roman" panose="02020603050405020304" charset="0"/>
              </a:rPr>
              <a:t>）基本蕴涵</a:t>
            </a:r>
            <a:endParaRPr lang="zh-CN" altLang="en-US">
              <a:latin typeface="Times New Roman" panose="02020603050405020304" charset="0"/>
            </a:endParaRPr>
          </a:p>
          <a:p>
            <a:pPr marL="0" indent="0" algn="l">
              <a:buNone/>
            </a:pPr>
            <a:r>
              <a:rPr lang="en-US" altLang="zh-CN">
                <a:latin typeface="Times New Roman" panose="02020603050405020304" charset="0"/>
              </a:rPr>
              <a:t>				A → B = -A +·B</a:t>
            </a:r>
            <a:endParaRPr lang="en-US" altLang="zh-CN">
              <a:latin typeface="Times New Roman" panose="02020603050405020304" charset="0"/>
            </a:endParaRPr>
          </a:p>
          <a:p>
            <a:pPr marL="0" indent="0" algn="l">
              <a:buNone/>
            </a:pPr>
            <a:r>
              <a:rPr lang="en-US" altLang="zh-CN">
                <a:latin typeface="Times New Roman" panose="02020603050405020304" charset="0"/>
              </a:rPr>
              <a:t>                                                          μA→ B ( u, v) = μ-A ( u) +·μB ( u)                 ( 4 .36 )</a:t>
            </a:r>
            <a:endParaRPr lang="en-US" altLang="zh-CN">
              <a:latin typeface="Times New Roman" panose="02020603050405020304" charset="0"/>
            </a:endParaRPr>
          </a:p>
          <a:p>
            <a:pPr marL="0" indent="0" algn="l">
              <a:buNone/>
            </a:pPr>
            <a:endParaRPr lang="en-US" altLang="zh-CN"/>
          </a:p>
        </p:txBody>
      </p:sp>
      <p:pic>
        <p:nvPicPr>
          <p:cNvPr id="4" name="图片 3" descr="A000220150318F63PPIC"/>
          <p:cNvPicPr>
            <a:picLocks noChangeAspect="1"/>
          </p:cNvPicPr>
          <p:nvPr/>
        </p:nvPicPr>
        <p:blipFill>
          <a:blip r:embed="rId1"/>
          <a:stretch>
            <a:fillRect/>
          </a:stretch>
        </p:blipFill>
        <p:spPr>
          <a:xfrm>
            <a:off x="3639820" y="193040"/>
            <a:ext cx="1205865" cy="16325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模糊推理</a:t>
            </a:r>
            <a:endParaRPr lang="zh-CN" altLang="en-US"/>
          </a:p>
        </p:txBody>
      </p:sp>
      <p:sp>
        <p:nvSpPr>
          <p:cNvPr id="3" name="内容占位符 2"/>
          <p:cNvSpPr>
            <a:spLocks noGrp="1"/>
          </p:cNvSpPr>
          <p:nvPr>
            <p:ph idx="1"/>
          </p:nvPr>
        </p:nvSpPr>
        <p:spPr/>
        <p:txBody>
          <a:bodyPr>
            <a:normAutofit fontScale="90000"/>
          </a:bodyPr>
          <a:p>
            <a:pPr marL="0" indent="0" fontAlgn="auto">
              <a:buNone/>
            </a:pPr>
            <a:r>
              <a:rPr lang="zh-CN" altLang="en-US" sz="1600">
                <a:latin typeface="Times New Roman" panose="02020603050405020304" charset="0"/>
              </a:rPr>
              <a:t>（</a:t>
            </a:r>
            <a:r>
              <a:rPr lang="en-US" altLang="zh-CN" sz="1600">
                <a:latin typeface="Times New Roman" panose="02020603050405020304" charset="0"/>
              </a:rPr>
              <a:t>4</a:t>
            </a:r>
            <a:r>
              <a:rPr lang="zh-CN" altLang="en-US" sz="1600">
                <a:latin typeface="Times New Roman" panose="02020603050405020304" charset="0"/>
              </a:rPr>
              <a:t>）命题演算</a:t>
            </a:r>
            <a:endParaRPr lang="zh-CN" altLang="en-US" sz="1600">
              <a:latin typeface="Times New Roman" panose="02020603050405020304" charset="0"/>
            </a:endParaRPr>
          </a:p>
          <a:p>
            <a:pPr marL="0" indent="0" fontAlgn="auto">
              <a:buNone/>
            </a:pPr>
            <a:r>
              <a:rPr lang="en-US" altLang="zh-CN" sz="1600">
                <a:latin typeface="Times New Roman" panose="02020603050405020304" charset="0"/>
              </a:rPr>
              <a:t>			A → B = -A +·</a:t>
            </a:r>
            <a:r>
              <a:rPr lang="zh-CN" altLang="en-US" sz="1600">
                <a:latin typeface="Times New Roman" panose="02020603050405020304" charset="0"/>
              </a:rPr>
              <a:t>（</a:t>
            </a:r>
            <a:r>
              <a:rPr lang="en-US" altLang="zh-CN" sz="1600">
                <a:latin typeface="Times New Roman" panose="02020603050405020304" charset="0"/>
              </a:rPr>
              <a:t> A * B</a:t>
            </a:r>
            <a:r>
              <a:rPr lang="zh-CN" altLang="en-US" sz="1600">
                <a:latin typeface="Times New Roman" panose="02020603050405020304" charset="0"/>
              </a:rPr>
              <a:t>）</a:t>
            </a:r>
            <a:endParaRPr lang="zh-CN" altLang="en-US" sz="1600">
              <a:latin typeface="Times New Roman" panose="02020603050405020304" charset="0"/>
            </a:endParaRPr>
          </a:p>
          <a:p>
            <a:pPr marL="0" indent="0" fontAlgn="auto">
              <a:buNone/>
            </a:pPr>
            <a:r>
              <a:rPr lang="en-US" altLang="zh-CN" sz="1600">
                <a:latin typeface="Times New Roman" panose="02020603050405020304" charset="0"/>
              </a:rPr>
              <a:t>		μA→ B ( u, v) = μ-A ( u) +·μA * B ( u)	          ( 4 .37 )</a:t>
            </a:r>
            <a:endParaRPr lang="en-US" altLang="zh-CN" sz="1600">
              <a:latin typeface="Times New Roman" panose="02020603050405020304" charset="0"/>
            </a:endParaRPr>
          </a:p>
          <a:p>
            <a:pPr marL="0" indent="0" fontAlgn="auto">
              <a:buNone/>
            </a:pPr>
            <a:r>
              <a:rPr lang="zh-CN" altLang="en-US" sz="1600">
                <a:latin typeface="Times New Roman" panose="02020603050405020304" charset="0"/>
              </a:rPr>
              <a:t>（</a:t>
            </a:r>
            <a:r>
              <a:rPr lang="en-US" altLang="zh-CN" sz="1600">
                <a:latin typeface="Times New Roman" panose="02020603050405020304" charset="0"/>
              </a:rPr>
              <a:t>5</a:t>
            </a:r>
            <a:r>
              <a:rPr lang="zh-CN" altLang="en-US" sz="1600">
                <a:latin typeface="Times New Roman" panose="02020603050405020304" charset="0"/>
              </a:rPr>
              <a:t>）</a:t>
            </a:r>
            <a:r>
              <a:rPr lang="en-US" altLang="zh-CN" sz="1600">
                <a:latin typeface="Times New Roman" panose="02020603050405020304" charset="0"/>
              </a:rPr>
              <a:t>GMP 推理</a:t>
            </a:r>
            <a:endParaRPr lang="en-US" altLang="zh-CN" sz="1600">
              <a:latin typeface="Times New Roman" panose="02020603050405020304" charset="0"/>
            </a:endParaRPr>
          </a:p>
          <a:p>
            <a:pPr marL="0" indent="0" fontAlgn="auto">
              <a:buNone/>
            </a:pPr>
            <a:r>
              <a:rPr lang="en-US" altLang="zh-CN" sz="1600">
                <a:latin typeface="Times New Roman" panose="02020603050405020304" charset="0"/>
              </a:rPr>
              <a:t>		           A → B = s up{ c ∈ [0 ,1 ], A * c ≤ B}</a:t>
            </a:r>
            <a:endParaRPr lang="en-US" altLang="zh-CN" sz="1600">
              <a:latin typeface="Times New Roman" panose="02020603050405020304" charset="0"/>
            </a:endParaRPr>
          </a:p>
          <a:p>
            <a:pPr marL="0" indent="0" fontAlgn="auto">
              <a:buNone/>
            </a:pPr>
            <a:r>
              <a:rPr lang="en-US" altLang="zh-CN" sz="1600">
                <a:latin typeface="Times New Roman" panose="02020603050405020304" charset="0"/>
              </a:rPr>
              <a:t>	μA→ B ( u, v) = sup{ c ∈ [0, 1 ] | μA ( u) * c≤ μB ( v) }           ( 4 .38 )</a:t>
            </a:r>
            <a:endParaRPr lang="en-US" altLang="zh-CN" sz="1600">
              <a:latin typeface="Times New Roman" panose="02020603050405020304" charset="0"/>
            </a:endParaRPr>
          </a:p>
          <a:p>
            <a:pPr marL="0" indent="0" fontAlgn="auto">
              <a:buNone/>
            </a:pPr>
            <a:r>
              <a:rPr lang="zh-CN" altLang="en-US" sz="1600">
                <a:latin typeface="Times New Roman" panose="02020603050405020304" charset="0"/>
              </a:rPr>
              <a:t>（</a:t>
            </a:r>
            <a:r>
              <a:rPr lang="en-US" altLang="zh-CN" sz="1600">
                <a:latin typeface="Times New Roman" panose="02020603050405020304" charset="0"/>
              </a:rPr>
              <a:t>6</a:t>
            </a:r>
            <a:r>
              <a:rPr lang="zh-CN" altLang="en-US" sz="1600">
                <a:latin typeface="Times New Roman" panose="02020603050405020304" charset="0"/>
              </a:rPr>
              <a:t>）</a:t>
            </a:r>
            <a:r>
              <a:rPr lang="en-US" altLang="zh-CN" sz="1600">
                <a:latin typeface="Times New Roman" panose="02020603050405020304" charset="0"/>
              </a:rPr>
              <a:t>GMT 推理</a:t>
            </a:r>
            <a:endParaRPr lang="en-US" altLang="zh-CN" sz="1600">
              <a:latin typeface="Times New Roman" panose="02020603050405020304" charset="0"/>
            </a:endParaRPr>
          </a:p>
          <a:p>
            <a:pPr marL="0" indent="0" fontAlgn="auto">
              <a:buNone/>
            </a:pPr>
            <a:r>
              <a:rPr lang="en-US" altLang="zh-CN" sz="1600">
                <a:latin typeface="Times New Roman" panose="02020603050405020304" charset="0"/>
              </a:rPr>
              <a:t>                                   A → B = inf{ c∈ [ 0, 1] , B +·c≤ A}</a:t>
            </a:r>
            <a:endParaRPr lang="en-US" altLang="zh-CN" sz="1600">
              <a:latin typeface="Times New Roman" panose="02020603050405020304" charset="0"/>
            </a:endParaRPr>
          </a:p>
          <a:p>
            <a:pPr marL="0" indent="0" fontAlgn="auto">
              <a:buNone/>
            </a:pPr>
            <a:r>
              <a:rPr lang="en-US" altLang="zh-CN" sz="1600">
                <a:latin typeface="Times New Roman" panose="02020603050405020304" charset="0"/>
              </a:rPr>
              <a:t>                          μA→ B ( u, v) = inf{ c∈ [ 0, 1] | μB ( v) +·c ≤ μA ( u) }       ( 4 .39 )</a:t>
            </a:r>
            <a:endParaRPr lang="en-US" altLang="zh-CN" sz="1600">
              <a:latin typeface="Times New Roman" panose="02020603050405020304" charset="0"/>
            </a:endParaRPr>
          </a:p>
          <a:p>
            <a:pPr marL="0" indent="0" fontAlgn="auto">
              <a:buNone/>
            </a:pPr>
            <a:r>
              <a:rPr lang="en-US" altLang="zh-CN" sz="1600">
                <a:latin typeface="Times New Roman" panose="02020603050405020304" charset="0"/>
              </a:rPr>
              <a:t>    可以把模糊蕴涵 A→ B 理解为一条 IF-T H EN 规则: 如果 x 为 A, 则 y 为 B , 其中x∈U , y∈V , x, y 均为语言变量。因此,式( 4 .34 )～式( 4 .39 ) 对应于 6 种 IF-T HEN 规则的表达式, 形成 6 种模糊推理规则。</a:t>
            </a:r>
            <a:endParaRPr lang="en-US" altLang="zh-CN" sz="1600">
              <a:latin typeface="Times New Roman" panose="02020603050405020304" charset="0"/>
            </a:endParaRPr>
          </a:p>
          <a:p>
            <a:pPr marL="0" indent="0">
              <a:buNone/>
            </a:pPr>
            <a:endParaRPr lang="en-US" altLang="zh-CN" sz="1600">
              <a:latin typeface="Times New Roman" panose="02020603050405020304" charset="0"/>
            </a:endParaRPr>
          </a:p>
          <a:p>
            <a:pPr marL="0" indent="0">
              <a:buNone/>
            </a:pPr>
            <a:r>
              <a:rPr lang="en-US" altLang="zh-CN"/>
              <a:t>		</a:t>
            </a:r>
            <a:endParaRPr lang="en-US" altLang="zh-CN"/>
          </a:p>
        </p:txBody>
      </p:sp>
      <p:pic>
        <p:nvPicPr>
          <p:cNvPr id="4" name="图片 3" descr="A000220150318F63PPIC"/>
          <p:cNvPicPr>
            <a:picLocks noChangeAspect="1"/>
          </p:cNvPicPr>
          <p:nvPr/>
        </p:nvPicPr>
        <p:blipFill>
          <a:blip r:embed="rId1"/>
          <a:stretch>
            <a:fillRect/>
          </a:stretch>
        </p:blipFill>
        <p:spPr>
          <a:xfrm>
            <a:off x="3670935" y="193040"/>
            <a:ext cx="1205865" cy="16325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5080" y="-1270"/>
            <a:ext cx="6176645" cy="6840855"/>
          </a:xfrm>
          <a:prstGeom prst="rect">
            <a:avLst/>
          </a:prstGeom>
        </p:spPr>
      </p:pic>
      <p:pic>
        <p:nvPicPr>
          <p:cNvPr id="6" name="图片 5"/>
          <p:cNvPicPr>
            <a:picLocks noChangeAspect="1"/>
          </p:cNvPicPr>
          <p:nvPr/>
        </p:nvPicPr>
        <p:blipFill>
          <a:blip r:embed="rId2"/>
          <a:stretch>
            <a:fillRect/>
          </a:stretch>
        </p:blipFill>
        <p:spPr>
          <a:xfrm>
            <a:off x="5831840" y="-635"/>
            <a:ext cx="6472555" cy="68402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20015"/>
            <a:ext cx="10515600" cy="1570990"/>
          </a:xfrm>
        </p:spPr>
        <p:txBody>
          <a:bodyPr/>
          <a:p>
            <a:pPr algn="ctr"/>
            <a:r>
              <a:rPr lang="zh-CN" altLang="en-US"/>
              <a:t>模糊推理的算法流程</a:t>
            </a:r>
            <a:endParaRPr lang="zh-CN" altLang="en-US"/>
          </a:p>
        </p:txBody>
      </p:sp>
      <p:sp>
        <p:nvSpPr>
          <p:cNvPr id="3" name="内容占位符 2"/>
          <p:cNvSpPr>
            <a:spLocks noGrp="1"/>
          </p:cNvSpPr>
          <p:nvPr>
            <p:ph idx="1"/>
          </p:nvPr>
        </p:nvSpPr>
        <p:spPr/>
        <p:txBody>
          <a:bodyPr>
            <a:normAutofit lnSpcReduction="10000"/>
          </a:bodyPr>
          <a:p>
            <a:pPr marL="0" indent="0">
              <a:buNone/>
            </a:pPr>
            <a:endParaRPr lang="en-US" altLang="zh-CN"/>
          </a:p>
          <a:p>
            <a:pPr marL="0" indent="0">
              <a:buNone/>
            </a:pPr>
            <a:endParaRPr lang="en-US" altLang="zh-CN"/>
          </a:p>
          <a:p>
            <a:pPr marL="0" indent="0">
              <a:buNone/>
            </a:pPr>
            <a:endParaRPr lang="en-US" altLang="zh-CN"/>
          </a:p>
          <a:p>
            <a:pPr marL="0" indent="0">
              <a:buNone/>
            </a:pPr>
            <a:r>
              <a:rPr lang="en-US" altLang="zh-CN"/>
              <a:t>1 </a:t>
            </a:r>
            <a:r>
              <a:rPr lang="zh-CN" altLang="en-US"/>
              <a:t>输入（采集数据）</a:t>
            </a:r>
            <a:endParaRPr lang="zh-CN" altLang="en-US"/>
          </a:p>
          <a:p>
            <a:pPr marL="0" indent="0">
              <a:buNone/>
            </a:pPr>
            <a:r>
              <a:rPr lang="en-US" altLang="zh-CN"/>
              <a:t>2 </a:t>
            </a:r>
            <a:r>
              <a:rPr lang="zh-CN" altLang="en-US"/>
              <a:t>模糊化（分段函数，分布函数，得到隶属度模糊集（特征数据））</a:t>
            </a:r>
            <a:endParaRPr lang="zh-CN" altLang="en-US"/>
          </a:p>
          <a:p>
            <a:pPr marL="0" indent="0">
              <a:buNone/>
            </a:pPr>
            <a:r>
              <a:rPr lang="en-US" altLang="zh-CN"/>
              <a:t>3 </a:t>
            </a:r>
            <a:r>
              <a:rPr lang="zh-CN" altLang="en-US"/>
              <a:t>规则库</a:t>
            </a:r>
            <a:r>
              <a:rPr lang="en-US" altLang="zh-CN"/>
              <a:t>+</a:t>
            </a:r>
            <a:r>
              <a:rPr lang="zh-CN" altLang="en-US"/>
              <a:t>推理方法（从模糊规则和输入对相关模糊集的隶属度得到模糊结论的方法）</a:t>
            </a:r>
            <a:endParaRPr lang="zh-CN" altLang="en-US"/>
          </a:p>
          <a:p>
            <a:pPr marL="0" indent="0">
              <a:buNone/>
            </a:pPr>
            <a:r>
              <a:rPr lang="en-US" altLang="zh-CN"/>
              <a:t>4 </a:t>
            </a:r>
            <a:r>
              <a:rPr lang="zh-CN" altLang="en-US"/>
              <a:t>模糊结论</a:t>
            </a:r>
            <a:endParaRPr lang="zh-CN" altLang="en-US"/>
          </a:p>
          <a:p>
            <a:pPr marL="0" indent="0">
              <a:buNone/>
            </a:pPr>
            <a:r>
              <a:rPr lang="en-US" altLang="zh-CN"/>
              <a:t>5 </a:t>
            </a:r>
            <a:r>
              <a:rPr lang="zh-CN" altLang="en-US"/>
              <a:t>去模糊化（将模糊结论转化为具体的、精确的输出的过程）</a:t>
            </a:r>
            <a:endParaRPr lang="zh-CN" altLang="en-US"/>
          </a:p>
        </p:txBody>
      </p:sp>
      <p:pic>
        <p:nvPicPr>
          <p:cNvPr id="4" name="图片 3"/>
          <p:cNvPicPr>
            <a:picLocks noChangeAspect="1"/>
          </p:cNvPicPr>
          <p:nvPr/>
        </p:nvPicPr>
        <p:blipFill>
          <a:blip r:embed="rId1"/>
          <a:stretch>
            <a:fillRect/>
          </a:stretch>
        </p:blipFill>
        <p:spPr>
          <a:xfrm>
            <a:off x="4552950" y="1406525"/>
            <a:ext cx="4367530" cy="2080260"/>
          </a:xfrm>
          <a:prstGeom prst="rect">
            <a:avLst/>
          </a:prstGeom>
        </p:spPr>
      </p:pic>
      <p:pic>
        <p:nvPicPr>
          <p:cNvPr id="6" name="图片 5" descr="A000220150319H47PPIC"/>
          <p:cNvPicPr>
            <a:picLocks noChangeAspect="1"/>
          </p:cNvPicPr>
          <p:nvPr/>
        </p:nvPicPr>
        <p:blipFill>
          <a:blip r:embed="rId2"/>
          <a:stretch>
            <a:fillRect/>
          </a:stretch>
        </p:blipFill>
        <p:spPr>
          <a:xfrm flipH="1">
            <a:off x="2447290" y="636270"/>
            <a:ext cx="1030605" cy="11893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270"/>
            <a:ext cx="10515600" cy="1692275"/>
          </a:xfrm>
        </p:spPr>
        <p:txBody>
          <a:bodyPr/>
          <a:p>
            <a:pPr algn="ctr"/>
            <a:r>
              <a:rPr lang="zh-CN" altLang="zh-CN"/>
              <a:t>模糊推理的实例</a:t>
            </a:r>
            <a:endParaRPr lang="zh-CN" altLang="zh-CN"/>
          </a:p>
        </p:txBody>
      </p:sp>
      <p:sp>
        <p:nvSpPr>
          <p:cNvPr id="3" name="内容占位符 2"/>
          <p:cNvSpPr>
            <a:spLocks noGrp="1"/>
          </p:cNvSpPr>
          <p:nvPr>
            <p:ph idx="1"/>
          </p:nvPr>
        </p:nvSpPr>
        <p:spPr/>
        <p:txBody>
          <a:bodyPr/>
          <a:p>
            <a:pPr marL="0" indent="0">
              <a:buNone/>
            </a:pPr>
            <a:r>
              <a:rPr lang="en-US" altLang="zh-CN"/>
              <a:t>    </a:t>
            </a:r>
            <a:r>
              <a:rPr lang="zh-CN" altLang="en-US"/>
              <a:t>通过用户运用企业搜索引擎搜索文档进行聚类分析来推理出用户的偏好程度。通过文档数量及冷却时间来反映用户的偏好程度。</a:t>
            </a:r>
            <a:endParaRPr lang="zh-CN" altLang="en-US"/>
          </a:p>
          <a:p>
            <a:pPr marL="0" indent="0">
              <a:buNone/>
            </a:pPr>
            <a:r>
              <a:rPr lang="zh-CN" altLang="en-US"/>
              <a:t>    冷却时间是某个类的每个文档的最后的访问时间与当前时间的差的平均值。冷却时间越小，文档数目越大，用户越喜欢某一类。</a:t>
            </a:r>
            <a:endParaRPr lang="zh-CN" altLang="en-US"/>
          </a:p>
          <a:p>
            <a:pPr marL="0" indent="0">
              <a:buNone/>
            </a:pPr>
            <a:r>
              <a:rPr lang="en-US" altLang="zh-CN"/>
              <a:t>1 </a:t>
            </a:r>
            <a:r>
              <a:rPr lang="zh-CN" altLang="en-US"/>
              <a:t>采集数据。就是采集文档数目以及冷却时间。</a:t>
            </a:r>
            <a:endParaRPr lang="zh-CN" altLang="en-US"/>
          </a:p>
          <a:p>
            <a:pPr marL="0" indent="0">
              <a:buNone/>
            </a:pPr>
            <a:r>
              <a:rPr lang="en-US" altLang="zh-CN"/>
              <a:t>2 </a:t>
            </a:r>
            <a:r>
              <a:rPr lang="zh-CN" altLang="en-US"/>
              <a:t>模糊化。将文档数目聚类之后可分为</a:t>
            </a:r>
            <a:r>
              <a:rPr lang="en-US" altLang="zh-CN"/>
              <a:t>{</a:t>
            </a:r>
            <a:r>
              <a:rPr lang="zh-CN" altLang="en-US"/>
              <a:t>多，中，少</a:t>
            </a:r>
            <a:r>
              <a:rPr lang="en-US" altLang="zh-CN"/>
              <a:t>}</a:t>
            </a:r>
            <a:r>
              <a:rPr lang="zh-CN" altLang="en-US"/>
              <a:t>三个级别。冷却时间也可以分为</a:t>
            </a:r>
            <a:r>
              <a:rPr lang="en-US" altLang="zh-CN"/>
              <a:t>{</a:t>
            </a:r>
            <a:r>
              <a:rPr lang="zh-CN" altLang="en-US"/>
              <a:t>短，中，长</a:t>
            </a:r>
            <a:r>
              <a:rPr lang="en-US" altLang="zh-CN"/>
              <a:t>}</a:t>
            </a:r>
            <a:r>
              <a:rPr lang="zh-CN" altLang="en-US"/>
              <a:t>。要做这样的分级，首先呀将文档数目和冷却时间归一化，然后用下图所示的分段函数来确定文档数目或冷却时间对模糊值的隶属度</a:t>
            </a:r>
            <a:endParaRPr lang="zh-CN" altLang="en-US"/>
          </a:p>
          <a:p>
            <a:pPr marL="0" indent="0">
              <a:buNone/>
            </a:pPr>
            <a:endParaRPr lang="zh-CN" altLang="en-US"/>
          </a:p>
        </p:txBody>
      </p:sp>
      <p:pic>
        <p:nvPicPr>
          <p:cNvPr id="6" name="图片 5" descr="A000220150319H47PPIC"/>
          <p:cNvPicPr>
            <a:picLocks noChangeAspect="1"/>
          </p:cNvPicPr>
          <p:nvPr/>
        </p:nvPicPr>
        <p:blipFill>
          <a:blip r:embed="rId1"/>
          <a:stretch>
            <a:fillRect/>
          </a:stretch>
        </p:blipFill>
        <p:spPr>
          <a:xfrm flipH="1">
            <a:off x="3105150" y="636270"/>
            <a:ext cx="1030605" cy="11893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68910"/>
            <a:ext cx="10515600" cy="1859915"/>
          </a:xfrm>
        </p:spPr>
        <p:txBody>
          <a:bodyPr/>
          <a:p>
            <a:pPr algn="ctr"/>
            <a:r>
              <a:rPr lang="zh-CN" altLang="en-US"/>
              <a:t>模糊计算</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扎德( Zadeh )于 1965 年提出的模糊集合成为处理现实世界各类物体的方法。此后,对模糊集合和模糊信号处理理论的研究和实际应用得到广泛开展。模糊控制和模糊决策支持系统就是两个突出的研究与应用领域。模糊计算就是以模糊逻辑为基础的计算。</a:t>
            </a:r>
            <a:endParaRPr lang="zh-CN" altLang="en-US"/>
          </a:p>
          <a:p>
            <a:pPr marL="0" indent="0">
              <a:buNone/>
            </a:pPr>
            <a:endParaRPr lang="en-US" altLang="zh-CN"/>
          </a:p>
        </p:txBody>
      </p:sp>
      <p:pic>
        <p:nvPicPr>
          <p:cNvPr id="6" name="图片 5" descr="A000220150319H47PPIC"/>
          <p:cNvPicPr>
            <a:picLocks noChangeAspect="1"/>
          </p:cNvPicPr>
          <p:nvPr/>
        </p:nvPicPr>
        <p:blipFill>
          <a:blip r:embed="rId1"/>
          <a:stretch>
            <a:fillRect/>
          </a:stretch>
        </p:blipFill>
        <p:spPr>
          <a:xfrm flipH="1">
            <a:off x="3793490" y="636270"/>
            <a:ext cx="1030605" cy="1189355"/>
          </a:xfrm>
          <a:prstGeom prst="rect">
            <a:avLst/>
          </a:prstGeom>
        </p:spPr>
      </p:pic>
      <p:pic>
        <p:nvPicPr>
          <p:cNvPr id="4" name="图片 3"/>
          <p:cNvPicPr>
            <a:picLocks noChangeAspect="1"/>
          </p:cNvPicPr>
          <p:nvPr/>
        </p:nvPicPr>
        <p:blipFill>
          <a:blip r:embed="rId2"/>
          <a:stretch>
            <a:fillRect/>
          </a:stretch>
        </p:blipFill>
        <p:spPr>
          <a:xfrm>
            <a:off x="2056130" y="3524885"/>
            <a:ext cx="8006715" cy="323342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453515" y="205740"/>
            <a:ext cx="6470015" cy="5380355"/>
          </a:xfrm>
          <a:prstGeom prst="rect">
            <a:avLst/>
          </a:prstGeom>
        </p:spPr>
      </p:pic>
      <p:sp>
        <p:nvSpPr>
          <p:cNvPr id="5" name="文本框 4"/>
          <p:cNvSpPr txBox="1"/>
          <p:nvPr/>
        </p:nvSpPr>
        <p:spPr>
          <a:xfrm>
            <a:off x="3724910" y="5706745"/>
            <a:ext cx="1554480" cy="368300"/>
          </a:xfrm>
          <a:prstGeom prst="rect">
            <a:avLst/>
          </a:prstGeom>
          <a:noFill/>
        </p:spPr>
        <p:txBody>
          <a:bodyPr wrap="none" rtlCol="0">
            <a:spAutoFit/>
          </a:bodyPr>
          <a:p>
            <a:pPr algn="ctr"/>
            <a:r>
              <a:rPr lang="zh-CN" altLang="en-US"/>
              <a:t>图隶属函数图</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77850" y="128905"/>
            <a:ext cx="11433810" cy="6048375"/>
          </a:xfrm>
        </p:spPr>
        <p:txBody>
          <a:bodyPr/>
          <a:p>
            <a:pPr marL="0" indent="0">
              <a:buNone/>
            </a:pPr>
            <a:r>
              <a:rPr lang="en-US" altLang="zh-CN"/>
              <a:t>3 </a:t>
            </a:r>
            <a:r>
              <a:rPr lang="zh-CN" altLang="en-US"/>
              <a:t>模糊规则。 模糊规则由专家制定好，如下：</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589280" y="604520"/>
            <a:ext cx="9730105" cy="40366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43510"/>
            <a:ext cx="10515600" cy="6033770"/>
          </a:xfrm>
        </p:spPr>
        <p:txBody>
          <a:bodyPr/>
          <a:p>
            <a:pPr marL="0" indent="0">
              <a:buNone/>
            </a:pPr>
            <a:r>
              <a:rPr lang="en-US" altLang="zh-CN"/>
              <a:t>4 </a:t>
            </a:r>
            <a:r>
              <a:rPr lang="zh-CN" altLang="en-US"/>
              <a:t>模糊结论。</a:t>
            </a:r>
            <a:endParaRPr lang="zh-CN" altLang="en-US"/>
          </a:p>
          <a:p>
            <a:pPr marL="0" indent="0">
              <a:buNone/>
            </a:pPr>
            <a:r>
              <a:rPr lang="zh-CN" altLang="en-US"/>
              <a:t>        由模糊规则可知，某类文档多且冷却时间短，则用户对其兴趣越大，最大为</a:t>
            </a:r>
            <a:r>
              <a:rPr lang="en-US" altLang="zh-CN"/>
              <a:t>5.</a:t>
            </a:r>
            <a:r>
              <a:rPr lang="zh-CN" altLang="en-US"/>
              <a:t>当属性模糊化时对模糊值的隶属度不为</a:t>
            </a:r>
            <a:r>
              <a:rPr lang="en-US" altLang="zh-CN"/>
              <a:t>0</a:t>
            </a:r>
            <a:r>
              <a:rPr lang="zh-CN" altLang="en-US"/>
              <a:t>或</a:t>
            </a:r>
            <a:r>
              <a:rPr lang="en-US" altLang="zh-CN"/>
              <a:t>1</a:t>
            </a:r>
            <a:r>
              <a:rPr lang="zh-CN" altLang="en-US"/>
              <a:t>时，这时就要从推理规则中计算其感兴趣程度了。例如某类冷却时间为中，文档数目对中的隶属度为</a:t>
            </a:r>
            <a:r>
              <a:rPr lang="en-US" altLang="zh-CN"/>
              <a:t>0.25</a:t>
            </a:r>
            <a:r>
              <a:rPr lang="zh-CN" altLang="en-US"/>
              <a:t>，对少的隶属度为</a:t>
            </a:r>
            <a:r>
              <a:rPr lang="en-US" altLang="zh-CN"/>
              <a:t>0.75</a:t>
            </a:r>
            <a:r>
              <a:rPr lang="zh-CN" altLang="en-US"/>
              <a:t>，则该类的兴趣为</a:t>
            </a:r>
            <a:r>
              <a:rPr lang="en-US" altLang="zh-CN"/>
              <a:t>3</a:t>
            </a:r>
            <a:r>
              <a:rPr lang="zh-CN" altLang="en-US"/>
              <a:t>的支持度为</a:t>
            </a:r>
            <a:r>
              <a:rPr lang="en-US" altLang="zh-CN"/>
              <a:t>0.25</a:t>
            </a:r>
            <a:r>
              <a:rPr lang="zh-CN" altLang="en-US"/>
              <a:t>，对该类兴趣为</a:t>
            </a:r>
            <a:r>
              <a:rPr lang="en-US" altLang="zh-CN"/>
              <a:t>2</a:t>
            </a:r>
            <a:r>
              <a:rPr lang="zh-CN" altLang="en-US"/>
              <a:t>的支持度为</a:t>
            </a:r>
            <a:r>
              <a:rPr lang="en-US" altLang="zh-CN"/>
              <a:t>0.75</a:t>
            </a:r>
            <a:r>
              <a:rPr lang="zh-CN" altLang="en-US"/>
              <a:t>。</a:t>
            </a:r>
            <a:endParaRPr lang="zh-CN" altLang="en-US"/>
          </a:p>
          <a:p>
            <a:pPr marL="0" indent="0">
              <a:buNone/>
            </a:pPr>
            <a:r>
              <a:rPr lang="en-US" altLang="zh-CN"/>
              <a:t>5 </a:t>
            </a:r>
            <a:r>
              <a:rPr lang="zh-CN" altLang="en-US"/>
              <a:t>去模糊化</a:t>
            </a:r>
            <a:endParaRPr lang="zh-CN" altLang="en-US"/>
          </a:p>
          <a:p>
            <a:pPr marL="0" indent="0">
              <a:buNone/>
            </a:pPr>
            <a:r>
              <a:rPr lang="zh-CN" altLang="en-US"/>
              <a:t>    就是将用户对某一类别的兴趣程度精确化，令喜好程度</a:t>
            </a:r>
            <a:r>
              <a:rPr lang="en-US" altLang="zh-CN"/>
              <a:t>{5,4,3,2,1}</a:t>
            </a:r>
            <a:endParaRPr lang="en-US" altLang="zh-CN"/>
          </a:p>
          <a:p>
            <a:pPr marL="0" indent="0">
              <a:buNone/>
            </a:pPr>
            <a:r>
              <a:rPr lang="zh-CN" altLang="en-US"/>
              <a:t>（</a:t>
            </a:r>
            <a:r>
              <a:rPr lang="en-US" altLang="zh-CN"/>
              <a:t>5</a:t>
            </a:r>
            <a:r>
              <a:rPr lang="zh-CN" altLang="en-US"/>
              <a:t>为喜欢，</a:t>
            </a:r>
            <a:r>
              <a:rPr lang="en-US" altLang="zh-CN"/>
              <a:t>1</a:t>
            </a:r>
            <a:r>
              <a:rPr lang="zh-CN" altLang="en-US"/>
              <a:t>为不喜欢）的权分别为</a:t>
            </a:r>
            <a:r>
              <a:rPr lang="en-US" altLang="zh-CN"/>
              <a:t>a1,a2,a3,a4,a5</a:t>
            </a:r>
            <a:r>
              <a:rPr lang="zh-CN" altLang="en-US"/>
              <a:t>。用户对某一类的感兴趣程度的支持率分别为</a:t>
            </a:r>
            <a:r>
              <a:rPr lang="en-US" altLang="zh-CN"/>
              <a:t>s1,s2,s3,s4,s5</a:t>
            </a:r>
            <a:r>
              <a:rPr lang="zh-CN" altLang="en-US"/>
              <a:t>。则最终的用户对某一类的精确感兴趣值为</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3389630" y="5153660"/>
            <a:ext cx="2393315" cy="12877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92710"/>
            <a:ext cx="10515600" cy="1783715"/>
          </a:xfrm>
        </p:spPr>
        <p:txBody>
          <a:bodyPr/>
          <a:p>
            <a:pPr algn="ctr"/>
            <a:r>
              <a:rPr lang="zh-CN" altLang="zh-CN"/>
              <a:t>模糊计算</a:t>
            </a:r>
            <a:r>
              <a:rPr lang="en-US" altLang="zh-CN"/>
              <a:t>	</a:t>
            </a:r>
            <a:endParaRPr lang="en-US" altLang="zh-CN"/>
          </a:p>
        </p:txBody>
      </p:sp>
      <p:sp>
        <p:nvSpPr>
          <p:cNvPr id="3" name="内容占位符 2"/>
          <p:cNvSpPr>
            <a:spLocks noGrp="1"/>
          </p:cNvSpPr>
          <p:nvPr>
            <p:ph idx="1"/>
          </p:nvPr>
        </p:nvSpPr>
        <p:spPr>
          <a:xfrm>
            <a:off x="838200" y="1825625"/>
            <a:ext cx="10515600" cy="5012055"/>
          </a:xfrm>
        </p:spPr>
        <p:txBody>
          <a:bodyPr>
            <a:normAutofit fontScale="90000"/>
          </a:bodyPr>
          <a:p>
            <a:pPr marL="0" indent="0">
              <a:buNone/>
            </a:pPr>
            <a:r>
              <a:rPr lang="en-US" altLang="zh-CN">
                <a:latin typeface="Times New Roman" panose="02020603050405020304" charset="0"/>
              </a:rPr>
              <a:t>    </a:t>
            </a:r>
            <a:r>
              <a:rPr lang="zh-CN" altLang="en-US">
                <a:latin typeface="Times New Roman" panose="02020603050405020304" charset="0"/>
              </a:rPr>
              <a:t>定义 4 .1( 模糊集合 (fuzzy sets) ) 论域 U 到[0 , 1 ]区间的任一映射 μF , 即 μF : U→[ 0, 1 ],都确定 U 的一个模糊子集 F;μF 称为 F 的隶属函数 ( membership function )或隶属度( gr ade of membership)。也就是说,μF 表示 u 属于模糊子集 F 的程度或等级。在论域U 中,可以把模糊子集表示为元素 u 与其隶属函数μF ( u)的序偶集合, 记为</a:t>
            </a:r>
            <a:endParaRPr lang="zh-CN" altLang="en-US">
              <a:latin typeface="Times New Roman" panose="02020603050405020304" charset="0"/>
            </a:endParaRPr>
          </a:p>
          <a:p>
            <a:pPr marL="0" indent="0" algn="ctr">
              <a:buNone/>
            </a:pPr>
            <a:r>
              <a:rPr lang="zh-CN" altLang="en-US">
                <a:latin typeface="Times New Roman" panose="02020603050405020304" charset="0"/>
              </a:rPr>
              <a:t>        F = { ( u,μF ( u) ) | u ∈ U}                                   ( 4 .12 )</a:t>
            </a:r>
            <a:endParaRPr lang="zh-CN" altLang="en-US">
              <a:latin typeface="Times New Roman" panose="02020603050405020304" charset="0"/>
            </a:endParaRPr>
          </a:p>
          <a:p>
            <a:pPr marL="0" indent="0">
              <a:buNone/>
            </a:pPr>
            <a:r>
              <a:rPr lang="zh-CN" altLang="en-US">
                <a:latin typeface="Times New Roman" panose="02020603050405020304" charset="0"/>
              </a:rPr>
              <a:t>若 U 为连续,则模糊集 F 可记作:</a:t>
            </a:r>
            <a:endParaRPr lang="zh-CN" altLang="en-US">
              <a:latin typeface="Times New Roman" panose="02020603050405020304" charset="0"/>
            </a:endParaRPr>
          </a:p>
          <a:p>
            <a:pPr marL="0" indent="0">
              <a:buNone/>
            </a:pPr>
            <a:r>
              <a:rPr lang="zh-CN" altLang="en-US">
                <a:latin typeface="Times New Roman" panose="02020603050405020304" charset="0"/>
              </a:rPr>
              <a:t>                     </a:t>
            </a:r>
            <a:r>
              <a:rPr lang="en-US" altLang="zh-CN">
                <a:latin typeface="Times New Roman" panose="02020603050405020304" charset="0"/>
              </a:rPr>
              <a:t>	</a:t>
            </a:r>
            <a:r>
              <a:rPr lang="zh-CN" altLang="en-US">
                <a:latin typeface="Times New Roman" panose="02020603050405020304" charset="0"/>
              </a:rPr>
              <a:t>F =∫</a:t>
            </a:r>
            <a:r>
              <a:rPr lang="zh-CN" altLang="en-US" baseline="-25000">
                <a:solidFill>
                  <a:schemeClr val="tx1"/>
                </a:solidFill>
                <a:uFillTx/>
                <a:latin typeface="Times New Roman" panose="02020603050405020304" charset="0"/>
              </a:rPr>
              <a:t>U</a:t>
            </a:r>
            <a:r>
              <a:rPr lang="zh-CN" altLang="en-US">
                <a:latin typeface="Times New Roman" panose="02020603050405020304" charset="0"/>
              </a:rPr>
              <a:t>μF ( u)/ u                                                       ( 4 .13 )</a:t>
            </a:r>
            <a:endParaRPr lang="zh-CN" altLang="en-US">
              <a:latin typeface="Times New Roman" panose="02020603050405020304" charset="0"/>
            </a:endParaRPr>
          </a:p>
          <a:p>
            <a:pPr marL="0" indent="0">
              <a:buNone/>
            </a:pPr>
            <a:r>
              <a:rPr lang="zh-CN" altLang="en-US">
                <a:latin typeface="Times New Roman" panose="02020603050405020304" charset="0"/>
              </a:rPr>
              <a:t>若 U 为离散,则模糊集 F 可记为                                        </a:t>
            </a:r>
            <a:r>
              <a:rPr lang="zh-CN" altLang="en-US" baseline="-50000">
                <a:solidFill>
                  <a:schemeClr val="tx1"/>
                </a:solidFill>
                <a:uFillTx/>
                <a:latin typeface="Times New Roman" panose="02020603050405020304" charset="0"/>
                <a:sym typeface="+mn-ea"/>
              </a:rPr>
              <a:t>n</a:t>
            </a:r>
            <a:endParaRPr lang="zh-CN" altLang="en-US" baseline="-50000">
              <a:solidFill>
                <a:schemeClr val="tx1"/>
              </a:solidFill>
              <a:uFillTx/>
              <a:latin typeface="Times New Roman" panose="02020603050405020304" charset="0"/>
              <a:sym typeface="+mn-ea"/>
            </a:endParaRPr>
          </a:p>
          <a:p>
            <a:pPr marL="0" indent="0">
              <a:buNone/>
            </a:pPr>
            <a:r>
              <a:rPr lang="zh-CN" altLang="en-US">
                <a:latin typeface="Times New Roman" panose="02020603050405020304" charset="0"/>
              </a:rPr>
              <a:t>                   F =μF ( u1 )/ u1 + μF ( u2 )/ u2 + … + μF ( un )/ un=∑</a:t>
            </a:r>
            <a:r>
              <a:rPr lang="zh-CN" altLang="en-US">
                <a:latin typeface="Times New Roman" panose="02020603050405020304" charset="0"/>
                <a:sym typeface="+mn-ea"/>
              </a:rPr>
              <a:t> μF ( ui )/ ui   i = 1, 2,…, n                                                                                  </a:t>
            </a:r>
            <a:r>
              <a:rPr lang="zh-CN" altLang="en-US" baseline="50000">
                <a:uFillTx/>
                <a:latin typeface="Times New Roman" panose="02020603050405020304" charset="0"/>
                <a:sym typeface="+mn-ea"/>
              </a:rPr>
              <a:t>i = 1</a:t>
            </a:r>
            <a:endParaRPr lang="zh-CN" altLang="en-US">
              <a:latin typeface="Times New Roman" panose="02020603050405020304" charset="0"/>
              <a:sym typeface="+mn-ea"/>
            </a:endParaRPr>
          </a:p>
          <a:p>
            <a:pPr marL="0" indent="0">
              <a:buNone/>
            </a:pPr>
            <a:r>
              <a:rPr lang="zh-CN" altLang="en-US">
                <a:latin typeface="Times New Roman" panose="02020603050405020304" charset="0"/>
                <a:sym typeface="+mn-ea"/>
              </a:rPr>
              <a:t>                                                                                            </a:t>
            </a:r>
            <a:r>
              <a:rPr lang="zh-CN" altLang="en-US" baseline="50000">
                <a:solidFill>
                  <a:schemeClr val="tx1"/>
                </a:solidFill>
                <a:uFillTx/>
                <a:latin typeface="Times New Roman" panose="02020603050405020304" charset="0"/>
                <a:sym typeface="+mn-ea"/>
              </a:rPr>
              <a:t> </a:t>
            </a:r>
            <a:r>
              <a:rPr lang="zh-CN" altLang="en-US">
                <a:latin typeface="Times New Roman" panose="02020603050405020304" charset="0"/>
              </a:rPr>
              <a:t>    </a:t>
            </a:r>
            <a:endParaRPr lang="zh-CN" altLang="en-US">
              <a:latin typeface="Times New Roman" panose="02020603050405020304" charset="0"/>
            </a:endParaRPr>
          </a:p>
        </p:txBody>
      </p:sp>
      <p:pic>
        <p:nvPicPr>
          <p:cNvPr id="6" name="图片 5" descr="A000220150319H47PPIC"/>
          <p:cNvPicPr>
            <a:picLocks noChangeAspect="1"/>
          </p:cNvPicPr>
          <p:nvPr/>
        </p:nvPicPr>
        <p:blipFill>
          <a:blip r:embed="rId1"/>
          <a:stretch>
            <a:fillRect/>
          </a:stretch>
        </p:blipFill>
        <p:spPr>
          <a:xfrm flipH="1">
            <a:off x="3656330" y="636270"/>
            <a:ext cx="1030605" cy="11893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9210"/>
            <a:ext cx="10515600" cy="1661795"/>
          </a:xfrm>
        </p:spPr>
        <p:txBody>
          <a:bodyPr/>
          <a:p>
            <a:pPr algn="ctr"/>
            <a:r>
              <a:rPr lang="zh-CN" altLang="en-US"/>
              <a:t>模糊计算</a:t>
            </a:r>
            <a:endParaRPr lang="zh-CN" altLang="en-US"/>
          </a:p>
        </p:txBody>
      </p:sp>
      <p:sp>
        <p:nvSpPr>
          <p:cNvPr id="3" name="内容占位符 2"/>
          <p:cNvSpPr>
            <a:spLocks noGrp="1"/>
          </p:cNvSpPr>
          <p:nvPr>
            <p:ph idx="1"/>
          </p:nvPr>
        </p:nvSpPr>
        <p:spPr/>
        <p:txBody>
          <a:bodyPr>
            <a:normAutofit fontScale="80000"/>
          </a:bodyPr>
          <a:p>
            <a:r>
              <a:rPr lang="en-US" altLang="zh-CN">
                <a:latin typeface="Times New Roman" panose="02020603050405020304" charset="0"/>
              </a:rPr>
              <a:t>    </a:t>
            </a:r>
            <a:r>
              <a:rPr lang="zh-CN" altLang="en-US">
                <a:latin typeface="Times New Roman" panose="02020603050405020304" charset="0"/>
              </a:rPr>
              <a:t>定义 4 .2 ( 模 糊支集、交叉点及模糊单点 ) 如 果模 糊集是论域 U中所有满足μF ( u) &gt; 0 的元素 u 构成的集合, 则称该集合为模糊集 F 的支集。当 u 满足μF = 1 .0 时,则称此模糊集为模糊单点。</a:t>
            </a:r>
            <a:endParaRPr lang="zh-CN" altLang="en-US">
              <a:latin typeface="Times New Roman" panose="02020603050405020304" charset="0"/>
            </a:endParaRPr>
          </a:p>
          <a:p>
            <a:r>
              <a:rPr lang="zh-CN" altLang="en-US">
                <a:latin typeface="Times New Roman" panose="02020603050405020304" charset="0"/>
              </a:rPr>
              <a:t>定义 4 .3(模糊集的运算) 设 A 和 B 为论域 U 中的两个模糊集, 其隶属函数分别为μA 和μB ,则对于所有 u∈U , 存在下列运算:</a:t>
            </a:r>
            <a:endParaRPr lang="zh-CN" altLang="en-US">
              <a:latin typeface="Times New Roman" panose="02020603050405020304" charset="0"/>
            </a:endParaRPr>
          </a:p>
          <a:p>
            <a:r>
              <a:rPr lang="zh-CN" altLang="en-US">
                <a:latin typeface="Times New Roman" panose="02020603050405020304" charset="0"/>
              </a:rPr>
              <a:t>( 1) A 与 B 的并 (逻辑或)记为 A∪ B,其隶属函数定义为</a:t>
            </a:r>
            <a:endParaRPr lang="zh-CN" altLang="en-US">
              <a:latin typeface="Times New Roman" panose="02020603050405020304" charset="0"/>
            </a:endParaRPr>
          </a:p>
          <a:p>
            <a:pPr marL="0" indent="0" algn="ctr">
              <a:buNone/>
            </a:pPr>
            <a:r>
              <a:rPr lang="zh-CN" altLang="en-US">
                <a:latin typeface="Times New Roman" panose="02020603050405020304" charset="0"/>
              </a:rPr>
              <a:t>                     μA∪ B ( u) = μA ( u) ∨ μB ( u) = max{μA ( u) ,μB ( u) } ( 4 .15 )</a:t>
            </a:r>
            <a:endParaRPr lang="zh-CN" altLang="en-US">
              <a:latin typeface="Times New Roman" panose="02020603050405020304" charset="0"/>
            </a:endParaRPr>
          </a:p>
          <a:p>
            <a:r>
              <a:rPr lang="zh-CN" altLang="en-US">
                <a:latin typeface="Times New Roman" panose="02020603050405020304" charset="0"/>
              </a:rPr>
              <a:t>( 2) A 与 B 的交 (逻辑与)记为 A∩ B,其隶属函数定义为</a:t>
            </a:r>
            <a:endParaRPr lang="zh-CN" altLang="en-US">
              <a:latin typeface="Times New Roman" panose="02020603050405020304" charset="0"/>
            </a:endParaRPr>
          </a:p>
          <a:p>
            <a:pPr marL="0" indent="0" algn="ctr">
              <a:buNone/>
            </a:pPr>
            <a:r>
              <a:rPr lang="zh-CN" altLang="en-US">
                <a:latin typeface="Times New Roman" panose="02020603050405020304" charset="0"/>
              </a:rPr>
              <a:t>                   μA∩ B ( u) = μA ( u) ∧ μB ( u) = min{μA ( u) ,μB ( u) } ( 4 .16 )</a:t>
            </a:r>
            <a:endParaRPr lang="zh-CN" altLang="en-US">
              <a:latin typeface="Times New Roman" panose="02020603050405020304" charset="0"/>
            </a:endParaRPr>
          </a:p>
          <a:p>
            <a:r>
              <a:rPr lang="zh-CN" altLang="en-US">
                <a:latin typeface="Times New Roman" panose="02020603050405020304" charset="0"/>
              </a:rPr>
              <a:t>( 3) A 的补 (逻辑非)记为 </a:t>
            </a:r>
            <a:r>
              <a:rPr lang="en-US" altLang="zh-CN">
                <a:latin typeface="Times New Roman" panose="02020603050405020304" charset="0"/>
              </a:rPr>
              <a:t>-</a:t>
            </a:r>
            <a:r>
              <a:rPr lang="zh-CN" altLang="en-US">
                <a:latin typeface="Times New Roman" panose="02020603050405020304" charset="0"/>
              </a:rPr>
              <a:t>A, 其传递函数定义为</a:t>
            </a:r>
            <a:endParaRPr lang="zh-CN" altLang="en-US">
              <a:latin typeface="Times New Roman" panose="02020603050405020304" charset="0"/>
            </a:endParaRPr>
          </a:p>
          <a:p>
            <a:pPr marL="0" indent="0" algn="ctr">
              <a:buNone/>
            </a:pPr>
            <a:r>
              <a:rPr lang="zh-CN" altLang="en-US">
                <a:latin typeface="Times New Roman" panose="02020603050405020304" charset="0"/>
              </a:rPr>
              <a:t>μA ( u) = 1 - μA ( u) ( 4 .17 )</a:t>
            </a:r>
            <a:endParaRPr lang="zh-CN" altLang="en-US">
              <a:latin typeface="Times New Roman" panose="02020603050405020304" charset="0"/>
            </a:endParaRPr>
          </a:p>
        </p:txBody>
      </p:sp>
      <p:pic>
        <p:nvPicPr>
          <p:cNvPr id="6" name="图片 5" descr="A000220150319H47PPIC"/>
          <p:cNvPicPr>
            <a:picLocks noChangeAspect="1"/>
          </p:cNvPicPr>
          <p:nvPr/>
        </p:nvPicPr>
        <p:blipFill>
          <a:blip r:embed="rId1"/>
          <a:stretch>
            <a:fillRect/>
          </a:stretch>
        </p:blipFill>
        <p:spPr>
          <a:xfrm flipH="1">
            <a:off x="3793490" y="636270"/>
            <a:ext cx="1030605" cy="11893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74930"/>
            <a:ext cx="10515600" cy="1616075"/>
          </a:xfrm>
        </p:spPr>
        <p:txBody>
          <a:bodyPr/>
          <a:p>
            <a:pPr algn="ctr"/>
            <a:r>
              <a:rPr lang="zh-CN" altLang="en-US"/>
              <a:t>模糊计算</a:t>
            </a:r>
            <a:endParaRPr lang="zh-CN" altLang="en-US"/>
          </a:p>
        </p:txBody>
      </p:sp>
      <p:sp>
        <p:nvSpPr>
          <p:cNvPr id="3" name="内容占位符 2"/>
          <p:cNvSpPr>
            <a:spLocks noGrp="1"/>
          </p:cNvSpPr>
          <p:nvPr>
            <p:ph idx="1"/>
          </p:nvPr>
        </p:nvSpPr>
        <p:spPr/>
        <p:txBody>
          <a:bodyPr>
            <a:normAutofit/>
          </a:bodyPr>
          <a:p>
            <a:r>
              <a:rPr lang="zh-CN" altLang="en-US">
                <a:latin typeface="Times New Roman" panose="02020603050405020304" charset="0"/>
              </a:rPr>
              <a:t>定义 4 .4(直积(笛卡儿乘积, 代数积) )  若 A1 , A2 , …, An 分别为论域 U1 , U2 ,…, Un中的模糊集合, 则这些集合的直积是乘积空间 U1 ×U2 ×…×Un 中的一个模糊集合, 其隶属函数为</a:t>
            </a:r>
            <a:endParaRPr lang="zh-CN" altLang="en-US">
              <a:latin typeface="Times New Roman" panose="02020603050405020304" charset="0"/>
            </a:endParaRPr>
          </a:p>
          <a:p>
            <a:pPr algn="ctr"/>
            <a:r>
              <a:rPr lang="zh-CN" altLang="en-US">
                <a:latin typeface="Times New Roman" panose="02020603050405020304" charset="0"/>
              </a:rPr>
              <a:t>μ</a:t>
            </a:r>
            <a:r>
              <a:rPr lang="zh-CN" altLang="en-US" baseline="-25000">
                <a:solidFill>
                  <a:schemeClr val="tx1"/>
                </a:solidFill>
                <a:uFillTx/>
                <a:latin typeface="Times New Roman" panose="02020603050405020304" charset="0"/>
              </a:rPr>
              <a:t>A1×…×An</a:t>
            </a:r>
            <a:r>
              <a:rPr lang="zh-CN" altLang="en-US">
                <a:latin typeface="Times New Roman" panose="02020603050405020304" charset="0"/>
              </a:rPr>
              <a:t>(u1 ,u2 ,…,un )=min{μA1</a:t>
            </a:r>
            <a:r>
              <a:rPr lang="zh-CN" altLang="en-US">
                <a:latin typeface="Times New Roman" panose="02020603050405020304" charset="0"/>
                <a:sym typeface="+mn-ea"/>
              </a:rPr>
              <a:t>(</a:t>
            </a:r>
            <a:r>
              <a:rPr lang="zh-CN" altLang="en-US">
                <a:latin typeface="Times New Roman" panose="02020603050405020304" charset="0"/>
              </a:rPr>
              <a:t>u1 ) , …,μAn(un ) }=μA1(u1 )μA2( u2 )…μAn( un )                 ( 4 .18 )</a:t>
            </a:r>
            <a:endParaRPr lang="zh-CN" altLang="en-US">
              <a:latin typeface="Times New Roman" panose="02020603050405020304" charset="0"/>
            </a:endParaRPr>
          </a:p>
          <a:p>
            <a:r>
              <a:rPr lang="zh-CN" altLang="en-US">
                <a:latin typeface="Times New Roman" panose="02020603050405020304" charset="0"/>
              </a:rPr>
              <a:t>定义 4 .5(模糊关系)  若 U, V 是两个非空模糊集合,则其直积 U× V 中的一个模糊子集 R 称为从 U 到 V 的模糊关系,可表示为</a:t>
            </a:r>
            <a:endParaRPr lang="zh-CN" altLang="en-US">
              <a:latin typeface="Times New Roman" panose="02020603050405020304" charset="0"/>
            </a:endParaRPr>
          </a:p>
          <a:p>
            <a:pPr marL="0" indent="0" algn="ctr">
              <a:buNone/>
            </a:pPr>
            <a:r>
              <a:rPr lang="zh-CN" altLang="en-US">
                <a:latin typeface="Times New Roman" panose="02020603050405020304" charset="0"/>
              </a:rPr>
              <a:t>U × V = {( ( u, v) ,μR ( u, v) ) | u ∈ U , v ∈ V}     ( 4 .19 )</a:t>
            </a:r>
            <a:endParaRPr lang="zh-CN" altLang="en-US">
              <a:latin typeface="Times New Roman" panose="02020603050405020304" charset="0"/>
            </a:endParaRPr>
          </a:p>
        </p:txBody>
      </p:sp>
      <p:pic>
        <p:nvPicPr>
          <p:cNvPr id="6" name="图片 5" descr="A000220150319H47PPIC"/>
          <p:cNvPicPr>
            <a:picLocks noChangeAspect="1"/>
          </p:cNvPicPr>
          <p:nvPr/>
        </p:nvPicPr>
        <p:blipFill>
          <a:blip r:embed="rId1"/>
          <a:stretch>
            <a:fillRect/>
          </a:stretch>
        </p:blipFill>
        <p:spPr>
          <a:xfrm flipH="1">
            <a:off x="3793490" y="636270"/>
            <a:ext cx="1030605" cy="11893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9210"/>
            <a:ext cx="10515600" cy="1661795"/>
          </a:xfrm>
        </p:spPr>
        <p:txBody>
          <a:bodyPr/>
          <a:p>
            <a:pPr algn="ctr"/>
            <a:r>
              <a:rPr lang="zh-CN" altLang="en-US"/>
              <a:t>模糊计算</a:t>
            </a:r>
            <a:endParaRPr lang="zh-CN" altLang="en-US"/>
          </a:p>
        </p:txBody>
      </p:sp>
      <p:sp>
        <p:nvSpPr>
          <p:cNvPr id="3" name="内容占位符 2"/>
          <p:cNvSpPr>
            <a:spLocks noGrp="1"/>
          </p:cNvSpPr>
          <p:nvPr>
            <p:ph idx="1"/>
          </p:nvPr>
        </p:nvSpPr>
        <p:spPr/>
        <p:txBody>
          <a:bodyPr>
            <a:normAutofit fontScale="70000"/>
          </a:bodyPr>
          <a:p>
            <a:pPr indent="0" fontAlgn="auto">
              <a:lnSpc>
                <a:spcPts val="2200"/>
              </a:lnSpc>
            </a:pPr>
            <a:r>
              <a:rPr lang="zh-CN" altLang="en-US">
                <a:latin typeface="Times New Roman" panose="02020603050405020304" charset="0"/>
              </a:rPr>
              <a:t>定义 4 .7( 正态模糊集、凸模糊集和模糊数) 以实数 R 为论域的模糊集 F, 若其隶属函数满足:</a:t>
            </a:r>
            <a:endParaRPr lang="zh-CN" altLang="en-US">
              <a:latin typeface="Times New Roman" panose="02020603050405020304" charset="0"/>
            </a:endParaRPr>
          </a:p>
          <a:p>
            <a:pPr marL="0" indent="0" algn="ctr" fontAlgn="auto">
              <a:lnSpc>
                <a:spcPts val="2200"/>
              </a:lnSpc>
              <a:buNone/>
            </a:pPr>
            <a:r>
              <a:rPr lang="zh-CN" altLang="en-US">
                <a:latin typeface="Times New Roman" panose="02020603050405020304" charset="0"/>
              </a:rPr>
              <a:t>max</a:t>
            </a:r>
            <a:r>
              <a:rPr lang="zh-CN" altLang="en-US" baseline="-50000">
                <a:solidFill>
                  <a:schemeClr val="tx1"/>
                </a:solidFill>
                <a:uFillTx/>
                <a:latin typeface="Times New Roman" panose="02020603050405020304" charset="0"/>
              </a:rPr>
              <a:t>x∈ R</a:t>
            </a:r>
            <a:r>
              <a:rPr lang="zh-CN" altLang="en-US">
                <a:latin typeface="Times New Roman" panose="02020603050405020304" charset="0"/>
              </a:rPr>
              <a:t>μF ( x ) = 1</a:t>
            </a:r>
            <a:endParaRPr lang="zh-CN" altLang="en-US">
              <a:latin typeface="Times New Roman" panose="02020603050405020304" charset="0"/>
            </a:endParaRPr>
          </a:p>
          <a:p>
            <a:pPr indent="0" fontAlgn="auto">
              <a:lnSpc>
                <a:spcPts val="2200"/>
              </a:lnSpc>
            </a:pPr>
            <a:r>
              <a:rPr lang="zh-CN" altLang="en-US">
                <a:latin typeface="Times New Roman" panose="02020603050405020304" charset="0"/>
              </a:rPr>
              <a:t>则 F 为正态模糊集;若对于任意实数 x, a&lt; x &lt; b,有</a:t>
            </a:r>
            <a:endParaRPr lang="zh-CN" altLang="en-US">
              <a:latin typeface="Times New Roman" panose="02020603050405020304" charset="0"/>
            </a:endParaRPr>
          </a:p>
          <a:p>
            <a:pPr marL="0" indent="0" algn="ctr" fontAlgn="auto">
              <a:lnSpc>
                <a:spcPts val="2200"/>
              </a:lnSpc>
              <a:buNone/>
            </a:pPr>
            <a:r>
              <a:rPr lang="zh-CN" altLang="en-US">
                <a:latin typeface="Times New Roman" panose="02020603050405020304" charset="0"/>
              </a:rPr>
              <a:t>μF ( x) ≥ min{μF ( a) ,μF ( b)}</a:t>
            </a:r>
            <a:endParaRPr lang="zh-CN" altLang="en-US">
              <a:latin typeface="Times New Roman" panose="02020603050405020304" charset="0"/>
            </a:endParaRPr>
          </a:p>
          <a:p>
            <a:pPr indent="0" fontAlgn="auto">
              <a:lnSpc>
                <a:spcPts val="2200"/>
              </a:lnSpc>
            </a:pPr>
            <a:r>
              <a:rPr lang="zh-CN" altLang="en-US">
                <a:latin typeface="Times New Roman" panose="02020603050405020304" charset="0"/>
              </a:rPr>
              <a:t>则 F 为凸模糊集;若 F 既是正态的又是凸的, 则称 F 为一模糊数。</a:t>
            </a:r>
            <a:endParaRPr lang="zh-CN" altLang="en-US">
              <a:latin typeface="Times New Roman" panose="02020603050405020304" charset="0"/>
            </a:endParaRPr>
          </a:p>
          <a:p>
            <a:pPr indent="0" fontAlgn="auto">
              <a:lnSpc>
                <a:spcPts val="2200"/>
              </a:lnSpc>
            </a:pPr>
            <a:r>
              <a:rPr lang="zh-CN" altLang="en-US">
                <a:latin typeface="Times New Roman" panose="02020603050405020304" charset="0"/>
              </a:rPr>
              <a:t>    定义 4 .8(语言变量) 一个语言变量可定义为多元组 ( x, T( x ) , U , G, M)。其中, x为变量名; T( x ) 为 x 的词集, 即语言值名称的集合; U 为论域; G 是产生语言值名称的语法规则; M 是与各语言值含义有关的语法规则。语言变量的每个语言值对应一个定义在论域 U 中的模糊数。语言变量基本词集把模糊概念与精确值联系起来, 实现对定性概念的定量化以及定量数据的定性模糊化。</a:t>
            </a:r>
            <a:endParaRPr lang="zh-CN" altLang="en-US">
              <a:latin typeface="Times New Roman" panose="02020603050405020304" charset="0"/>
            </a:endParaRPr>
          </a:p>
          <a:p>
            <a:pPr indent="0" fontAlgn="auto">
              <a:lnSpc>
                <a:spcPts val="2200"/>
              </a:lnSpc>
            </a:pPr>
            <a:r>
              <a:rPr lang="zh-CN" altLang="en-US">
                <a:latin typeface="Times New Roman" panose="02020603050405020304" charset="0"/>
              </a:rPr>
              <a:t>例如, 某工业窑炉模糊控制系统,把温度作为一个语言变量, 其词集 T(温度)可为</a:t>
            </a:r>
            <a:endParaRPr lang="zh-CN" altLang="en-US">
              <a:latin typeface="Times New Roman" panose="02020603050405020304" charset="0"/>
            </a:endParaRPr>
          </a:p>
          <a:p>
            <a:pPr indent="0" fontAlgn="auto">
              <a:lnSpc>
                <a:spcPts val="2200"/>
              </a:lnSpc>
            </a:pPr>
            <a:r>
              <a:rPr lang="zh-CN" altLang="en-US">
                <a:latin typeface="Times New Roman" panose="02020603050405020304" charset="0"/>
              </a:rPr>
              <a:t>T(温度) = {超高,很高, 较高,中等, 较低,很低, 过低}</a:t>
            </a:r>
            <a:endParaRPr lang="zh-CN" altLang="en-US">
              <a:latin typeface="Times New Roman" panose="02020603050405020304" charset="0"/>
            </a:endParaRPr>
          </a:p>
        </p:txBody>
      </p:sp>
      <p:pic>
        <p:nvPicPr>
          <p:cNvPr id="6" name="图片 5" descr="A000220150319H47PPIC"/>
          <p:cNvPicPr>
            <a:picLocks noChangeAspect="1"/>
          </p:cNvPicPr>
          <p:nvPr/>
        </p:nvPicPr>
        <p:blipFill>
          <a:blip r:embed="rId1"/>
          <a:stretch>
            <a:fillRect/>
          </a:stretch>
        </p:blipFill>
        <p:spPr>
          <a:xfrm flipH="1">
            <a:off x="3793490" y="636270"/>
            <a:ext cx="1030605" cy="11893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43815"/>
            <a:ext cx="10515600" cy="1647190"/>
          </a:xfrm>
        </p:spPr>
        <p:txBody>
          <a:bodyPr/>
          <a:p>
            <a:pPr algn="ctr"/>
            <a:r>
              <a:rPr lang="zh-CN" altLang="en-US"/>
              <a:t>模糊计算</a:t>
            </a:r>
            <a:endParaRPr lang="zh-CN" altLang="en-US"/>
          </a:p>
        </p:txBody>
      </p:sp>
      <p:sp>
        <p:nvSpPr>
          <p:cNvPr id="3" name="内容占位符 2"/>
          <p:cNvSpPr>
            <a:spLocks noGrp="1"/>
          </p:cNvSpPr>
          <p:nvPr>
            <p:ph idx="1"/>
          </p:nvPr>
        </p:nvSpPr>
        <p:spPr/>
        <p:txBody>
          <a:bodyPr>
            <a:normAutofit lnSpcReduction="20000"/>
          </a:bodyPr>
          <a:p>
            <a:r>
              <a:rPr lang="zh-CN" altLang="en-US"/>
              <a:t>定义 4 .9 常规集合的许多运算特性对模糊集合也同样成立。设模糊集合 A, B,C∈U ,则其并、交和补运算满足：</a:t>
            </a:r>
            <a:endParaRPr lang="zh-CN" altLang="en-US"/>
          </a:p>
          <a:p>
            <a:r>
              <a:rPr lang="zh-CN" altLang="en-US"/>
              <a:t>（</a:t>
            </a:r>
            <a:r>
              <a:rPr lang="en-US" altLang="zh-CN"/>
              <a:t>1</a:t>
            </a:r>
            <a:r>
              <a:rPr lang="zh-CN" altLang="en-US"/>
              <a:t>）幂等律</a:t>
            </a:r>
            <a:r>
              <a:rPr lang="en-US" altLang="zh-CN"/>
              <a:t>					</a:t>
            </a:r>
            <a:r>
              <a:rPr lang="zh-CN" altLang="en-US"/>
              <a:t>（</a:t>
            </a:r>
            <a:r>
              <a:rPr lang="en-US" altLang="zh-CN"/>
              <a:t>8</a:t>
            </a:r>
            <a:r>
              <a:rPr lang="zh-CN" altLang="en-US"/>
              <a:t>）复原律</a:t>
            </a:r>
            <a:endParaRPr lang="zh-CN" altLang="en-US"/>
          </a:p>
          <a:p>
            <a:r>
              <a:rPr lang="zh-CN" altLang="en-US"/>
              <a:t>（</a:t>
            </a:r>
            <a:r>
              <a:rPr lang="en-US" altLang="zh-CN"/>
              <a:t>2</a:t>
            </a:r>
            <a:r>
              <a:rPr lang="zh-CN" altLang="en-US"/>
              <a:t>）交换律                                                    （</a:t>
            </a:r>
            <a:r>
              <a:rPr lang="en-US" altLang="zh-CN"/>
              <a:t>9</a:t>
            </a:r>
            <a:r>
              <a:rPr lang="zh-CN" altLang="en-US"/>
              <a:t>）对偶律(逆否律)</a:t>
            </a:r>
            <a:endParaRPr lang="zh-CN" altLang="en-US"/>
          </a:p>
          <a:p>
            <a:r>
              <a:rPr lang="zh-CN" altLang="en-US"/>
              <a:t>（</a:t>
            </a:r>
            <a:r>
              <a:rPr lang="en-US" altLang="zh-CN"/>
              <a:t>3</a:t>
            </a:r>
            <a:r>
              <a:rPr lang="zh-CN" altLang="en-US"/>
              <a:t>）结合律                                                    （10）互补律不成立</a:t>
            </a:r>
            <a:endParaRPr lang="zh-CN" altLang="en-US"/>
          </a:p>
          <a:p>
            <a:r>
              <a:rPr lang="zh-CN" altLang="en-US"/>
              <a:t>（</a:t>
            </a:r>
            <a:r>
              <a:rPr lang="en-US" altLang="zh-CN"/>
              <a:t>4</a:t>
            </a:r>
            <a:r>
              <a:rPr lang="zh-CN" altLang="en-US"/>
              <a:t>）分配律</a:t>
            </a:r>
            <a:endParaRPr lang="zh-CN" altLang="en-US"/>
          </a:p>
          <a:p>
            <a:r>
              <a:rPr lang="zh-CN" altLang="en-US"/>
              <a:t>（</a:t>
            </a:r>
            <a:r>
              <a:rPr lang="en-US" altLang="zh-CN"/>
              <a:t>5</a:t>
            </a:r>
            <a:r>
              <a:rPr lang="zh-CN" altLang="en-US"/>
              <a:t>）吸收律</a:t>
            </a:r>
            <a:endParaRPr lang="zh-CN" altLang="en-US"/>
          </a:p>
          <a:p>
            <a:r>
              <a:rPr lang="zh-CN" altLang="en-US">
                <a:sym typeface="+mn-ea"/>
              </a:rPr>
              <a:t>（</a:t>
            </a:r>
            <a:r>
              <a:rPr lang="en-US" altLang="zh-CN">
                <a:sym typeface="+mn-ea"/>
              </a:rPr>
              <a:t>6</a:t>
            </a:r>
            <a:r>
              <a:rPr lang="zh-CN" altLang="en-US">
                <a:sym typeface="+mn-ea"/>
              </a:rPr>
              <a:t>）同一律</a:t>
            </a:r>
            <a:endParaRPr lang="zh-CN" altLang="en-US"/>
          </a:p>
          <a:p>
            <a:r>
              <a:rPr lang="zh-CN" altLang="en-US">
                <a:sym typeface="+mn-ea"/>
              </a:rPr>
              <a:t>（</a:t>
            </a:r>
            <a:r>
              <a:rPr lang="en-US" altLang="zh-CN">
                <a:sym typeface="+mn-ea"/>
              </a:rPr>
              <a:t>7</a:t>
            </a:r>
            <a:r>
              <a:rPr lang="zh-CN" altLang="en-US">
                <a:sym typeface="+mn-ea"/>
              </a:rPr>
              <a:t>）DeMorgan 律</a:t>
            </a:r>
            <a:endParaRPr lang="zh-CN" altLang="en-US"/>
          </a:p>
        </p:txBody>
      </p:sp>
      <p:pic>
        <p:nvPicPr>
          <p:cNvPr id="6" name="图片 5" descr="A000220150319H47PPIC"/>
          <p:cNvPicPr>
            <a:picLocks noChangeAspect="1"/>
          </p:cNvPicPr>
          <p:nvPr/>
        </p:nvPicPr>
        <p:blipFill>
          <a:blip r:embed="rId1"/>
          <a:stretch>
            <a:fillRect/>
          </a:stretch>
        </p:blipFill>
        <p:spPr>
          <a:xfrm flipH="1">
            <a:off x="3931285" y="636270"/>
            <a:ext cx="1030605" cy="11893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模糊推理</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模糊逻辑推理是建立在模糊逻辑基础上的, 它是一种不确定性推理方法,是在二值逻辑三段论基础上发展起来的。这种推理方法以模糊判断为前提, 动用模糊语言规则,推导出一个近似的模糊判断结论。模糊逻辑推理方法尚在继续研究与发展中。已经提出了Zadeh 法、Baldwin 法、Tsukamoto 法、Yager 法 和 Mizumoto 法 等 方 法。在 此 仅 介 绍</a:t>
            </a:r>
            <a:r>
              <a:rPr lang="zh-CN" altLang="en-US">
                <a:sym typeface="+mn-ea"/>
              </a:rPr>
              <a:t>Zadeh 法的推理方法。</a:t>
            </a:r>
            <a:endParaRPr lang="zh-CN" altLang="en-US">
              <a:sym typeface="+mn-ea"/>
            </a:endParaRPr>
          </a:p>
          <a:p>
            <a:pPr marL="0" indent="0">
              <a:buNone/>
            </a:pPr>
            <a:r>
              <a:rPr lang="en-US" altLang="zh-CN"/>
              <a:t>	</a:t>
            </a:r>
            <a:r>
              <a:rPr lang="zh-CN" altLang="en-US"/>
              <a:t>在模糊逻辑和近似推理中，有两种重要的模糊推理规则，即广义取式（肯定前提）假言推理法（</a:t>
            </a:r>
            <a:r>
              <a:rPr lang="en-US" altLang="zh-CN"/>
              <a:t>GMP</a:t>
            </a:r>
            <a:r>
              <a:rPr lang="zh-CN" altLang="en-US"/>
              <a:t>）和广义拒式（否定结论）</a:t>
            </a:r>
            <a:endParaRPr lang="zh-CN" altLang="en-US"/>
          </a:p>
          <a:p>
            <a:pPr marL="0" indent="0">
              <a:buNone/>
            </a:pPr>
            <a:r>
              <a:rPr lang="zh-CN" altLang="en-US"/>
              <a:t>假言推理法（</a:t>
            </a:r>
            <a:r>
              <a:rPr lang="en-US" altLang="zh-CN"/>
              <a:t>GMT</a:t>
            </a:r>
            <a:r>
              <a:rPr lang="zh-CN" altLang="en-US"/>
              <a:t>）。</a:t>
            </a:r>
            <a:endParaRPr lang="zh-CN" altLang="en-US"/>
          </a:p>
        </p:txBody>
      </p:sp>
      <p:pic>
        <p:nvPicPr>
          <p:cNvPr id="4" name="图片 3" descr="A000220150318F63PPIC"/>
          <p:cNvPicPr>
            <a:picLocks noChangeAspect="1"/>
          </p:cNvPicPr>
          <p:nvPr/>
        </p:nvPicPr>
        <p:blipFill>
          <a:blip r:embed="rId1"/>
          <a:stretch>
            <a:fillRect/>
          </a:stretch>
        </p:blipFill>
        <p:spPr>
          <a:xfrm>
            <a:off x="3456305" y="193040"/>
            <a:ext cx="1205865" cy="16325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模糊推理</a:t>
            </a:r>
            <a:endParaRPr lang="zh-CN" altLang="en-US"/>
          </a:p>
        </p:txBody>
      </p:sp>
      <p:sp>
        <p:nvSpPr>
          <p:cNvPr id="3" name="内容占位符 2"/>
          <p:cNvSpPr>
            <a:spLocks noGrp="1"/>
          </p:cNvSpPr>
          <p:nvPr>
            <p:ph idx="1"/>
          </p:nvPr>
        </p:nvSpPr>
        <p:spPr/>
        <p:txBody>
          <a:bodyPr>
            <a:normAutofit fontScale="90000" lnSpcReduction="10000"/>
          </a:bodyPr>
          <a:p>
            <a:r>
              <a:rPr lang="zh-CN" altLang="en-US"/>
              <a:t>GMP 推理规则可表示为</a:t>
            </a:r>
            <a:endParaRPr lang="zh-CN" altLang="en-US"/>
          </a:p>
          <a:p>
            <a:pPr marL="0" indent="0">
              <a:buNone/>
            </a:pPr>
            <a:r>
              <a:rPr lang="zh-CN" altLang="en-US"/>
              <a:t>             前提 1: x 为 A′</a:t>
            </a:r>
            <a:endParaRPr lang="zh-CN" altLang="en-US"/>
          </a:p>
          <a:p>
            <a:pPr marL="0" indent="0">
              <a:buNone/>
            </a:pPr>
            <a:r>
              <a:rPr lang="zh-CN" altLang="en-US"/>
              <a:t>             前提 2: 若 x 为 A ,则 y 为 B                         </a:t>
            </a:r>
            <a:r>
              <a:rPr lang="zh-CN" altLang="en-US">
                <a:sym typeface="+mn-ea"/>
              </a:rPr>
              <a:t>( 4 .32 )</a:t>
            </a:r>
            <a:endParaRPr lang="zh-CN" altLang="en-US"/>
          </a:p>
          <a:p>
            <a:pPr marL="0" indent="0">
              <a:buNone/>
            </a:pPr>
            <a:r>
              <a:rPr lang="zh-CN" altLang="en-US"/>
              <a:t>             结 论: y 为 B′</a:t>
            </a:r>
            <a:endParaRPr lang="zh-CN" altLang="en-US"/>
          </a:p>
          <a:p>
            <a:pPr marL="0" indent="0">
              <a:buNone/>
            </a:pPr>
            <a:r>
              <a:rPr lang="zh-CN" altLang="en-US"/>
              <a:t>GMT 推理规则可表示为</a:t>
            </a:r>
            <a:endParaRPr lang="zh-CN" altLang="en-US"/>
          </a:p>
          <a:p>
            <a:pPr marL="0" indent="0">
              <a:buNone/>
            </a:pPr>
            <a:r>
              <a:rPr lang="en-US" altLang="zh-CN"/>
              <a:t>	</a:t>
            </a:r>
            <a:r>
              <a:rPr lang="zh-CN" altLang="en-US"/>
              <a:t>前提 1: y 为 B</a:t>
            </a:r>
            <a:endParaRPr lang="zh-CN" altLang="en-US"/>
          </a:p>
          <a:p>
            <a:pPr marL="0" indent="0">
              <a:buNone/>
            </a:pPr>
            <a:r>
              <a:rPr lang="en-US" altLang="zh-CN"/>
              <a:t>	</a:t>
            </a:r>
            <a:r>
              <a:rPr lang="zh-CN" altLang="en-US"/>
              <a:t>前提 2: 若 x 为 A ,则 y 为 B                         </a:t>
            </a:r>
            <a:r>
              <a:rPr lang="zh-CN" altLang="en-US">
                <a:sym typeface="+mn-ea"/>
              </a:rPr>
              <a:t>( 4 .33 )</a:t>
            </a:r>
            <a:endParaRPr lang="zh-CN" altLang="en-US"/>
          </a:p>
          <a:p>
            <a:pPr marL="0" indent="0">
              <a:buNone/>
            </a:pPr>
            <a:r>
              <a:rPr lang="en-US" altLang="zh-CN"/>
              <a:t>	</a:t>
            </a:r>
            <a:r>
              <a:rPr lang="zh-CN" altLang="en-US"/>
              <a:t>结 论: x 为 A′</a:t>
            </a:r>
            <a:endParaRPr lang="zh-CN" altLang="en-US"/>
          </a:p>
          <a:p>
            <a:pPr marL="0" indent="0">
              <a:buNone/>
            </a:pPr>
            <a:endParaRPr lang="zh-CN" altLang="en-US"/>
          </a:p>
          <a:p>
            <a:pPr marL="0" indent="0">
              <a:buNone/>
            </a:pPr>
            <a:r>
              <a:rPr lang="zh-CN" altLang="en-US"/>
              <a:t> 上述两式中的 A, A′, B 和 B′为模糊集合, x 和 y 为语言变量。</a:t>
            </a:r>
            <a:endParaRPr lang="zh-CN" altLang="en-US"/>
          </a:p>
        </p:txBody>
      </p:sp>
      <p:pic>
        <p:nvPicPr>
          <p:cNvPr id="4" name="图片 3" descr="A000220150318F63PPIC"/>
          <p:cNvPicPr>
            <a:picLocks noChangeAspect="1"/>
          </p:cNvPicPr>
          <p:nvPr/>
        </p:nvPicPr>
        <p:blipFill>
          <a:blip r:embed="rId1"/>
          <a:stretch>
            <a:fillRect/>
          </a:stretch>
        </p:blipFill>
        <p:spPr>
          <a:xfrm>
            <a:off x="3685540" y="193040"/>
            <a:ext cx="1205865" cy="163258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5970</Words>
  <Application>WPS 演示</Application>
  <PresentationFormat>宽屏</PresentationFormat>
  <Paragraphs>185</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宋体</vt:lpstr>
      <vt:lpstr>Wingdings</vt:lpstr>
      <vt:lpstr>Times New Roman</vt:lpstr>
      <vt:lpstr>Calibri Light</vt:lpstr>
      <vt:lpstr>Calibri</vt:lpstr>
      <vt:lpstr>微软雅黑</vt:lpstr>
      <vt:lpstr>Arial Unicode MS</vt:lpstr>
      <vt:lpstr>Office 主题</vt:lpstr>
      <vt:lpstr>模糊计算以及模糊推理</vt:lpstr>
      <vt:lpstr>模糊计算</vt:lpstr>
      <vt:lpstr>模糊计算	</vt:lpstr>
      <vt:lpstr>模糊计算</vt:lpstr>
      <vt:lpstr>模糊计算</vt:lpstr>
      <vt:lpstr>模糊计算</vt:lpstr>
      <vt:lpstr>模糊计算</vt:lpstr>
      <vt:lpstr>模糊推理</vt:lpstr>
      <vt:lpstr>模糊推理</vt:lpstr>
      <vt:lpstr>模糊推理</vt:lpstr>
      <vt:lpstr>模糊推理</vt:lpstr>
      <vt:lpstr>模糊推理</vt:lpstr>
      <vt:lpstr>模糊推理</vt:lpstr>
      <vt:lpstr>模糊推理</vt:lpstr>
      <vt:lpstr>模糊推理</vt:lpstr>
      <vt:lpstr>模糊推理</vt:lpstr>
      <vt:lpstr>PowerPoint 演示文稿</vt:lpstr>
      <vt:lpstr>模糊推理的算法流程</vt:lpstr>
      <vt:lpstr>模糊推理的实例</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Jenny</cp:lastModifiedBy>
  <cp:revision>77</cp:revision>
  <dcterms:created xsi:type="dcterms:W3CDTF">2017-11-29T10:36:00Z</dcterms:created>
  <dcterms:modified xsi:type="dcterms:W3CDTF">2018-05-30T11:36:49Z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