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2"/>
  </p:sldMasterIdLst>
  <p:notesMasterIdLst>
    <p:notesMasterId r:id="rId51"/>
  </p:notesMasterIdLst>
  <p:handoutMasterIdLst>
    <p:handoutMasterId r:id="rId52"/>
  </p:handoutMasterIdLst>
  <p:sldIdLst>
    <p:sldId id="442" r:id="rId3"/>
    <p:sldId id="630" r:id="rId4"/>
    <p:sldId id="366" r:id="rId5"/>
    <p:sldId id="576" r:id="rId6"/>
    <p:sldId id="577" r:id="rId7"/>
    <p:sldId id="578" r:id="rId8"/>
    <p:sldId id="580" r:id="rId9"/>
    <p:sldId id="581" r:id="rId10"/>
    <p:sldId id="582" r:id="rId11"/>
    <p:sldId id="583" r:id="rId12"/>
    <p:sldId id="584" r:id="rId13"/>
    <p:sldId id="585" r:id="rId14"/>
    <p:sldId id="586" r:id="rId15"/>
    <p:sldId id="587" r:id="rId16"/>
    <p:sldId id="588" r:id="rId17"/>
    <p:sldId id="589" r:id="rId18"/>
    <p:sldId id="590" r:id="rId19"/>
    <p:sldId id="591" r:id="rId20"/>
    <p:sldId id="592" r:id="rId21"/>
    <p:sldId id="594" r:id="rId22"/>
    <p:sldId id="595" r:id="rId23"/>
    <p:sldId id="598" r:id="rId24"/>
    <p:sldId id="599" r:id="rId25"/>
    <p:sldId id="600" r:id="rId26"/>
    <p:sldId id="601" r:id="rId27"/>
    <p:sldId id="602" r:id="rId28"/>
    <p:sldId id="608" r:id="rId29"/>
    <p:sldId id="603" r:id="rId30"/>
    <p:sldId id="604" r:id="rId31"/>
    <p:sldId id="605" r:id="rId32"/>
    <p:sldId id="606" r:id="rId33"/>
    <p:sldId id="607" r:id="rId34"/>
    <p:sldId id="610" r:id="rId35"/>
    <p:sldId id="611" r:id="rId36"/>
    <p:sldId id="596" r:id="rId37"/>
    <p:sldId id="561" r:id="rId38"/>
    <p:sldId id="563" r:id="rId39"/>
    <p:sldId id="564" r:id="rId40"/>
    <p:sldId id="565" r:id="rId41"/>
    <p:sldId id="566" r:id="rId42"/>
    <p:sldId id="567" r:id="rId43"/>
    <p:sldId id="609" r:id="rId44"/>
    <p:sldId id="573" r:id="rId45"/>
    <p:sldId id="612" r:id="rId46"/>
    <p:sldId id="613" r:id="rId47"/>
    <p:sldId id="614" r:id="rId48"/>
    <p:sldId id="615" r:id="rId49"/>
    <p:sldId id="616" r:id="rId50"/>
  </p:sldIdLst>
  <p:sldSz cx="9144000" cy="6858000" type="screen4x3"/>
  <p:notesSz cx="6858000" cy="9144000"/>
  <p:defaultTextStyle>
    <a:defPPr>
      <a:defRPr lang="en-US"/>
    </a:defPPr>
    <a:lvl1pPr marL="0" lvl="0" indent="0" algn="l" defTabSz="91440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2pPr>
    <a:lvl3pPr marL="914400" lvl="2" indent="0" algn="l" defTabSz="91440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3pPr>
    <a:lvl4pPr marL="1371600" lvl="3" indent="0" algn="l" defTabSz="91440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4pPr>
    <a:lvl5pPr marL="1828800" lvl="4" indent="0" algn="l" defTabSz="91440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5pPr>
    <a:lvl6pPr marL="2286000" lvl="5" indent="0" algn="l" defTabSz="91440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6pPr>
    <a:lvl7pPr marL="2743200" lvl="6" indent="0" algn="l" defTabSz="91440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7pPr>
    <a:lvl8pPr marL="3200400" lvl="7" indent="0" algn="l" defTabSz="91440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8pPr>
    <a:lvl9pPr marL="3657600" lvl="8" indent="0" algn="l" defTabSz="91440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00"/>
    <a:srgbClr val="009900"/>
    <a:srgbClr val="CC0000"/>
    <a:srgbClr val="FF3300"/>
    <a:srgbClr val="FF9900"/>
    <a:srgbClr val="FFFF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6"/>
    <p:restoredTop sz="90929"/>
  </p:normalViewPr>
  <p:slideViewPr>
    <p:cSldViewPr showGuides="1">
      <p:cViewPr varScale="1">
        <p:scale>
          <a:sx n="102" d="100"/>
          <a:sy n="102" d="100"/>
        </p:scale>
        <p:origin x="139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065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日期占位符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2018/3/19</a:t>
            </a:fld>
            <a:endParaRPr lang="zh-CN" altLang="en-US"/>
          </a:p>
        </p:txBody>
      </p:sp>
      <p:sp>
        <p:nvSpPr>
          <p:cNvPr id="8" name="灯片编号占位符 7"/>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extLst>
      <p:ext uri="{BB962C8B-B14F-4D97-AF65-F5344CB8AC3E}">
        <p14:creationId xmlns:p14="http://schemas.microsoft.com/office/powerpoint/2010/main" val="2417370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0243"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2228"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0245"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Fifth level</a:t>
            </a:r>
          </a:p>
        </p:txBody>
      </p:sp>
      <p:sp>
        <p:nvSpPr>
          <p:cNvPr id="10246"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0247"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zh-CN" altLang="en-US" sz="1200" dirty="0">
                <a:latin typeface="Times New Roman" panose="02020603050405020304" pitchFamily="18" charset="0"/>
                <a:ea typeface="宋体" panose="02010600030101010101" pitchFamily="2" charset="-122"/>
              </a:rPr>
              <a:pPr lvl="0" algn="r" eaLnBrk="1" hangingPunct="1"/>
              <a:t>‹#›</a:t>
            </a:fld>
            <a:endParaRPr lang="zh-CN" altLang="en-US" sz="12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021302693"/>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latin typeface="Times New Roman" panose="02020603050405020304" pitchFamily="18" charset="0"/>
                <a:ea typeface="宋体" panose="02010600030101010101" pitchFamily="2" charset="-122"/>
              </a:rPr>
              <a:pPr lvl="0" algn="r" eaLnBrk="1" hangingPunct="1"/>
              <a:t>1</a:t>
            </a:fld>
            <a:endParaRPr lang="zh-CN" altLang="en-US" sz="1200" dirty="0">
              <a:latin typeface="Times New Roman" panose="02020603050405020304" pitchFamily="18" charset="0"/>
              <a:ea typeface="宋体" panose="02010600030101010101" pitchFamily="2" charset="-122"/>
            </a:endParaRPr>
          </a:p>
        </p:txBody>
      </p:sp>
      <p:sp>
        <p:nvSpPr>
          <p:cNvPr id="53251" name="Rectangle 2"/>
          <p:cNvSpPr>
            <a:spLocks noGrp="1" noRot="1" noChangeAspect="1" noTextEdit="1"/>
          </p:cNvSpPr>
          <p:nvPr>
            <p:ph type="sldImg"/>
          </p:nvPr>
        </p:nvSpPr>
        <p:spPr>
          <a:xfrm>
            <a:off x="1144588" y="685800"/>
            <a:ext cx="4568825" cy="3427413"/>
          </a:xfrm>
          <a:ln/>
        </p:spPr>
      </p:sp>
      <p:sp>
        <p:nvSpPr>
          <p:cNvPr id="53252" name="Rectangle 3"/>
          <p:cNvSpPr>
            <a:spLocks noGrp="1"/>
          </p:cNvSpPr>
          <p:nvPr>
            <p:ph type="body" idx="1"/>
          </p:nvPr>
        </p:nvSpPr>
        <p:spPr>
          <a:xfrm>
            <a:off x="685800" y="4343400"/>
            <a:ext cx="5486400" cy="4114800"/>
          </a:xfrm>
          <a:ln/>
        </p:spPr>
        <p:txBody>
          <a:bodyPr wrap="square" lIns="91440" tIns="45720" rIns="91440" bIns="45720" anchor="t"/>
          <a:lstStyle/>
          <a:p>
            <a:pPr lvl="0" eaLnBrk="1" hangingPunct="1"/>
            <a:endParaRPr lang="zh-CN" altLang="en-US" dirty="0">
              <a:ea typeface="宋体" panose="02010600030101010101" pitchFamily="2" charset="-122"/>
            </a:endParaRPr>
          </a:p>
        </p:txBody>
      </p:sp>
    </p:spTree>
    <p:extLst>
      <p:ext uri="{BB962C8B-B14F-4D97-AF65-F5344CB8AC3E}">
        <p14:creationId xmlns:p14="http://schemas.microsoft.com/office/powerpoint/2010/main" val="3201830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TextEdit="1"/>
          </p:cNvSpPr>
          <p:nvPr>
            <p:ph type="sldImg"/>
          </p:nvPr>
        </p:nvSpPr>
        <p:spPr>
          <a:xfrm>
            <a:off x="1203325" y="631825"/>
            <a:ext cx="4498975" cy="3375025"/>
          </a:xfrm>
          <a:ln/>
        </p:spPr>
      </p:sp>
      <p:sp>
        <p:nvSpPr>
          <p:cNvPr id="62467" name="Rectangle 3"/>
          <p:cNvSpPr>
            <a:spLocks noGrp="1"/>
          </p:cNvSpPr>
          <p:nvPr>
            <p:ph type="body" idx="1"/>
          </p:nvPr>
        </p:nvSpPr>
        <p:spPr>
          <a:ln/>
        </p:spPr>
        <p:txBody>
          <a:bodyPr wrap="square" lIns="91440" tIns="45720" rIns="91440" bIns="45720" anchor="t"/>
          <a:lstStyle/>
          <a:p>
            <a:pPr lvl="0"/>
            <a:endParaRPr lang="zh-CN" altLang="en-US" dirty="0">
              <a:ea typeface="宋体" panose="02010600030101010101" pitchFamily="2" charset="-122"/>
            </a:endParaRPr>
          </a:p>
        </p:txBody>
      </p:sp>
    </p:spTree>
    <p:extLst>
      <p:ext uri="{BB962C8B-B14F-4D97-AF65-F5344CB8AC3E}">
        <p14:creationId xmlns:p14="http://schemas.microsoft.com/office/powerpoint/2010/main" val="2363567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TextEdit="1"/>
          </p:cNvSpPr>
          <p:nvPr>
            <p:ph type="sldImg"/>
          </p:nvPr>
        </p:nvSpPr>
        <p:spPr>
          <a:xfrm>
            <a:off x="1203325" y="631825"/>
            <a:ext cx="4498975" cy="3375025"/>
          </a:xfrm>
          <a:ln/>
        </p:spPr>
      </p:sp>
      <p:sp>
        <p:nvSpPr>
          <p:cNvPr id="63491" name="Rectangle 3"/>
          <p:cNvSpPr>
            <a:spLocks noGrp="1"/>
          </p:cNvSpPr>
          <p:nvPr>
            <p:ph type="body" idx="1"/>
          </p:nvPr>
        </p:nvSpPr>
        <p:spPr>
          <a:ln/>
        </p:spPr>
        <p:txBody>
          <a:bodyPr wrap="square" lIns="91440" tIns="45720" rIns="91440" bIns="45720" anchor="t"/>
          <a:lstStyle/>
          <a:p>
            <a:pPr lvl="0"/>
            <a:endParaRPr lang="zh-CN" altLang="en-US" dirty="0">
              <a:ea typeface="宋体" panose="02010600030101010101" pitchFamily="2" charset="-122"/>
            </a:endParaRPr>
          </a:p>
        </p:txBody>
      </p:sp>
    </p:spTree>
    <p:extLst>
      <p:ext uri="{BB962C8B-B14F-4D97-AF65-F5344CB8AC3E}">
        <p14:creationId xmlns:p14="http://schemas.microsoft.com/office/powerpoint/2010/main" val="2628287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TextEdit="1"/>
          </p:cNvSpPr>
          <p:nvPr>
            <p:ph type="sldImg"/>
          </p:nvPr>
        </p:nvSpPr>
        <p:spPr>
          <a:xfrm>
            <a:off x="1203325" y="631825"/>
            <a:ext cx="4498975" cy="3375025"/>
          </a:xfrm>
          <a:ln/>
        </p:spPr>
      </p:sp>
      <p:sp>
        <p:nvSpPr>
          <p:cNvPr id="64515" name="Rectangle 3"/>
          <p:cNvSpPr>
            <a:spLocks noGrp="1"/>
          </p:cNvSpPr>
          <p:nvPr>
            <p:ph type="body" idx="1"/>
          </p:nvPr>
        </p:nvSpPr>
        <p:spPr>
          <a:ln/>
        </p:spPr>
        <p:txBody>
          <a:bodyPr wrap="square" lIns="91440" tIns="45720" rIns="91440" bIns="45720" anchor="t"/>
          <a:lstStyle/>
          <a:p>
            <a:pPr lvl="0"/>
            <a:endParaRPr lang="zh-CN" altLang="en-US" dirty="0">
              <a:ea typeface="宋体" panose="02010600030101010101" pitchFamily="2" charset="-122"/>
            </a:endParaRPr>
          </a:p>
        </p:txBody>
      </p:sp>
    </p:spTree>
    <p:extLst>
      <p:ext uri="{BB962C8B-B14F-4D97-AF65-F5344CB8AC3E}">
        <p14:creationId xmlns:p14="http://schemas.microsoft.com/office/powerpoint/2010/main" val="3715582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TextEdit="1"/>
          </p:cNvSpPr>
          <p:nvPr>
            <p:ph type="sldImg"/>
          </p:nvPr>
        </p:nvSpPr>
        <p:spPr>
          <a:xfrm>
            <a:off x="1203325" y="631825"/>
            <a:ext cx="4498975" cy="3375025"/>
          </a:xfrm>
          <a:ln/>
        </p:spPr>
      </p:sp>
      <p:sp>
        <p:nvSpPr>
          <p:cNvPr id="65539" name="Rectangle 3"/>
          <p:cNvSpPr>
            <a:spLocks noGrp="1"/>
          </p:cNvSpPr>
          <p:nvPr>
            <p:ph type="body" idx="1"/>
          </p:nvPr>
        </p:nvSpPr>
        <p:spPr>
          <a:ln/>
        </p:spPr>
        <p:txBody>
          <a:bodyPr wrap="square" lIns="91440" tIns="45720" rIns="91440" bIns="45720" anchor="t"/>
          <a:lstStyle/>
          <a:p>
            <a:pPr lvl="0"/>
            <a:endParaRPr lang="zh-CN" altLang="en-US" dirty="0">
              <a:ea typeface="宋体" panose="02010600030101010101" pitchFamily="2" charset="-122"/>
            </a:endParaRPr>
          </a:p>
        </p:txBody>
      </p:sp>
    </p:spTree>
    <p:extLst>
      <p:ext uri="{BB962C8B-B14F-4D97-AF65-F5344CB8AC3E}">
        <p14:creationId xmlns:p14="http://schemas.microsoft.com/office/powerpoint/2010/main" val="3223772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a:xfrm>
            <a:off x="1203325" y="631825"/>
            <a:ext cx="4498975" cy="3375025"/>
          </a:xfrm>
          <a:ln/>
        </p:spPr>
      </p:sp>
      <p:sp>
        <p:nvSpPr>
          <p:cNvPr id="66563" name="Rectangle 3"/>
          <p:cNvSpPr>
            <a:spLocks noGrp="1"/>
          </p:cNvSpPr>
          <p:nvPr>
            <p:ph type="body" idx="1"/>
          </p:nvPr>
        </p:nvSpPr>
        <p:spPr>
          <a:ln/>
        </p:spPr>
        <p:txBody>
          <a:bodyPr wrap="square" lIns="91440" tIns="45720" rIns="91440" bIns="45720" anchor="t"/>
          <a:lstStyle/>
          <a:p>
            <a:pPr lvl="0"/>
            <a:endParaRPr lang="zh-CN" altLang="en-US" dirty="0">
              <a:ea typeface="宋体" panose="02010600030101010101" pitchFamily="2" charset="-122"/>
            </a:endParaRPr>
          </a:p>
        </p:txBody>
      </p:sp>
    </p:spTree>
    <p:extLst>
      <p:ext uri="{BB962C8B-B14F-4D97-AF65-F5344CB8AC3E}">
        <p14:creationId xmlns:p14="http://schemas.microsoft.com/office/powerpoint/2010/main" val="3400688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TextEdit="1"/>
          </p:cNvSpPr>
          <p:nvPr>
            <p:ph type="sldImg"/>
          </p:nvPr>
        </p:nvSpPr>
        <p:spPr>
          <a:xfrm>
            <a:off x="1203325" y="631825"/>
            <a:ext cx="4498975" cy="3375025"/>
          </a:xfrm>
          <a:ln/>
        </p:spPr>
      </p:sp>
      <p:sp>
        <p:nvSpPr>
          <p:cNvPr id="67587" name="Rectangle 3"/>
          <p:cNvSpPr>
            <a:spLocks noGrp="1"/>
          </p:cNvSpPr>
          <p:nvPr>
            <p:ph type="body" idx="1"/>
          </p:nvPr>
        </p:nvSpPr>
        <p:spPr>
          <a:ln/>
        </p:spPr>
        <p:txBody>
          <a:bodyPr wrap="square" lIns="91440" tIns="45720" rIns="91440" bIns="45720" anchor="t"/>
          <a:lstStyle/>
          <a:p>
            <a:pPr lvl="0"/>
            <a:endParaRPr lang="zh-CN" altLang="en-US" dirty="0">
              <a:ea typeface="宋体" panose="02010600030101010101" pitchFamily="2" charset="-122"/>
            </a:endParaRPr>
          </a:p>
        </p:txBody>
      </p:sp>
    </p:spTree>
    <p:extLst>
      <p:ext uri="{BB962C8B-B14F-4D97-AF65-F5344CB8AC3E}">
        <p14:creationId xmlns:p14="http://schemas.microsoft.com/office/powerpoint/2010/main" val="1079843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latin typeface="Times New Roman" panose="02020603050405020304" pitchFamily="18" charset="0"/>
                <a:ea typeface="宋体" panose="02010600030101010101" pitchFamily="2" charset="-122"/>
              </a:rPr>
              <a:pPr lvl="0" algn="r" eaLnBrk="1" hangingPunct="1"/>
              <a:t>42</a:t>
            </a:fld>
            <a:endParaRPr lang="zh-CN" altLang="en-US" sz="1200" dirty="0">
              <a:latin typeface="Times New Roman" panose="02020603050405020304" pitchFamily="18" charset="0"/>
              <a:ea typeface="宋体" panose="02010600030101010101" pitchFamily="2" charset="-122"/>
            </a:endParaRPr>
          </a:p>
        </p:txBody>
      </p:sp>
      <p:sp>
        <p:nvSpPr>
          <p:cNvPr id="68611" name="Rectangle 2"/>
          <p:cNvSpPr>
            <a:spLocks noGrp="1" noRot="1" noChangeAspect="1" noTextEdit="1"/>
          </p:cNvSpPr>
          <p:nvPr>
            <p:ph type="sldImg"/>
          </p:nvPr>
        </p:nvSpPr>
        <p:spPr>
          <a:ln/>
        </p:spPr>
      </p:sp>
      <p:sp>
        <p:nvSpPr>
          <p:cNvPr id="68612" name="Rectangle 3"/>
          <p:cNvSpPr>
            <a:spLocks noGrp="1"/>
          </p:cNvSpPr>
          <p:nvPr>
            <p:ph type="body" idx="1"/>
          </p:nvPr>
        </p:nvSpPr>
        <p:spPr>
          <a:ln/>
        </p:spPr>
        <p:txBody>
          <a:bodyPr wrap="square" lIns="91440" tIns="45720" rIns="91440" bIns="45720" anchor="t"/>
          <a:lstStyle/>
          <a:p>
            <a:pPr lvl="0" eaLnBrk="1" hangingPunct="1"/>
            <a:endParaRPr lang="zh-CN" altLang="en-US" dirty="0">
              <a:ea typeface="宋体" panose="02010600030101010101" pitchFamily="2" charset="-122"/>
            </a:endParaRPr>
          </a:p>
        </p:txBody>
      </p:sp>
    </p:spTree>
    <p:extLst>
      <p:ext uri="{BB962C8B-B14F-4D97-AF65-F5344CB8AC3E}">
        <p14:creationId xmlns:p14="http://schemas.microsoft.com/office/powerpoint/2010/main" val="2667000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a:xfrm>
            <a:off x="1203325" y="631825"/>
            <a:ext cx="4498975" cy="3375025"/>
          </a:xfrm>
          <a:ln/>
        </p:spPr>
      </p:sp>
      <p:sp>
        <p:nvSpPr>
          <p:cNvPr id="69635" name="Rectangle 3"/>
          <p:cNvSpPr>
            <a:spLocks noGrp="1"/>
          </p:cNvSpPr>
          <p:nvPr>
            <p:ph type="body" idx="1"/>
          </p:nvPr>
        </p:nvSpPr>
        <p:spPr>
          <a:ln/>
        </p:spPr>
        <p:txBody>
          <a:bodyPr wrap="square" lIns="91440" tIns="45720" rIns="91440" bIns="45720" anchor="t"/>
          <a:lstStyle/>
          <a:p>
            <a:pPr lvl="0"/>
            <a:endParaRPr lang="zh-CN" altLang="en-US" dirty="0">
              <a:ea typeface="宋体" panose="02010600030101010101" pitchFamily="2" charset="-122"/>
            </a:endParaRPr>
          </a:p>
        </p:txBody>
      </p:sp>
    </p:spTree>
    <p:extLst>
      <p:ext uri="{BB962C8B-B14F-4D97-AF65-F5344CB8AC3E}">
        <p14:creationId xmlns:p14="http://schemas.microsoft.com/office/powerpoint/2010/main" val="55232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latin typeface="Times New Roman" panose="02020603050405020304" pitchFamily="18" charset="0"/>
                <a:ea typeface="宋体" panose="02010600030101010101" pitchFamily="2" charset="-122"/>
              </a:rPr>
              <a:pPr lvl="0" algn="r" eaLnBrk="1" hangingPunct="1"/>
              <a:t>44</a:t>
            </a:fld>
            <a:endParaRPr lang="zh-CN" altLang="en-US" sz="1200" dirty="0">
              <a:latin typeface="Times New Roman" panose="02020603050405020304" pitchFamily="18" charset="0"/>
              <a:ea typeface="宋体" panose="02010600030101010101" pitchFamily="2" charset="-122"/>
            </a:endParaRPr>
          </a:p>
        </p:txBody>
      </p:sp>
      <p:sp>
        <p:nvSpPr>
          <p:cNvPr id="70659" name="Rectangle 2"/>
          <p:cNvSpPr>
            <a:spLocks noGrp="1" noRot="1" noChangeAspect="1" noTextEdit="1"/>
          </p:cNvSpPr>
          <p:nvPr>
            <p:ph type="sldImg"/>
          </p:nvPr>
        </p:nvSpPr>
        <p:spPr>
          <a:ln/>
        </p:spPr>
      </p:sp>
      <p:sp>
        <p:nvSpPr>
          <p:cNvPr id="70660" name="Rectangle 3"/>
          <p:cNvSpPr>
            <a:spLocks noGrp="1"/>
          </p:cNvSpPr>
          <p:nvPr>
            <p:ph type="body" idx="1"/>
          </p:nvPr>
        </p:nvSpPr>
        <p:spPr>
          <a:ln/>
        </p:spPr>
        <p:txBody>
          <a:bodyPr wrap="square" lIns="91440" tIns="45720" rIns="91440" bIns="45720" anchor="t"/>
          <a:lstStyle/>
          <a:p>
            <a:pPr lvl="0" eaLnBrk="1" hangingPunct="1"/>
            <a:endParaRPr lang="zh-CN" altLang="en-US" dirty="0">
              <a:ea typeface="宋体" panose="02010600030101010101" pitchFamily="2" charset="-122"/>
            </a:endParaRPr>
          </a:p>
        </p:txBody>
      </p:sp>
    </p:spTree>
    <p:extLst>
      <p:ext uri="{BB962C8B-B14F-4D97-AF65-F5344CB8AC3E}">
        <p14:creationId xmlns:p14="http://schemas.microsoft.com/office/powerpoint/2010/main" val="5667562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latin typeface="Times New Roman" panose="02020603050405020304" pitchFamily="18" charset="0"/>
                <a:ea typeface="宋体" panose="02010600030101010101" pitchFamily="2" charset="-122"/>
              </a:rPr>
              <a:pPr lvl="0" algn="r" eaLnBrk="1" hangingPunct="1"/>
              <a:t>45</a:t>
            </a:fld>
            <a:endParaRPr lang="zh-CN" altLang="en-US" sz="1200" dirty="0">
              <a:latin typeface="Times New Roman" panose="02020603050405020304" pitchFamily="18" charset="0"/>
              <a:ea typeface="宋体" panose="02010600030101010101" pitchFamily="2" charset="-122"/>
            </a:endParaRPr>
          </a:p>
        </p:txBody>
      </p:sp>
      <p:sp>
        <p:nvSpPr>
          <p:cNvPr id="71683" name="Rectangle 2"/>
          <p:cNvSpPr>
            <a:spLocks noGrp="1" noRot="1" noChangeAspect="1" noTextEdit="1"/>
          </p:cNvSpPr>
          <p:nvPr>
            <p:ph type="sldImg"/>
          </p:nvPr>
        </p:nvSpPr>
        <p:spPr>
          <a:ln/>
        </p:spPr>
      </p:sp>
      <p:sp>
        <p:nvSpPr>
          <p:cNvPr id="71684" name="Rectangle 3"/>
          <p:cNvSpPr>
            <a:spLocks noGrp="1"/>
          </p:cNvSpPr>
          <p:nvPr>
            <p:ph type="body" idx="1"/>
          </p:nvPr>
        </p:nvSpPr>
        <p:spPr>
          <a:ln/>
        </p:spPr>
        <p:txBody>
          <a:bodyPr wrap="square" lIns="91440" tIns="45720" rIns="91440" bIns="45720" anchor="t"/>
          <a:lstStyle/>
          <a:p>
            <a:pPr lvl="0" eaLnBrk="1" hangingPunct="1"/>
            <a:endParaRPr lang="zh-CN" altLang="en-US" dirty="0">
              <a:ea typeface="宋体" panose="02010600030101010101" pitchFamily="2" charset="-122"/>
            </a:endParaRPr>
          </a:p>
        </p:txBody>
      </p:sp>
    </p:spTree>
    <p:extLst>
      <p:ext uri="{BB962C8B-B14F-4D97-AF65-F5344CB8AC3E}">
        <p14:creationId xmlns:p14="http://schemas.microsoft.com/office/powerpoint/2010/main" val="2189178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latin typeface="Times New Roman" panose="02020603050405020304" pitchFamily="18" charset="0"/>
                <a:ea typeface="宋体" panose="02010600030101010101" pitchFamily="2" charset="-122"/>
              </a:rPr>
              <a:pPr lvl="0" algn="r" eaLnBrk="1" hangingPunct="1"/>
              <a:t>3</a:t>
            </a:fld>
            <a:endParaRPr lang="zh-CN" altLang="en-US" sz="1200" dirty="0">
              <a:latin typeface="Times New Roman" panose="02020603050405020304" pitchFamily="18" charset="0"/>
              <a:ea typeface="宋体" panose="02010600030101010101" pitchFamily="2" charset="-122"/>
            </a:endParaRPr>
          </a:p>
        </p:txBody>
      </p:sp>
      <p:sp>
        <p:nvSpPr>
          <p:cNvPr id="54275" name="Rectangle 2"/>
          <p:cNvSpPr>
            <a:spLocks noGrp="1" noRot="1" noChangeAspect="1" noTextEdit="1"/>
          </p:cNvSpPr>
          <p:nvPr>
            <p:ph type="sldImg"/>
          </p:nvPr>
        </p:nvSpPr>
        <p:spPr>
          <a:ln/>
        </p:spPr>
      </p:sp>
      <p:sp>
        <p:nvSpPr>
          <p:cNvPr id="54276" name="Rectangle 3"/>
          <p:cNvSpPr>
            <a:spLocks noGrp="1"/>
          </p:cNvSpPr>
          <p:nvPr>
            <p:ph type="body" idx="1"/>
          </p:nvPr>
        </p:nvSpPr>
        <p:spPr>
          <a:ln/>
        </p:spPr>
        <p:txBody>
          <a:bodyPr wrap="square" lIns="91440" tIns="45720" rIns="91440" bIns="45720" anchor="t"/>
          <a:lstStyle/>
          <a:p>
            <a:pPr lvl="0" eaLnBrk="1" hangingPunct="1"/>
            <a:endParaRPr lang="zh-CN" altLang="en-US" dirty="0">
              <a:ea typeface="宋体" panose="02010600030101010101" pitchFamily="2" charset="-122"/>
            </a:endParaRPr>
          </a:p>
        </p:txBody>
      </p:sp>
    </p:spTree>
    <p:extLst>
      <p:ext uri="{BB962C8B-B14F-4D97-AF65-F5344CB8AC3E}">
        <p14:creationId xmlns:p14="http://schemas.microsoft.com/office/powerpoint/2010/main" val="23555925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latin typeface="Times New Roman" panose="02020603050405020304" pitchFamily="18" charset="0"/>
                <a:ea typeface="宋体" panose="02010600030101010101" pitchFamily="2" charset="-122"/>
              </a:rPr>
              <a:pPr lvl="0" algn="r" eaLnBrk="1" hangingPunct="1"/>
              <a:t>46</a:t>
            </a:fld>
            <a:endParaRPr lang="zh-CN" altLang="en-US" sz="1200" dirty="0">
              <a:latin typeface="Times New Roman" panose="02020603050405020304" pitchFamily="18" charset="0"/>
              <a:ea typeface="宋体" panose="02010600030101010101" pitchFamily="2" charset="-122"/>
            </a:endParaRPr>
          </a:p>
        </p:txBody>
      </p:sp>
      <p:sp>
        <p:nvSpPr>
          <p:cNvPr id="72707" name="Rectangle 2"/>
          <p:cNvSpPr>
            <a:spLocks noGrp="1" noRot="1" noChangeAspect="1" noTextEdit="1"/>
          </p:cNvSpPr>
          <p:nvPr>
            <p:ph type="sldImg"/>
          </p:nvPr>
        </p:nvSpPr>
        <p:spPr>
          <a:ln/>
        </p:spPr>
      </p:sp>
      <p:sp>
        <p:nvSpPr>
          <p:cNvPr id="72708" name="Rectangle 3"/>
          <p:cNvSpPr>
            <a:spLocks noGrp="1"/>
          </p:cNvSpPr>
          <p:nvPr>
            <p:ph type="body" idx="1"/>
          </p:nvPr>
        </p:nvSpPr>
        <p:spPr>
          <a:ln/>
        </p:spPr>
        <p:txBody>
          <a:bodyPr wrap="square" lIns="91440" tIns="45720" rIns="91440" bIns="45720" anchor="t"/>
          <a:lstStyle/>
          <a:p>
            <a:pPr lvl="0" eaLnBrk="1" hangingPunct="1"/>
            <a:endParaRPr lang="zh-CN" altLang="en-US" dirty="0">
              <a:ea typeface="宋体" panose="02010600030101010101" pitchFamily="2" charset="-122"/>
            </a:endParaRPr>
          </a:p>
        </p:txBody>
      </p:sp>
    </p:spTree>
    <p:extLst>
      <p:ext uri="{BB962C8B-B14F-4D97-AF65-F5344CB8AC3E}">
        <p14:creationId xmlns:p14="http://schemas.microsoft.com/office/powerpoint/2010/main" val="2930896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latin typeface="Times New Roman" panose="02020603050405020304" pitchFamily="18" charset="0"/>
                <a:ea typeface="宋体" panose="02010600030101010101" pitchFamily="2" charset="-122"/>
              </a:rPr>
              <a:pPr lvl="0" algn="r" eaLnBrk="1" hangingPunct="1"/>
              <a:t>47</a:t>
            </a:fld>
            <a:endParaRPr lang="zh-CN" altLang="en-US" sz="1200" dirty="0">
              <a:latin typeface="Times New Roman" panose="02020603050405020304" pitchFamily="18" charset="0"/>
              <a:ea typeface="宋体" panose="02010600030101010101" pitchFamily="2" charset="-122"/>
            </a:endParaRPr>
          </a:p>
        </p:txBody>
      </p:sp>
      <p:sp>
        <p:nvSpPr>
          <p:cNvPr id="73731" name="Rectangle 2"/>
          <p:cNvSpPr>
            <a:spLocks noGrp="1" noRot="1" noChangeAspect="1" noTextEdit="1"/>
          </p:cNvSpPr>
          <p:nvPr>
            <p:ph type="sldImg"/>
          </p:nvPr>
        </p:nvSpPr>
        <p:spPr>
          <a:ln/>
        </p:spPr>
      </p:sp>
      <p:sp>
        <p:nvSpPr>
          <p:cNvPr id="73732" name="Rectangle 3"/>
          <p:cNvSpPr>
            <a:spLocks noGrp="1"/>
          </p:cNvSpPr>
          <p:nvPr>
            <p:ph type="body" idx="1"/>
          </p:nvPr>
        </p:nvSpPr>
        <p:spPr>
          <a:ln/>
        </p:spPr>
        <p:txBody>
          <a:bodyPr wrap="square" lIns="91440" tIns="45720" rIns="91440" bIns="45720" anchor="t"/>
          <a:lstStyle/>
          <a:p>
            <a:pPr lvl="0" eaLnBrk="1" hangingPunct="1"/>
            <a:endParaRPr lang="zh-CN" altLang="en-US" dirty="0">
              <a:ea typeface="宋体" panose="02010600030101010101" pitchFamily="2" charset="-122"/>
            </a:endParaRPr>
          </a:p>
        </p:txBody>
      </p:sp>
    </p:spTree>
    <p:extLst>
      <p:ext uri="{BB962C8B-B14F-4D97-AF65-F5344CB8AC3E}">
        <p14:creationId xmlns:p14="http://schemas.microsoft.com/office/powerpoint/2010/main" val="1539196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txBox="1">
            <a:spLocks noGrp="1"/>
          </p:cNvSpPr>
          <p:nvPr>
            <p:ph type="hdr" sz="quarter"/>
          </p:nvPr>
        </p:nvSpPr>
        <p:spPr>
          <a:xfrm>
            <a:off x="0" y="0"/>
            <a:ext cx="2971800" cy="457200"/>
          </a:xfrm>
          <a:prstGeom prst="rect">
            <a:avLst/>
          </a:prstGeom>
          <a:noFill/>
          <a:ln w="9525">
            <a:noFill/>
          </a:ln>
        </p:spPr>
        <p:txBody>
          <a:bodyPr/>
          <a:lstStyle/>
          <a:p>
            <a:pPr lvl="0" eaLnBrk="1" hangingPunct="1"/>
            <a:r>
              <a:rPr lang="zh-CN" altLang="en-US" sz="1200" dirty="0">
                <a:latin typeface="Times New Roman" panose="02020603050405020304" pitchFamily="18" charset="0"/>
                <a:ea typeface="宋体" panose="02010600030101010101" pitchFamily="2" charset="-122"/>
              </a:rPr>
              <a:t>NN 1</a:t>
            </a:r>
          </a:p>
        </p:txBody>
      </p:sp>
      <p:sp>
        <p:nvSpPr>
          <p:cNvPr id="74755" name="Rectangle 3"/>
          <p:cNvSpPr txBox="1">
            <a:spLocks noGrp="1"/>
          </p:cNvSpPr>
          <p:nvPr>
            <p:ph type="dt" sz="half"/>
          </p:nvPr>
        </p:nvSpPr>
        <p:spPr>
          <a:xfrm>
            <a:off x="3886200" y="0"/>
            <a:ext cx="2971800" cy="457200"/>
          </a:xfrm>
          <a:prstGeom prst="rect">
            <a:avLst/>
          </a:prstGeom>
          <a:noFill/>
          <a:ln w="9525">
            <a:noFill/>
          </a:ln>
        </p:spPr>
        <p:txBody>
          <a:bodyPr/>
          <a:lstStyle/>
          <a:p>
            <a:pPr lvl="0" algn="r" eaLnBrk="1" hangingPunct="1"/>
            <a:r>
              <a:rPr lang="zh-CN" altLang="en-US" sz="1200" dirty="0">
                <a:latin typeface="Times New Roman" panose="02020603050405020304" pitchFamily="18" charset="0"/>
                <a:ea typeface="宋体" panose="02010600030101010101" pitchFamily="2" charset="-122"/>
              </a:rPr>
              <a:t>10-00</a:t>
            </a:r>
            <a:endParaRPr lang="en-US" altLang="zh-CN" sz="1200" dirty="0">
              <a:latin typeface="Times New Roman" panose="02020603050405020304" pitchFamily="18" charset="0"/>
              <a:ea typeface="宋体" panose="02010600030101010101" pitchFamily="2" charset="-122"/>
            </a:endParaRPr>
          </a:p>
        </p:txBody>
      </p:sp>
      <p:sp>
        <p:nvSpPr>
          <p:cNvPr id="74756" name="Rectangle 6"/>
          <p:cNvSpPr txBox="1">
            <a:spLocks noGrp="1"/>
          </p:cNvSpPr>
          <p:nvPr>
            <p:ph type="ftr" sz="quarter"/>
          </p:nvPr>
        </p:nvSpPr>
        <p:spPr>
          <a:xfrm>
            <a:off x="0" y="8686800"/>
            <a:ext cx="2971800" cy="457200"/>
          </a:xfrm>
          <a:prstGeom prst="rect">
            <a:avLst/>
          </a:prstGeom>
          <a:noFill/>
          <a:ln w="9525">
            <a:noFill/>
          </a:ln>
        </p:spPr>
        <p:txBody>
          <a:bodyPr anchor="b"/>
          <a:lstStyle/>
          <a:p>
            <a:pPr lvl="0" eaLnBrk="1" hangingPunct="1"/>
            <a:r>
              <a:rPr lang="zh-CN" altLang="en-US" sz="1200" dirty="0">
                <a:latin typeface="Times New Roman" panose="02020603050405020304" pitchFamily="18" charset="0"/>
                <a:ea typeface="宋体" panose="02010600030101010101" pitchFamily="2" charset="-122"/>
              </a:rPr>
              <a:t>Elene Marchiori</a:t>
            </a:r>
            <a:endParaRPr lang="en-US" altLang="zh-CN" sz="1200" dirty="0">
              <a:latin typeface="Times New Roman" panose="02020603050405020304" pitchFamily="18" charset="0"/>
              <a:ea typeface="宋体" panose="02010600030101010101" pitchFamily="2" charset="-122"/>
            </a:endParaRPr>
          </a:p>
        </p:txBody>
      </p:sp>
      <p:sp>
        <p:nvSpPr>
          <p:cNvPr id="74757"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latin typeface="Times New Roman" panose="02020603050405020304" pitchFamily="18" charset="0"/>
                <a:ea typeface="宋体" panose="02010600030101010101" pitchFamily="2" charset="-122"/>
              </a:rPr>
              <a:pPr lvl="0" algn="r" eaLnBrk="1" hangingPunct="1"/>
              <a:t>48</a:t>
            </a:fld>
            <a:endParaRPr lang="zh-CN" altLang="en-US" sz="1200" dirty="0">
              <a:latin typeface="Times New Roman" panose="02020603050405020304" pitchFamily="18" charset="0"/>
              <a:ea typeface="宋体" panose="02010600030101010101" pitchFamily="2" charset="-122"/>
            </a:endParaRPr>
          </a:p>
        </p:txBody>
      </p:sp>
      <p:sp>
        <p:nvSpPr>
          <p:cNvPr id="74758" name="Rectangle 2"/>
          <p:cNvSpPr>
            <a:spLocks noGrp="1" noRot="1" noChangeAspect="1" noTextEdit="1"/>
          </p:cNvSpPr>
          <p:nvPr>
            <p:ph type="sldImg"/>
          </p:nvPr>
        </p:nvSpPr>
        <p:spPr>
          <a:ln/>
        </p:spPr>
      </p:sp>
      <p:sp>
        <p:nvSpPr>
          <p:cNvPr id="74759" name="Rectangle 3"/>
          <p:cNvSpPr>
            <a:spLocks noGrp="1"/>
          </p:cNvSpPr>
          <p:nvPr>
            <p:ph type="body" idx="1"/>
          </p:nvPr>
        </p:nvSpPr>
        <p:spPr>
          <a:ln/>
        </p:spPr>
        <p:txBody>
          <a:bodyPr wrap="square" lIns="91440" tIns="45720" rIns="91440" bIns="45720" anchor="t"/>
          <a:lstStyle/>
          <a:p>
            <a:pPr lvl="0"/>
            <a:endParaRPr lang="zh-CN" altLang="en-US" dirty="0">
              <a:ea typeface="宋体" panose="02010600030101010101" pitchFamily="2" charset="-122"/>
            </a:endParaRPr>
          </a:p>
        </p:txBody>
      </p:sp>
    </p:spTree>
    <p:extLst>
      <p:ext uri="{BB962C8B-B14F-4D97-AF65-F5344CB8AC3E}">
        <p14:creationId xmlns:p14="http://schemas.microsoft.com/office/powerpoint/2010/main" val="3556503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latin typeface="Times New Roman" panose="02020603050405020304" pitchFamily="18" charset="0"/>
                <a:ea typeface="宋体" panose="02010600030101010101" pitchFamily="2" charset="-122"/>
              </a:rPr>
              <a:pPr lvl="0" algn="r" eaLnBrk="1" hangingPunct="1"/>
              <a:t>11</a:t>
            </a:fld>
            <a:endParaRPr lang="zh-CN" altLang="en-US" sz="1200" dirty="0">
              <a:latin typeface="Times New Roman" panose="02020603050405020304" pitchFamily="18" charset="0"/>
              <a:ea typeface="宋体" panose="02010600030101010101" pitchFamily="2" charset="-122"/>
            </a:endParaRPr>
          </a:p>
        </p:txBody>
      </p:sp>
      <p:sp>
        <p:nvSpPr>
          <p:cNvPr id="55299" name="Rectangle 2"/>
          <p:cNvSpPr>
            <a:spLocks noGrp="1" noRot="1" noChangeAspect="1" noTextEdit="1"/>
          </p:cNvSpPr>
          <p:nvPr>
            <p:ph type="sldImg"/>
          </p:nvPr>
        </p:nvSpPr>
        <p:spPr>
          <a:ln/>
        </p:spPr>
      </p:sp>
      <p:sp>
        <p:nvSpPr>
          <p:cNvPr id="55300" name="Rectangle 3"/>
          <p:cNvSpPr>
            <a:spLocks noGrp="1"/>
          </p:cNvSpPr>
          <p:nvPr>
            <p:ph type="body" idx="1"/>
          </p:nvPr>
        </p:nvSpPr>
        <p:spPr>
          <a:ln/>
        </p:spPr>
        <p:txBody>
          <a:bodyPr wrap="square" lIns="91440" tIns="45720" rIns="91440" bIns="45720" anchor="t"/>
          <a:lstStyle/>
          <a:p>
            <a:pPr lvl="0" eaLnBrk="1" hangingPunct="1"/>
            <a:endParaRPr lang="zh-CN" altLang="en-US" dirty="0">
              <a:ea typeface="宋体" panose="02010600030101010101" pitchFamily="2" charset="-122"/>
            </a:endParaRPr>
          </a:p>
        </p:txBody>
      </p:sp>
    </p:spTree>
    <p:extLst>
      <p:ext uri="{BB962C8B-B14F-4D97-AF65-F5344CB8AC3E}">
        <p14:creationId xmlns:p14="http://schemas.microsoft.com/office/powerpoint/2010/main" val="1662329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latin typeface="Times New Roman" panose="02020603050405020304" pitchFamily="18" charset="0"/>
                <a:ea typeface="宋体" panose="02010600030101010101" pitchFamily="2" charset="-122"/>
              </a:rPr>
              <a:pPr lvl="0" algn="r" eaLnBrk="1" hangingPunct="1"/>
              <a:t>21</a:t>
            </a:fld>
            <a:endParaRPr lang="zh-CN" altLang="en-US" sz="1200" dirty="0">
              <a:latin typeface="Times New Roman" panose="02020603050405020304" pitchFamily="18" charset="0"/>
              <a:ea typeface="宋体" panose="02010600030101010101" pitchFamily="2" charset="-122"/>
            </a:endParaRPr>
          </a:p>
        </p:txBody>
      </p:sp>
      <p:sp>
        <p:nvSpPr>
          <p:cNvPr id="56323" name="Rectangle 2"/>
          <p:cNvSpPr>
            <a:spLocks noGrp="1" noRot="1" noChangeAspect="1" noTextEdit="1"/>
          </p:cNvSpPr>
          <p:nvPr>
            <p:ph type="sldImg"/>
          </p:nvPr>
        </p:nvSpPr>
        <p:spPr>
          <a:ln/>
        </p:spPr>
      </p:sp>
      <p:sp>
        <p:nvSpPr>
          <p:cNvPr id="56324" name="Rectangle 3"/>
          <p:cNvSpPr>
            <a:spLocks noGrp="1"/>
          </p:cNvSpPr>
          <p:nvPr>
            <p:ph type="body" idx="1"/>
          </p:nvPr>
        </p:nvSpPr>
        <p:spPr>
          <a:ln/>
        </p:spPr>
        <p:txBody>
          <a:bodyPr wrap="square" lIns="91440" tIns="45720" rIns="91440" bIns="45720" anchor="t"/>
          <a:lstStyle/>
          <a:p>
            <a:pPr lvl="0" eaLnBrk="1" hangingPunct="1"/>
            <a:endParaRPr lang="zh-CN" altLang="en-US" dirty="0">
              <a:ea typeface="宋体" panose="02010600030101010101" pitchFamily="2" charset="-122"/>
            </a:endParaRPr>
          </a:p>
        </p:txBody>
      </p:sp>
    </p:spTree>
    <p:extLst>
      <p:ext uri="{BB962C8B-B14F-4D97-AF65-F5344CB8AC3E}">
        <p14:creationId xmlns:p14="http://schemas.microsoft.com/office/powerpoint/2010/main" val="3751265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latin typeface="Times New Roman" panose="02020603050405020304" pitchFamily="18" charset="0"/>
                <a:ea typeface="宋体" panose="02010600030101010101" pitchFamily="2" charset="-122"/>
              </a:rPr>
              <a:pPr lvl="0" algn="r" eaLnBrk="1" hangingPunct="1"/>
              <a:t>22</a:t>
            </a:fld>
            <a:endParaRPr lang="zh-CN" altLang="en-US" sz="1200" dirty="0">
              <a:latin typeface="Times New Roman" panose="02020603050405020304" pitchFamily="18" charset="0"/>
              <a:ea typeface="宋体" panose="02010600030101010101" pitchFamily="2" charset="-122"/>
            </a:endParaRPr>
          </a:p>
        </p:txBody>
      </p:sp>
      <p:sp>
        <p:nvSpPr>
          <p:cNvPr id="57347" name="Rectangle 2"/>
          <p:cNvSpPr>
            <a:spLocks noGrp="1" noRot="1" noChangeAspect="1" noTextEdit="1"/>
          </p:cNvSpPr>
          <p:nvPr>
            <p:ph type="sldImg"/>
          </p:nvPr>
        </p:nvSpPr>
        <p:spPr>
          <a:ln/>
        </p:spPr>
      </p:sp>
      <p:sp>
        <p:nvSpPr>
          <p:cNvPr id="57348" name="Rectangle 3"/>
          <p:cNvSpPr>
            <a:spLocks noGrp="1"/>
          </p:cNvSpPr>
          <p:nvPr>
            <p:ph type="body" idx="1"/>
          </p:nvPr>
        </p:nvSpPr>
        <p:spPr>
          <a:ln/>
        </p:spPr>
        <p:txBody>
          <a:bodyPr wrap="square" lIns="91440" tIns="45720" rIns="91440" bIns="45720" anchor="t"/>
          <a:lstStyle/>
          <a:p>
            <a:pPr lvl="0" eaLnBrk="1" hangingPunct="1"/>
            <a:endParaRPr lang="zh-CN" altLang="en-US" dirty="0">
              <a:ea typeface="宋体" panose="02010600030101010101" pitchFamily="2" charset="-122"/>
            </a:endParaRPr>
          </a:p>
        </p:txBody>
      </p:sp>
    </p:spTree>
    <p:extLst>
      <p:ext uri="{BB962C8B-B14F-4D97-AF65-F5344CB8AC3E}">
        <p14:creationId xmlns:p14="http://schemas.microsoft.com/office/powerpoint/2010/main" val="4142809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a:xfrm>
            <a:off x="1203325" y="631825"/>
            <a:ext cx="4498975" cy="3375025"/>
          </a:xfrm>
          <a:ln/>
        </p:spPr>
      </p:sp>
      <p:sp>
        <p:nvSpPr>
          <p:cNvPr id="58371" name="Rectangle 3"/>
          <p:cNvSpPr>
            <a:spLocks noGrp="1"/>
          </p:cNvSpPr>
          <p:nvPr>
            <p:ph type="body" idx="1"/>
          </p:nvPr>
        </p:nvSpPr>
        <p:spPr>
          <a:ln/>
        </p:spPr>
        <p:txBody>
          <a:bodyPr wrap="square" lIns="91440" tIns="45720" rIns="91440" bIns="45720" anchor="t"/>
          <a:lstStyle/>
          <a:p>
            <a:pPr lvl="0"/>
            <a:endParaRPr lang="zh-CN" altLang="en-US" dirty="0">
              <a:ea typeface="宋体" panose="02010600030101010101" pitchFamily="2" charset="-122"/>
            </a:endParaRPr>
          </a:p>
        </p:txBody>
      </p:sp>
    </p:spTree>
    <p:extLst>
      <p:ext uri="{BB962C8B-B14F-4D97-AF65-F5344CB8AC3E}">
        <p14:creationId xmlns:p14="http://schemas.microsoft.com/office/powerpoint/2010/main" val="1807536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TextEdit="1"/>
          </p:cNvSpPr>
          <p:nvPr>
            <p:ph type="sldImg"/>
          </p:nvPr>
        </p:nvSpPr>
        <p:spPr>
          <a:xfrm>
            <a:off x="1203325" y="631825"/>
            <a:ext cx="4498975" cy="3375025"/>
          </a:xfrm>
          <a:ln/>
        </p:spPr>
      </p:sp>
      <p:sp>
        <p:nvSpPr>
          <p:cNvPr id="59395" name="Rectangle 3"/>
          <p:cNvSpPr>
            <a:spLocks noGrp="1"/>
          </p:cNvSpPr>
          <p:nvPr>
            <p:ph type="body" idx="1"/>
          </p:nvPr>
        </p:nvSpPr>
        <p:spPr>
          <a:ln/>
        </p:spPr>
        <p:txBody>
          <a:bodyPr wrap="square" lIns="91440" tIns="45720" rIns="91440" bIns="45720" anchor="t"/>
          <a:lstStyle/>
          <a:p>
            <a:pPr lvl="0"/>
            <a:endParaRPr lang="zh-CN" altLang="en-US" dirty="0">
              <a:ea typeface="宋体" panose="02010600030101010101" pitchFamily="2" charset="-122"/>
            </a:endParaRPr>
          </a:p>
        </p:txBody>
      </p:sp>
    </p:spTree>
    <p:extLst>
      <p:ext uri="{BB962C8B-B14F-4D97-AF65-F5344CB8AC3E}">
        <p14:creationId xmlns:p14="http://schemas.microsoft.com/office/powerpoint/2010/main" val="3967457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TextEdit="1"/>
          </p:cNvSpPr>
          <p:nvPr>
            <p:ph type="sldImg"/>
          </p:nvPr>
        </p:nvSpPr>
        <p:spPr>
          <a:xfrm>
            <a:off x="1203325" y="631825"/>
            <a:ext cx="4498975" cy="3375025"/>
          </a:xfrm>
          <a:ln/>
        </p:spPr>
      </p:sp>
      <p:sp>
        <p:nvSpPr>
          <p:cNvPr id="60419" name="Rectangle 3"/>
          <p:cNvSpPr>
            <a:spLocks noGrp="1"/>
          </p:cNvSpPr>
          <p:nvPr>
            <p:ph type="body" idx="1"/>
          </p:nvPr>
        </p:nvSpPr>
        <p:spPr>
          <a:ln/>
        </p:spPr>
        <p:txBody>
          <a:bodyPr wrap="square" lIns="91440" tIns="45720" rIns="91440" bIns="45720" anchor="t"/>
          <a:lstStyle/>
          <a:p>
            <a:pPr lvl="0"/>
            <a:endParaRPr lang="zh-CN" altLang="en-US" dirty="0">
              <a:ea typeface="宋体" panose="02010600030101010101" pitchFamily="2" charset="-122"/>
            </a:endParaRPr>
          </a:p>
        </p:txBody>
      </p:sp>
    </p:spTree>
    <p:extLst>
      <p:ext uri="{BB962C8B-B14F-4D97-AF65-F5344CB8AC3E}">
        <p14:creationId xmlns:p14="http://schemas.microsoft.com/office/powerpoint/2010/main" val="159508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latin typeface="Times New Roman" panose="02020603050405020304" pitchFamily="18" charset="0"/>
                <a:ea typeface="宋体" panose="02010600030101010101" pitchFamily="2" charset="-122"/>
              </a:rPr>
              <a:pPr lvl="0" algn="r" eaLnBrk="1" hangingPunct="1"/>
              <a:t>35</a:t>
            </a:fld>
            <a:endParaRPr lang="zh-CN" altLang="en-US" sz="1200" dirty="0">
              <a:latin typeface="Times New Roman" panose="02020603050405020304" pitchFamily="18" charset="0"/>
              <a:ea typeface="宋体" panose="02010600030101010101" pitchFamily="2" charset="-122"/>
            </a:endParaRPr>
          </a:p>
        </p:txBody>
      </p:sp>
      <p:sp>
        <p:nvSpPr>
          <p:cNvPr id="61443" name="Rectangle 2"/>
          <p:cNvSpPr>
            <a:spLocks noGrp="1" noRot="1" noChangeAspect="1" noTextEdit="1"/>
          </p:cNvSpPr>
          <p:nvPr>
            <p:ph type="sldImg"/>
          </p:nvPr>
        </p:nvSpPr>
        <p:spPr>
          <a:ln/>
        </p:spPr>
      </p:sp>
      <p:sp>
        <p:nvSpPr>
          <p:cNvPr id="61444" name="Rectangle 3"/>
          <p:cNvSpPr>
            <a:spLocks noGrp="1"/>
          </p:cNvSpPr>
          <p:nvPr>
            <p:ph type="body" idx="1"/>
          </p:nvPr>
        </p:nvSpPr>
        <p:spPr>
          <a:ln/>
        </p:spPr>
        <p:txBody>
          <a:bodyPr wrap="square" lIns="91440" tIns="45720" rIns="91440" bIns="45720" anchor="t"/>
          <a:lstStyle/>
          <a:p>
            <a:pPr lvl="0" eaLnBrk="1" hangingPunct="1"/>
            <a:endParaRPr lang="zh-CN" altLang="en-US" dirty="0">
              <a:ea typeface="宋体" panose="02010600030101010101" pitchFamily="2" charset="-122"/>
            </a:endParaRPr>
          </a:p>
        </p:txBody>
      </p:sp>
    </p:spTree>
    <p:extLst>
      <p:ext uri="{BB962C8B-B14F-4D97-AF65-F5344CB8AC3E}">
        <p14:creationId xmlns:p14="http://schemas.microsoft.com/office/powerpoint/2010/main" val="3781959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C460B54E-AAA1-4F19-8CBD-FF26347EBE0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Tx/>
                <a:buNone/>
                <a:defRPr/>
              </a:pPr>
              <a:t>2018/3/19</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a:fld id="{9A0DB2DC-4C9A-4742-B13C-FB6460FD3503}" type="slidenum">
              <a:rPr lang="zh-CN" altLang="en-US" sz="1400" dirty="0">
                <a:ea typeface="宋体" panose="02010600030101010101" pitchFamily="2" charset="-122"/>
              </a:rPr>
              <a:pPr lvl="0" algn="r"/>
              <a:t>‹#›</a:t>
            </a:fld>
            <a:endParaRPr lang="zh-CN" altLang="en-US" sz="1400" dirty="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C460B54E-AAA1-4F19-8CBD-FF26347EBE0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Tx/>
                <a:buNone/>
                <a:defRPr/>
              </a:pPr>
              <a:t>2018/3/19</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a:fld id="{9A0DB2DC-4C9A-4742-B13C-FB6460FD3503}" type="slidenum">
              <a:rPr lang="zh-CN" altLang="en-US" sz="1400" dirty="0">
                <a:ea typeface="宋体" panose="02010600030101010101" pitchFamily="2" charset="-122"/>
              </a:rPr>
              <a:pPr lvl="0" algn="r"/>
              <a:t>‹#›</a:t>
            </a:fld>
            <a:endParaRPr lang="zh-CN" altLang="en-US" sz="1400" dirty="0">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67488" y="0"/>
            <a:ext cx="1960562" cy="58880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4213" y="0"/>
            <a:ext cx="5730875" cy="58880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C460B54E-AAA1-4F19-8CBD-FF26347EBE0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Tx/>
                <a:buNone/>
                <a:defRPr/>
              </a:pPr>
              <a:t>2018/3/19</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a:fld id="{9A0DB2DC-4C9A-4742-B13C-FB6460FD3503}" type="slidenum">
              <a:rPr lang="zh-CN" altLang="en-US" sz="1400" dirty="0">
                <a:ea typeface="宋体" panose="02010600030101010101" pitchFamily="2" charset="-122"/>
              </a:rPr>
              <a:pPr lvl="0" algn="r"/>
              <a:t>‹#›</a:t>
            </a:fld>
            <a:endParaRPr lang="zh-CN" altLang="en-US" sz="1400" dirty="0">
              <a:ea typeface="宋体" panose="02010600030101010101" pitchFamily="2"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684213" y="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773238"/>
            <a:ext cx="7772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755650" y="3906838"/>
            <a:ext cx="7772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C460B54E-AAA1-4F19-8CBD-FF26347EBE0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Tx/>
                <a:buNone/>
                <a:defRPr/>
              </a:pPr>
              <a:t>2018/3/19</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a:fld id="{9A0DB2DC-4C9A-4742-B13C-FB6460FD3503}" type="slidenum">
              <a:rPr lang="zh-CN" altLang="en-US" sz="1400" dirty="0">
                <a:ea typeface="宋体" panose="02010600030101010101" pitchFamily="2" charset="-122"/>
              </a:rPr>
              <a:pPr lvl="0" algn="r"/>
              <a:t>‹#›</a:t>
            </a:fld>
            <a:endParaRPr lang="zh-CN" altLang="en-US" sz="1400" dirty="0">
              <a:ea typeface="宋体" panose="02010600030101010101"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684213" y="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650" y="1773238"/>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图表占位符 3"/>
          <p:cNvSpPr>
            <a:spLocks noGrp="1"/>
          </p:cNvSpPr>
          <p:nvPr>
            <p:ph type="chart" sz="half" idx="2"/>
          </p:nvPr>
        </p:nvSpPr>
        <p:spPr>
          <a:xfrm>
            <a:off x="4718050" y="1773238"/>
            <a:ext cx="38100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C460B54E-AAA1-4F19-8CBD-FF26347EBE0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Tx/>
                <a:buNone/>
                <a:defRPr/>
              </a:pPr>
              <a:t>2018/3/19</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a:fld id="{9A0DB2DC-4C9A-4742-B13C-FB6460FD3503}" type="slidenum">
              <a:rPr lang="zh-CN" altLang="en-US" sz="1400" dirty="0">
                <a:ea typeface="宋体" panose="02010600030101010101" pitchFamily="2" charset="-122"/>
              </a:rPr>
              <a:pPr lvl="0" algn="r"/>
              <a:t>‹#›</a:t>
            </a:fld>
            <a:endParaRPr lang="zh-CN" altLang="en-US" sz="1400" dirty="0">
              <a:ea typeface="宋体" panose="02010600030101010101" pitchFamily="2" charset="-12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650" y="1773238"/>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8050" y="1773238"/>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C460B54E-AAA1-4F19-8CBD-FF26347EBE0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Tx/>
                <a:buNone/>
                <a:defRPr/>
              </a:pPr>
              <a:t>2018/3/19</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a:fld id="{9A0DB2DC-4C9A-4742-B13C-FB6460FD3503}" type="slidenum">
              <a:rPr lang="zh-CN" altLang="en-US" sz="1400" dirty="0">
                <a:ea typeface="宋体" panose="02010600030101010101" pitchFamily="2" charset="-122"/>
              </a:rPr>
              <a:pPr lvl="0" algn="r"/>
              <a:t>‹#›</a:t>
            </a:fld>
            <a:endParaRPr lang="zh-CN" altLang="en-US" sz="1400" dirty="0">
              <a:ea typeface="宋体" panose="02010600030101010101" pitchFamily="2" charset="-122"/>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684213" y="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773238"/>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718050" y="1773238"/>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C460B54E-AAA1-4F19-8CBD-FF26347EBE0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Tx/>
                <a:buNone/>
                <a:defRPr/>
              </a:pPr>
              <a:t>2018/3/19</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a:fld id="{9A0DB2DC-4C9A-4742-B13C-FB6460FD3503}" type="slidenum">
              <a:rPr lang="zh-CN" altLang="en-US" sz="1400" dirty="0">
                <a:ea typeface="宋体" panose="02010600030101010101" pitchFamily="2" charset="-122"/>
              </a:rPr>
              <a:pPr lvl="0" algn="r"/>
              <a:t>‹#›</a:t>
            </a:fld>
            <a:endParaRPr lang="zh-CN" altLang="en-US" sz="1400" dirty="0">
              <a:ea typeface="宋体" panose="02010600030101010101" pitchFamily="2"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9" name="Rectangle 7"/>
          <p:cNvSpPr>
            <a:spLocks noChangeArrowheads="1"/>
          </p:cNvSpPr>
          <p:nvPr/>
        </p:nvSpPr>
        <p:spPr bwMode="auto">
          <a:xfrm>
            <a:off x="250825" y="2708275"/>
            <a:ext cx="8281988"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10" name="Line 8"/>
          <p:cNvSpPr>
            <a:spLocks noChangeShapeType="1"/>
          </p:cNvSpPr>
          <p:nvPr/>
        </p:nvSpPr>
        <p:spPr bwMode="auto">
          <a:xfrm>
            <a:off x="468313" y="6165850"/>
            <a:ext cx="8207375" cy="0"/>
          </a:xfrm>
          <a:prstGeom prst="line">
            <a:avLst/>
          </a:prstGeom>
          <a:noFill/>
          <a:ln w="19050">
            <a:solidFill>
              <a:srgbClr val="FFCC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97314" name="Rectangle 2"/>
          <p:cNvSpPr>
            <a:spLocks noGrp="1" noChangeArrowheads="1"/>
          </p:cNvSpPr>
          <p:nvPr>
            <p:ph type="ctrTitle"/>
          </p:nvPr>
        </p:nvSpPr>
        <p:spPr>
          <a:xfrm>
            <a:off x="250825" y="549275"/>
            <a:ext cx="7058025" cy="2133600"/>
          </a:xfrm>
        </p:spPr>
        <p:txBody>
          <a:bodyPr/>
          <a:lstStyle>
            <a:lvl1pPr algn="r">
              <a:defRPr sz="4400"/>
            </a:lvl1pPr>
          </a:lstStyle>
          <a:p>
            <a:r>
              <a:rPr lang="zh-CN" altLang="en-US"/>
              <a:t>单击此处编辑母版标题样式</a:t>
            </a:r>
          </a:p>
        </p:txBody>
      </p:sp>
      <p:sp>
        <p:nvSpPr>
          <p:cNvPr id="397315" name="Rectangle 3"/>
          <p:cNvSpPr>
            <a:spLocks noGrp="1" noChangeArrowheads="1"/>
          </p:cNvSpPr>
          <p:nvPr>
            <p:ph type="subTitle" idx="1"/>
          </p:nvPr>
        </p:nvSpPr>
        <p:spPr>
          <a:xfrm>
            <a:off x="971550" y="2924175"/>
            <a:ext cx="6248400" cy="2362200"/>
          </a:xfrm>
        </p:spPr>
        <p:txBody>
          <a:bodyPr/>
          <a:lstStyle>
            <a:lvl1pPr marL="0" indent="0" algn="r">
              <a:buFont typeface="Wingdings" panose="05000000000000000000" pitchFamily="2" charset="2"/>
              <a:buNone/>
              <a:defRPr sz="3200"/>
            </a:lvl1pPr>
          </a:lstStyle>
          <a:p>
            <a:r>
              <a:rPr lang="zh-CN" altLang="en-US"/>
              <a:t>单击此处编辑母版副标题样式</a:t>
            </a:r>
          </a:p>
        </p:txBody>
      </p:sp>
      <p:sp>
        <p:nvSpPr>
          <p:cNvPr id="11" name="Rectangle 4"/>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t" anchorCtr="0" compatLnSpc="1"/>
          <a:lstStyle>
            <a:lvl1pPr>
              <a:defRPr smtClean="0"/>
            </a:lvl1pPr>
          </a:lstStyle>
          <a:p>
            <a:pPr marL="0" marR="0" indent="0" algn="l" defTabSz="914400" rtl="0" fontAlgn="base" latinLnBrk="0">
              <a:lnSpc>
                <a:spcPct val="100000"/>
              </a:lnSpc>
              <a:spcBef>
                <a:spcPct val="0"/>
              </a:spcBef>
              <a:spcAft>
                <a:spcPct val="0"/>
              </a:spcAft>
              <a:buClrTx/>
              <a:buSzTx/>
              <a:buFontTx/>
              <a:buNone/>
              <a:defRPr/>
            </a:pPr>
            <a:fld id="{0EE5C656-EC48-486F-8E43-8950B2419FF0}" type="datetime1">
              <a:rPr kumimoji="0" lang="zh-CN" altLang="en-US" b="0" i="0" kern="1200" cap="none" spc="0" normalizeH="0" baseline="0" noProof="0">
                <a:solidFill>
                  <a:schemeClr val="tx1"/>
                </a:solidFill>
                <a:latin typeface="Arial" panose="020B0604020202020204" pitchFamily="34" charset="0"/>
                <a:ea typeface="+mn-ea"/>
                <a:cs typeface="+mn-cs"/>
              </a:rPr>
              <a:pPr marL="0" marR="0" indent="0" algn="l" defTabSz="914400" rtl="0" fontAlgn="base" latinLnBrk="0">
                <a:lnSpc>
                  <a:spcPct val="100000"/>
                </a:lnSpc>
                <a:spcBef>
                  <a:spcPct val="0"/>
                </a:spcBef>
                <a:spcAft>
                  <a:spcPct val="0"/>
                </a:spcAft>
                <a:buClrTx/>
                <a:buSzTx/>
                <a:buFontTx/>
                <a:buNone/>
                <a:defRPr/>
              </a:pPr>
              <a:t>2018/3/19</a:t>
            </a:fld>
            <a:endParaRPr kumimoji="0" lang="en-US" altLang="zh-CN" b="0" i="0" kern="1200" cap="none" spc="0" normalizeH="0" baseline="0" noProof="0">
              <a:solidFill>
                <a:schemeClr val="tx1"/>
              </a:solidFill>
              <a:latin typeface="Arial" panose="020B0604020202020204" pitchFamily="34" charset="0"/>
              <a:ea typeface="+mn-ea"/>
              <a:cs typeface="+mn-cs"/>
            </a:endParaRPr>
          </a:p>
        </p:txBody>
      </p:sp>
      <p:sp>
        <p:nvSpPr>
          <p:cNvPr id="13" name="Rectangle 6"/>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zh-CN" altLang="en-US" sz="1000" dirty="0">
                <a:ea typeface="宋体" panose="02010600030101010101" pitchFamily="2" charset="-122"/>
              </a:rPr>
              <a:pPr algn="r" eaLnBrk="1" hangingPunct="1"/>
              <a:t>‹#›</a:t>
            </a:fld>
            <a:endParaRPr lang="zh-CN" altLang="en-US" sz="1000" dirty="0">
              <a:ea typeface="宋体" panose="02010600030101010101" pitchFamily="2" charset="-122"/>
            </a:endParaRPr>
          </a:p>
        </p:txBody>
      </p:sp>
    </p:spTree>
  </p:cSld>
  <p:clrMapOvr>
    <a:masterClrMapping/>
  </p:clrMapOvr>
  <p:transition spd="med"/>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C2332F4-625B-4EA0-8C70-989E94C4A047}" type="datetime1">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defRPr/>
              </a:pPr>
              <a:t>2018/3/19</a:t>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zh-CN" altLang="en-US" sz="1000" dirty="0">
                <a:ea typeface="宋体" panose="02010600030101010101" pitchFamily="2" charset="-122"/>
              </a:rPr>
              <a:pPr lvl="0" algn="r" eaLnBrk="1" hangingPunct="1"/>
              <a:t>‹#›</a:t>
            </a:fld>
            <a:endParaRPr lang="zh-CN" altLang="en-US" sz="1000" dirty="0">
              <a:ea typeface="宋体" panose="02010600030101010101" pitchFamily="2" charset="-122"/>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C2332F4-625B-4EA0-8C70-989E94C4A047}" type="datetime1">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defRPr/>
              </a:pPr>
              <a:t>2018/3/19</a:t>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zh-CN" altLang="en-US" sz="1000" dirty="0">
                <a:ea typeface="宋体" panose="02010600030101010101" pitchFamily="2" charset="-122"/>
              </a:rPr>
              <a:pPr lvl="0" algn="r" eaLnBrk="1" hangingPunct="1"/>
              <a:t>‹#›</a:t>
            </a:fld>
            <a:endParaRPr lang="zh-CN" altLang="en-US" sz="1000" dirty="0">
              <a:ea typeface="宋体" panose="02010600030101010101" pitchFamily="2" charset="-122"/>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C2332F4-625B-4EA0-8C70-989E94C4A047}" type="datetime1">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defRPr/>
              </a:pPr>
              <a:t>2018/3/19</a:t>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lvl="0" algn="r" eaLnBrk="1" hangingPunct="1"/>
            <a:fld id="{9A0DB2DC-4C9A-4742-B13C-FB6460FD3503}" type="slidenum">
              <a:rPr lang="zh-CN" altLang="en-US" sz="1000" dirty="0">
                <a:ea typeface="宋体" panose="02010600030101010101" pitchFamily="2" charset="-122"/>
              </a:rPr>
              <a:pPr lvl="0" algn="r" eaLnBrk="1" hangingPunct="1"/>
              <a:t>‹#›</a:t>
            </a:fld>
            <a:endParaRPr lang="zh-CN" altLang="en-US" sz="1000" dirty="0">
              <a:ea typeface="宋体" panose="02010600030101010101" pitchFamily="2" charset="-122"/>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C460B54E-AAA1-4F19-8CBD-FF26347EBE0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Tx/>
                <a:buNone/>
                <a:defRPr/>
              </a:pPr>
              <a:t>2018/3/19</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a:fld id="{9A0DB2DC-4C9A-4742-B13C-FB6460FD3503}" type="slidenum">
              <a:rPr lang="zh-CN" altLang="en-US" sz="1400" dirty="0">
                <a:ea typeface="宋体" panose="02010600030101010101" pitchFamily="2" charset="-122"/>
              </a:rPr>
              <a:pPr lvl="0" algn="r"/>
              <a:t>‹#›</a:t>
            </a:fld>
            <a:endParaRPr lang="zh-CN" altLang="en-US" sz="1400" dirty="0">
              <a:ea typeface="宋体" panose="02010600030101010101" pitchFamily="2" charset="-122"/>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C2332F4-625B-4EA0-8C70-989E94C4A047}" type="datetime1">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defRPr/>
              </a:pPr>
              <a:t>2018/3/19</a:t>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lstStyle/>
          <a:p>
            <a:pPr lvl="0" algn="r" eaLnBrk="1" hangingPunct="1"/>
            <a:fld id="{9A0DB2DC-4C9A-4742-B13C-FB6460FD3503}" type="slidenum">
              <a:rPr lang="zh-CN" altLang="en-US" sz="1000" dirty="0">
                <a:ea typeface="宋体" panose="02010600030101010101" pitchFamily="2" charset="-122"/>
              </a:rPr>
              <a:pPr lvl="0" algn="r" eaLnBrk="1" hangingPunct="1"/>
              <a:t>‹#›</a:t>
            </a:fld>
            <a:endParaRPr lang="zh-CN" altLang="en-US" sz="1000" dirty="0">
              <a:ea typeface="宋体" panose="02010600030101010101" pitchFamily="2" charset="-122"/>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C2332F4-625B-4EA0-8C70-989E94C4A047}" type="datetime1">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defRPr/>
              </a:pPr>
              <a:t>2018/3/19</a:t>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lstStyle/>
          <a:p>
            <a:pPr lvl="0" algn="r" eaLnBrk="1" hangingPunct="1"/>
            <a:fld id="{9A0DB2DC-4C9A-4742-B13C-FB6460FD3503}" type="slidenum">
              <a:rPr lang="zh-CN" altLang="en-US" sz="1000" dirty="0">
                <a:ea typeface="宋体" panose="02010600030101010101" pitchFamily="2" charset="-122"/>
              </a:rPr>
              <a:pPr lvl="0" algn="r" eaLnBrk="1" hangingPunct="1"/>
              <a:t>‹#›</a:t>
            </a:fld>
            <a:endParaRPr lang="zh-CN" altLang="en-US" sz="1000" dirty="0">
              <a:ea typeface="宋体" panose="02010600030101010101" pitchFamily="2" charset="-122"/>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C2332F4-625B-4EA0-8C70-989E94C4A047}" type="datetime1">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defRPr/>
              </a:pPr>
              <a:t>2018/3/19</a:t>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lstStyle/>
          <a:p>
            <a:pPr lvl="0" algn="r" eaLnBrk="1" hangingPunct="1"/>
            <a:fld id="{9A0DB2DC-4C9A-4742-B13C-FB6460FD3503}" type="slidenum">
              <a:rPr lang="zh-CN" altLang="en-US" sz="1000" dirty="0">
                <a:ea typeface="宋体" panose="02010600030101010101" pitchFamily="2" charset="-122"/>
              </a:rPr>
              <a:pPr lvl="0" algn="r" eaLnBrk="1" hangingPunct="1"/>
              <a:t>‹#›</a:t>
            </a:fld>
            <a:endParaRPr lang="zh-CN" altLang="en-US" sz="1000" dirty="0">
              <a:ea typeface="宋体" panose="02010600030101010101" pitchFamily="2" charset="-122"/>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C2332F4-625B-4EA0-8C70-989E94C4A047}" type="datetime1">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defRPr/>
              </a:pPr>
              <a:t>2018/3/19</a:t>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lvl="0" algn="r" eaLnBrk="1" hangingPunct="1"/>
            <a:fld id="{9A0DB2DC-4C9A-4742-B13C-FB6460FD3503}" type="slidenum">
              <a:rPr lang="zh-CN" altLang="en-US" sz="1000" dirty="0">
                <a:ea typeface="宋体" panose="02010600030101010101" pitchFamily="2" charset="-122"/>
              </a:rPr>
              <a:pPr lvl="0" algn="r" eaLnBrk="1" hangingPunct="1"/>
              <a:t>‹#›</a:t>
            </a:fld>
            <a:endParaRPr lang="zh-CN" altLang="en-US" sz="1000" dirty="0">
              <a:ea typeface="宋体" panose="02010600030101010101" pitchFamily="2" charset="-122"/>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FF0000"/>
              </a:buClr>
              <a:buSzPct val="7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C2332F4-625B-4EA0-8C70-989E94C4A047}" type="datetime1">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defRPr/>
              </a:pPr>
              <a:t>2018/3/19</a:t>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lvl="0" algn="r" eaLnBrk="1" hangingPunct="1"/>
            <a:fld id="{9A0DB2DC-4C9A-4742-B13C-FB6460FD3503}" type="slidenum">
              <a:rPr lang="zh-CN" altLang="en-US" sz="1000" dirty="0">
                <a:ea typeface="宋体" panose="02010600030101010101" pitchFamily="2" charset="-122"/>
              </a:rPr>
              <a:pPr lvl="0" algn="r" eaLnBrk="1" hangingPunct="1"/>
              <a:t>‹#›</a:t>
            </a:fld>
            <a:endParaRPr lang="zh-CN" altLang="en-US" sz="1000" dirty="0">
              <a:ea typeface="宋体" panose="02010600030101010101" pitchFamily="2" charset="-122"/>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C2332F4-625B-4EA0-8C70-989E94C4A047}" type="datetime1">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defRPr/>
              </a:pPr>
              <a:t>2018/3/19</a:t>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zh-CN" altLang="en-US" sz="1000" dirty="0">
                <a:ea typeface="宋体" panose="02010600030101010101" pitchFamily="2" charset="-122"/>
              </a:rPr>
              <a:pPr lvl="0" algn="r" eaLnBrk="1" hangingPunct="1"/>
              <a:t>‹#›</a:t>
            </a:fld>
            <a:endParaRPr lang="zh-CN" altLang="en-US" sz="1000" dirty="0">
              <a:ea typeface="宋体" panose="02010600030101010101" pitchFamily="2" charset="-122"/>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C2332F4-625B-4EA0-8C70-989E94C4A047}" type="datetime1">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defRPr/>
              </a:pPr>
              <a:t>2018/3/19</a:t>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zh-CN" altLang="en-US" sz="1000" dirty="0">
                <a:ea typeface="宋体" panose="02010600030101010101" pitchFamily="2" charset="-122"/>
              </a:rPr>
              <a:pPr lvl="0" algn="r" eaLnBrk="1" hangingPunct="1"/>
              <a:t>‹#›</a:t>
            </a:fld>
            <a:endParaRPr lang="zh-CN" altLang="en-US" sz="1000" dirty="0">
              <a:ea typeface="宋体" panose="02010600030101010101" pitchFamily="2" charset="-122"/>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C460B54E-AAA1-4F19-8CBD-FF26347EBE0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Tx/>
                <a:buNone/>
                <a:defRPr/>
              </a:pPr>
              <a:t>2018/3/19</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a:fld id="{9A0DB2DC-4C9A-4742-B13C-FB6460FD3503}" type="slidenum">
              <a:rPr lang="zh-CN" altLang="en-US" sz="1400" dirty="0">
                <a:ea typeface="宋体" panose="02010600030101010101" pitchFamily="2" charset="-122"/>
              </a:rPr>
              <a:pPr lvl="0" algn="r"/>
              <a:t>‹#›</a:t>
            </a:fld>
            <a:endParaRPr lang="zh-CN" altLang="en-US" sz="1400" dirty="0">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8050"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C460B54E-AAA1-4F19-8CBD-FF26347EBE0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Tx/>
                <a:buNone/>
                <a:defRPr/>
              </a:pPr>
              <a:t>2018/3/19</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a:fld id="{9A0DB2DC-4C9A-4742-B13C-FB6460FD3503}" type="slidenum">
              <a:rPr lang="zh-CN" altLang="en-US" sz="1400" dirty="0">
                <a:ea typeface="宋体" panose="02010600030101010101" pitchFamily="2" charset="-122"/>
              </a:rPr>
              <a:pPr lvl="0" algn="r"/>
              <a:t>‹#›</a:t>
            </a:fld>
            <a:endParaRPr lang="zh-CN" altLang="en-US" sz="1400" dirty="0">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C460B54E-AAA1-4F19-8CBD-FF26347EBE0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Tx/>
                <a:buNone/>
                <a:defRPr/>
              </a:pPr>
              <a:t>2018/3/19</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a:fld id="{9A0DB2DC-4C9A-4742-B13C-FB6460FD3503}" type="slidenum">
              <a:rPr lang="zh-CN" altLang="en-US" sz="1400" dirty="0">
                <a:ea typeface="宋体" panose="02010600030101010101" pitchFamily="2" charset="-122"/>
              </a:rPr>
              <a:pPr lvl="0" algn="r"/>
              <a:t>‹#›</a:t>
            </a:fld>
            <a:endParaRPr lang="zh-CN" altLang="en-US" sz="1400" dirty="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C460B54E-AAA1-4F19-8CBD-FF26347EBE0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Tx/>
                <a:buNone/>
                <a:defRPr/>
              </a:pPr>
              <a:t>2018/3/19</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a:fld id="{9A0DB2DC-4C9A-4742-B13C-FB6460FD3503}" type="slidenum">
              <a:rPr lang="zh-CN" altLang="en-US" sz="1400" dirty="0">
                <a:ea typeface="宋体" panose="02010600030101010101" pitchFamily="2" charset="-122"/>
              </a:rPr>
              <a:pPr lvl="0" algn="r"/>
              <a:t>‹#›</a:t>
            </a:fld>
            <a:endParaRPr lang="zh-CN" altLang="en-US" sz="1400" dirty="0">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C460B54E-AAA1-4F19-8CBD-FF26347EBE0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Tx/>
                <a:buNone/>
                <a:defRPr/>
              </a:pPr>
              <a:t>2018/3/19</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a:fld id="{9A0DB2DC-4C9A-4742-B13C-FB6460FD3503}" type="slidenum">
              <a:rPr lang="zh-CN" altLang="en-US" sz="1400" dirty="0">
                <a:ea typeface="宋体" panose="02010600030101010101" pitchFamily="2" charset="-122"/>
              </a:rPr>
              <a:pPr lvl="0" algn="r"/>
              <a:t>‹#›</a:t>
            </a:fld>
            <a:endParaRPr lang="zh-CN" altLang="en-US" sz="1400" dirty="0">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C460B54E-AAA1-4F19-8CBD-FF26347EBE0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Tx/>
                <a:buNone/>
                <a:defRPr/>
              </a:pPr>
              <a:t>2018/3/19</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a:fld id="{9A0DB2DC-4C9A-4742-B13C-FB6460FD3503}" type="slidenum">
              <a:rPr lang="zh-CN" altLang="en-US" sz="1400" dirty="0">
                <a:ea typeface="宋体" panose="02010600030101010101" pitchFamily="2" charset="-122"/>
              </a:rPr>
              <a:pPr lvl="0" algn="r"/>
              <a:t>‹#›</a:t>
            </a:fld>
            <a:endParaRPr lang="zh-CN" altLang="en-US" sz="1400" dirty="0">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C460B54E-AAA1-4F19-8CBD-FF26347EBE0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Tx/>
                <a:buNone/>
                <a:defRPr/>
              </a:pPr>
              <a:t>2018/3/19</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a:fld id="{9A0DB2DC-4C9A-4742-B13C-FB6460FD3503}" type="slidenum">
              <a:rPr lang="zh-CN" altLang="en-US" sz="1400" dirty="0">
                <a:ea typeface="宋体" panose="02010600030101010101" pitchFamily="2" charset="-122"/>
              </a:rPr>
              <a:pPr lvl="0" algn="r"/>
              <a:t>‹#›</a:t>
            </a:fld>
            <a:endParaRPr lang="zh-CN" altLang="en-US" sz="1400" dirty="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p:cNvSpPr>
          <p:nvPr>
            <p:ph type="title"/>
          </p:nvPr>
        </p:nvSpPr>
        <p:spPr>
          <a:xfrm>
            <a:off x="684213" y="0"/>
            <a:ext cx="7772400" cy="1143000"/>
          </a:xfrm>
          <a:prstGeom prst="rect">
            <a:avLst/>
          </a:prstGeom>
          <a:noFill/>
          <a:ln w="9525">
            <a:noFill/>
          </a:ln>
        </p:spPr>
        <p:txBody>
          <a:bodyPr anchor="ctr"/>
          <a:lstStyle/>
          <a:p>
            <a:pPr lvl="0"/>
            <a:r>
              <a:rPr lang="zh-CN" altLang="en-US" dirty="0"/>
              <a:t>单击此处编辑母版标题样式</a:t>
            </a:r>
          </a:p>
        </p:txBody>
      </p:sp>
      <p:sp>
        <p:nvSpPr>
          <p:cNvPr id="1029" name="Rectangle 3"/>
          <p:cNvSpPr>
            <a:spLocks noGrp="1"/>
          </p:cNvSpPr>
          <p:nvPr>
            <p:ph type="body" idx="1"/>
          </p:nvPr>
        </p:nvSpPr>
        <p:spPr>
          <a:xfrm>
            <a:off x="755650" y="1773238"/>
            <a:ext cx="7772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9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smtClean="0">
                <a:latin typeface="Arial" panose="020B0604020202020204" pitchFamily="34"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C460B54E-AAA1-4F19-8CBD-FF26347EBE0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Tx/>
                <a:buNone/>
                <a:defRPr/>
              </a:pPr>
              <a:t>2018/3/19</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9030" name="Rectangle 6"/>
          <p:cNvSpPr>
            <a:spLocks noGrp="1" noChangeArrowheads="1"/>
          </p:cNvSpPr>
          <p:nvPr>
            <p:ph type="sldNum" sz="quarter" idx="4"/>
          </p:nvPr>
        </p:nvSpPr>
        <p:spPr bwMode="auto">
          <a:xfrm>
            <a:off x="6629400" y="6248400"/>
            <a:ext cx="1905000" cy="457200"/>
          </a:xfrm>
          <a:prstGeom prst="rect">
            <a:avLst/>
          </a:prstGeom>
          <a:noFill/>
          <a:ln w="9525">
            <a:noFill/>
            <a:miter lim="800000"/>
          </a:ln>
          <a:effectLst/>
        </p:spPr>
        <p:txBody>
          <a:bodyPr vert="horz" wrap="square" lIns="91440" tIns="45720" rIns="91440" bIns="45720" numCol="1" anchor="t" anchorCtr="0" compatLnSpc="1"/>
          <a:lstStyle/>
          <a:p>
            <a:pPr lvl="0" algn="r"/>
            <a:fld id="{9A0DB2DC-4C9A-4742-B13C-FB6460FD3503}" type="slidenum">
              <a:rPr lang="zh-CN" altLang="en-US" sz="1400" dirty="0">
                <a:ea typeface="宋体" panose="02010600030101010101" pitchFamily="2" charset="-122"/>
              </a:rPr>
              <a:pPr lvl="0" algn="r"/>
              <a:t>‹#›</a:t>
            </a:fld>
            <a:endParaRPr lang="zh-CN" altLang="en-US" sz="1400" dirty="0">
              <a:ea typeface="宋体" panose="02010600030101010101" pitchFamily="2" charset="-122"/>
            </a:endParaRPr>
          </a:p>
        </p:txBody>
      </p:sp>
      <p:sp>
        <p:nvSpPr>
          <p:cNvPr id="1031" name="Line 7"/>
          <p:cNvSpPr>
            <a:spLocks noChangeShapeType="1"/>
          </p:cNvSpPr>
          <p:nvPr/>
        </p:nvSpPr>
        <p:spPr bwMode="auto">
          <a:xfrm>
            <a:off x="609600" y="6172200"/>
            <a:ext cx="7924800" cy="0"/>
          </a:xfrm>
          <a:prstGeom prst="line">
            <a:avLst/>
          </a:prstGeom>
          <a:noFill/>
          <a:ln w="19050">
            <a:solidFill>
              <a:schemeClr val="accent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graphicFrame>
        <p:nvGraphicFramePr>
          <p:cNvPr id="1026" name="Object 8"/>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3078" r:id="rId18" imgW="6857143" imgH="48963" progId="">
                  <p:embed/>
                </p:oleObj>
              </mc:Choice>
              <mc:Fallback>
                <p:oleObj r:id="rId18" imgW="6857143" imgH="48963" progId="">
                  <p:embed/>
                  <p:pic>
                    <p:nvPicPr>
                      <p:cNvPr id="0" name="Picture 4"/>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eaLnBrk="0" fontAlgn="base" hangingPunct="0">
        <a:spcBef>
          <a:spcPct val="0"/>
        </a:spcBef>
        <a:spcAft>
          <a:spcPct val="0"/>
        </a:spcAft>
        <a:defRPr sz="4400">
          <a:solidFill>
            <a:schemeClr val="tx2"/>
          </a:solidFill>
          <a:latin typeface="Arial" panose="020B0604020202020204" pitchFamily="34" charset="0"/>
        </a:defRPr>
      </a:lvl6pPr>
      <a:lvl7pPr marL="914400" algn="ctr" rtl="0" eaLnBrk="0" fontAlgn="base" hangingPunct="0">
        <a:spcBef>
          <a:spcPct val="0"/>
        </a:spcBef>
        <a:spcAft>
          <a:spcPct val="0"/>
        </a:spcAft>
        <a:defRPr sz="4400">
          <a:solidFill>
            <a:schemeClr val="tx2"/>
          </a:solidFill>
          <a:latin typeface="Arial" panose="020B0604020202020204" pitchFamily="34" charset="0"/>
        </a:defRPr>
      </a:lvl7pPr>
      <a:lvl8pPr marL="1371600" algn="ctr" rtl="0" eaLnBrk="0" fontAlgn="base" hangingPunct="0">
        <a:spcBef>
          <a:spcPct val="0"/>
        </a:spcBef>
        <a:spcAft>
          <a:spcPct val="0"/>
        </a:spcAft>
        <a:defRPr sz="4400">
          <a:solidFill>
            <a:schemeClr val="tx2"/>
          </a:solidFill>
          <a:latin typeface="Arial" panose="020B0604020202020204" pitchFamily="34" charset="0"/>
        </a:defRPr>
      </a:lvl8pPr>
      <a:lvl9pPr marL="1828800" algn="ctr" rtl="0" eaLnBrk="0" fontAlgn="base" hangingPunct="0">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p:cNvSpPr>
          <p:nvPr>
            <p:ph type="title"/>
          </p:nvPr>
        </p:nvSpPr>
        <p:spPr>
          <a:xfrm>
            <a:off x="457200" y="122238"/>
            <a:ext cx="7543800" cy="1295400"/>
          </a:xfrm>
          <a:prstGeom prst="rect">
            <a:avLst/>
          </a:prstGeom>
          <a:noFill/>
          <a:ln w="9525">
            <a:noFill/>
          </a:ln>
        </p:spPr>
        <p:txBody>
          <a:bodyPr anchor="b"/>
          <a:lstStyle/>
          <a:p>
            <a:pPr lvl="0"/>
            <a:r>
              <a:rPr lang="zh-CN" altLang="en-US" dirty="0"/>
              <a:t>单击此处编辑母版标题样式</a:t>
            </a:r>
          </a:p>
        </p:txBody>
      </p:sp>
      <p:sp>
        <p:nvSpPr>
          <p:cNvPr id="21507" name="Rectangle 3"/>
          <p:cNvSpPr>
            <a:spLocks noGrp="1"/>
          </p:cNvSpPr>
          <p:nvPr>
            <p:ph type="body" idx="1"/>
          </p:nvPr>
        </p:nvSpPr>
        <p:spPr>
          <a:xfrm>
            <a:off x="457200" y="1719263"/>
            <a:ext cx="8229600" cy="4411662"/>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96292" name="Rectangle 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smtClean="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C2332F4-625B-4EA0-8C70-989E94C4A047}" type="datetime1">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defRPr/>
              </a:pPr>
              <a:t>2018/3/19</a:t>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96294" name="Rectangle 6"/>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p>
            <a:pPr lvl="0" algn="r" eaLnBrk="1" hangingPunct="1"/>
            <a:fld id="{9A0DB2DC-4C9A-4742-B13C-FB6460FD3503}" type="slidenum">
              <a:rPr lang="zh-CN" altLang="en-US" sz="1000" dirty="0">
                <a:ea typeface="宋体" panose="02010600030101010101" pitchFamily="2" charset="-122"/>
              </a:rPr>
              <a:pPr lvl="0" algn="r" eaLnBrk="1" hangingPunct="1"/>
              <a:t>‹#›</a:t>
            </a:fld>
            <a:endParaRPr lang="zh-CN" altLang="en-US" sz="1000" dirty="0">
              <a:ea typeface="宋体" panose="02010600030101010101" pitchFamily="2" charset="-122"/>
            </a:endParaRPr>
          </a:p>
        </p:txBody>
      </p:sp>
      <p:sp>
        <p:nvSpPr>
          <p:cNvPr id="2055" name="Rectangle 7"/>
          <p:cNvSpPr>
            <a:spLocks noChangeArrowheads="1"/>
          </p:cNvSpPr>
          <p:nvPr/>
        </p:nvSpPr>
        <p:spPr bwMode="auto">
          <a:xfrm>
            <a:off x="395288" y="1412875"/>
            <a:ext cx="8281988"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2056" name="Line 8"/>
          <p:cNvSpPr>
            <a:spLocks noChangeShapeType="1"/>
          </p:cNvSpPr>
          <p:nvPr/>
        </p:nvSpPr>
        <p:spPr bwMode="auto">
          <a:xfrm>
            <a:off x="468313" y="6165850"/>
            <a:ext cx="8280400" cy="0"/>
          </a:xfrm>
          <a:prstGeom prst="line">
            <a:avLst/>
          </a:prstGeom>
          <a:noFill/>
          <a:ln w="19050">
            <a:solidFill>
              <a:srgbClr val="FFCC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ransition spd="med"/>
  <p:timing>
    <p:tnLst>
      <p:par>
        <p:cTn id="1" dur="indefinite" restart="never" nodeType="tmRoot"/>
      </p:par>
    </p:tnLst>
  </p:timing>
  <p:hf sldNum="0" hdr="0" ftr="0"/>
  <p:txStyles>
    <p:titleStyle>
      <a:lvl1pPr algn="l" rtl="0" eaLnBrk="0" fontAlgn="base" hangingPunct="0">
        <a:spcBef>
          <a:spcPct val="0"/>
        </a:spcBef>
        <a:spcAft>
          <a:spcPct val="0"/>
        </a:spcAft>
        <a:defRPr sz="3900" b="1">
          <a:solidFill>
            <a:schemeClr val="tx2"/>
          </a:solidFill>
          <a:latin typeface="+mj-lt"/>
          <a:ea typeface="宋体" panose="02010600030101010101" pitchFamily="2" charset="-122"/>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FF0000"/>
        </a:buClr>
        <a:buSzPct val="70000"/>
        <a:buFont typeface="Wingdings" panose="05000000000000000000" pitchFamily="2" charset="2"/>
        <a:buChar char="l"/>
        <a:defRPr sz="3000">
          <a:solidFill>
            <a:schemeClr val="tx1"/>
          </a:solidFill>
          <a:latin typeface="+mn-lt"/>
          <a:ea typeface="宋体" panose="02010600030101010101" pitchFamily="2" charset="-122"/>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宋体" panose="02010600030101010101" pitchFamily="2" charset="-122"/>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宋体" panose="02010600030101010101" pitchFamily="2" charset="-122"/>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宋体" panose="02010600030101010101" pitchFamily="2" charset="-122"/>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宋体" panose="02010600030101010101" pitchFamily="2" charset="-122"/>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3.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3.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3.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3.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3.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image" Target="../media/image3.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image" Target="../media/image3.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3.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13.vml"/><Relationship Id="rId4" Type="http://schemas.openxmlformats.org/officeDocument/2006/relationships/image" Target="../media/image3.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14.vml"/><Relationship Id="rId4" Type="http://schemas.openxmlformats.org/officeDocument/2006/relationships/image" Target="../media/image3.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15.vml"/><Relationship Id="rId4" Type="http://schemas.openxmlformats.org/officeDocument/2006/relationships/image" Target="../media/image3.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16.vml"/><Relationship Id="rId4" Type="http://schemas.openxmlformats.org/officeDocument/2006/relationships/image" Target="../media/image3.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17.v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6.xml"/><Relationship Id="rId1" Type="http://schemas.openxmlformats.org/officeDocument/2006/relationships/vmlDrawing" Target="../drawings/vmlDrawing18.vml"/><Relationship Id="rId4" Type="http://schemas.openxmlformats.org/officeDocument/2006/relationships/image" Target="../media/image3.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6.xml"/><Relationship Id="rId1" Type="http://schemas.openxmlformats.org/officeDocument/2006/relationships/vmlDrawing" Target="../drawings/vmlDrawing19.vml"/><Relationship Id="rId4" Type="http://schemas.openxmlformats.org/officeDocument/2006/relationships/image" Target="../media/image3.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6.xml"/><Relationship Id="rId1" Type="http://schemas.openxmlformats.org/officeDocument/2006/relationships/vmlDrawing" Target="../drawings/vmlDrawing20.vml"/><Relationship Id="rId4" Type="http://schemas.openxmlformats.org/officeDocument/2006/relationships/image" Target="../media/image3.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ctrTitle"/>
          </p:nvPr>
        </p:nvSpPr>
        <p:spPr>
          <a:xfrm>
            <a:off x="827088" y="260350"/>
            <a:ext cx="7058025" cy="2133600"/>
          </a:xfrm>
          <a:ln/>
        </p:spPr>
        <p:txBody>
          <a:bodyPr vert="horz" wrap="square" lIns="91440" tIns="45720" rIns="91440" bIns="45720" anchor="b"/>
          <a:lstStyle/>
          <a:p>
            <a:pPr algn="ctr" eaLnBrk="1" hangingPunct="1"/>
            <a:r>
              <a:rPr lang="zh-CN" altLang="en-US" sz="4800" dirty="0">
                <a:solidFill>
                  <a:srgbClr val="0033CC"/>
                </a:solidFill>
                <a:latin typeface="华文新魏" panose="02010800040101010101" pitchFamily="2" charset="-122"/>
                <a:ea typeface="华文新魏" panose="02010800040101010101" pitchFamily="2" charset="-122"/>
                <a:cs typeface="+mj-cs"/>
              </a:rPr>
              <a:t>人工智能</a:t>
            </a:r>
            <a:br>
              <a:rPr lang="zh-CN" altLang="en-US" sz="4800" dirty="0">
                <a:solidFill>
                  <a:srgbClr val="0033CC"/>
                </a:solidFill>
                <a:latin typeface="华文新魏" panose="02010800040101010101" pitchFamily="2" charset="-122"/>
                <a:ea typeface="华文新魏" panose="02010800040101010101" pitchFamily="2" charset="-122"/>
                <a:cs typeface="+mj-cs"/>
              </a:rPr>
            </a:br>
            <a:r>
              <a:rPr lang="en-US" altLang="zh-CN" sz="4800" dirty="0">
                <a:solidFill>
                  <a:srgbClr val="0033CC"/>
                </a:solidFill>
                <a:latin typeface="华文新魏" panose="02010800040101010101" pitchFamily="2" charset="-122"/>
                <a:ea typeface="华文新魏" panose="02010800040101010101" pitchFamily="2" charset="-122"/>
                <a:cs typeface="+mj-cs"/>
              </a:rPr>
              <a:t>Artificial Intelligence</a:t>
            </a:r>
            <a:br>
              <a:rPr lang="en-US" altLang="zh-CN" sz="4800" dirty="0">
                <a:solidFill>
                  <a:srgbClr val="0033CC"/>
                </a:solidFill>
                <a:latin typeface="华文新魏" panose="02010800040101010101" pitchFamily="2" charset="-122"/>
                <a:ea typeface="华文新魏" panose="02010800040101010101" pitchFamily="2" charset="-122"/>
                <a:cs typeface="+mj-cs"/>
              </a:rPr>
            </a:br>
            <a:r>
              <a:rPr lang="zh-CN" altLang="en-US" sz="4000" dirty="0">
                <a:solidFill>
                  <a:srgbClr val="0033CC"/>
                </a:solidFill>
                <a:latin typeface="隶书" panose="02010509060101010101" pitchFamily="49" charset="-122"/>
                <a:ea typeface="隶书" panose="02010509060101010101" pitchFamily="49" charset="-122"/>
                <a:cs typeface="+mj-cs"/>
              </a:rPr>
              <a:t>第一章</a:t>
            </a:r>
            <a:endParaRPr lang="en-US" altLang="zh-CN" sz="4800" dirty="0">
              <a:latin typeface="隶书" panose="02010509060101010101" pitchFamily="49" charset="-122"/>
              <a:ea typeface="隶书" panose="02010509060101010101" pitchFamily="49" charset="-122"/>
              <a:cs typeface="+mj-cs"/>
            </a:endParaRPr>
          </a:p>
        </p:txBody>
      </p:sp>
      <p:sp>
        <p:nvSpPr>
          <p:cNvPr id="23555" name="Rectangle 3"/>
          <p:cNvSpPr>
            <a:spLocks noGrp="1"/>
          </p:cNvSpPr>
          <p:nvPr>
            <p:ph type="subTitle" idx="1"/>
          </p:nvPr>
        </p:nvSpPr>
        <p:spPr>
          <a:xfrm>
            <a:off x="1902778" y="4704080"/>
            <a:ext cx="5410200" cy="1228725"/>
          </a:xfrm>
          <a:ln/>
        </p:spPr>
        <p:txBody>
          <a:bodyPr vert="horz" wrap="square" lIns="91440" tIns="45720" rIns="91440" bIns="45720" anchor="t"/>
          <a:lstStyle/>
          <a:p>
            <a:pPr algn="ctr" eaLnBrk="1" hangingPunct="1">
              <a:lnSpc>
                <a:spcPct val="80000"/>
              </a:lnSpc>
              <a:spcBef>
                <a:spcPct val="0"/>
              </a:spcBef>
              <a:buSzPct val="70000"/>
            </a:pPr>
            <a:endParaRPr lang="zh-CN" altLang="en-US" sz="2000" dirty="0">
              <a:solidFill>
                <a:srgbClr val="000099"/>
              </a:solidFill>
              <a:latin typeface="华文行楷" panose="02010800040101010101" pitchFamily="2" charset="-122"/>
              <a:ea typeface="华文行楷" panose="02010800040101010101" pitchFamily="2" charset="-122"/>
              <a:cs typeface="+mn-cs"/>
            </a:endParaRPr>
          </a:p>
          <a:p>
            <a:pPr algn="ctr" eaLnBrk="1" hangingPunct="1">
              <a:lnSpc>
                <a:spcPct val="80000"/>
              </a:lnSpc>
              <a:spcBef>
                <a:spcPct val="0"/>
              </a:spcBef>
              <a:buSzPct val="70000"/>
            </a:pPr>
            <a:r>
              <a:rPr lang="zh-CN" altLang="en-US" sz="2000" dirty="0">
                <a:solidFill>
                  <a:srgbClr val="0000FF"/>
                </a:solidFill>
                <a:latin typeface="+mn-lt"/>
                <a:ea typeface="宋体" panose="02010600030101010101" pitchFamily="2" charset="-122"/>
                <a:cs typeface="+mn-cs"/>
              </a:rPr>
              <a:t>华南农业大学数学与信息学院</a:t>
            </a:r>
          </a:p>
          <a:p>
            <a:pPr algn="ctr" eaLnBrk="1" hangingPunct="1">
              <a:lnSpc>
                <a:spcPct val="80000"/>
              </a:lnSpc>
              <a:spcBef>
                <a:spcPct val="0"/>
              </a:spcBef>
              <a:buSzPct val="70000"/>
            </a:pPr>
            <a:endParaRPr lang="zh-CN" altLang="en-US" sz="2000" dirty="0">
              <a:solidFill>
                <a:srgbClr val="0000FF"/>
              </a:solidFill>
              <a:latin typeface="+mn-lt"/>
              <a:ea typeface="宋体" panose="02010600030101010101" pitchFamily="2" charset="-122"/>
              <a:cs typeface="+mn-cs"/>
            </a:endParaRPr>
          </a:p>
          <a:p>
            <a:pPr algn="ctr" eaLnBrk="1" hangingPunct="1">
              <a:lnSpc>
                <a:spcPct val="80000"/>
              </a:lnSpc>
              <a:spcBef>
                <a:spcPct val="0"/>
              </a:spcBef>
              <a:buSzPct val="70000"/>
            </a:pPr>
            <a:r>
              <a:rPr lang="zh-CN" altLang="zh-CN" sz="2000" dirty="0">
                <a:solidFill>
                  <a:srgbClr val="0000FF"/>
                </a:solidFill>
                <a:latin typeface="+mn-lt"/>
                <a:ea typeface="宋体" panose="02010600030101010101" pitchFamily="2" charset="-122"/>
                <a:cs typeface="+mn-cs"/>
              </a:rPr>
              <a:t>王美</a:t>
            </a:r>
            <a:r>
              <a:rPr lang="zh-CN" altLang="zh-CN" sz="2000" dirty="0" smtClean="0">
                <a:solidFill>
                  <a:srgbClr val="0000FF"/>
                </a:solidFill>
                <a:latin typeface="+mn-lt"/>
                <a:ea typeface="宋体" panose="02010600030101010101" pitchFamily="2" charset="-122"/>
                <a:cs typeface="+mn-cs"/>
              </a:rPr>
              <a:t>华</a:t>
            </a:r>
            <a:endParaRPr lang="en-US" altLang="zh-CN" sz="2000" dirty="0" smtClean="0">
              <a:solidFill>
                <a:srgbClr val="0000FF"/>
              </a:solidFill>
              <a:latin typeface="+mn-lt"/>
              <a:ea typeface="宋体" panose="02010600030101010101" pitchFamily="2" charset="-122"/>
              <a:cs typeface="+mn-cs"/>
            </a:endParaRPr>
          </a:p>
          <a:p>
            <a:pPr algn="ctr" eaLnBrk="1" hangingPunct="1">
              <a:lnSpc>
                <a:spcPct val="80000"/>
              </a:lnSpc>
              <a:spcBef>
                <a:spcPct val="0"/>
              </a:spcBef>
              <a:buSzPct val="70000"/>
            </a:pPr>
            <a:r>
              <a:rPr lang="en-US" altLang="zh-CN" sz="2000" dirty="0" smtClean="0">
                <a:solidFill>
                  <a:srgbClr val="0000FF"/>
                </a:solidFill>
              </a:rPr>
              <a:t>QQ</a:t>
            </a:r>
            <a:r>
              <a:rPr lang="zh-CN" altLang="en-US" sz="2000" dirty="0" smtClean="0">
                <a:solidFill>
                  <a:srgbClr val="0000FF"/>
                </a:solidFill>
              </a:rPr>
              <a:t>： </a:t>
            </a:r>
            <a:r>
              <a:rPr lang="en-US" altLang="zh-CN" sz="2000" smtClean="0">
                <a:solidFill>
                  <a:srgbClr val="0000FF"/>
                </a:solidFill>
              </a:rPr>
              <a:t>1050646892</a:t>
            </a:r>
            <a:endParaRPr lang="zh-CN" altLang="zh-CN" sz="2000" dirty="0">
              <a:solidFill>
                <a:srgbClr val="0000FF"/>
              </a:solidFill>
              <a:latin typeface="+mn-lt"/>
              <a:ea typeface="宋体" panose="02010600030101010101" pitchFamily="2" charset="-122"/>
              <a:cs typeface="+mn-cs"/>
            </a:endParaRPr>
          </a:p>
        </p:txBody>
      </p:sp>
      <p:sp>
        <p:nvSpPr>
          <p:cNvPr id="18436" name="Rectangle 4"/>
          <p:cNvSpPr>
            <a:spLocks noChangeArrowheads="1"/>
          </p:cNvSpPr>
          <p:nvPr/>
        </p:nvSpPr>
        <p:spPr bwMode="auto">
          <a:xfrm>
            <a:off x="785813" y="2857500"/>
            <a:ext cx="7643813" cy="1600200"/>
          </a:xfrm>
          <a:prstGeom prst="rect">
            <a:avLst/>
          </a:prstGeom>
          <a:noFill/>
          <a:ln>
            <a:noFill/>
          </a:ln>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5400" b="1" i="0" u="none" strike="noStrike" kern="1200" cap="none" spc="0" normalizeH="0" baseline="0" noProof="0" dirty="0" smtClean="0">
                <a:ln>
                  <a:noFill/>
                </a:ln>
                <a:solidFill>
                  <a:srgbClr val="FF0000"/>
                </a:solidFill>
                <a:effectLst/>
                <a:uLnTx/>
                <a:uFillTx/>
                <a:latin typeface="隶书" panose="02010509060101010101" pitchFamily="49" charset="-122"/>
                <a:ea typeface="隶书" panose="02010509060101010101" pitchFamily="49" charset="-122"/>
                <a:cs typeface="+mn-cs"/>
              </a:rPr>
              <a:t>绪  论   </a:t>
            </a:r>
            <a:endParaRPr kumimoji="1" lang="en-US" altLang="zh-CN" sz="5400" b="1" i="0" u="none" strike="noStrike" kern="1200" cap="none" spc="0" normalizeH="0" baseline="0" noProof="0" dirty="0" smtClean="0">
              <a:ln>
                <a:noFill/>
              </a:ln>
              <a:solidFill>
                <a:srgbClr val="FF0000"/>
              </a:solidFill>
              <a:effectLst/>
              <a:uLnTx/>
              <a:uFillTx/>
              <a:latin typeface="隶书" panose="02010509060101010101" pitchFamily="49" charset="-122"/>
              <a:ea typeface="隶书" panose="02010509060101010101" pitchFamily="49"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1200" cap="none" spc="0" normalizeH="0" baseline="0" noProof="0" dirty="0" smtClean="0">
                <a:ln>
                  <a:noFill/>
                </a:ln>
                <a:solidFill>
                  <a:srgbClr val="FF0000"/>
                </a:solidFill>
                <a:effectLst/>
                <a:uLnTx/>
                <a:uFillTx/>
                <a:latin typeface="+mj-lt"/>
                <a:ea typeface="隶书" panose="02010509060101010101" pitchFamily="49" charset="-122"/>
                <a:cs typeface="+mn-cs"/>
              </a:rPr>
              <a:t>Introduction</a:t>
            </a:r>
          </a:p>
        </p:txBody>
      </p:sp>
      <p:sp>
        <p:nvSpPr>
          <p:cNvPr id="23557" name="日期占位符 4"/>
          <p:cNvSpPr txBox="1">
            <a:spLocks noGrp="1"/>
          </p:cNvSpPr>
          <p:nvPr>
            <p:ph type="dt" sz="half" idx="2"/>
          </p:nvPr>
        </p:nvSpPr>
        <p:spPr>
          <a:ln/>
        </p:spPr>
        <p:txBody>
          <a:bodyPr/>
          <a:lstStyle/>
          <a:p>
            <a:fld id="{BB962C8B-B14F-4D97-AF65-F5344CB8AC3E}" type="datetime1">
              <a:rPr lang="zh-CN" altLang="en-US" dirty="0" smtClean="0">
                <a:latin typeface="Arial" panose="020B0604020202020204" pitchFamily="34" charset="0"/>
                <a:ea typeface="宋体" panose="02010600030101010101" pitchFamily="2" charset="-122"/>
              </a:rPr>
              <a:pPr/>
              <a:t>2018/3/19</a:t>
            </a:fld>
            <a:endParaRPr lang="zh-CN" altLang="en-US" dirty="0" smtClean="0">
              <a:latin typeface="Arial" panose="020B0604020202020204" pitchFamily="34" charset="0"/>
              <a:ea typeface="宋体" panose="02010600030101010101" pitchFamily="2" charset="-122"/>
            </a:endParaRPr>
          </a:p>
        </p:txBody>
      </p:sp>
      <p:sp>
        <p:nvSpPr>
          <p:cNvPr id="23558" name="灯片编号占位符 5"/>
          <p:cNvSpPr txBox="1">
            <a:spLocks noGrp="1"/>
          </p:cNvSpPr>
          <p:nvPr>
            <p:ph type="sldNum" sz="quarter" idx="4"/>
          </p:nvPr>
        </p:nvSpPr>
        <p:spPr>
          <a:ln/>
        </p:spPr>
        <p:txBody>
          <a:bodyPr/>
          <a:lstStyle/>
          <a:p>
            <a:pPr algn="r" eaLnBrk="1" hangingPunct="1"/>
            <a:fld id="{9A0DB2DC-4C9A-4742-B13C-FB6460FD3503}" type="slidenum">
              <a:rPr lang="zh-CN" altLang="en-US" sz="1000" dirty="0">
                <a:ea typeface="宋体" panose="02010600030101010101" pitchFamily="2" charset="-122"/>
              </a:rPr>
              <a:pPr algn="r" eaLnBrk="1" hangingPunct="1"/>
              <a:t>1</a:t>
            </a:fld>
            <a:endParaRPr lang="zh-CN" altLang="en-US" sz="1000" dirty="0">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6534336" y="3068122"/>
            <a:ext cx="2352381" cy="2942857"/>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3"/>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30724" name="灯片编号占位符 5"/>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10</a:t>
            </a:fld>
            <a:endParaRPr lang="zh-CN" altLang="en-US" sz="1400" dirty="0">
              <a:ea typeface="宋体" panose="02010600030101010101" pitchFamily="2" charset="-122"/>
            </a:endParaRPr>
          </a:p>
        </p:txBody>
      </p:sp>
      <p:sp>
        <p:nvSpPr>
          <p:cNvPr id="30725" name="Rectangle 2"/>
          <p:cNvSpPr>
            <a:spLocks noGrp="1"/>
          </p:cNvSpPr>
          <p:nvPr>
            <p:ph type="title"/>
          </p:nvPr>
        </p:nvSpPr>
        <p:spPr>
          <a:ln/>
        </p:spPr>
        <p:txBody>
          <a:bodyPr vert="horz" wrap="square" lIns="91440" tIns="45720" rIns="91440" bIns="45720" anchor="ctr"/>
          <a:lstStyle/>
          <a:p>
            <a:pPr eaLnBrk="1" hangingPunct="1"/>
            <a:r>
              <a:rPr lang="zh-CN" altLang="en-US" b="1" dirty="0">
                <a:solidFill>
                  <a:srgbClr val="1C07B5"/>
                </a:solidFill>
                <a:latin typeface="黑体" panose="02010609060101010101" pitchFamily="49" charset="-122"/>
                <a:ea typeface="黑体" panose="02010609060101010101" pitchFamily="49" charset="-122"/>
              </a:rPr>
              <a:t>理性行为方法</a:t>
            </a:r>
          </a:p>
        </p:txBody>
      </p:sp>
      <p:sp>
        <p:nvSpPr>
          <p:cNvPr id="30726" name="Rectangle 3"/>
          <p:cNvSpPr>
            <a:spLocks noGrp="1"/>
          </p:cNvSpPr>
          <p:nvPr>
            <p:ph idx="1"/>
          </p:nvPr>
        </p:nvSpPr>
        <p:spPr>
          <a:xfrm>
            <a:off x="539750" y="1341438"/>
            <a:ext cx="7940675" cy="4411662"/>
          </a:xfrm>
          <a:ln/>
        </p:spPr>
        <p:txBody>
          <a:bodyPr vert="horz" wrap="square" lIns="91440" tIns="45720" rIns="91440" bIns="45720" anchor="t"/>
          <a:lstStyle/>
          <a:p>
            <a:pPr algn="just" eaLnBrk="1" hangingPunct="1">
              <a:lnSpc>
                <a:spcPts val="3600"/>
              </a:lnSpc>
              <a:buFont typeface="Wingdings" panose="05000000000000000000" pitchFamily="2" charset="2"/>
              <a:buChar char="q"/>
            </a:pPr>
            <a:r>
              <a:rPr lang="zh-CN" altLang="en-US" sz="2000" dirty="0">
                <a:latin typeface="幼圆" panose="02010509060101010101" pitchFamily="49" charset="-122"/>
                <a:ea typeface="幼圆" panose="02010509060101010101" pitchFamily="49" charset="-122"/>
              </a:rPr>
              <a:t>尼尔森（</a:t>
            </a:r>
            <a:r>
              <a:rPr lang="en-US" altLang="zh-CN" sz="2000" dirty="0">
                <a:latin typeface="幼圆" panose="02010509060101010101" pitchFamily="49" charset="-122"/>
                <a:ea typeface="幼圆" panose="02010509060101010101" pitchFamily="49" charset="-122"/>
              </a:rPr>
              <a:t>Nilsson</a:t>
            </a:r>
            <a:r>
              <a:rPr lang="zh-CN" altLang="en-US" sz="2000" dirty="0">
                <a:latin typeface="幼圆" panose="02010509060101010101" pitchFamily="49" charset="-122"/>
                <a:ea typeface="幼圆" panose="02010509060101010101" pitchFamily="49" charset="-122"/>
              </a:rPr>
              <a:t>）认为人工智能关心的是人工制品中的智能行为。这种人工制品主要指能够动作的主体（</a:t>
            </a:r>
            <a:r>
              <a:rPr lang="en-US" altLang="zh-CN" sz="2000" dirty="0">
                <a:latin typeface="幼圆" panose="02010509060101010101" pitchFamily="49" charset="-122"/>
                <a:ea typeface="幼圆" panose="02010509060101010101" pitchFamily="49" charset="-122"/>
              </a:rPr>
              <a:t>agent</a:t>
            </a:r>
            <a:r>
              <a:rPr lang="zh-CN" altLang="en-US" sz="2000" dirty="0">
                <a:latin typeface="幼圆" panose="02010509060101010101" pitchFamily="49" charset="-122"/>
                <a:ea typeface="幼圆" panose="02010509060101010101" pitchFamily="49" charset="-122"/>
              </a:rPr>
              <a:t>）。</a:t>
            </a:r>
          </a:p>
          <a:p>
            <a:pPr algn="just" eaLnBrk="1" hangingPunct="1">
              <a:lnSpc>
                <a:spcPts val="3600"/>
              </a:lnSpc>
              <a:buFont typeface="Wingdings" panose="05000000000000000000" pitchFamily="2" charset="2"/>
              <a:buChar char="q"/>
            </a:pPr>
            <a:r>
              <a:rPr lang="zh-CN" altLang="en-US" sz="2000" dirty="0">
                <a:latin typeface="幼圆" panose="02010509060101010101" pitchFamily="49" charset="-122"/>
                <a:ea typeface="幼圆" panose="02010509060101010101" pitchFamily="49" charset="-122"/>
              </a:rPr>
              <a:t>行为上的理性指的是已知某些信念，执行某些动作以达到某个目标。主体（</a:t>
            </a:r>
            <a:r>
              <a:rPr lang="en-US" altLang="zh-CN" sz="2000" dirty="0">
                <a:latin typeface="幼圆" panose="02010509060101010101" pitchFamily="49" charset="-122"/>
                <a:ea typeface="幼圆" panose="02010509060101010101" pitchFamily="49" charset="-122"/>
              </a:rPr>
              <a:t>agent</a:t>
            </a:r>
            <a:r>
              <a:rPr lang="zh-CN" altLang="en-US" sz="2000" dirty="0">
                <a:latin typeface="幼圆" panose="02010509060101010101" pitchFamily="49" charset="-122"/>
                <a:ea typeface="幼圆" panose="02010509060101010101" pitchFamily="49" charset="-122"/>
              </a:rPr>
              <a:t>）可以看作是可以进行感知和执行动作的某个系统。在这种方法中，人工智能可以认为就是研究和建造理性主体（</a:t>
            </a:r>
            <a:r>
              <a:rPr lang="en-US" altLang="zh-CN" sz="2000" dirty="0">
                <a:latin typeface="幼圆" panose="02010509060101010101" pitchFamily="49" charset="-122"/>
                <a:ea typeface="幼圆" panose="02010509060101010101" pitchFamily="49" charset="-122"/>
              </a:rPr>
              <a:t>agent</a:t>
            </a:r>
            <a:r>
              <a:rPr lang="zh-CN" altLang="en-US" sz="2000" dirty="0">
                <a:latin typeface="幼圆" panose="02010509060101010101" pitchFamily="49" charset="-122"/>
                <a:ea typeface="幼圆" panose="02010509060101010101" pitchFamily="49" charset="-122"/>
              </a:rPr>
              <a:t>）。</a:t>
            </a:r>
          </a:p>
          <a:p>
            <a:pPr algn="just" eaLnBrk="1" hangingPunct="1">
              <a:lnSpc>
                <a:spcPts val="3600"/>
              </a:lnSpc>
              <a:buFont typeface="Wingdings" panose="05000000000000000000" pitchFamily="2" charset="2"/>
              <a:buChar char="q"/>
            </a:pPr>
            <a:r>
              <a:rPr lang="zh-CN" altLang="en-US" sz="2000" dirty="0">
                <a:latin typeface="幼圆" panose="02010509060101010101" pitchFamily="49" charset="-122"/>
                <a:ea typeface="幼圆" panose="02010509060101010101" pitchFamily="49" charset="-122"/>
              </a:rPr>
              <a:t>在“理性思维”方法中，它所强调的是正确的推理。做出正确的推理有时被作为理性主体（</a:t>
            </a:r>
            <a:r>
              <a:rPr lang="en-US" altLang="zh-CN" sz="2000" dirty="0">
                <a:latin typeface="幼圆" panose="02010509060101010101" pitchFamily="49" charset="-122"/>
                <a:ea typeface="幼圆" panose="02010509060101010101" pitchFamily="49" charset="-122"/>
              </a:rPr>
              <a:t>agent</a:t>
            </a:r>
            <a:r>
              <a:rPr lang="zh-CN" altLang="en-US" sz="2000" dirty="0">
                <a:latin typeface="幼圆" panose="02010509060101010101" pitchFamily="49" charset="-122"/>
                <a:ea typeface="幼圆" panose="02010509060101010101" pitchFamily="49" charset="-122"/>
              </a:rPr>
              <a:t>）的一部分。另一方面，正确的推理并不是理性的全部，因为在有些情景下，往往没有某个行为一定是正确的，而其他的是错误</a:t>
            </a:r>
            <a:r>
              <a:rPr lang="zh-CN" altLang="en-US" sz="2400" dirty="0">
                <a:latin typeface="幼圆" panose="02010509060101010101" pitchFamily="49" charset="-122"/>
                <a:ea typeface="幼圆" panose="02010509060101010101" pitchFamily="49" charset="-122"/>
              </a:rPr>
              <a:t>的。</a:t>
            </a:r>
            <a:endParaRPr lang="en-US" altLang="zh-CN" sz="2400" dirty="0">
              <a:latin typeface="幼圆" panose="02010509060101010101" pitchFamily="49" charset="-122"/>
              <a:ea typeface="幼圆" panose="02010509060101010101" pitchFamily="49" charset="-122"/>
            </a:endParaRPr>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31748" name="灯片编号占位符 5"/>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11</a:t>
            </a:fld>
            <a:endParaRPr lang="zh-CN" altLang="en-US" sz="1400" dirty="0">
              <a:ea typeface="宋体" panose="02010600030101010101" pitchFamily="2" charset="-122"/>
            </a:endParaRPr>
          </a:p>
        </p:txBody>
      </p:sp>
      <p:sp>
        <p:nvSpPr>
          <p:cNvPr id="31749" name="Rectangle 2"/>
          <p:cNvSpPr>
            <a:spLocks noGrp="1"/>
          </p:cNvSpPr>
          <p:nvPr>
            <p:ph type="title"/>
          </p:nvPr>
        </p:nvSpPr>
        <p:spPr>
          <a:xfrm>
            <a:off x="609600" y="0"/>
            <a:ext cx="7772400" cy="1143000"/>
          </a:xfrm>
          <a:ln/>
        </p:spPr>
        <p:txBody>
          <a:bodyPr vert="horz" wrap="square" lIns="91440" tIns="45720" rIns="91440" bIns="45720" anchor="ctr"/>
          <a:lstStyle/>
          <a:p>
            <a:r>
              <a:rPr lang="zh-CN" altLang="en-US" b="1" dirty="0">
                <a:solidFill>
                  <a:schemeClr val="accent2"/>
                </a:solidFill>
                <a:latin typeface="黑体" panose="02010609060101010101" pitchFamily="49" charset="-122"/>
                <a:ea typeface="黑体" panose="02010609060101010101" pitchFamily="49" charset="-122"/>
              </a:rPr>
              <a:t>内容提要</a:t>
            </a:r>
            <a:endParaRPr lang="en-US" altLang="zh-CN" b="1" dirty="0">
              <a:solidFill>
                <a:schemeClr val="accent2"/>
              </a:solidFill>
              <a:latin typeface="黑体" panose="02010609060101010101" pitchFamily="49" charset="-122"/>
              <a:ea typeface="黑体" panose="02010609060101010101" pitchFamily="49" charset="-122"/>
            </a:endParaRPr>
          </a:p>
        </p:txBody>
      </p:sp>
      <p:sp>
        <p:nvSpPr>
          <p:cNvPr id="31750" name="Rectangle 3"/>
          <p:cNvSpPr>
            <a:spLocks noGrp="1"/>
          </p:cNvSpPr>
          <p:nvPr>
            <p:ph idx="1"/>
          </p:nvPr>
        </p:nvSpPr>
        <p:spPr>
          <a:xfrm>
            <a:off x="1428750" y="1285875"/>
            <a:ext cx="6337300" cy="4114800"/>
          </a:xfrm>
          <a:ln/>
        </p:spPr>
        <p:txBody>
          <a:bodyPr vert="horz" wrap="square" lIns="91440" tIns="45720" rIns="91440" bIns="45720" anchor="t"/>
          <a:lstStyle/>
          <a:p>
            <a:pPr>
              <a:lnSpc>
                <a:spcPts val="5000"/>
              </a:lnSpc>
              <a:spcBef>
                <a:spcPct val="0"/>
              </a:spcBef>
              <a:buNone/>
            </a:pPr>
            <a:r>
              <a:rPr lang="en-US" altLang="zh-CN" sz="2800" b="1" dirty="0">
                <a:latin typeface="幼圆" panose="02010509060101010101" pitchFamily="49" charset="-122"/>
                <a:ea typeface="幼圆" panose="02010509060101010101" pitchFamily="49" charset="-122"/>
              </a:rPr>
              <a:t>1.1 </a:t>
            </a:r>
            <a:r>
              <a:rPr lang="zh-CN" altLang="en-US" sz="2800" b="1" dirty="0">
                <a:latin typeface="幼圆" panose="02010509060101010101" pitchFamily="49" charset="-122"/>
                <a:ea typeface="幼圆" panose="02010509060101010101" pitchFamily="49" charset="-122"/>
              </a:rPr>
              <a:t>什么是人工智能</a:t>
            </a:r>
          </a:p>
          <a:p>
            <a:pPr>
              <a:lnSpc>
                <a:spcPts val="5000"/>
              </a:lnSpc>
              <a:spcBef>
                <a:spcPct val="0"/>
              </a:spcBef>
              <a:buNone/>
            </a:pPr>
            <a:r>
              <a:rPr lang="en-US" altLang="zh-CN" sz="2800" b="1" dirty="0">
                <a:latin typeface="幼圆" panose="02010509060101010101" pitchFamily="49" charset="-122"/>
                <a:ea typeface="幼圆" panose="02010509060101010101" pitchFamily="49" charset="-122"/>
              </a:rPr>
              <a:t>1.2 </a:t>
            </a:r>
            <a:r>
              <a:rPr lang="zh-CN" altLang="en-US" sz="2800" b="1" dirty="0">
                <a:solidFill>
                  <a:srgbClr val="FF0000"/>
                </a:solidFill>
                <a:latin typeface="幼圆" panose="02010509060101010101" pitchFamily="49" charset="-122"/>
                <a:ea typeface="幼圆" panose="02010509060101010101" pitchFamily="49" charset="-122"/>
              </a:rPr>
              <a:t>人工智能的起源与发展历史</a:t>
            </a:r>
          </a:p>
          <a:p>
            <a:pPr>
              <a:lnSpc>
                <a:spcPts val="5000"/>
              </a:lnSpc>
              <a:spcBef>
                <a:spcPct val="0"/>
              </a:spcBef>
              <a:buNone/>
            </a:pPr>
            <a:r>
              <a:rPr lang="en-US" altLang="zh-CN" sz="2800" b="1" dirty="0">
                <a:latin typeface="幼圆" panose="02010509060101010101" pitchFamily="49" charset="-122"/>
                <a:ea typeface="幼圆" panose="02010509060101010101" pitchFamily="49" charset="-122"/>
              </a:rPr>
              <a:t>1.3 </a:t>
            </a:r>
            <a:r>
              <a:rPr lang="zh-CN" altLang="en-US" sz="2800" b="1" dirty="0">
                <a:latin typeface="幼圆" panose="02010509060101010101" pitchFamily="49" charset="-122"/>
                <a:ea typeface="幼圆" panose="02010509060101010101" pitchFamily="49" charset="-122"/>
              </a:rPr>
              <a:t>人工智能研究的基本内容</a:t>
            </a:r>
          </a:p>
          <a:p>
            <a:pPr>
              <a:lnSpc>
                <a:spcPts val="5000"/>
              </a:lnSpc>
              <a:spcBef>
                <a:spcPct val="0"/>
              </a:spcBef>
              <a:buNone/>
            </a:pPr>
            <a:r>
              <a:rPr lang="en-US" altLang="zh-CN" sz="2800" b="1" dirty="0">
                <a:latin typeface="幼圆" panose="02010509060101010101" pitchFamily="49" charset="-122"/>
                <a:ea typeface="幼圆" panose="02010509060101010101" pitchFamily="49" charset="-122"/>
              </a:rPr>
              <a:t>1.4 </a:t>
            </a:r>
            <a:r>
              <a:rPr lang="zh-CN" altLang="en-US" sz="2800" b="1" dirty="0">
                <a:latin typeface="幼圆" panose="02010509060101010101" pitchFamily="49" charset="-122"/>
                <a:ea typeface="幼圆" panose="02010509060101010101" pitchFamily="49" charset="-122"/>
              </a:rPr>
              <a:t>人工智能研究的主要学派</a:t>
            </a:r>
          </a:p>
          <a:p>
            <a:pPr>
              <a:lnSpc>
                <a:spcPts val="5000"/>
              </a:lnSpc>
              <a:spcBef>
                <a:spcPct val="0"/>
              </a:spcBef>
              <a:buNone/>
            </a:pPr>
            <a:r>
              <a:rPr lang="en-US" altLang="zh-CN" sz="2800" b="1" dirty="0">
                <a:latin typeface="幼圆" panose="02010509060101010101" pitchFamily="49" charset="-122"/>
                <a:ea typeface="幼圆" panose="02010509060101010101" pitchFamily="49" charset="-122"/>
              </a:rPr>
              <a:t>1.5 </a:t>
            </a:r>
            <a:r>
              <a:rPr lang="zh-CN" altLang="en-US" sz="2800" b="1" dirty="0">
                <a:latin typeface="幼圆" panose="02010509060101010101" pitchFamily="49" charset="-122"/>
                <a:ea typeface="幼圆" panose="02010509060101010101" pitchFamily="49" charset="-122"/>
              </a:rPr>
              <a:t>人工智能的应用</a:t>
            </a:r>
            <a:endParaRPr lang="en-US" altLang="zh-CN" sz="2800" b="1" dirty="0">
              <a:latin typeface="幼圆" panose="02010509060101010101" pitchFamily="49" charset="-122"/>
              <a:ea typeface="幼圆" panose="02010509060101010101" pitchFamily="49" charset="-122"/>
            </a:endParaRPr>
          </a:p>
          <a:p>
            <a:pPr>
              <a:lnSpc>
                <a:spcPts val="5000"/>
              </a:lnSpc>
              <a:spcBef>
                <a:spcPct val="0"/>
              </a:spcBef>
              <a:buNone/>
            </a:pPr>
            <a:r>
              <a:rPr lang="en-US" altLang="zh-CN" sz="2800" b="1" dirty="0">
                <a:latin typeface="幼圆" panose="02010509060101010101" pitchFamily="49" charset="-122"/>
                <a:ea typeface="幼圆" panose="02010509060101010101" pitchFamily="49" charset="-122"/>
              </a:rPr>
              <a:t>1.6 </a:t>
            </a:r>
            <a:r>
              <a:rPr lang="zh-CN" altLang="en-US" sz="2800" b="1" dirty="0">
                <a:latin typeface="幼圆" panose="02010509060101010101" pitchFamily="49" charset="-122"/>
                <a:ea typeface="幼圆" panose="02010509060101010101" pitchFamily="49" charset="-122"/>
              </a:rPr>
              <a:t>小结和展望</a:t>
            </a:r>
          </a:p>
          <a:p>
            <a:endParaRPr lang="zh-CN" altLang="zh-CN" sz="3600" dirty="0">
              <a:ea typeface="宋体" panose="02010600030101010101" pitchFamily="2" charset="-122"/>
            </a:endParaRPr>
          </a:p>
          <a:p>
            <a:pPr>
              <a:lnSpc>
                <a:spcPct val="80000"/>
              </a:lnSpc>
              <a:buNone/>
            </a:pPr>
            <a:endParaRPr lang="en-US" altLang="zh-CN" sz="2000" b="1" dirty="0">
              <a:latin typeface="隶书" panose="02010509060101010101" pitchFamily="49" charset="-122"/>
              <a:ea typeface="隶书" panose="020105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3077" name="灯片编号占位符 4"/>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12</a:t>
            </a:fld>
            <a:endParaRPr lang="zh-CN" altLang="en-US" sz="1400" dirty="0">
              <a:ea typeface="宋体" panose="02010600030101010101" pitchFamily="2" charset="-122"/>
            </a:endParaRPr>
          </a:p>
        </p:txBody>
      </p:sp>
      <p:sp>
        <p:nvSpPr>
          <p:cNvPr id="3078" name="Rectangle 2"/>
          <p:cNvSpPr>
            <a:spLocks noGrp="1"/>
          </p:cNvSpPr>
          <p:nvPr>
            <p:ph type="title"/>
          </p:nvPr>
        </p:nvSpPr>
        <p:spPr>
          <a:xfrm>
            <a:off x="304800" y="0"/>
            <a:ext cx="8540750" cy="1143000"/>
          </a:xfrm>
          <a:ln/>
        </p:spPr>
        <p:txBody>
          <a:bodyPr vert="horz" wrap="square" lIns="91440" tIns="45720" rIns="91440" bIns="45720" anchor="ctr"/>
          <a:lstStyle/>
          <a:p>
            <a:pPr eaLnBrk="1" hangingPunct="1"/>
            <a:r>
              <a:rPr lang="zh-CN" altLang="en-US" b="1" dirty="0">
                <a:solidFill>
                  <a:srgbClr val="0512C1"/>
                </a:solidFill>
                <a:latin typeface="黑体" panose="02010609060101010101" pitchFamily="49" charset="-122"/>
                <a:ea typeface="黑体" panose="02010609060101010101" pitchFamily="49" charset="-122"/>
              </a:rPr>
              <a:t>人工智能的诞生</a:t>
            </a:r>
            <a:endParaRPr lang="zh-CN" altLang="zh-CN" b="1" dirty="0">
              <a:solidFill>
                <a:srgbClr val="0512C1"/>
              </a:solidFill>
              <a:latin typeface="黑体" panose="02010609060101010101" pitchFamily="49" charset="-122"/>
              <a:ea typeface="黑体" panose="02010609060101010101" pitchFamily="49" charset="-122"/>
            </a:endParaRPr>
          </a:p>
        </p:txBody>
      </p:sp>
      <p:graphicFrame>
        <p:nvGraphicFramePr>
          <p:cNvPr id="3074" name="Object 3"/>
          <p:cNvGraphicFramePr>
            <a:graphicFrameLocks/>
          </p:cNvGraphicFramePr>
          <p:nvPr/>
        </p:nvGraphicFramePr>
        <p:xfrm>
          <a:off x="1520825" y="1397000"/>
          <a:ext cx="6096000" cy="4067175"/>
        </p:xfrm>
        <a:graphic>
          <a:graphicData uri="http://schemas.openxmlformats.org/presentationml/2006/ole">
            <mc:AlternateContent xmlns:mc="http://schemas.openxmlformats.org/markup-compatibility/2006">
              <mc:Choice xmlns:v="urn:schemas-microsoft-com:vml" Requires="v">
                <p:oleObj spid="_x0000_s38915" r:id="rId3" imgW="6095898" imgH="4069046" progId="MSGraph.Chart.8">
                  <p:embed/>
                </p:oleObj>
              </mc:Choice>
              <mc:Fallback>
                <p:oleObj r:id="rId3" imgW="6095898" imgH="4069046" progId="MSGraph.Chart.8">
                  <p:embed/>
                  <p:pic>
                    <p:nvPicPr>
                      <p:cNvPr id="0" name="Picture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0825" y="1397000"/>
                        <a:ext cx="609600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367" name="Rectangle 4"/>
          <p:cNvSpPr>
            <a:spLocks noChangeArrowheads="1"/>
          </p:cNvSpPr>
          <p:nvPr/>
        </p:nvSpPr>
        <p:spPr bwMode="auto">
          <a:xfrm>
            <a:off x="539750" y="1700213"/>
            <a:ext cx="8208963" cy="3416300"/>
          </a:xfrm>
          <a:prstGeom prst="rect">
            <a:avLst/>
          </a:prstGeom>
          <a:noFill/>
          <a:ln>
            <a:noFill/>
          </a:ln>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800100" marR="0" lvl="1" indent="-342900" algn="l" defTabSz="914400" rtl="0" eaLnBrk="1" fontAlgn="base" latinLnBrk="0" hangingPunct="1">
              <a:lnSpc>
                <a:spcPct val="150000"/>
              </a:lnSpc>
              <a:spcBef>
                <a:spcPct val="0"/>
              </a:spcBef>
              <a:spcAft>
                <a:spcPct val="0"/>
              </a:spcAft>
              <a:buClr>
                <a:schemeClr val="accent6"/>
              </a:buClr>
              <a:buSzTx/>
              <a:buFont typeface="Wingdings" panose="05000000000000000000" pitchFamily="2" charset="2"/>
              <a:buChar char="n"/>
              <a:defRPr/>
            </a:pP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1956: </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世界上第一次正式的</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AI</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会议</a:t>
            </a:r>
          </a:p>
          <a:p>
            <a:pPr marL="457200" marR="0" lvl="1" indent="0" algn="l" defTabSz="914400" rtl="0" eaLnBrk="1" fontAlgn="base" latinLnBrk="0" hangingPunct="1">
              <a:lnSpc>
                <a:spcPct val="150000"/>
              </a:lnSpc>
              <a:spcBef>
                <a:spcPct val="0"/>
              </a:spcBef>
              <a:spcAft>
                <a:spcPct val="0"/>
              </a:spcAft>
              <a:buClrTx/>
              <a:buSzTx/>
              <a:buFontTx/>
              <a:buChar char="–"/>
              <a:defRPr/>
            </a:pP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美国的</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Dartmouth College</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，为期</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2</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月</a:t>
            </a:r>
          </a:p>
          <a:p>
            <a:pPr marL="457200" marR="0" lvl="1" indent="0" algn="l" defTabSz="914400" rtl="0" eaLnBrk="1" fontAlgn="base" latinLnBrk="0" hangingPunct="1">
              <a:lnSpc>
                <a:spcPct val="150000"/>
              </a:lnSpc>
              <a:spcBef>
                <a:spcPct val="0"/>
              </a:spcBef>
              <a:spcAft>
                <a:spcPct val="0"/>
              </a:spcAft>
              <a:buClrTx/>
              <a:buSzTx/>
              <a:buFontTx/>
              <a:buChar char="–"/>
              <a:defRPr/>
            </a:pP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John McCarthy </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正式提出“</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Artificial Intelligence”</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这一术语 </a:t>
            </a:r>
          </a:p>
          <a:p>
            <a:pPr marL="457200" marR="0" lvl="1" indent="0" algn="l" defTabSz="914400" rtl="0" eaLnBrk="1" fontAlgn="base" latinLnBrk="0" hangingPunct="1">
              <a:lnSpc>
                <a:spcPct val="150000"/>
              </a:lnSpc>
              <a:spcBef>
                <a:spcPct val="0"/>
              </a:spcBef>
              <a:spcAft>
                <a:spcPct val="0"/>
              </a:spcAft>
              <a:buClrTx/>
              <a:buSzTx/>
              <a:buFontTx/>
              <a:buChar char="–"/>
              <a:defRPr/>
            </a:pP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著名参加者：</a:t>
            </a:r>
            <a:r>
              <a:rPr kumimoji="0" lang="en-US" altLang="zh-CN" sz="2400" b="0" i="0" u="none" strike="noStrike" kern="1200" cap="none" spc="0" normalizeH="0" baseline="0" noProof="0" dirty="0" err="1" smtClean="0">
                <a:ln>
                  <a:noFill/>
                </a:ln>
                <a:solidFill>
                  <a:schemeClr val="tx1"/>
                </a:solidFill>
                <a:effectLst/>
                <a:uLnTx/>
                <a:uFillTx/>
                <a:latin typeface="幼圆" panose="02010509060101010101" pitchFamily="49" charset="-122"/>
                <a:ea typeface="幼圆" panose="02010509060101010101" pitchFamily="49" charset="-122"/>
                <a:cs typeface="+mn-cs"/>
              </a:rPr>
              <a:t>J.McCarthy</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a:t>
            </a:r>
            <a:r>
              <a:rPr kumimoji="0" lang="en-US" altLang="zh-CN" sz="2400" b="0" i="0" u="none" strike="noStrike" kern="1200" cap="none" spc="0" normalizeH="0" baseline="0" noProof="0" dirty="0" err="1" smtClean="0">
                <a:ln>
                  <a:noFill/>
                </a:ln>
                <a:solidFill>
                  <a:schemeClr val="tx1"/>
                </a:solidFill>
                <a:effectLst/>
                <a:uLnTx/>
                <a:uFillTx/>
                <a:latin typeface="幼圆" panose="02010509060101010101" pitchFamily="49" charset="-122"/>
                <a:ea typeface="幼圆" panose="02010509060101010101" pitchFamily="49" charset="-122"/>
                <a:cs typeface="+mn-cs"/>
              </a:rPr>
              <a:t>C.Shannon</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a:t>
            </a:r>
            <a:r>
              <a:rPr kumimoji="0" lang="en-US" altLang="zh-CN" sz="2400" b="0" i="0" u="none" strike="noStrike" kern="1200" cap="none" spc="0" normalizeH="0" baseline="0" noProof="0" dirty="0" err="1" smtClean="0">
                <a:ln>
                  <a:noFill/>
                </a:ln>
                <a:solidFill>
                  <a:schemeClr val="tx1"/>
                </a:solidFill>
                <a:effectLst/>
                <a:uLnTx/>
                <a:uFillTx/>
                <a:latin typeface="幼圆" panose="02010509060101010101" pitchFamily="49" charset="-122"/>
                <a:ea typeface="幼圆" panose="02010509060101010101" pitchFamily="49" charset="-122"/>
                <a:cs typeface="+mn-cs"/>
              </a:rPr>
              <a:t>M.Minsky</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a:t>
            </a:r>
            <a:r>
              <a:rPr kumimoji="0" lang="en-US" altLang="zh-CN" sz="2400" b="0" i="0" u="none" strike="noStrike" kern="1200" cap="none" spc="0" normalizeH="0" baseline="0" noProof="0" dirty="0" err="1" smtClean="0">
                <a:ln>
                  <a:noFill/>
                </a:ln>
                <a:solidFill>
                  <a:schemeClr val="tx1"/>
                </a:solidFill>
                <a:effectLst/>
                <a:uLnTx/>
                <a:uFillTx/>
                <a:latin typeface="幼圆" panose="02010509060101010101" pitchFamily="49" charset="-122"/>
                <a:ea typeface="幼圆" panose="02010509060101010101" pitchFamily="49" charset="-122"/>
                <a:cs typeface="+mn-cs"/>
              </a:rPr>
              <a:t>N.Wiener</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a:t>
            </a:r>
            <a:r>
              <a:rPr kumimoji="0" lang="en-US" altLang="zh-CN" sz="2400" b="0" i="0" u="none" strike="noStrike" kern="1200" cap="none" spc="0" normalizeH="0" baseline="0" noProof="0" dirty="0" err="1" smtClean="0">
                <a:ln>
                  <a:noFill/>
                </a:ln>
                <a:solidFill>
                  <a:schemeClr val="tx1"/>
                </a:solidFill>
                <a:effectLst/>
                <a:uLnTx/>
                <a:uFillTx/>
                <a:latin typeface="幼圆" panose="02010509060101010101" pitchFamily="49" charset="-122"/>
                <a:ea typeface="幼圆" panose="02010509060101010101" pitchFamily="49" charset="-122"/>
                <a:cs typeface="+mn-cs"/>
              </a:rPr>
              <a:t>W.McCulloch</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a:t>
            </a:r>
            <a:r>
              <a:rPr kumimoji="0" lang="en-US" altLang="zh-CN" sz="2400" b="0" i="0" u="none" strike="noStrike" kern="1200" cap="none" spc="0" normalizeH="0" baseline="0" noProof="0" dirty="0" err="1" smtClean="0">
                <a:ln>
                  <a:noFill/>
                </a:ln>
                <a:solidFill>
                  <a:schemeClr val="tx1"/>
                </a:solidFill>
                <a:effectLst/>
                <a:uLnTx/>
                <a:uFillTx/>
                <a:latin typeface="幼圆" panose="02010509060101010101" pitchFamily="49" charset="-122"/>
                <a:ea typeface="幼圆" panose="02010509060101010101" pitchFamily="49" charset="-122"/>
                <a:cs typeface="+mn-cs"/>
              </a:rPr>
              <a:t>S.Papert</a:t>
            </a:r>
            <a:endPar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日期占位符 2"/>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4101" name="灯片编号占位符 4"/>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13</a:t>
            </a:fld>
            <a:endParaRPr lang="zh-CN" altLang="en-US" sz="1400" dirty="0">
              <a:ea typeface="宋体" panose="02010600030101010101" pitchFamily="2" charset="-122"/>
            </a:endParaRPr>
          </a:p>
        </p:txBody>
      </p:sp>
      <p:sp>
        <p:nvSpPr>
          <p:cNvPr id="4102" name="Rectangle 2"/>
          <p:cNvSpPr>
            <a:spLocks noGrp="1"/>
          </p:cNvSpPr>
          <p:nvPr>
            <p:ph type="title"/>
          </p:nvPr>
        </p:nvSpPr>
        <p:spPr>
          <a:ln/>
        </p:spPr>
        <p:txBody>
          <a:bodyPr vert="horz" wrap="square" lIns="91440" tIns="45720" rIns="91440" bIns="45720" anchor="ctr"/>
          <a:lstStyle/>
          <a:p>
            <a:pPr eaLnBrk="1" hangingPunct="1"/>
            <a:r>
              <a:rPr lang="zh-CN" altLang="en-US" b="1" dirty="0">
                <a:solidFill>
                  <a:srgbClr val="1C15A7"/>
                </a:solidFill>
                <a:latin typeface="黑体" panose="02010609060101010101" pitchFamily="49" charset="-122"/>
                <a:ea typeface="黑体" panose="02010609060101010101" pitchFamily="49" charset="-122"/>
              </a:rPr>
              <a:t>人工智能的发展</a:t>
            </a:r>
            <a:endParaRPr lang="zh-CN" altLang="zh-CN" b="1" dirty="0">
              <a:solidFill>
                <a:srgbClr val="1C15A7"/>
              </a:solidFill>
              <a:latin typeface="黑体" panose="02010609060101010101" pitchFamily="49" charset="-122"/>
              <a:ea typeface="黑体" panose="02010609060101010101" pitchFamily="49" charset="-122"/>
            </a:endParaRPr>
          </a:p>
        </p:txBody>
      </p:sp>
      <p:graphicFrame>
        <p:nvGraphicFramePr>
          <p:cNvPr id="4098" name="Object 3"/>
          <p:cNvGraphicFramePr>
            <a:graphicFrameLocks/>
          </p:cNvGraphicFramePr>
          <p:nvPr/>
        </p:nvGraphicFramePr>
        <p:xfrm>
          <a:off x="2005013" y="1254125"/>
          <a:ext cx="6096000" cy="4067175"/>
        </p:xfrm>
        <a:graphic>
          <a:graphicData uri="http://schemas.openxmlformats.org/presentationml/2006/ole">
            <mc:AlternateContent xmlns:mc="http://schemas.openxmlformats.org/markup-compatibility/2006">
              <mc:Choice xmlns:v="urn:schemas-microsoft-com:vml" Requires="v">
                <p:oleObj spid="_x0000_s48131" r:id="rId3" imgW="6095898" imgH="4069046" progId="MSGraph.Chart.8">
                  <p:embed/>
                </p:oleObj>
              </mc:Choice>
              <mc:Fallback>
                <p:oleObj r:id="rId3" imgW="6095898" imgH="4069046" progId="MSGraph.Chart.8">
                  <p:embed/>
                  <p:pic>
                    <p:nvPicPr>
                      <p:cNvPr id="0" name="Picture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5013" y="1254125"/>
                        <a:ext cx="609600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103" name="Rectangle 4"/>
          <p:cNvSpPr/>
          <p:nvPr/>
        </p:nvSpPr>
        <p:spPr>
          <a:xfrm>
            <a:off x="900113" y="1412875"/>
            <a:ext cx="8099425" cy="4183063"/>
          </a:xfrm>
          <a:prstGeom prst="rect">
            <a:avLst/>
          </a:prstGeom>
          <a:noFill/>
          <a:ln w="9525">
            <a:noFill/>
          </a:ln>
        </p:spPr>
        <p:txBody>
          <a:bodyPr>
            <a:spAutoFit/>
          </a:bodyPr>
          <a:lstStyle/>
          <a:p>
            <a:pPr lvl="0" eaLnBrk="1" hangingPunct="1">
              <a:lnSpc>
                <a:spcPts val="3600"/>
              </a:lnSpc>
              <a:buChar char="•"/>
            </a:pPr>
            <a:r>
              <a:rPr lang="en-US" altLang="zh-CN" dirty="0">
                <a:latin typeface="幼圆" panose="02010509060101010101" pitchFamily="49" charset="-122"/>
                <a:ea typeface="幼圆" panose="02010509060101010101" pitchFamily="49" charset="-122"/>
              </a:rPr>
              <a:t>1958: Newell</a:t>
            </a:r>
            <a:r>
              <a:rPr lang="zh-CN" altLang="en-US" dirty="0">
                <a:latin typeface="幼圆" panose="02010509060101010101" pitchFamily="49" charset="-122"/>
                <a:ea typeface="幼圆" panose="02010509060101010101" pitchFamily="49" charset="-122"/>
              </a:rPr>
              <a:t>和</a:t>
            </a:r>
            <a:r>
              <a:rPr lang="en-US" altLang="zh-CN" dirty="0">
                <a:latin typeface="幼圆" panose="02010509060101010101" pitchFamily="49" charset="-122"/>
                <a:ea typeface="幼圆" panose="02010509060101010101" pitchFamily="49" charset="-122"/>
              </a:rPr>
              <a:t>Simon</a:t>
            </a:r>
            <a:r>
              <a:rPr lang="zh-CN" altLang="en-US" dirty="0">
                <a:latin typeface="幼圆" panose="02010509060101010101" pitchFamily="49" charset="-122"/>
                <a:ea typeface="幼圆" panose="02010509060101010101" pitchFamily="49" charset="-122"/>
              </a:rPr>
              <a:t>的四个预测</a:t>
            </a:r>
          </a:p>
          <a:p>
            <a:pPr lvl="1" eaLnBrk="1" hangingPunct="1">
              <a:lnSpc>
                <a:spcPts val="3600"/>
              </a:lnSpc>
              <a:buChar char="–"/>
            </a:pPr>
            <a:r>
              <a:rPr lang="zh-CN" altLang="en-US" dirty="0">
                <a:latin typeface="幼圆" panose="02010509060101010101" pitchFamily="49" charset="-122"/>
                <a:ea typeface="幼圆" panose="02010509060101010101" pitchFamily="49" charset="-122"/>
              </a:rPr>
              <a:t>十年内，计算机将成为世界象棋冠军</a:t>
            </a:r>
          </a:p>
          <a:p>
            <a:pPr lvl="1" eaLnBrk="1" hangingPunct="1">
              <a:lnSpc>
                <a:spcPts val="3600"/>
              </a:lnSpc>
              <a:buChar char="–"/>
            </a:pPr>
            <a:r>
              <a:rPr lang="zh-CN" altLang="en-US" dirty="0">
                <a:latin typeface="幼圆" panose="02010509060101010101" pitchFamily="49" charset="-122"/>
                <a:ea typeface="幼圆" panose="02010509060101010101" pitchFamily="49" charset="-122"/>
              </a:rPr>
              <a:t>十年内，计算机将发现或证明有意义的数学定理</a:t>
            </a:r>
          </a:p>
          <a:p>
            <a:pPr lvl="1" eaLnBrk="1" hangingPunct="1">
              <a:lnSpc>
                <a:spcPts val="3600"/>
              </a:lnSpc>
              <a:buChar char="–"/>
            </a:pPr>
            <a:r>
              <a:rPr lang="zh-CN" altLang="en-US" dirty="0">
                <a:latin typeface="幼圆" panose="02010509060101010101" pitchFamily="49" charset="-122"/>
                <a:ea typeface="幼圆" panose="02010509060101010101" pitchFamily="49" charset="-122"/>
              </a:rPr>
              <a:t>十年内，计算机将能谱写优美的乐曲</a:t>
            </a:r>
          </a:p>
          <a:p>
            <a:pPr lvl="1" eaLnBrk="1" hangingPunct="1">
              <a:lnSpc>
                <a:spcPts val="3600"/>
              </a:lnSpc>
              <a:buChar char="–"/>
            </a:pPr>
            <a:r>
              <a:rPr lang="zh-CN" altLang="en-US" dirty="0">
                <a:latin typeface="幼圆" panose="02010509060101010101" pitchFamily="49" charset="-122"/>
                <a:ea typeface="幼圆" panose="02010509060101010101" pitchFamily="49" charset="-122"/>
              </a:rPr>
              <a:t>十年内，计算机将能实现大多数的心理学理论</a:t>
            </a:r>
          </a:p>
          <a:p>
            <a:pPr lvl="1" eaLnBrk="1" hangingPunct="1">
              <a:lnSpc>
                <a:spcPts val="3600"/>
              </a:lnSpc>
              <a:buChar char="–"/>
            </a:pPr>
            <a:endParaRPr lang="en-US" altLang="zh-CN" dirty="0">
              <a:latin typeface="幼圆" panose="02010509060101010101" pitchFamily="49" charset="-122"/>
              <a:ea typeface="幼圆" panose="02010509060101010101" pitchFamily="49" charset="-122"/>
            </a:endParaRPr>
          </a:p>
          <a:p>
            <a:pPr lvl="0" eaLnBrk="1" hangingPunct="1">
              <a:lnSpc>
                <a:spcPts val="3600"/>
              </a:lnSpc>
              <a:buChar char="•"/>
            </a:pPr>
            <a:r>
              <a:rPr lang="en-US" altLang="zh-CN" dirty="0">
                <a:latin typeface="幼圆" panose="02010509060101010101" pitchFamily="49" charset="-122"/>
                <a:ea typeface="幼圆" panose="02010509060101010101" pitchFamily="49" charset="-122"/>
              </a:rPr>
              <a:t>1959: Frank Rosenblatt</a:t>
            </a:r>
            <a:r>
              <a:rPr lang="zh-CN" altLang="en-US" dirty="0">
                <a:latin typeface="幼圆" panose="02010509060101010101" pitchFamily="49" charset="-122"/>
                <a:ea typeface="幼圆" panose="02010509060101010101" pitchFamily="49" charset="-122"/>
              </a:rPr>
              <a:t>提出感知器模型（</a:t>
            </a:r>
            <a:r>
              <a:rPr lang="en-US" altLang="zh-CN" dirty="0">
                <a:latin typeface="幼圆" panose="02010509060101010101" pitchFamily="49" charset="-122"/>
                <a:ea typeface="幼圆" panose="02010509060101010101" pitchFamily="49" charset="-122"/>
              </a:rPr>
              <a:t>Perceptron   </a:t>
            </a:r>
          </a:p>
          <a:p>
            <a:pPr lvl="0" eaLnBrk="1" hangingPunct="1">
              <a:lnSpc>
                <a:spcPts val="3600"/>
              </a:lnSpc>
            </a:pPr>
            <a:r>
              <a:rPr lang="en-US" altLang="zh-CN" dirty="0">
                <a:latin typeface="幼圆" panose="02010509060101010101" pitchFamily="49" charset="-122"/>
                <a:ea typeface="幼圆" panose="02010509060101010101" pitchFamily="49" charset="-122"/>
              </a:rPr>
              <a:t>       Model) </a:t>
            </a:r>
          </a:p>
          <a:p>
            <a:pPr lvl="0" eaLnBrk="1" hangingPunct="1">
              <a:lnSpc>
                <a:spcPts val="3600"/>
              </a:lnSpc>
              <a:buChar char="•"/>
            </a:pPr>
            <a:r>
              <a:rPr lang="en-US" altLang="zh-CN" dirty="0">
                <a:latin typeface="幼圆" panose="02010509060101010101" pitchFamily="49" charset="-122"/>
                <a:ea typeface="幼圆" panose="02010509060101010101" pitchFamily="49" charset="-122"/>
              </a:rPr>
              <a:t>1959: MIT AI Lab</a:t>
            </a:r>
            <a:r>
              <a:rPr lang="zh-CN" altLang="en-US" dirty="0">
                <a:latin typeface="幼圆" panose="02010509060101010101" pitchFamily="49" charset="-122"/>
                <a:ea typeface="幼圆" panose="02010509060101010101" pitchFamily="49" charset="-122"/>
              </a:rPr>
              <a:t>正式成立（</a:t>
            </a:r>
            <a:r>
              <a:rPr lang="en-US" altLang="zh-CN" dirty="0">
                <a:latin typeface="幼圆" panose="02010509060101010101" pitchFamily="49" charset="-122"/>
                <a:ea typeface="幼圆" panose="02010509060101010101" pitchFamily="49" charset="-122"/>
              </a:rPr>
              <a:t>Minsky</a:t>
            </a:r>
            <a:r>
              <a:rPr lang="zh-CN" altLang="en-US" dirty="0">
                <a:latin typeface="幼圆" panose="02010509060101010101" pitchFamily="49" charset="-122"/>
                <a:ea typeface="幼圆" panose="02010509060101010101" pitchFamily="49" charset="-122"/>
              </a:rPr>
              <a:t>和</a:t>
            </a:r>
            <a:r>
              <a:rPr lang="en-US" altLang="zh-CN" dirty="0">
                <a:latin typeface="幼圆" panose="02010509060101010101" pitchFamily="49" charset="-122"/>
                <a:ea typeface="幼圆" panose="02010509060101010101" pitchFamily="49" charset="-122"/>
              </a:rPr>
              <a:t>McCarthy）</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日期占位符 2"/>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5125" name="灯片编号占位符 4"/>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14</a:t>
            </a:fld>
            <a:endParaRPr lang="zh-CN" altLang="en-US" sz="1400" dirty="0">
              <a:ea typeface="宋体" panose="02010600030101010101" pitchFamily="2" charset="-122"/>
            </a:endParaRPr>
          </a:p>
        </p:txBody>
      </p:sp>
      <p:sp>
        <p:nvSpPr>
          <p:cNvPr id="5126" name="Rectangle 2"/>
          <p:cNvSpPr>
            <a:spLocks noGrp="1"/>
          </p:cNvSpPr>
          <p:nvPr>
            <p:ph type="title"/>
          </p:nvPr>
        </p:nvSpPr>
        <p:spPr>
          <a:ln/>
        </p:spPr>
        <p:txBody>
          <a:bodyPr vert="horz" wrap="square" lIns="91440" tIns="45720" rIns="91440" bIns="45720" anchor="ctr"/>
          <a:lstStyle/>
          <a:p>
            <a:pPr eaLnBrk="1" hangingPunct="1"/>
            <a:r>
              <a:rPr lang="zh-CN" altLang="en-US" b="1" dirty="0">
                <a:solidFill>
                  <a:srgbClr val="1C15A7"/>
                </a:solidFill>
                <a:latin typeface="黑体" panose="02010609060101010101" pitchFamily="49" charset="-122"/>
                <a:ea typeface="黑体" panose="02010609060101010101" pitchFamily="49" charset="-122"/>
              </a:rPr>
              <a:t>人工智能的发展</a:t>
            </a:r>
            <a:endParaRPr lang="zh-CN" altLang="zh-CN" b="1" dirty="0">
              <a:solidFill>
                <a:srgbClr val="1C15A7"/>
              </a:solidFill>
              <a:latin typeface="黑体" panose="02010609060101010101" pitchFamily="49" charset="-122"/>
              <a:ea typeface="黑体" panose="02010609060101010101" pitchFamily="49" charset="-122"/>
            </a:endParaRPr>
          </a:p>
        </p:txBody>
      </p:sp>
      <p:graphicFrame>
        <p:nvGraphicFramePr>
          <p:cNvPr id="5122" name="Object 3"/>
          <p:cNvGraphicFramePr>
            <a:graphicFrameLocks/>
          </p:cNvGraphicFramePr>
          <p:nvPr/>
        </p:nvGraphicFramePr>
        <p:xfrm>
          <a:off x="1520825" y="1397000"/>
          <a:ext cx="6096000" cy="4067175"/>
        </p:xfrm>
        <a:graphic>
          <a:graphicData uri="http://schemas.openxmlformats.org/presentationml/2006/ole">
            <mc:AlternateContent xmlns:mc="http://schemas.openxmlformats.org/markup-compatibility/2006">
              <mc:Choice xmlns:v="urn:schemas-microsoft-com:vml" Requires="v">
                <p:oleObj spid="_x0000_s49155" r:id="rId3" imgW="6095898" imgH="4069046" progId="MSGraph.Chart.8">
                  <p:embed/>
                </p:oleObj>
              </mc:Choice>
              <mc:Fallback>
                <p:oleObj r:id="rId3" imgW="6095898" imgH="4069046" progId="MSGraph.Chart.8">
                  <p:embed/>
                  <p:pic>
                    <p:nvPicPr>
                      <p:cNvPr id="0" name="Picture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0825" y="1397000"/>
                        <a:ext cx="609600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415" name="Rectangle 4"/>
          <p:cNvSpPr>
            <a:spLocks noChangeArrowheads="1"/>
          </p:cNvSpPr>
          <p:nvPr/>
        </p:nvSpPr>
        <p:spPr bwMode="auto">
          <a:xfrm>
            <a:off x="468313" y="1268413"/>
            <a:ext cx="8431213" cy="5036820"/>
          </a:xfrm>
          <a:prstGeom prst="rect">
            <a:avLst/>
          </a:prstGeom>
          <a:noFill/>
          <a:ln>
            <a:noFill/>
          </a:ln>
        </p:spPr>
        <p:txBody>
          <a:bodyPr>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457200" marR="0" lvl="0" indent="-457200" algn="l" defTabSz="914400" rtl="0" eaLnBrk="1" fontAlgn="base" latinLnBrk="0" hangingPunct="1">
              <a:lnSpc>
                <a:spcPts val="3000"/>
              </a:lnSpc>
              <a:spcBef>
                <a:spcPct val="0"/>
              </a:spcBef>
              <a:spcAft>
                <a:spcPct val="0"/>
              </a:spcAft>
              <a:buClr>
                <a:schemeClr val="accent6"/>
              </a:buClr>
              <a:buSzTx/>
              <a:buFont typeface="Wingdings" panose="05000000000000000000" pitchFamily="2" charset="2"/>
              <a:buChar char="n"/>
              <a:defRPr/>
            </a:pPr>
            <a:r>
              <a:rPr kumimoji="0" lang="zh-CN" altLang="en-US" sz="28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专家系统时期</a:t>
            </a:r>
          </a:p>
          <a:p>
            <a:pPr marL="0" marR="0" lvl="0" indent="0" algn="l" defTabSz="914400" rtl="0" eaLnBrk="1" fontAlgn="base" latinLnBrk="0" hangingPunct="1">
              <a:lnSpc>
                <a:spcPts val="3600"/>
              </a:lnSpc>
              <a:spcBef>
                <a:spcPct val="0"/>
              </a:spcBef>
              <a:spcAft>
                <a:spcPct val="0"/>
              </a:spcAft>
              <a:buClrTx/>
              <a:buSzTx/>
              <a:buFontTx/>
              <a:buChar char="•"/>
              <a:defRPr/>
            </a:pPr>
            <a:r>
              <a:rPr kumimoji="0" lang="en-US" altLang="zh-CN" sz="20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1962: McCarthy</a:t>
            </a:r>
            <a:r>
              <a:rPr kumimoji="0" lang="zh-CN" altLang="en-US" sz="20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调到</a:t>
            </a:r>
            <a:r>
              <a:rPr kumimoji="0" lang="en-US" altLang="zh-CN" sz="20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Stanford, 1963</a:t>
            </a:r>
            <a:r>
              <a:rPr kumimoji="0" lang="zh-CN" altLang="en-US" sz="20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年创建</a:t>
            </a:r>
            <a:r>
              <a:rPr kumimoji="0" lang="en-US" altLang="zh-CN" sz="20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Stanford AI Lab</a:t>
            </a:r>
          </a:p>
          <a:p>
            <a:pPr marL="0" marR="0" lvl="0" indent="0" algn="l" defTabSz="914400" rtl="0" eaLnBrk="1" fontAlgn="base" latinLnBrk="0" hangingPunct="1">
              <a:lnSpc>
                <a:spcPts val="3600"/>
              </a:lnSpc>
              <a:spcBef>
                <a:spcPct val="0"/>
              </a:spcBef>
              <a:spcAft>
                <a:spcPct val="0"/>
              </a:spcAft>
              <a:buClrTx/>
              <a:buSzTx/>
              <a:buFontTx/>
              <a:buChar char="•"/>
              <a:defRPr/>
            </a:pPr>
            <a:r>
              <a:rPr kumimoji="0" lang="en-US" altLang="zh-CN" sz="20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1963: M. Ross </a:t>
            </a:r>
            <a:r>
              <a:rPr kumimoji="0" lang="en-US" altLang="zh-CN" sz="2000" b="0" i="0" u="none" strike="noStrike" kern="1200" cap="none" spc="0" normalizeH="0" baseline="0" noProof="0" dirty="0" err="1" smtClean="0">
                <a:ln>
                  <a:noFill/>
                </a:ln>
                <a:solidFill>
                  <a:schemeClr val="tx1"/>
                </a:solidFill>
                <a:effectLst/>
                <a:uLnTx/>
                <a:uFillTx/>
                <a:latin typeface="幼圆" panose="02010509060101010101" pitchFamily="49" charset="-122"/>
                <a:ea typeface="幼圆" panose="02010509060101010101" pitchFamily="49" charset="-122"/>
                <a:cs typeface="+mn-cs"/>
              </a:rPr>
              <a:t>Quillian</a:t>
            </a:r>
            <a:r>
              <a:rPr kumimoji="0" lang="zh-CN" altLang="en-US" sz="20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开创语义网络（</a:t>
            </a:r>
            <a:r>
              <a:rPr kumimoji="0" lang="en-US" altLang="zh-CN" sz="20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Semantic Nets)</a:t>
            </a:r>
          </a:p>
          <a:p>
            <a:pPr marL="0" marR="0" lvl="0" indent="0" algn="l" defTabSz="914400" rtl="0" eaLnBrk="1" fontAlgn="base" latinLnBrk="0" hangingPunct="1">
              <a:lnSpc>
                <a:spcPts val="3600"/>
              </a:lnSpc>
              <a:spcBef>
                <a:spcPct val="0"/>
              </a:spcBef>
              <a:spcAft>
                <a:spcPct val="0"/>
              </a:spcAft>
              <a:buClrTx/>
              <a:buSzTx/>
              <a:buFontTx/>
              <a:buChar char="•"/>
              <a:defRPr/>
            </a:pPr>
            <a:r>
              <a:rPr kumimoji="0" lang="en-US" altLang="zh-CN" sz="20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1965: </a:t>
            </a:r>
            <a:r>
              <a:rPr kumimoji="0" lang="en-US" altLang="zh-CN" sz="2000" b="0" i="0" u="none" strike="noStrike" kern="1200" cap="none" spc="0" normalizeH="0" baseline="0" noProof="0" dirty="0" err="1" smtClean="0">
                <a:ln>
                  <a:noFill/>
                </a:ln>
                <a:solidFill>
                  <a:schemeClr val="tx1"/>
                </a:solidFill>
                <a:effectLst/>
                <a:uLnTx/>
                <a:uFillTx/>
                <a:latin typeface="幼圆" panose="02010509060101010101" pitchFamily="49" charset="-122"/>
                <a:ea typeface="幼圆" panose="02010509060101010101" pitchFamily="49" charset="-122"/>
                <a:cs typeface="+mn-cs"/>
              </a:rPr>
              <a:t>Feigenbaum</a:t>
            </a:r>
            <a:r>
              <a:rPr kumimoji="0" lang="en-US" altLang="zh-CN" sz="20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 </a:t>
            </a:r>
            <a:r>
              <a:rPr kumimoji="0" lang="zh-CN" altLang="en-US" sz="20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掌管 </a:t>
            </a:r>
            <a:r>
              <a:rPr kumimoji="0" lang="en-US" altLang="zh-CN" sz="20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Stanford AI Lab; </a:t>
            </a:r>
            <a:r>
              <a:rPr kumimoji="0" lang="en-US" altLang="zh-CN" sz="2000" b="0" i="0" u="none" strike="noStrike" kern="1200" cap="none" spc="0" normalizeH="0" baseline="0" noProof="0" dirty="0" err="1" smtClean="0">
                <a:ln>
                  <a:noFill/>
                </a:ln>
                <a:solidFill>
                  <a:schemeClr val="tx1"/>
                </a:solidFill>
                <a:effectLst/>
                <a:uLnTx/>
                <a:uFillTx/>
                <a:latin typeface="幼圆" panose="02010509060101010101" pitchFamily="49" charset="-122"/>
                <a:ea typeface="幼圆" panose="02010509060101010101" pitchFamily="49" charset="-122"/>
                <a:cs typeface="+mn-cs"/>
              </a:rPr>
              <a:t>Noftsker</a:t>
            </a:r>
            <a:r>
              <a:rPr kumimoji="0" lang="en-US" altLang="zh-CN" sz="20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 </a:t>
            </a:r>
            <a:r>
              <a:rPr kumimoji="0" lang="zh-CN" altLang="en-US" sz="20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掌管 </a:t>
            </a:r>
            <a:r>
              <a:rPr kumimoji="0" lang="en-US" altLang="zh-CN" sz="20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MIT AI Lab</a:t>
            </a:r>
          </a:p>
          <a:p>
            <a:pPr marL="0" marR="0" lvl="0" indent="0" algn="l" defTabSz="914400" rtl="0" eaLnBrk="1" fontAlgn="base" latinLnBrk="0" hangingPunct="1">
              <a:lnSpc>
                <a:spcPts val="3600"/>
              </a:lnSpc>
              <a:spcBef>
                <a:spcPct val="0"/>
              </a:spcBef>
              <a:spcAft>
                <a:spcPct val="0"/>
              </a:spcAft>
              <a:buClrTx/>
              <a:buSzTx/>
              <a:buFontTx/>
              <a:buChar char="•"/>
              <a:defRPr/>
            </a:pPr>
            <a:r>
              <a:rPr kumimoji="0" lang="en-US" altLang="zh-CN" sz="20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1965: MIT</a:t>
            </a:r>
            <a:r>
              <a:rPr kumimoji="0" lang="zh-CN" altLang="en-US" sz="20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的</a:t>
            </a:r>
            <a:r>
              <a:rPr kumimoji="0" lang="en-US" altLang="zh-CN" sz="20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Joseph </a:t>
            </a:r>
            <a:r>
              <a:rPr kumimoji="0" lang="en-US" altLang="zh-CN" sz="2000" b="0" i="0" u="none" strike="noStrike" kern="1200" cap="none" spc="0" normalizeH="0" baseline="0" noProof="0" dirty="0" err="1" smtClean="0">
                <a:ln>
                  <a:noFill/>
                </a:ln>
                <a:solidFill>
                  <a:schemeClr val="tx1"/>
                </a:solidFill>
                <a:effectLst/>
                <a:uLnTx/>
                <a:uFillTx/>
                <a:latin typeface="幼圆" panose="02010509060101010101" pitchFamily="49" charset="-122"/>
                <a:ea typeface="幼圆" panose="02010509060101010101" pitchFamily="49" charset="-122"/>
                <a:cs typeface="+mn-cs"/>
              </a:rPr>
              <a:t>Weizenbaum</a:t>
            </a:r>
            <a:r>
              <a:rPr kumimoji="0" lang="zh-CN" altLang="en-US" sz="20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研制出</a:t>
            </a:r>
            <a:r>
              <a:rPr kumimoji="0" lang="en-US" altLang="zh-CN" sz="20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ELIZA</a:t>
            </a:r>
          </a:p>
          <a:p>
            <a:pPr marL="0" marR="0" lvl="0" indent="0" algn="l" defTabSz="914400" rtl="0" eaLnBrk="1" fontAlgn="base" latinLnBrk="0" hangingPunct="1">
              <a:lnSpc>
                <a:spcPts val="3600"/>
              </a:lnSpc>
              <a:spcBef>
                <a:spcPct val="0"/>
              </a:spcBef>
              <a:spcAft>
                <a:spcPct val="0"/>
              </a:spcAft>
              <a:buClrTx/>
              <a:buSzTx/>
              <a:buFontTx/>
              <a:buChar char="•"/>
              <a:defRPr/>
            </a:pPr>
            <a:r>
              <a:rPr kumimoji="0" lang="en-US" altLang="zh-CN" sz="20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1965-83: </a:t>
            </a:r>
            <a:r>
              <a:rPr kumimoji="0" lang="en-US" altLang="zh-CN" sz="2000" b="0" i="0" u="none" strike="noStrike" kern="1200" cap="none" spc="0" normalizeH="0" baseline="0" noProof="0" dirty="0" err="1" smtClean="0">
                <a:ln>
                  <a:noFill/>
                </a:ln>
                <a:solidFill>
                  <a:schemeClr val="tx1"/>
                </a:solidFill>
                <a:effectLst/>
                <a:uLnTx/>
                <a:uFillTx/>
                <a:latin typeface="幼圆" panose="02010509060101010101" pitchFamily="49" charset="-122"/>
                <a:ea typeface="幼圆" panose="02010509060101010101" pitchFamily="49" charset="-122"/>
                <a:cs typeface="+mn-cs"/>
              </a:rPr>
              <a:t>Feigenbaum</a:t>
            </a:r>
            <a:r>
              <a:rPr kumimoji="0" lang="zh-CN" altLang="en-US" sz="20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和</a:t>
            </a:r>
            <a:r>
              <a:rPr kumimoji="0" lang="en-US" altLang="zh-CN" sz="20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Lederberg</a:t>
            </a:r>
            <a:r>
              <a:rPr kumimoji="0" lang="zh-CN" altLang="en-US" sz="20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启动</a:t>
            </a:r>
            <a:r>
              <a:rPr kumimoji="0" lang="en-US" altLang="zh-CN" sz="20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DENDRAL</a:t>
            </a:r>
            <a:r>
              <a:rPr kumimoji="0" lang="zh-CN" altLang="en-US" sz="20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工程</a:t>
            </a:r>
            <a:endParaRPr kumimoji="0" lang="en-US" altLang="zh-CN" sz="20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endParaRPr>
          </a:p>
          <a:p>
            <a:pPr marL="0" marR="0" lvl="0" indent="0" algn="l" defTabSz="914400" rtl="0" eaLnBrk="1" fontAlgn="base" latinLnBrk="0" hangingPunct="1">
              <a:lnSpc>
                <a:spcPts val="3600"/>
              </a:lnSpc>
              <a:spcBef>
                <a:spcPct val="0"/>
              </a:spcBef>
              <a:spcAft>
                <a:spcPct val="0"/>
              </a:spcAft>
              <a:buClrTx/>
              <a:buSzTx/>
              <a:buFontTx/>
              <a:buChar char="•"/>
              <a:defRPr/>
            </a:pPr>
            <a:r>
              <a:rPr kumimoji="0" lang="en-US" altLang="zh-CN" sz="20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1966: ALPAC</a:t>
            </a:r>
            <a:r>
              <a:rPr kumimoji="0" lang="zh-CN" altLang="en-US" sz="20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的负面报告造成 美国政府取消对机器翻译的资助</a:t>
            </a:r>
          </a:p>
          <a:p>
            <a:pPr marL="0" marR="0" lvl="0" indent="0" algn="l" defTabSz="914400" rtl="0" eaLnBrk="1" fontAlgn="base" latinLnBrk="0" hangingPunct="1">
              <a:lnSpc>
                <a:spcPts val="3600"/>
              </a:lnSpc>
              <a:spcBef>
                <a:spcPct val="0"/>
              </a:spcBef>
              <a:spcAft>
                <a:spcPct val="0"/>
              </a:spcAft>
              <a:buClrTx/>
              <a:buSzTx/>
              <a:buFontTx/>
              <a:buChar char="•"/>
              <a:defRPr/>
            </a:pPr>
            <a:r>
              <a:rPr kumimoji="0" lang="en-US" altLang="zh-CN" sz="20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1969: Minsky </a:t>
            </a:r>
            <a:r>
              <a:rPr kumimoji="0" lang="zh-CN" altLang="en-US" sz="20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和 </a:t>
            </a:r>
            <a:r>
              <a:rPr kumimoji="0" lang="en-US" altLang="zh-CN" sz="2000" b="0" i="0" u="none" strike="noStrike" kern="1200" cap="none" spc="0" normalizeH="0" baseline="0" noProof="0" dirty="0" err="1" smtClean="0">
                <a:ln>
                  <a:noFill/>
                </a:ln>
                <a:solidFill>
                  <a:schemeClr val="tx1"/>
                </a:solidFill>
                <a:effectLst/>
                <a:uLnTx/>
                <a:uFillTx/>
                <a:latin typeface="幼圆" panose="02010509060101010101" pitchFamily="49" charset="-122"/>
                <a:ea typeface="幼圆" panose="02010509060101010101" pitchFamily="49" charset="-122"/>
                <a:cs typeface="+mn-cs"/>
              </a:rPr>
              <a:t>Papert</a:t>
            </a:r>
            <a:r>
              <a:rPr kumimoji="0" lang="zh-CN" altLang="en-US" sz="20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的感知机造成美国政府取消对神经网络研究的 </a:t>
            </a:r>
            <a:endParaRPr kumimoji="0" lang="en-US" altLang="zh-CN" sz="20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endParaRPr>
          </a:p>
          <a:p>
            <a:pPr marL="0" marR="0" lvl="0" indent="0" algn="l" defTabSz="914400" rtl="0" eaLnBrk="1" fontAlgn="base" latinLnBrk="0" hangingPunct="1">
              <a:lnSpc>
                <a:spcPts val="3600"/>
              </a:lnSpc>
              <a:spcBef>
                <a:spcPct val="0"/>
              </a:spcBef>
              <a:spcAft>
                <a:spcPct val="0"/>
              </a:spcAft>
              <a:buClrTx/>
              <a:buSzTx/>
              <a:buFontTx/>
              <a:buNone/>
              <a:defRPr/>
            </a:pPr>
            <a:r>
              <a:rPr kumimoji="0" lang="en-US" altLang="zh-CN" sz="20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       </a:t>
            </a:r>
            <a:r>
              <a:rPr kumimoji="0" lang="zh-CN" altLang="en-US" sz="20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资助。</a:t>
            </a:r>
          </a:p>
          <a:p>
            <a:pPr marL="0" marR="0" lvl="0" indent="0" algn="l" defTabSz="914400" rtl="0" eaLnBrk="1" fontAlgn="base" latinLnBrk="0" hangingPunct="1">
              <a:lnSpc>
                <a:spcPts val="3600"/>
              </a:lnSpc>
              <a:spcBef>
                <a:spcPct val="0"/>
              </a:spcBef>
              <a:spcAft>
                <a:spcPct val="0"/>
              </a:spcAft>
              <a:buClrTx/>
              <a:buSzTx/>
              <a:buFontTx/>
              <a:buChar char="•"/>
              <a:defRPr/>
            </a:pPr>
            <a:r>
              <a:rPr kumimoji="0" lang="en-US" altLang="zh-CN" sz="20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1969: SRI</a:t>
            </a:r>
            <a:r>
              <a:rPr kumimoji="0" lang="zh-CN" altLang="en-US" sz="20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研制出机器人</a:t>
            </a:r>
            <a:r>
              <a:rPr kumimoji="0" lang="en-US" altLang="zh-CN" sz="2000" b="0" i="0" u="none" strike="noStrike" kern="1200" cap="none" spc="0" normalizeH="0" baseline="0" noProof="0" dirty="0" err="1" smtClean="0">
                <a:ln>
                  <a:noFill/>
                </a:ln>
                <a:solidFill>
                  <a:schemeClr val="tx1"/>
                </a:solidFill>
                <a:effectLst/>
                <a:uLnTx/>
                <a:uFillTx/>
                <a:latin typeface="幼圆" panose="02010509060101010101" pitchFamily="49" charset="-122"/>
                <a:ea typeface="幼圆" panose="02010509060101010101" pitchFamily="49" charset="-122"/>
                <a:cs typeface="+mn-cs"/>
              </a:rPr>
              <a:t>Shakey</a:t>
            </a:r>
            <a:endParaRPr kumimoji="0" lang="en-US" altLang="zh-CN" sz="20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Char char="•"/>
              <a:defRPr/>
            </a:pPr>
            <a:endParaRPr kumimoji="0" lang="en-US" altLang="zh-CN" sz="28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日期占位符 2"/>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6149" name="灯片编号占位符 4"/>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15</a:t>
            </a:fld>
            <a:endParaRPr lang="zh-CN" altLang="en-US" sz="1400" dirty="0">
              <a:ea typeface="宋体" panose="02010600030101010101" pitchFamily="2" charset="-122"/>
            </a:endParaRPr>
          </a:p>
        </p:txBody>
      </p:sp>
      <p:sp>
        <p:nvSpPr>
          <p:cNvPr id="6150" name="Rectangle 2"/>
          <p:cNvSpPr>
            <a:spLocks noGrp="1"/>
          </p:cNvSpPr>
          <p:nvPr>
            <p:ph type="title"/>
          </p:nvPr>
        </p:nvSpPr>
        <p:spPr>
          <a:ln/>
        </p:spPr>
        <p:txBody>
          <a:bodyPr vert="horz" wrap="square" lIns="91440" tIns="45720" rIns="91440" bIns="45720" anchor="ctr"/>
          <a:lstStyle/>
          <a:p>
            <a:pPr eaLnBrk="1" hangingPunct="1"/>
            <a:r>
              <a:rPr lang="zh-CN" altLang="en-US" b="1" dirty="0">
                <a:solidFill>
                  <a:srgbClr val="1C07B5"/>
                </a:solidFill>
                <a:latin typeface="黑体" panose="02010609060101010101" pitchFamily="49" charset="-122"/>
                <a:ea typeface="黑体" panose="02010609060101010101" pitchFamily="49" charset="-122"/>
              </a:rPr>
              <a:t>人工智能的发展</a:t>
            </a:r>
            <a:endParaRPr lang="zh-CN" altLang="zh-CN" b="1" dirty="0">
              <a:solidFill>
                <a:srgbClr val="1C07B5"/>
              </a:solidFill>
              <a:latin typeface="黑体" panose="02010609060101010101" pitchFamily="49" charset="-122"/>
              <a:ea typeface="黑体" panose="02010609060101010101" pitchFamily="49" charset="-122"/>
            </a:endParaRPr>
          </a:p>
        </p:txBody>
      </p:sp>
      <p:graphicFrame>
        <p:nvGraphicFramePr>
          <p:cNvPr id="6146" name="Object 3"/>
          <p:cNvGraphicFramePr>
            <a:graphicFrameLocks/>
          </p:cNvGraphicFramePr>
          <p:nvPr/>
        </p:nvGraphicFramePr>
        <p:xfrm>
          <a:off x="1520825" y="1397000"/>
          <a:ext cx="6096000" cy="4067175"/>
        </p:xfrm>
        <a:graphic>
          <a:graphicData uri="http://schemas.openxmlformats.org/presentationml/2006/ole">
            <mc:AlternateContent xmlns:mc="http://schemas.openxmlformats.org/markup-compatibility/2006">
              <mc:Choice xmlns:v="urn:schemas-microsoft-com:vml" Requires="v">
                <p:oleObj spid="_x0000_s50179" r:id="rId3" imgW="6095898" imgH="4069046" progId="MSGraph.Chart.8">
                  <p:embed/>
                </p:oleObj>
              </mc:Choice>
              <mc:Fallback>
                <p:oleObj r:id="rId3" imgW="6095898" imgH="4069046" progId="MSGraph.Chart.8">
                  <p:embed/>
                  <p:pic>
                    <p:nvPicPr>
                      <p:cNvPr id="0" name="Picture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0825" y="1397000"/>
                        <a:ext cx="609600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439" name="Rectangle 4"/>
          <p:cNvSpPr>
            <a:spLocks noChangeArrowheads="1"/>
          </p:cNvSpPr>
          <p:nvPr/>
        </p:nvSpPr>
        <p:spPr bwMode="auto">
          <a:xfrm>
            <a:off x="600075" y="1341438"/>
            <a:ext cx="7704138" cy="5191125"/>
          </a:xfrm>
          <a:prstGeom prst="rect">
            <a:avLst/>
          </a:prstGeom>
          <a:noFill/>
          <a:ln>
            <a:noFill/>
          </a:ln>
        </p:spPr>
        <p:txBody>
          <a:bodyPr>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457200" marR="0" lvl="0" indent="-457200" algn="l" defTabSz="914400" rtl="0" eaLnBrk="1" fontAlgn="base" latinLnBrk="0" hangingPunct="1">
              <a:lnSpc>
                <a:spcPct val="100000"/>
              </a:lnSpc>
              <a:spcBef>
                <a:spcPct val="0"/>
              </a:spcBef>
              <a:spcAft>
                <a:spcPct val="0"/>
              </a:spcAft>
              <a:buClr>
                <a:schemeClr val="accent6"/>
              </a:buClr>
              <a:buSzTx/>
              <a:buFont typeface="Wingdings" panose="05000000000000000000" pitchFamily="2" charset="2"/>
              <a:buChar char="n"/>
              <a:defRPr/>
            </a:pPr>
            <a:r>
              <a:rPr kumimoji="0" lang="zh-CN" altLang="en-US" sz="28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自然语言处理</a:t>
            </a:r>
            <a:endParaRPr kumimoji="0" lang="en-US" altLang="zh-CN" sz="28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endParaRPr>
          </a:p>
          <a:p>
            <a:pPr marL="0" marR="0" lvl="0" indent="0" algn="l" defTabSz="914400" rtl="0" eaLnBrk="1" fontAlgn="base" latinLnBrk="0" hangingPunct="1">
              <a:lnSpc>
                <a:spcPts val="3400"/>
              </a:lnSpc>
              <a:spcBef>
                <a:spcPct val="0"/>
              </a:spcBef>
              <a:spcAft>
                <a:spcPct val="0"/>
              </a:spcAft>
              <a:buClrTx/>
              <a:buSzTx/>
              <a:buFontTx/>
              <a:buChar char="•"/>
              <a:defRPr/>
            </a:pP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1970: Stanford</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的</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Terry </a:t>
            </a:r>
            <a:r>
              <a:rPr kumimoji="0" lang="en-US" altLang="zh-CN" sz="2400" b="0" i="0" u="none" strike="noStrike" kern="1200" cap="none" spc="0" normalizeH="0" baseline="0" noProof="0" dirty="0" err="1" smtClean="0">
                <a:ln>
                  <a:noFill/>
                </a:ln>
                <a:solidFill>
                  <a:schemeClr val="tx1"/>
                </a:solidFill>
                <a:effectLst/>
                <a:uLnTx/>
                <a:uFillTx/>
                <a:latin typeface="幼圆" panose="02010509060101010101" pitchFamily="49" charset="-122"/>
                <a:ea typeface="幼圆" panose="02010509060101010101" pitchFamily="49" charset="-122"/>
                <a:cs typeface="+mn-cs"/>
              </a:rPr>
              <a:t>Winograd</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等研制出</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（ETAOIN）  </a:t>
            </a:r>
          </a:p>
          <a:p>
            <a:pPr marL="0" marR="0" lvl="0" indent="0" algn="l" defTabSz="914400" rtl="0" eaLnBrk="1" fontAlgn="base" latinLnBrk="0" hangingPunct="1">
              <a:lnSpc>
                <a:spcPts val="34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       SHRDLU</a:t>
            </a:r>
          </a:p>
          <a:p>
            <a:pPr marL="0" marR="0" lvl="0" indent="0" algn="l" defTabSz="914400" rtl="0" eaLnBrk="1" fontAlgn="base" latinLnBrk="0" hangingPunct="1">
              <a:lnSpc>
                <a:spcPts val="3400"/>
              </a:lnSpc>
              <a:spcBef>
                <a:spcPct val="0"/>
              </a:spcBef>
              <a:spcAft>
                <a:spcPct val="0"/>
              </a:spcAft>
              <a:buClrTx/>
              <a:buSzTx/>
              <a:buFontTx/>
              <a:buChar char="•"/>
              <a:defRPr/>
            </a:pP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1970: </a:t>
            </a:r>
            <a:r>
              <a:rPr kumimoji="0" lang="en-US" altLang="zh-CN" sz="2400" b="0" i="0" u="none" strike="noStrike" kern="1200" cap="none" spc="0" normalizeH="0" baseline="0" noProof="0" dirty="0" err="1" smtClean="0">
                <a:ln>
                  <a:noFill/>
                </a:ln>
                <a:solidFill>
                  <a:schemeClr val="tx1"/>
                </a:solidFill>
                <a:effectLst/>
                <a:uLnTx/>
                <a:uFillTx/>
                <a:latin typeface="幼圆" panose="02010509060101010101" pitchFamily="49" charset="-122"/>
                <a:ea typeface="幼圆" panose="02010509060101010101" pitchFamily="49" charset="-122"/>
                <a:cs typeface="+mn-cs"/>
              </a:rPr>
              <a:t>Colmerauer</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研制出</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PROLOG</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语言的解释系统</a:t>
            </a:r>
          </a:p>
          <a:p>
            <a:pPr marL="0" marR="0" lvl="0" indent="0" algn="l" defTabSz="914400" rtl="0" eaLnBrk="1" fontAlgn="base" latinLnBrk="0" hangingPunct="1">
              <a:lnSpc>
                <a:spcPts val="3400"/>
              </a:lnSpc>
              <a:spcBef>
                <a:spcPct val="0"/>
              </a:spcBef>
              <a:spcAft>
                <a:spcPct val="0"/>
              </a:spcAft>
              <a:buClrTx/>
              <a:buSzTx/>
              <a:buFontTx/>
              <a:buChar char="•"/>
              <a:defRPr/>
            </a:pP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1972: DARPA</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取消</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Stanford</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大学机器人研究(</a:t>
            </a:r>
            <a:r>
              <a:rPr kumimoji="0" lang="en-US" altLang="zh-CN" sz="2400" b="0" i="0" u="none" strike="noStrike" kern="1200" cap="none" spc="0" normalizeH="0" baseline="0" noProof="0" dirty="0" err="1" smtClean="0">
                <a:ln>
                  <a:noFill/>
                </a:ln>
                <a:solidFill>
                  <a:schemeClr val="tx1"/>
                </a:solidFill>
                <a:effectLst/>
                <a:uLnTx/>
                <a:uFillTx/>
                <a:latin typeface="幼圆" panose="02010509060101010101" pitchFamily="49" charset="-122"/>
                <a:ea typeface="幼圆" panose="02010509060101010101" pitchFamily="49" charset="-122"/>
                <a:cs typeface="+mn-cs"/>
              </a:rPr>
              <a:t>Shakey</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的</a:t>
            </a:r>
            <a:endPar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endParaRPr>
          </a:p>
          <a:p>
            <a:pPr marL="0" marR="0" lvl="0" indent="0" algn="l" defTabSz="914400" rtl="0" eaLnBrk="1" fontAlgn="base" latinLnBrk="0" hangingPunct="1">
              <a:lnSpc>
                <a:spcPts val="34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资助。</a:t>
            </a:r>
          </a:p>
          <a:p>
            <a:pPr marL="0" marR="0" lvl="0" indent="0" algn="l" defTabSz="914400" rtl="0" eaLnBrk="1" fontAlgn="base" latinLnBrk="0" hangingPunct="1">
              <a:lnSpc>
                <a:spcPts val="3400"/>
              </a:lnSpc>
              <a:spcBef>
                <a:spcPct val="0"/>
              </a:spcBef>
              <a:spcAft>
                <a:spcPct val="0"/>
              </a:spcAft>
              <a:buClrTx/>
              <a:buSzTx/>
              <a:buFontTx/>
              <a:buChar char="•"/>
              <a:defRPr/>
            </a:pP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1972: </a:t>
            </a:r>
            <a:r>
              <a:rPr kumimoji="0" lang="en-US" altLang="zh-CN" sz="2400" b="0" i="0" u="none" strike="noStrike" kern="1200" cap="none" spc="0" normalizeH="0" baseline="0" noProof="0" dirty="0" err="1" smtClean="0">
                <a:ln>
                  <a:noFill/>
                </a:ln>
                <a:solidFill>
                  <a:schemeClr val="tx1"/>
                </a:solidFill>
                <a:effectLst/>
                <a:uLnTx/>
                <a:uFillTx/>
                <a:latin typeface="幼圆" panose="02010509060101010101" pitchFamily="49" charset="-122"/>
                <a:ea typeface="幼圆" panose="02010509060101010101" pitchFamily="49" charset="-122"/>
                <a:cs typeface="+mn-cs"/>
              </a:rPr>
              <a:t>Mycin</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工程启动</a:t>
            </a:r>
          </a:p>
          <a:p>
            <a:pPr marL="0" marR="0" lvl="0" indent="0" algn="l" defTabSz="914400" rtl="0" eaLnBrk="1" fontAlgn="base" latinLnBrk="0" hangingPunct="1">
              <a:lnSpc>
                <a:spcPts val="3400"/>
              </a:lnSpc>
              <a:spcBef>
                <a:spcPct val="0"/>
              </a:spcBef>
              <a:spcAft>
                <a:spcPct val="0"/>
              </a:spcAft>
              <a:buClrTx/>
              <a:buSzTx/>
              <a:buFontTx/>
              <a:buChar char="•"/>
              <a:defRPr/>
            </a:pP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1973: James </a:t>
            </a:r>
            <a:r>
              <a:rPr kumimoji="0" lang="en-US" altLang="zh-CN" sz="2400" b="0" i="0" u="none" strike="noStrike" kern="1200" cap="none" spc="0" normalizeH="0" baseline="0" noProof="0" dirty="0" err="1" smtClean="0">
                <a:ln>
                  <a:noFill/>
                </a:ln>
                <a:solidFill>
                  <a:schemeClr val="tx1"/>
                </a:solidFill>
                <a:effectLst/>
                <a:uLnTx/>
                <a:uFillTx/>
                <a:latin typeface="幼圆" panose="02010509060101010101" pitchFamily="49" charset="-122"/>
                <a:ea typeface="幼圆" panose="02010509060101010101" pitchFamily="49" charset="-122"/>
                <a:cs typeface="+mn-cs"/>
              </a:rPr>
              <a:t>Lighthill</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爵士的负面报告使得英国政府</a:t>
            </a:r>
            <a:endPar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endParaRPr>
          </a:p>
          <a:p>
            <a:pPr marL="0" marR="0" lvl="0" indent="0" algn="l" defTabSz="914400" rtl="0" eaLnBrk="1" fontAlgn="base" latinLnBrk="0" hangingPunct="1">
              <a:lnSpc>
                <a:spcPts val="34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取消对</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AI</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研究的资助</a:t>
            </a:r>
          </a:p>
          <a:p>
            <a:pPr marL="0" marR="0" lvl="0" indent="0" algn="l" defTabSz="914400" rtl="0" eaLnBrk="1" fontAlgn="base" latinLnBrk="0" hangingPunct="1">
              <a:lnSpc>
                <a:spcPts val="3400"/>
              </a:lnSpc>
              <a:spcBef>
                <a:spcPct val="0"/>
              </a:spcBef>
              <a:spcAft>
                <a:spcPct val="0"/>
              </a:spcAft>
              <a:buClrTx/>
              <a:buSzTx/>
              <a:buFontTx/>
              <a:buChar char="•"/>
              <a:defRPr/>
            </a:pP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1976: DARPA </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取消对语音识别研究的资助</a:t>
            </a:r>
          </a:p>
          <a:p>
            <a:pPr marL="0" marR="0" lvl="0" indent="0" algn="l" defTabSz="914400" rtl="0" eaLnBrk="1" fontAlgn="base" latinLnBrk="0" hangingPunct="1">
              <a:lnSpc>
                <a:spcPts val="3400"/>
              </a:lnSpc>
              <a:spcBef>
                <a:spcPct val="0"/>
              </a:spcBef>
              <a:spcAft>
                <a:spcPct val="0"/>
              </a:spcAft>
              <a:buClrTx/>
              <a:buSzTx/>
              <a:buFontTx/>
              <a:buChar char="•"/>
              <a:defRPr/>
            </a:pP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1976: Greenblatt</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研制出第一台</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LISP</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机</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CONS</a:t>
            </a:r>
          </a:p>
          <a:p>
            <a:pPr marL="0" marR="0" lvl="0" indent="0" algn="l" defTabSz="914400" rtl="0" eaLnBrk="1" fontAlgn="base" latinLnBrk="0" hangingPunct="1">
              <a:lnSpc>
                <a:spcPct val="100000"/>
              </a:lnSpc>
              <a:spcBef>
                <a:spcPct val="0"/>
              </a:spcBef>
              <a:spcAft>
                <a:spcPct val="0"/>
              </a:spcAft>
              <a:buClrTx/>
              <a:buSzTx/>
              <a:buFontTx/>
              <a:buChar char="•"/>
              <a:defRPr/>
            </a:pPr>
            <a:endParaRPr kumimoji="0" lang="en-US" altLang="zh-CN"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日期占位符 2"/>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7173" name="灯片编号占位符 4"/>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16</a:t>
            </a:fld>
            <a:endParaRPr lang="zh-CN" altLang="en-US" sz="1400" dirty="0">
              <a:ea typeface="宋体" panose="02010600030101010101" pitchFamily="2" charset="-122"/>
            </a:endParaRPr>
          </a:p>
        </p:txBody>
      </p:sp>
      <p:sp>
        <p:nvSpPr>
          <p:cNvPr id="7174" name="Rectangle 2"/>
          <p:cNvSpPr>
            <a:spLocks noGrp="1"/>
          </p:cNvSpPr>
          <p:nvPr>
            <p:ph type="title"/>
          </p:nvPr>
        </p:nvSpPr>
        <p:spPr>
          <a:ln/>
        </p:spPr>
        <p:txBody>
          <a:bodyPr vert="horz" wrap="square" lIns="91440" tIns="45720" rIns="91440" bIns="45720" anchor="ctr"/>
          <a:lstStyle/>
          <a:p>
            <a:pPr eaLnBrk="1" hangingPunct="1"/>
            <a:r>
              <a:rPr lang="zh-CN" altLang="en-US" b="1" dirty="0">
                <a:solidFill>
                  <a:srgbClr val="1C07B5"/>
                </a:solidFill>
                <a:latin typeface="黑体" panose="02010609060101010101" pitchFamily="49" charset="-122"/>
                <a:ea typeface="黑体" panose="02010609060101010101" pitchFamily="49" charset="-122"/>
              </a:rPr>
              <a:t>人工智能的发展</a:t>
            </a:r>
            <a:endParaRPr lang="zh-CN" altLang="zh-CN" b="1" dirty="0">
              <a:solidFill>
                <a:srgbClr val="1C07B5"/>
              </a:solidFill>
              <a:latin typeface="黑体" panose="02010609060101010101" pitchFamily="49" charset="-122"/>
              <a:ea typeface="黑体" panose="02010609060101010101" pitchFamily="49" charset="-122"/>
            </a:endParaRPr>
          </a:p>
        </p:txBody>
      </p:sp>
      <p:graphicFrame>
        <p:nvGraphicFramePr>
          <p:cNvPr id="7170" name="Object 3"/>
          <p:cNvGraphicFramePr>
            <a:graphicFrameLocks/>
          </p:cNvGraphicFramePr>
          <p:nvPr/>
        </p:nvGraphicFramePr>
        <p:xfrm>
          <a:off x="1520825" y="1397000"/>
          <a:ext cx="6096000" cy="4067175"/>
        </p:xfrm>
        <a:graphic>
          <a:graphicData uri="http://schemas.openxmlformats.org/presentationml/2006/ole">
            <mc:AlternateContent xmlns:mc="http://schemas.openxmlformats.org/markup-compatibility/2006">
              <mc:Choice xmlns:v="urn:schemas-microsoft-com:vml" Requires="v">
                <p:oleObj spid="_x0000_s51203" r:id="rId3" imgW="6095898" imgH="4069046" progId="MSGraph.Chart.8">
                  <p:embed/>
                </p:oleObj>
              </mc:Choice>
              <mc:Fallback>
                <p:oleObj r:id="rId3" imgW="6095898" imgH="4069046" progId="MSGraph.Chart.8">
                  <p:embed/>
                  <p:pic>
                    <p:nvPicPr>
                      <p:cNvPr id="0" name="Picture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0825" y="1397000"/>
                        <a:ext cx="609600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463" name="Rectangle 4"/>
          <p:cNvSpPr>
            <a:spLocks noChangeArrowheads="1"/>
          </p:cNvSpPr>
          <p:nvPr/>
        </p:nvSpPr>
        <p:spPr bwMode="auto">
          <a:xfrm>
            <a:off x="468313" y="1412875"/>
            <a:ext cx="8388350" cy="4708525"/>
          </a:xfrm>
          <a:prstGeom prst="rect">
            <a:avLst/>
          </a:prstGeom>
          <a:noFill/>
          <a:ln>
            <a:noFill/>
          </a:ln>
        </p:spPr>
        <p:txBody>
          <a:bodyPr>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ts val="3600"/>
              </a:lnSpc>
              <a:spcBef>
                <a:spcPct val="0"/>
              </a:spcBef>
              <a:spcAft>
                <a:spcPct val="0"/>
              </a:spcAft>
              <a:buClrTx/>
              <a:buSzTx/>
              <a:buFontTx/>
              <a:buChar char="•"/>
              <a:defRPr/>
            </a:pP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1976: Doug </a:t>
            </a:r>
            <a:r>
              <a:rPr kumimoji="0" lang="en-US" altLang="zh-CN" sz="2400" b="0" i="0" u="none" strike="noStrike" kern="1200" cap="none" spc="0" normalizeH="0" baseline="0" noProof="0" dirty="0" err="1" smtClean="0">
                <a:ln>
                  <a:noFill/>
                </a:ln>
                <a:solidFill>
                  <a:schemeClr val="tx1"/>
                </a:solidFill>
                <a:effectLst/>
                <a:uLnTx/>
                <a:uFillTx/>
                <a:latin typeface="幼圆" panose="02010509060101010101" pitchFamily="49" charset="-122"/>
                <a:ea typeface="幼圆" panose="02010509060101010101" pitchFamily="49" charset="-122"/>
                <a:cs typeface="+mn-cs"/>
              </a:rPr>
              <a:t>Lenat</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的数学积分系统</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AM</a:t>
            </a:r>
          </a:p>
          <a:p>
            <a:pPr marL="0" marR="0" lvl="0" indent="0" algn="l" defTabSz="914400" rtl="0" eaLnBrk="1" fontAlgn="base" latinLnBrk="0" hangingPunct="1">
              <a:lnSpc>
                <a:spcPts val="3600"/>
              </a:lnSpc>
              <a:spcBef>
                <a:spcPct val="0"/>
              </a:spcBef>
              <a:spcAft>
                <a:spcPct val="0"/>
              </a:spcAft>
              <a:buClrTx/>
              <a:buSzTx/>
              <a:buFontTx/>
              <a:buChar char="•"/>
              <a:defRPr/>
            </a:pP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1977: SRI</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启动</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 PROSPECTOR </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工程</a:t>
            </a:r>
          </a:p>
          <a:p>
            <a:pPr marL="990600" marR="0" lvl="1" indent="0" algn="l" defTabSz="914400" rtl="0" eaLnBrk="1" fontAlgn="base" latinLnBrk="0" hangingPunct="1">
              <a:lnSpc>
                <a:spcPts val="3600"/>
              </a:lnSpc>
              <a:spcBef>
                <a:spcPct val="0"/>
              </a:spcBef>
              <a:spcAft>
                <a:spcPct val="0"/>
              </a:spcAft>
              <a:buClrTx/>
              <a:buSzTx/>
              <a:buFontTx/>
              <a:buChar char="–"/>
              <a:defRPr/>
            </a:pP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帮助地质专家探测和解释矿物</a:t>
            </a:r>
          </a:p>
          <a:p>
            <a:pPr marL="990600" marR="0" lvl="1" indent="0" algn="l" defTabSz="914400" rtl="0" eaLnBrk="1" fontAlgn="base" latinLnBrk="0" hangingPunct="1">
              <a:lnSpc>
                <a:spcPts val="3600"/>
              </a:lnSpc>
              <a:spcBef>
                <a:spcPct val="0"/>
              </a:spcBef>
              <a:spcAft>
                <a:spcPct val="0"/>
              </a:spcAft>
              <a:buClrTx/>
              <a:buSzTx/>
              <a:buFontTx/>
              <a:buChar char="–"/>
              <a:defRPr/>
            </a:pP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1978</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年发现钼矿脉(</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molybdenum vein)</a:t>
            </a:r>
          </a:p>
          <a:p>
            <a:pPr marL="0" marR="0" lvl="0" indent="0" algn="l" defTabSz="914400" rtl="0" eaLnBrk="1" fontAlgn="base" latinLnBrk="0" hangingPunct="1">
              <a:lnSpc>
                <a:spcPts val="3600"/>
              </a:lnSpc>
              <a:spcBef>
                <a:spcPct val="0"/>
              </a:spcBef>
              <a:spcAft>
                <a:spcPct val="0"/>
              </a:spcAft>
              <a:buClrTx/>
              <a:buSzTx/>
              <a:buFontTx/>
              <a:buChar char="•"/>
              <a:defRPr/>
            </a:pP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1977: Edward </a:t>
            </a:r>
            <a:r>
              <a:rPr kumimoji="0" lang="en-US" altLang="zh-CN" sz="2400" b="0" i="0" u="none" strike="noStrike" kern="1200" cap="none" spc="0" normalizeH="0" baseline="0" noProof="0" dirty="0" err="1" smtClean="0">
                <a:ln>
                  <a:noFill/>
                </a:ln>
                <a:solidFill>
                  <a:schemeClr val="tx1"/>
                </a:solidFill>
                <a:effectLst/>
                <a:uLnTx/>
                <a:uFillTx/>
                <a:latin typeface="幼圆" panose="02010509060101010101" pitchFamily="49" charset="-122"/>
                <a:ea typeface="幼圆" panose="02010509060101010101" pitchFamily="49" charset="-122"/>
                <a:cs typeface="+mn-cs"/>
              </a:rPr>
              <a:t>Feigenbaum</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正式提出知识工程作为一门学科</a:t>
            </a:r>
          </a:p>
          <a:p>
            <a:pPr marL="990600" marR="0" lvl="1" indent="0" algn="l" defTabSz="914400" rtl="0" eaLnBrk="1" fontAlgn="base" latinLnBrk="0" hangingPunct="1">
              <a:lnSpc>
                <a:spcPts val="3600"/>
              </a:lnSpc>
              <a:spcBef>
                <a:spcPct val="0"/>
              </a:spcBef>
              <a:spcAft>
                <a:spcPct val="0"/>
              </a:spcAft>
              <a:buClrTx/>
              <a:buSzTx/>
              <a:buFontTx/>
              <a:buChar char="–"/>
              <a:defRPr/>
            </a:pP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在1977年</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IJCAI</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会议上 </a:t>
            </a:r>
          </a:p>
          <a:p>
            <a:pPr marL="0" marR="0" lvl="0" indent="0" algn="l" defTabSz="914400" rtl="0" eaLnBrk="1" fontAlgn="base" latinLnBrk="0" hangingPunct="1">
              <a:lnSpc>
                <a:spcPts val="3600"/>
              </a:lnSpc>
              <a:spcBef>
                <a:spcPct val="0"/>
              </a:spcBef>
              <a:spcAft>
                <a:spcPct val="0"/>
              </a:spcAft>
              <a:buClrTx/>
              <a:buSzTx/>
              <a:buFontTx/>
              <a:buChar char="•"/>
              <a:defRPr/>
            </a:pP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1979: Stanford</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研制出第一台计算机控制的汽车</a:t>
            </a:r>
            <a:endPar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endParaRPr>
          </a:p>
          <a:p>
            <a:pPr marL="0" marR="0" lvl="0" indent="0" algn="l" defTabSz="914400" rtl="0" eaLnBrk="1" fontAlgn="base" latinLnBrk="0" hangingPunct="1">
              <a:lnSpc>
                <a:spcPts val="3600"/>
              </a:lnSpc>
              <a:spcBef>
                <a:spcPct val="0"/>
              </a:spcBef>
              <a:spcAft>
                <a:spcPct val="0"/>
              </a:spcAft>
              <a:buClrTx/>
              <a:buSzTx/>
              <a:buFontTx/>
              <a:buChar char="•"/>
              <a:defRPr/>
            </a:pP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1980: </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第一届美国</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AI</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协会会议（</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AAAI）</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在</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Stanford</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召开。</a:t>
            </a:r>
          </a:p>
          <a:p>
            <a:pPr marL="0" marR="0" lvl="0" indent="0" algn="l" defTabSz="914400" rtl="0" eaLnBrk="1" fontAlgn="base" latinLnBrk="0" hangingPunct="1">
              <a:lnSpc>
                <a:spcPts val="3600"/>
              </a:lnSpc>
              <a:spcBef>
                <a:spcPct val="0"/>
              </a:spcBef>
              <a:spcAft>
                <a:spcPct val="0"/>
              </a:spcAft>
              <a:buClrTx/>
              <a:buSzTx/>
              <a:buFontTx/>
              <a:buChar char="•"/>
              <a:defRPr/>
            </a:pP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1980: John McDermott</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的</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XCON</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专家系统</a:t>
            </a:r>
          </a:p>
          <a:p>
            <a:pPr marL="457200" marR="0" lvl="1" indent="0" algn="l" defTabSz="914400" rtl="0" eaLnBrk="1" fontAlgn="base" latinLnBrk="0" hangingPunct="1">
              <a:lnSpc>
                <a:spcPts val="3600"/>
              </a:lnSpc>
              <a:spcBef>
                <a:spcPct val="0"/>
              </a:spcBef>
              <a:spcAft>
                <a:spcPct val="0"/>
              </a:spcAft>
              <a:buClrTx/>
              <a:buSzTx/>
              <a:buFontTx/>
              <a:buChar char="–"/>
              <a:defRPr/>
            </a:pP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用于配置 </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VAX </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机器系统</a:t>
            </a:r>
            <a:endPar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日期占位符 2"/>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8197" name="灯片编号占位符 4"/>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17</a:t>
            </a:fld>
            <a:endParaRPr lang="zh-CN" altLang="en-US" sz="1400" dirty="0">
              <a:ea typeface="宋体" panose="02010600030101010101" pitchFamily="2" charset="-122"/>
            </a:endParaRPr>
          </a:p>
        </p:txBody>
      </p:sp>
      <p:sp>
        <p:nvSpPr>
          <p:cNvPr id="8198" name="Rectangle 2"/>
          <p:cNvSpPr>
            <a:spLocks noGrp="1"/>
          </p:cNvSpPr>
          <p:nvPr>
            <p:ph type="title"/>
          </p:nvPr>
        </p:nvSpPr>
        <p:spPr>
          <a:ln/>
        </p:spPr>
        <p:txBody>
          <a:bodyPr vert="horz" wrap="square" lIns="91440" tIns="45720" rIns="91440" bIns="45720" anchor="ctr"/>
          <a:lstStyle/>
          <a:p>
            <a:pPr eaLnBrk="1" hangingPunct="1"/>
            <a:r>
              <a:rPr lang="zh-CN" altLang="en-US" b="1" dirty="0">
                <a:solidFill>
                  <a:srgbClr val="1C07B5"/>
                </a:solidFill>
                <a:latin typeface="黑体" panose="02010609060101010101" pitchFamily="49" charset="-122"/>
                <a:ea typeface="黑体" panose="02010609060101010101" pitchFamily="49" charset="-122"/>
              </a:rPr>
              <a:t>人工智能的发展</a:t>
            </a:r>
            <a:endParaRPr lang="zh-CN" altLang="zh-CN" b="1" dirty="0">
              <a:solidFill>
                <a:srgbClr val="1C07B5"/>
              </a:solidFill>
              <a:latin typeface="黑体" panose="02010609060101010101" pitchFamily="49" charset="-122"/>
              <a:ea typeface="黑体" panose="02010609060101010101" pitchFamily="49" charset="-122"/>
            </a:endParaRPr>
          </a:p>
        </p:txBody>
      </p:sp>
      <p:graphicFrame>
        <p:nvGraphicFramePr>
          <p:cNvPr id="8194" name="Object 3"/>
          <p:cNvGraphicFramePr>
            <a:graphicFrameLocks/>
          </p:cNvGraphicFramePr>
          <p:nvPr/>
        </p:nvGraphicFramePr>
        <p:xfrm>
          <a:off x="1520825" y="1397000"/>
          <a:ext cx="6096000" cy="4067175"/>
        </p:xfrm>
        <a:graphic>
          <a:graphicData uri="http://schemas.openxmlformats.org/presentationml/2006/ole">
            <mc:AlternateContent xmlns:mc="http://schemas.openxmlformats.org/markup-compatibility/2006">
              <mc:Choice xmlns:v="urn:schemas-microsoft-com:vml" Requires="v">
                <p:oleObj spid="_x0000_s52227" r:id="rId3" imgW="6095898" imgH="4069046" progId="MSGraph.Chart.8">
                  <p:embed/>
                </p:oleObj>
              </mc:Choice>
              <mc:Fallback>
                <p:oleObj r:id="rId3" imgW="6095898" imgH="4069046" progId="MSGraph.Chart.8">
                  <p:embed/>
                  <p:pic>
                    <p:nvPicPr>
                      <p:cNvPr id="0" name="Picture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0825" y="1397000"/>
                        <a:ext cx="609600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487" name="Rectangle 4"/>
          <p:cNvSpPr>
            <a:spLocks noChangeArrowheads="1"/>
          </p:cNvSpPr>
          <p:nvPr/>
        </p:nvSpPr>
        <p:spPr bwMode="auto">
          <a:xfrm>
            <a:off x="755650" y="1371600"/>
            <a:ext cx="7920038" cy="4678363"/>
          </a:xfrm>
          <a:prstGeom prst="rect">
            <a:avLst/>
          </a:prstGeom>
          <a:noFill/>
          <a:ln>
            <a:noFill/>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457200" marR="0" lvl="0" indent="-457200" algn="l" defTabSz="914400" rtl="0" eaLnBrk="1" fontAlgn="base" latinLnBrk="0" hangingPunct="1">
              <a:lnSpc>
                <a:spcPct val="100000"/>
              </a:lnSpc>
              <a:spcBef>
                <a:spcPct val="0"/>
              </a:spcBef>
              <a:spcAft>
                <a:spcPct val="0"/>
              </a:spcAft>
              <a:buClr>
                <a:schemeClr val="accent6"/>
              </a:buClr>
              <a:buSzTx/>
              <a:buFont typeface="Wingdings" panose="05000000000000000000" pitchFamily="2" charset="2"/>
              <a:buChar char="n"/>
              <a:defRPr/>
            </a:pPr>
            <a:r>
              <a:rPr kumimoji="0" lang="zh-CN" altLang="en-US" sz="28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知识工程时期</a:t>
            </a:r>
          </a:p>
          <a:p>
            <a:pPr marL="0" marR="0" lvl="0" indent="0" algn="l" defTabSz="914400" rtl="0" eaLnBrk="1" fontAlgn="base" latinLnBrk="0" hangingPunct="1">
              <a:lnSpc>
                <a:spcPts val="3600"/>
              </a:lnSpc>
              <a:spcBef>
                <a:spcPct val="0"/>
              </a:spcBef>
              <a:spcAft>
                <a:spcPct val="0"/>
              </a:spcAft>
              <a:buClrTx/>
              <a:buSzTx/>
              <a:buFontTx/>
              <a:buChar char="•"/>
              <a:defRPr/>
            </a:pP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1981: </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日本政府宣布日本五代机（即智能计算机）</a:t>
            </a:r>
            <a:endPar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endParaRPr>
          </a:p>
          <a:p>
            <a:pPr marL="0" marR="0" lvl="0" indent="0" algn="l" defTabSz="914400" rtl="0" eaLnBrk="1" fontAlgn="base" latinLnBrk="0" hangingPunct="1">
              <a:lnSpc>
                <a:spcPts val="3600"/>
              </a:lnSpc>
              <a:spcBef>
                <a:spcPct val="0"/>
              </a:spcBef>
              <a:spcAft>
                <a:spcPct val="0"/>
              </a:spcAft>
              <a:buClrTx/>
              <a:buSzTx/>
              <a:buFontTx/>
              <a:buChar char="•"/>
              <a:defRPr/>
            </a:pP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1982: </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John Hopfield </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掀起神经网络的研究</a:t>
            </a:r>
          </a:p>
          <a:p>
            <a:pPr marL="0" marR="0" lvl="0" indent="0" algn="l" defTabSz="914400" rtl="0" eaLnBrk="1" fontAlgn="base" latinLnBrk="0" hangingPunct="1">
              <a:lnSpc>
                <a:spcPts val="3600"/>
              </a:lnSpc>
              <a:spcBef>
                <a:spcPct val="0"/>
              </a:spcBef>
              <a:spcAft>
                <a:spcPct val="0"/>
              </a:spcAft>
              <a:buClrTx/>
              <a:buSzTx/>
              <a:buFontTx/>
              <a:buChar char="•"/>
              <a:defRPr/>
            </a:pP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1983: MCC （</a:t>
            </a:r>
            <a:r>
              <a:rPr kumimoji="0" lang="en-US" altLang="zh-CN" sz="2400" b="0" i="0" u="none" strike="noStrike" kern="1200" cap="none" spc="0" normalizeH="0" baseline="0" noProof="0" dirty="0" smtClean="0">
                <a:ln>
                  <a:noFill/>
                </a:ln>
                <a:solidFill>
                  <a:srgbClr val="000000"/>
                </a:solidFill>
                <a:effectLst/>
                <a:uLnTx/>
                <a:uFillTx/>
                <a:latin typeface="幼圆" panose="02010509060101010101" pitchFamily="49" charset="-122"/>
                <a:ea typeface="幼圆" panose="02010509060101010101" pitchFamily="49" charset="-122"/>
                <a:cs typeface="+mn-cs"/>
              </a:rPr>
              <a:t>Microelectronics and Computer Technology Corporation</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成立（</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Bobby Inman </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任主任）</a:t>
            </a:r>
          </a:p>
          <a:p>
            <a:pPr marL="0" marR="0" lvl="0" indent="0" algn="l" defTabSz="914400" rtl="0" eaLnBrk="1" fontAlgn="base" latinLnBrk="0" hangingPunct="1">
              <a:lnSpc>
                <a:spcPts val="3600"/>
              </a:lnSpc>
              <a:spcBef>
                <a:spcPct val="0"/>
              </a:spcBef>
              <a:spcAft>
                <a:spcPct val="0"/>
              </a:spcAft>
              <a:buClrTx/>
              <a:buSzTx/>
              <a:buFontTx/>
              <a:buChar char="•"/>
              <a:defRPr/>
            </a:pP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1984: Doug </a:t>
            </a:r>
            <a:r>
              <a:rPr kumimoji="0" lang="en-US" altLang="zh-CN" sz="2400" b="0" i="0" u="none" strike="noStrike" kern="1200" cap="none" spc="0" normalizeH="0" baseline="0" noProof="0" dirty="0" err="1" smtClean="0">
                <a:ln>
                  <a:noFill/>
                </a:ln>
                <a:solidFill>
                  <a:schemeClr val="tx1"/>
                </a:solidFill>
                <a:effectLst/>
                <a:uLnTx/>
                <a:uFillTx/>
                <a:latin typeface="幼圆" panose="02010509060101010101" pitchFamily="49" charset="-122"/>
                <a:ea typeface="幼圆" panose="02010509060101010101" pitchFamily="49" charset="-122"/>
                <a:cs typeface="+mn-cs"/>
              </a:rPr>
              <a:t>Lenat</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在</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Bobby Ray Inman</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的劝说下在</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MCC</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开始</a:t>
            </a:r>
            <a:r>
              <a:rPr kumimoji="0" lang="en-US" altLang="zh-CN" sz="2400" b="0" i="0" u="none" strike="noStrike" kern="1200" cap="none" spc="0" normalizeH="0" baseline="0" noProof="0" dirty="0" err="1" smtClean="0">
                <a:ln>
                  <a:noFill/>
                </a:ln>
                <a:solidFill>
                  <a:schemeClr val="tx1"/>
                </a:solidFill>
                <a:effectLst/>
                <a:uLnTx/>
                <a:uFillTx/>
                <a:latin typeface="幼圆" panose="02010509060101010101" pitchFamily="49" charset="-122"/>
                <a:ea typeface="幼圆" panose="02010509060101010101" pitchFamily="49" charset="-122"/>
                <a:cs typeface="+mn-cs"/>
              </a:rPr>
              <a:t>Cyc</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的研究</a:t>
            </a:r>
            <a:endPar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endParaRPr>
          </a:p>
          <a:p>
            <a:pPr marL="0" marR="0" lvl="0" indent="0" algn="l" defTabSz="914400" rtl="0" eaLnBrk="1" fontAlgn="base" latinLnBrk="0" hangingPunct="1">
              <a:lnSpc>
                <a:spcPts val="3600"/>
              </a:lnSpc>
              <a:spcBef>
                <a:spcPct val="0"/>
              </a:spcBef>
              <a:spcAft>
                <a:spcPct val="0"/>
              </a:spcAft>
              <a:buClrTx/>
              <a:buSzTx/>
              <a:buFontTx/>
              <a:buChar char="•"/>
              <a:defRPr/>
            </a:pP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1986: Thinking Machines </a:t>
            </a:r>
            <a:r>
              <a:rPr kumimoji="0" lang="en-US" altLang="zh-CN" sz="2400" b="0" i="0" u="none" strike="noStrike" kern="1200" cap="none" spc="0" normalizeH="0" baseline="0" noProof="0" dirty="0" err="1" smtClean="0">
                <a:ln>
                  <a:noFill/>
                </a:ln>
                <a:solidFill>
                  <a:schemeClr val="tx1"/>
                </a:solidFill>
                <a:effectLst/>
                <a:uLnTx/>
                <a:uFillTx/>
                <a:latin typeface="幼圆" panose="02010509060101010101" pitchFamily="49" charset="-122"/>
                <a:ea typeface="幼圆" panose="02010509060101010101" pitchFamily="49" charset="-122"/>
                <a:cs typeface="+mn-cs"/>
              </a:rPr>
              <a:t>Inc</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研制联结机器 </a:t>
            </a:r>
            <a:endPar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endParaRPr>
          </a:p>
          <a:p>
            <a:pPr marL="0" marR="0" lvl="0" indent="0" algn="l" defTabSz="914400" rtl="0" eaLnBrk="1" fontAlgn="base" latinLnBrk="0" hangingPunct="1">
              <a:lnSpc>
                <a:spcPts val="3600"/>
              </a:lnSpc>
              <a:spcBef>
                <a:spcPct val="0"/>
              </a:spcBef>
              <a:spcAft>
                <a:spcPct val="0"/>
              </a:spcAft>
              <a:buClrTx/>
              <a:buSzTx/>
              <a:buFontTx/>
              <a:buChar char="•"/>
              <a:defRPr/>
            </a:pP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1987: LISP</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机器市场开始暗淡</a:t>
            </a:r>
          </a:p>
          <a:p>
            <a:pPr marL="0" marR="0" lvl="0" indent="0" algn="l" defTabSz="914400" rtl="0" eaLnBrk="1" fontAlgn="base" latinLnBrk="0" hangingPunct="1">
              <a:lnSpc>
                <a:spcPts val="3600"/>
              </a:lnSpc>
              <a:spcBef>
                <a:spcPct val="0"/>
              </a:spcBef>
              <a:spcAft>
                <a:spcPct val="0"/>
              </a:spcAft>
              <a:buClrTx/>
              <a:buSzTx/>
              <a:buFontTx/>
              <a:buChar char="•"/>
              <a:defRPr/>
            </a:pP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1988: 386</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芯片使得</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PC</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机速度可以与</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LISP</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机器媲美</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日期占位符 2"/>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9221" name="灯片编号占位符 4"/>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18</a:t>
            </a:fld>
            <a:endParaRPr lang="zh-CN" altLang="en-US" sz="1400" dirty="0">
              <a:ea typeface="宋体" panose="02010600030101010101" pitchFamily="2" charset="-122"/>
            </a:endParaRPr>
          </a:p>
        </p:txBody>
      </p:sp>
      <p:sp>
        <p:nvSpPr>
          <p:cNvPr id="9222" name="Rectangle 1026"/>
          <p:cNvSpPr>
            <a:spLocks noGrp="1"/>
          </p:cNvSpPr>
          <p:nvPr>
            <p:ph type="title"/>
          </p:nvPr>
        </p:nvSpPr>
        <p:spPr>
          <a:ln/>
        </p:spPr>
        <p:txBody>
          <a:bodyPr vert="horz" wrap="square" lIns="91440" tIns="45720" rIns="91440" bIns="45720" anchor="ctr"/>
          <a:lstStyle/>
          <a:p>
            <a:pPr eaLnBrk="1" hangingPunct="1"/>
            <a:r>
              <a:rPr lang="zh-CN" altLang="en-US" b="1" dirty="0">
                <a:solidFill>
                  <a:srgbClr val="1C07B5"/>
                </a:solidFill>
                <a:latin typeface="黑体" panose="02010609060101010101" pitchFamily="49" charset="-122"/>
                <a:ea typeface="黑体" panose="02010609060101010101" pitchFamily="49" charset="-122"/>
              </a:rPr>
              <a:t>人工智能的发展</a:t>
            </a:r>
            <a:endParaRPr lang="zh-CN" altLang="zh-CN" b="1" dirty="0">
              <a:solidFill>
                <a:srgbClr val="1C07B5"/>
              </a:solidFill>
              <a:latin typeface="黑体" panose="02010609060101010101" pitchFamily="49" charset="-122"/>
              <a:ea typeface="黑体" panose="02010609060101010101" pitchFamily="49" charset="-122"/>
            </a:endParaRPr>
          </a:p>
        </p:txBody>
      </p:sp>
      <p:graphicFrame>
        <p:nvGraphicFramePr>
          <p:cNvPr id="9218" name="Object 1027"/>
          <p:cNvGraphicFramePr>
            <a:graphicFrameLocks/>
          </p:cNvGraphicFramePr>
          <p:nvPr/>
        </p:nvGraphicFramePr>
        <p:xfrm>
          <a:off x="1520825" y="1397000"/>
          <a:ext cx="6096000" cy="4067175"/>
        </p:xfrm>
        <a:graphic>
          <a:graphicData uri="http://schemas.openxmlformats.org/presentationml/2006/ole">
            <mc:AlternateContent xmlns:mc="http://schemas.openxmlformats.org/markup-compatibility/2006">
              <mc:Choice xmlns:v="urn:schemas-microsoft-com:vml" Requires="v">
                <p:oleObj spid="_x0000_s53251" r:id="rId3" imgW="6095898" imgH="4069046" progId="MSGraph.Chart.8">
                  <p:embed/>
                </p:oleObj>
              </mc:Choice>
              <mc:Fallback>
                <p:oleObj r:id="rId3" imgW="6095898" imgH="4069046" progId="MSGraph.Chart.8">
                  <p:embed/>
                  <p:pic>
                    <p:nvPicPr>
                      <p:cNvPr id="0" name="Picture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0825" y="1397000"/>
                        <a:ext cx="609600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511" name="Rectangle 1028"/>
          <p:cNvSpPr>
            <a:spLocks noChangeArrowheads="1"/>
          </p:cNvSpPr>
          <p:nvPr/>
        </p:nvSpPr>
        <p:spPr bwMode="auto">
          <a:xfrm>
            <a:off x="723900" y="1344613"/>
            <a:ext cx="7991475" cy="4954588"/>
          </a:xfrm>
          <a:prstGeom prst="rect">
            <a:avLst/>
          </a:prstGeom>
          <a:noFill/>
          <a:ln>
            <a:noFill/>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457200" marR="0" lvl="0" indent="-457200" algn="l" defTabSz="914400" rtl="0" eaLnBrk="1" fontAlgn="base" latinLnBrk="0" hangingPunct="1">
              <a:lnSpc>
                <a:spcPct val="100000"/>
              </a:lnSpc>
              <a:spcBef>
                <a:spcPct val="0"/>
              </a:spcBef>
              <a:spcAft>
                <a:spcPct val="0"/>
              </a:spcAft>
              <a:buClr>
                <a:schemeClr val="accent6"/>
              </a:buClr>
              <a:buSzTx/>
              <a:buFont typeface="Wingdings" panose="05000000000000000000" pitchFamily="2" charset="2"/>
              <a:buChar char="n"/>
              <a:defRPr/>
            </a:pPr>
            <a:r>
              <a:rPr kumimoji="0" lang="zh-CN" altLang="en-US" sz="28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分布式人工智能</a:t>
            </a:r>
          </a:p>
          <a:p>
            <a:pPr marL="0" marR="0" lvl="0" indent="0" algn="l" defTabSz="914400" rtl="0" eaLnBrk="1" fontAlgn="base" latinLnBrk="0" hangingPunct="1">
              <a:lnSpc>
                <a:spcPct val="150000"/>
              </a:lnSpc>
              <a:spcBef>
                <a:spcPct val="0"/>
              </a:spcBef>
              <a:spcAft>
                <a:spcPct val="0"/>
              </a:spcAft>
              <a:buClrTx/>
              <a:buSzTx/>
              <a:buFontTx/>
              <a:buChar char="•"/>
              <a:defRPr/>
            </a:pP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1992: </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日本政府宣布五代机计划失败。随后启动</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RWC</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计划         </a:t>
            </a:r>
            <a:endPar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Real World Computing Project）</a:t>
            </a:r>
          </a:p>
          <a:p>
            <a:pPr marL="0" marR="0" lvl="0" indent="0" algn="l" defTabSz="914400" rtl="0" eaLnBrk="1" fontAlgn="base" latinLnBrk="0" hangingPunct="1">
              <a:lnSpc>
                <a:spcPct val="150000"/>
              </a:lnSpc>
              <a:spcBef>
                <a:spcPct val="0"/>
              </a:spcBef>
              <a:spcAft>
                <a:spcPct val="0"/>
              </a:spcAft>
              <a:buClrTx/>
              <a:buSzTx/>
              <a:buFontTx/>
              <a:buChar char="•"/>
              <a:defRPr/>
            </a:pP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1993: </a:t>
            </a:r>
            <a:r>
              <a:rPr kumimoji="0" lang="en-US" altLang="zh-CN" sz="2400" b="0" i="0" u="none" strike="noStrike" kern="1200" cap="none" spc="0" normalizeH="0" baseline="0" noProof="0" dirty="0" err="1" smtClean="0">
                <a:ln>
                  <a:noFill/>
                </a:ln>
                <a:solidFill>
                  <a:schemeClr val="tx1"/>
                </a:solidFill>
                <a:effectLst/>
                <a:uLnTx/>
                <a:uFillTx/>
                <a:latin typeface="幼圆" panose="02010509060101010101" pitchFamily="49" charset="-122"/>
                <a:ea typeface="幼圆" panose="02010509060101010101" pitchFamily="49" charset="-122"/>
                <a:cs typeface="+mn-cs"/>
              </a:rPr>
              <a:t>Shoham</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提出</a:t>
            </a:r>
            <a:r>
              <a:rPr kumimoji="0" lang="en-US" altLang="zh-CN" sz="2400" b="0" i="0" u="none" strike="noStrike" kern="1200" cap="none" spc="0" normalizeH="0" baseline="0" noProof="0" dirty="0" err="1" smtClean="0">
                <a:ln>
                  <a:noFill/>
                </a:ln>
                <a:solidFill>
                  <a:schemeClr val="tx1"/>
                </a:solidFill>
                <a:effectLst/>
                <a:uLnTx/>
                <a:uFillTx/>
                <a:latin typeface="幼圆" panose="02010509060101010101" pitchFamily="49" charset="-122"/>
                <a:ea typeface="幼圆" panose="02010509060101010101" pitchFamily="49" charset="-122"/>
                <a:cs typeface="+mn-cs"/>
              </a:rPr>
              <a:t>AOP,Agent</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-Oriented Programming</a:t>
            </a:r>
          </a:p>
          <a:p>
            <a:pPr marL="0" marR="0" lvl="0" indent="0" algn="l" defTabSz="914400" rtl="0" eaLnBrk="1" fontAlgn="base" latinLnBrk="0" hangingPunct="1">
              <a:lnSpc>
                <a:spcPct val="150000"/>
              </a:lnSpc>
              <a:spcBef>
                <a:spcPct val="0"/>
              </a:spcBef>
              <a:spcAft>
                <a:spcPct val="0"/>
              </a:spcAft>
              <a:buClrTx/>
              <a:buSzTx/>
              <a:buFontTx/>
              <a:buChar char="•"/>
              <a:defRPr/>
            </a:pP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1994: </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中科院计算所多主体系统</a:t>
            </a:r>
            <a:endPar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Char char="•"/>
              <a:defRPr/>
            </a:pP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1997: </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IBM </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深蓝</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II (Deep Blue)</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击败</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Garry Kasparov</a:t>
            </a:r>
          </a:p>
          <a:p>
            <a:pPr marL="0" marR="0" lvl="0" indent="0" algn="l" defTabSz="914400" rtl="0" eaLnBrk="1" fontAlgn="base" latinLnBrk="0" hangingPunct="1">
              <a:lnSpc>
                <a:spcPct val="150000"/>
              </a:lnSpc>
              <a:spcBef>
                <a:spcPct val="0"/>
              </a:spcBef>
              <a:spcAft>
                <a:spcPct val="0"/>
              </a:spcAft>
              <a:buClrTx/>
              <a:buSzTx/>
              <a:buFontTx/>
              <a:buChar char="•"/>
              <a:defRPr/>
            </a:pP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2000: </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Jade</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Jack</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 </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Zeus</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 </a:t>
            </a:r>
            <a:r>
              <a:rPr kumimoji="0" lang="en-US" altLang="zh-CN" sz="2400" b="0" i="0" u="none" strike="noStrike" kern="1200" cap="none" spc="0" normalizeH="0" baseline="0" noProof="0" dirty="0" err="1" smtClean="0">
                <a:ln>
                  <a:noFill/>
                </a:ln>
                <a:solidFill>
                  <a:schemeClr val="tx1"/>
                </a:solidFill>
                <a:effectLst/>
                <a:uLnTx/>
                <a:uFillTx/>
                <a:latin typeface="幼圆" panose="02010509060101010101" pitchFamily="49" charset="-122"/>
                <a:ea typeface="幼圆" panose="02010509060101010101" pitchFamily="49" charset="-122"/>
                <a:cs typeface="+mn-cs"/>
              </a:rPr>
              <a:t>AgentBuild</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 </a:t>
            </a:r>
            <a:endPar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中科院计算所多主体环境</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MAGE</a:t>
            </a:r>
          </a:p>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        </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日期占位符 2"/>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10245" name="灯片编号占位符 4"/>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19</a:t>
            </a:fld>
            <a:endParaRPr lang="zh-CN" altLang="en-US" sz="1400" dirty="0">
              <a:ea typeface="宋体" panose="02010600030101010101" pitchFamily="2" charset="-122"/>
            </a:endParaRPr>
          </a:p>
        </p:txBody>
      </p:sp>
      <p:sp>
        <p:nvSpPr>
          <p:cNvPr id="10246" name="Rectangle 1026"/>
          <p:cNvSpPr>
            <a:spLocks noGrp="1"/>
          </p:cNvSpPr>
          <p:nvPr>
            <p:ph type="title"/>
          </p:nvPr>
        </p:nvSpPr>
        <p:spPr>
          <a:ln/>
        </p:spPr>
        <p:txBody>
          <a:bodyPr vert="horz" wrap="square" lIns="91440" tIns="45720" rIns="91440" bIns="45720" anchor="ctr"/>
          <a:lstStyle/>
          <a:p>
            <a:pPr eaLnBrk="1" hangingPunct="1"/>
            <a:r>
              <a:rPr lang="zh-CN" altLang="en-US" b="1" dirty="0">
                <a:solidFill>
                  <a:srgbClr val="1C07B5"/>
                </a:solidFill>
                <a:latin typeface="黑体" panose="02010609060101010101" pitchFamily="49" charset="-122"/>
                <a:ea typeface="黑体" panose="02010609060101010101" pitchFamily="49" charset="-122"/>
              </a:rPr>
              <a:t>人工智能的发展</a:t>
            </a:r>
            <a:endParaRPr lang="zh-CN" altLang="zh-CN" b="1" dirty="0">
              <a:solidFill>
                <a:srgbClr val="1C07B5"/>
              </a:solidFill>
              <a:latin typeface="黑体" panose="02010609060101010101" pitchFamily="49" charset="-122"/>
              <a:ea typeface="黑体" panose="02010609060101010101" pitchFamily="49" charset="-122"/>
            </a:endParaRPr>
          </a:p>
        </p:txBody>
      </p:sp>
      <p:graphicFrame>
        <p:nvGraphicFramePr>
          <p:cNvPr id="10242" name="Object 1027"/>
          <p:cNvGraphicFramePr>
            <a:graphicFrameLocks/>
          </p:cNvGraphicFramePr>
          <p:nvPr/>
        </p:nvGraphicFramePr>
        <p:xfrm>
          <a:off x="1520825" y="1397000"/>
          <a:ext cx="6096000" cy="4067175"/>
        </p:xfrm>
        <a:graphic>
          <a:graphicData uri="http://schemas.openxmlformats.org/presentationml/2006/ole">
            <mc:AlternateContent xmlns:mc="http://schemas.openxmlformats.org/markup-compatibility/2006">
              <mc:Choice xmlns:v="urn:schemas-microsoft-com:vml" Requires="v">
                <p:oleObj spid="_x0000_s54275" r:id="rId3" imgW="6095898" imgH="4069046" progId="MSGraph.Chart.8">
                  <p:embed/>
                </p:oleObj>
              </mc:Choice>
              <mc:Fallback>
                <p:oleObj r:id="rId3" imgW="6095898" imgH="4069046" progId="MSGraph.Chart.8">
                  <p:embed/>
                  <p:pic>
                    <p:nvPicPr>
                      <p:cNvPr id="0" name="Picture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0825" y="1397000"/>
                        <a:ext cx="609600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535" name="Rectangle 1028"/>
          <p:cNvSpPr>
            <a:spLocks noChangeArrowheads="1"/>
          </p:cNvSpPr>
          <p:nvPr/>
        </p:nvSpPr>
        <p:spPr bwMode="auto">
          <a:xfrm>
            <a:off x="323850" y="1338263"/>
            <a:ext cx="8459788" cy="4965700"/>
          </a:xfrm>
          <a:prstGeom prst="rect">
            <a:avLst/>
          </a:prstGeom>
          <a:noFill/>
          <a:ln>
            <a:noFill/>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457200" marR="0" lvl="0" indent="-457200" algn="l" defTabSz="914400" rtl="0" eaLnBrk="1" fontAlgn="base" latinLnBrk="0" hangingPunct="1">
              <a:lnSpc>
                <a:spcPts val="3800"/>
              </a:lnSpc>
              <a:spcBef>
                <a:spcPct val="0"/>
              </a:spcBef>
              <a:spcAft>
                <a:spcPct val="0"/>
              </a:spcAft>
              <a:buClr>
                <a:schemeClr val="accent6"/>
              </a:buClr>
              <a:buSzTx/>
              <a:buFont typeface="Wingdings" panose="05000000000000000000" pitchFamily="2" charset="2"/>
              <a:buChar char="n"/>
              <a:defRPr/>
            </a:pPr>
            <a:r>
              <a:rPr kumimoji="0" lang="zh-CN" altLang="en-US" sz="28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机器学习和数据挖掘</a:t>
            </a:r>
          </a:p>
          <a:p>
            <a:pPr marL="0" marR="0" lvl="0" indent="0" algn="l" defTabSz="914400" rtl="0" eaLnBrk="1" fontAlgn="base" latinLnBrk="0" hangingPunct="1">
              <a:lnSpc>
                <a:spcPts val="3800"/>
              </a:lnSpc>
              <a:spcBef>
                <a:spcPct val="0"/>
              </a:spcBef>
              <a:spcAft>
                <a:spcPct val="0"/>
              </a:spcAft>
              <a:buClrTx/>
              <a:buSzTx/>
              <a:buFontTx/>
              <a:buChar char="•"/>
              <a:defRPr/>
            </a:pP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1989</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：数据集知识发现</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KDD</a:t>
            </a:r>
          </a:p>
          <a:p>
            <a:pPr marL="0" marR="0" lvl="0" indent="0" algn="l" defTabSz="914400" rtl="0" eaLnBrk="1" fontAlgn="base" latinLnBrk="0" hangingPunct="1">
              <a:lnSpc>
                <a:spcPts val="3800"/>
              </a:lnSpc>
              <a:spcBef>
                <a:spcPct val="0"/>
              </a:spcBef>
              <a:spcAft>
                <a:spcPct val="0"/>
              </a:spcAft>
              <a:buClrTx/>
              <a:buSzTx/>
              <a:buFontTx/>
              <a:buChar char="•"/>
              <a:defRPr/>
            </a:pP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1991</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a:t>
            </a:r>
            <a:r>
              <a:rPr kumimoji="0" lang="en-US" altLang="zh-CN" sz="2400" b="0" i="0" u="none" strike="noStrike" kern="1200" cap="none" spc="0" normalizeH="0" baseline="0" noProof="0" dirty="0" err="1" smtClean="0">
                <a:ln>
                  <a:noFill/>
                </a:ln>
                <a:solidFill>
                  <a:schemeClr val="tx1"/>
                </a:solidFill>
                <a:effectLst/>
                <a:uLnTx/>
                <a:uFillTx/>
                <a:latin typeface="幼圆" panose="02010509060101010101" pitchFamily="49" charset="-122"/>
                <a:ea typeface="幼圆" panose="02010509060101010101" pitchFamily="49" charset="-122"/>
                <a:cs typeface="+mn-cs"/>
              </a:rPr>
              <a:t>Pawlak</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粗糙集专著</a:t>
            </a:r>
            <a:endPar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endParaRPr>
          </a:p>
          <a:p>
            <a:pPr marL="0" marR="0" lvl="0" indent="0" algn="l" defTabSz="914400" rtl="0" eaLnBrk="1" fontAlgn="base" latinLnBrk="0" hangingPunct="1">
              <a:lnSpc>
                <a:spcPts val="3800"/>
              </a:lnSpc>
              <a:spcBef>
                <a:spcPct val="0"/>
              </a:spcBef>
              <a:spcAft>
                <a:spcPct val="0"/>
              </a:spcAft>
              <a:buClrTx/>
              <a:buSzTx/>
              <a:buFontTx/>
              <a:buChar char="•"/>
              <a:defRPr/>
            </a:pP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1992</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：波兰</a:t>
            </a:r>
            <a:r>
              <a:rPr kumimoji="0" lang="en-US" altLang="zh-CN" sz="2400" b="0" i="0" u="none" strike="noStrike" kern="1200" cap="none" spc="0" normalizeH="0" baseline="0" noProof="0" dirty="0" err="1" smtClean="0">
                <a:ln>
                  <a:noFill/>
                </a:ln>
                <a:solidFill>
                  <a:schemeClr val="tx1"/>
                </a:solidFill>
                <a:effectLst/>
                <a:uLnTx/>
                <a:uFillTx/>
                <a:latin typeface="幼圆" panose="02010509060101010101" pitchFamily="49" charset="-122"/>
                <a:ea typeface="幼圆" panose="02010509060101010101" pitchFamily="49" charset="-122"/>
                <a:cs typeface="+mn-cs"/>
              </a:rPr>
              <a:t>Kiekrz</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召开第一届粗糙集国际讨论会</a:t>
            </a:r>
            <a:endPar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endParaRPr>
          </a:p>
          <a:p>
            <a:pPr marL="0" marR="0" lvl="0" indent="0" algn="l" defTabSz="914400" rtl="0" eaLnBrk="1" fontAlgn="base" latinLnBrk="0" hangingPunct="1">
              <a:lnSpc>
                <a:spcPts val="3800"/>
              </a:lnSpc>
              <a:spcBef>
                <a:spcPct val="0"/>
              </a:spcBef>
              <a:spcAft>
                <a:spcPct val="0"/>
              </a:spcAft>
              <a:buClrTx/>
              <a:buSzTx/>
              <a:buFontTx/>
              <a:buChar char="•"/>
              <a:defRPr/>
            </a:pP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1995: </a:t>
            </a:r>
            <a:r>
              <a:rPr kumimoji="0" lang="en-US" altLang="zh-CN" sz="2400" b="0" i="0" u="none" strike="noStrike" kern="1200" cap="none" spc="0" normalizeH="0" baseline="0" noProof="0" dirty="0" err="1" smtClean="0">
                <a:ln>
                  <a:noFill/>
                </a:ln>
                <a:solidFill>
                  <a:schemeClr val="tx1"/>
                </a:solidFill>
                <a:effectLst/>
                <a:uLnTx/>
                <a:uFillTx/>
                <a:latin typeface="幼圆" panose="02010509060101010101" pitchFamily="49" charset="-122"/>
                <a:ea typeface="幼圆" panose="02010509060101010101" pitchFamily="49" charset="-122"/>
                <a:cs typeface="+mn-cs"/>
              </a:rPr>
              <a:t>Vapnik</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提出</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SVM </a:t>
            </a:r>
          </a:p>
          <a:p>
            <a:pPr marL="0" marR="0" lvl="0" indent="0" algn="l" defTabSz="914400" rtl="0" eaLnBrk="1" fontAlgn="base" latinLnBrk="0" hangingPunct="1">
              <a:lnSpc>
                <a:spcPts val="3800"/>
              </a:lnSpc>
              <a:spcBef>
                <a:spcPct val="0"/>
              </a:spcBef>
              <a:spcAft>
                <a:spcPct val="0"/>
              </a:spcAft>
              <a:buClrTx/>
              <a:buSzTx/>
              <a:buFontTx/>
              <a:buChar char="•"/>
              <a:defRPr/>
            </a:pP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2000: 知识发现系统</a:t>
            </a:r>
            <a:r>
              <a:rPr kumimoji="0" lang="en-US" altLang="zh-CN" sz="2400" b="0" i="0" u="none" strike="noStrike" kern="1200" cap="none" spc="0" normalizeH="0" baseline="0" noProof="0" dirty="0" err="1" smtClean="0">
                <a:ln>
                  <a:noFill/>
                </a:ln>
                <a:solidFill>
                  <a:schemeClr val="tx1"/>
                </a:solidFill>
                <a:effectLst/>
                <a:uLnTx/>
                <a:uFillTx/>
                <a:latin typeface="幼圆" panose="02010509060101010101" pitchFamily="49" charset="-122"/>
                <a:ea typeface="幼圆" panose="02010509060101010101" pitchFamily="49" charset="-122"/>
                <a:cs typeface="+mn-cs"/>
              </a:rPr>
              <a:t>MSMiner</a:t>
            </a:r>
            <a:endPar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endParaRPr>
          </a:p>
          <a:p>
            <a:pPr marL="0" marR="0" lvl="0" indent="0" algn="l" defTabSz="914400" rtl="0" eaLnBrk="1" fontAlgn="base" latinLnBrk="0" hangingPunct="1">
              <a:lnSpc>
                <a:spcPts val="3800"/>
              </a:lnSpc>
              <a:spcBef>
                <a:spcPct val="0"/>
              </a:spcBef>
              <a:spcAft>
                <a:spcPct val="0"/>
              </a:spcAft>
              <a:buClrTx/>
              <a:buSzTx/>
              <a:buFontTx/>
              <a:buChar char="•"/>
              <a:defRPr/>
            </a:pP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2005</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：第一届</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IEEE</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国际粒度计算大会在北京召开</a:t>
            </a:r>
            <a:endPar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endParaRPr>
          </a:p>
          <a:p>
            <a:pPr marL="0" marR="0" lvl="0" indent="0" algn="l" defTabSz="914400" rtl="0" eaLnBrk="1" fontAlgn="base" latinLnBrk="0" hangingPunct="1">
              <a:lnSpc>
                <a:spcPts val="3800"/>
              </a:lnSpc>
              <a:spcBef>
                <a:spcPct val="0"/>
              </a:spcBef>
              <a:spcAft>
                <a:spcPct val="0"/>
              </a:spcAft>
              <a:buClrTx/>
              <a:buSzTx/>
              <a:buFontTx/>
              <a:buChar char="•"/>
              <a:defRPr/>
            </a:pP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2012</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纽约时报</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网站刊载文章称，“大数据时代”已经降临。美国政府拨款</a:t>
            </a: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2</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亿美元启动“大数据研究 </a:t>
            </a:r>
            <a:endPar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endParaRPr>
          </a:p>
          <a:p>
            <a:pPr marL="0" marR="0" lvl="0" indent="0" algn="l" defTabSz="914400" rtl="0" eaLnBrk="1" fontAlgn="base" latinLnBrk="0" hangingPunct="1">
              <a:lnSpc>
                <a:spcPts val="3800"/>
              </a:lnSpc>
              <a:spcBef>
                <a:spcPct val="0"/>
              </a:spcBef>
              <a:spcAft>
                <a:spcPct val="0"/>
              </a:spcAft>
              <a:buClrTx/>
              <a:buSzTx/>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和发展倡议”计划</a:t>
            </a:r>
            <a:endParaRPr kumimoji="0" lang="en-US" altLang="zh-CN" sz="24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AI</a:t>
            </a:r>
            <a:r>
              <a:rPr lang="zh-CN" altLang="en-US">
                <a:ea typeface="宋体" panose="02010600030101010101" pitchFamily="2" charset="-122"/>
              </a:rPr>
              <a:t>优先时代</a:t>
            </a:r>
          </a:p>
        </p:txBody>
      </p:sp>
      <p:sp>
        <p:nvSpPr>
          <p:cNvPr id="3" name="内容占位符 2"/>
          <p:cNvSpPr>
            <a:spLocks noGrp="1"/>
          </p:cNvSpPr>
          <p:nvPr>
            <p:ph idx="1"/>
          </p:nvPr>
        </p:nvSpPr>
        <p:spPr>
          <a:xfrm>
            <a:off x="418465" y="1773555"/>
            <a:ext cx="8298180" cy="4114800"/>
          </a:xfrm>
        </p:spPr>
        <p:txBody>
          <a:bodyPr/>
          <a:lstStyle/>
          <a:p>
            <a:r>
              <a:rPr lang="zh-CN" altLang="en-US"/>
              <a:t>Alphabet的执行总裁施密特（</a:t>
            </a:r>
            <a:r>
              <a:rPr lang="en-US" altLang="zh-CN"/>
              <a:t>2014</a:t>
            </a:r>
            <a:r>
              <a:rPr lang="zh-CN" altLang="en-US">
                <a:ea typeface="宋体" panose="02010600030101010101" pitchFamily="2" charset="-122"/>
              </a:rPr>
              <a:t>年前</a:t>
            </a:r>
            <a:r>
              <a:rPr lang="zh-CN" altLang="en-US"/>
              <a:t>）说道：“事实证明，对于人工智能的判断，我完全错了。”</a:t>
            </a:r>
          </a:p>
          <a:p>
            <a:r>
              <a:rPr lang="zh-CN" altLang="en-US"/>
              <a:t>谷歌总裁Sundar Pichai说</a:t>
            </a:r>
            <a:r>
              <a:rPr lang="zh-CN" altLang="en-US">
                <a:sym typeface="+mn-ea"/>
              </a:rPr>
              <a:t>：</a:t>
            </a:r>
            <a:r>
              <a:rPr lang="zh-CN" altLang="en-US"/>
              <a:t>我们正在进入一个“AI优先”的时代</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C460B54E-AAA1-4F19-8CBD-FF26347EBE0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Tx/>
                <a:buNone/>
                <a:defRPr/>
              </a:pPr>
              <a:t>2018/3/19</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日期占位符 2"/>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11269" name="灯片编号占位符 4"/>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20</a:t>
            </a:fld>
            <a:endParaRPr lang="zh-CN" altLang="en-US" sz="1400" dirty="0">
              <a:ea typeface="宋体" panose="02010600030101010101" pitchFamily="2" charset="-122"/>
            </a:endParaRPr>
          </a:p>
        </p:txBody>
      </p:sp>
      <p:sp>
        <p:nvSpPr>
          <p:cNvPr id="11270" name="Rectangle 2"/>
          <p:cNvSpPr>
            <a:spLocks noGrp="1"/>
          </p:cNvSpPr>
          <p:nvPr>
            <p:ph type="title"/>
          </p:nvPr>
        </p:nvSpPr>
        <p:spPr>
          <a:ln/>
        </p:spPr>
        <p:txBody>
          <a:bodyPr vert="horz" wrap="square" lIns="91440" tIns="45720" rIns="91440" bIns="45720" anchor="ctr"/>
          <a:lstStyle/>
          <a:p>
            <a:pPr eaLnBrk="1" hangingPunct="1"/>
            <a:r>
              <a:rPr lang="zh-CN" altLang="en-US" b="1" dirty="0">
                <a:solidFill>
                  <a:srgbClr val="1C07B5"/>
                </a:solidFill>
                <a:latin typeface="黑体" panose="02010609060101010101" pitchFamily="49" charset="-122"/>
                <a:ea typeface="黑体" panose="02010609060101010101" pitchFamily="49" charset="-122"/>
              </a:rPr>
              <a:t>人工智能的发展</a:t>
            </a:r>
            <a:endParaRPr lang="zh-CN" altLang="zh-CN" b="1" dirty="0">
              <a:solidFill>
                <a:srgbClr val="1C07B5"/>
              </a:solidFill>
              <a:latin typeface="黑体" panose="02010609060101010101" pitchFamily="49" charset="-122"/>
              <a:ea typeface="黑体" panose="02010609060101010101" pitchFamily="49" charset="-122"/>
            </a:endParaRPr>
          </a:p>
        </p:txBody>
      </p:sp>
      <p:graphicFrame>
        <p:nvGraphicFramePr>
          <p:cNvPr id="11266" name="Object 3"/>
          <p:cNvGraphicFramePr>
            <a:graphicFrameLocks/>
          </p:cNvGraphicFramePr>
          <p:nvPr/>
        </p:nvGraphicFramePr>
        <p:xfrm>
          <a:off x="1520825" y="1397000"/>
          <a:ext cx="6096000" cy="4067175"/>
        </p:xfrm>
        <a:graphic>
          <a:graphicData uri="http://schemas.openxmlformats.org/presentationml/2006/ole">
            <mc:AlternateContent xmlns:mc="http://schemas.openxmlformats.org/markup-compatibility/2006">
              <mc:Choice xmlns:v="urn:schemas-microsoft-com:vml" Requires="v">
                <p:oleObj spid="_x0000_s55299" r:id="rId3" imgW="6095898" imgH="4069046" progId="MSGraph.Chart.8">
                  <p:embed/>
                </p:oleObj>
              </mc:Choice>
              <mc:Fallback>
                <p:oleObj r:id="rId3" imgW="6095898" imgH="4069046" progId="MSGraph.Chart.8">
                  <p:embed/>
                  <p:pic>
                    <p:nvPicPr>
                      <p:cNvPr id="0" name="Picture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0825" y="1397000"/>
                        <a:ext cx="609600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271" name="Rectangle 4"/>
          <p:cNvSpPr/>
          <p:nvPr/>
        </p:nvSpPr>
        <p:spPr>
          <a:xfrm>
            <a:off x="611188" y="1524000"/>
            <a:ext cx="8316912" cy="3810000"/>
          </a:xfrm>
          <a:prstGeom prst="rect">
            <a:avLst/>
          </a:prstGeom>
          <a:noFill/>
          <a:ln w="9525">
            <a:noFill/>
          </a:ln>
        </p:spPr>
        <p:txBody>
          <a:bodyPr>
            <a:spAutoFit/>
          </a:bodyPr>
          <a:lstStyle/>
          <a:p>
            <a:pPr marL="342900" lvl="0" indent="-342900" eaLnBrk="1" hangingPunct="1">
              <a:buClr>
                <a:srgbClr val="0000E7"/>
              </a:buClr>
              <a:buFont typeface="Wingdings" panose="05000000000000000000" pitchFamily="2" charset="2"/>
              <a:buChar char="n"/>
            </a:pPr>
            <a:r>
              <a:rPr lang="zh-CN" altLang="en-US" dirty="0">
                <a:latin typeface="黑体" panose="02010609060101010101" pitchFamily="49" charset="-122"/>
                <a:ea typeface="黑体" panose="02010609060101010101" pitchFamily="49" charset="-122"/>
              </a:rPr>
              <a:t> </a:t>
            </a:r>
            <a:r>
              <a:rPr lang="zh-CN" altLang="en-US" sz="2800" dirty="0">
                <a:latin typeface="幼圆" panose="02010509060101010101" pitchFamily="49" charset="-122"/>
                <a:ea typeface="幼圆" panose="02010509060101010101" pitchFamily="49" charset="-122"/>
              </a:rPr>
              <a:t>智能科学</a:t>
            </a:r>
          </a:p>
          <a:p>
            <a:pPr marL="342900" lvl="0" indent="-342900" eaLnBrk="1" hangingPunct="1">
              <a:lnSpc>
                <a:spcPct val="150000"/>
              </a:lnSpc>
              <a:buChar char="•"/>
            </a:pPr>
            <a:r>
              <a:rPr lang="en-US" altLang="zh-CN" dirty="0">
                <a:latin typeface="幼圆" panose="02010509060101010101" pitchFamily="49" charset="-122"/>
                <a:ea typeface="幼圆" panose="02010509060101010101" pitchFamily="49" charset="-122"/>
              </a:rPr>
              <a:t>2002: </a:t>
            </a:r>
            <a:r>
              <a:rPr lang="zh-CN" altLang="en-US" dirty="0">
                <a:latin typeface="幼圆" panose="02010509060101010101" pitchFamily="49" charset="-122"/>
                <a:ea typeface="幼圆" panose="02010509060101010101" pitchFamily="49" charset="-122"/>
              </a:rPr>
              <a:t>提出智能科学新概念</a:t>
            </a:r>
            <a:endParaRPr lang="en-US" altLang="zh-CN" dirty="0">
              <a:latin typeface="幼圆" panose="02010509060101010101" pitchFamily="49" charset="-122"/>
              <a:ea typeface="幼圆" panose="02010509060101010101" pitchFamily="49" charset="-122"/>
            </a:endParaRPr>
          </a:p>
          <a:p>
            <a:pPr marL="342900" lvl="0" indent="-342900" eaLnBrk="1" hangingPunct="1">
              <a:lnSpc>
                <a:spcPct val="150000"/>
              </a:lnSpc>
              <a:buFont typeface="Wingdings" panose="05000000000000000000" pitchFamily="2" charset="2"/>
              <a:buNone/>
            </a:pPr>
            <a:r>
              <a:rPr lang="en-US" altLang="zh-CN" dirty="0">
                <a:latin typeface="幼圆" panose="02010509060101010101" pitchFamily="49" charset="-122"/>
                <a:ea typeface="幼圆" panose="02010509060101010101" pitchFamily="49" charset="-122"/>
              </a:rPr>
              <a:t>  2006: </a:t>
            </a:r>
            <a:r>
              <a:rPr lang="zh-CN" altLang="en-US" dirty="0">
                <a:latin typeface="幼圆" panose="02010509060101010101" pitchFamily="49" charset="-122"/>
                <a:ea typeface="幼圆" panose="02010509060101010101" pitchFamily="49" charset="-122"/>
              </a:rPr>
              <a:t>出版</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智能科学</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专著</a:t>
            </a:r>
            <a:endParaRPr lang="en-US" altLang="zh-CN" dirty="0">
              <a:latin typeface="幼圆" panose="02010509060101010101" pitchFamily="49" charset="-122"/>
              <a:ea typeface="幼圆" panose="02010509060101010101" pitchFamily="49" charset="-122"/>
            </a:endParaRPr>
          </a:p>
          <a:p>
            <a:pPr marL="342900" lvl="0" indent="-342900" eaLnBrk="1" hangingPunct="1">
              <a:lnSpc>
                <a:spcPct val="150000"/>
              </a:lnSpc>
              <a:buChar char="•"/>
            </a:pPr>
            <a:r>
              <a:rPr lang="en-US" altLang="zh-CN" dirty="0">
                <a:latin typeface="幼圆" panose="02010509060101010101" pitchFamily="49" charset="-122"/>
                <a:ea typeface="幼圆" panose="02010509060101010101" pitchFamily="49" charset="-122"/>
              </a:rPr>
              <a:t>2008</a:t>
            </a:r>
            <a:r>
              <a:rPr lang="zh-CN" altLang="en-US" dirty="0">
                <a:latin typeface="幼圆" panose="02010509060101010101" pitchFamily="49" charset="-122"/>
                <a:ea typeface="幼圆" panose="02010509060101010101" pitchFamily="49" charset="-122"/>
              </a:rPr>
              <a:t>：新加坡世界学术出版社出版智能科学系列丛书</a:t>
            </a:r>
            <a:endParaRPr lang="en-US" altLang="zh-CN" dirty="0">
              <a:latin typeface="幼圆" panose="02010509060101010101" pitchFamily="49" charset="-122"/>
              <a:ea typeface="幼圆" panose="02010509060101010101" pitchFamily="49" charset="-122"/>
            </a:endParaRPr>
          </a:p>
          <a:p>
            <a:pPr marL="342900" lvl="0" indent="-342900" eaLnBrk="1" hangingPunct="1">
              <a:lnSpc>
                <a:spcPct val="150000"/>
              </a:lnSpc>
              <a:buChar char="•"/>
            </a:pPr>
            <a:r>
              <a:rPr lang="en-US" altLang="zh-CN" dirty="0">
                <a:latin typeface="幼圆" panose="02010509060101010101" pitchFamily="49" charset="-122"/>
                <a:ea typeface="幼圆" panose="02010509060101010101" pitchFamily="49" charset="-122"/>
              </a:rPr>
              <a:t>2010: </a:t>
            </a:r>
            <a:r>
              <a:rPr lang="zh-CN" altLang="en-US" dirty="0">
                <a:latin typeface="幼圆" panose="02010509060101010101" pitchFamily="49" charset="-122"/>
                <a:ea typeface="幼圆" panose="02010509060101010101" pitchFamily="49" charset="-122"/>
              </a:rPr>
              <a:t>智能科学刊物</a:t>
            </a:r>
            <a:r>
              <a:rPr lang="en-US" altLang="zh-CN" dirty="0">
                <a:latin typeface="幼圆" panose="02010509060101010101" pitchFamily="49" charset="-122"/>
                <a:ea typeface="幼圆" panose="02010509060101010101" pitchFamily="49" charset="-122"/>
              </a:rPr>
              <a:t>IJIS</a:t>
            </a:r>
          </a:p>
          <a:p>
            <a:pPr marL="342900" lvl="0" indent="-342900" eaLnBrk="1" hangingPunct="1">
              <a:lnSpc>
                <a:spcPct val="150000"/>
              </a:lnSpc>
              <a:buChar char="•"/>
            </a:pPr>
            <a:r>
              <a:rPr lang="en-US" altLang="zh-CN" dirty="0">
                <a:latin typeface="幼圆" panose="02010509060101010101" pitchFamily="49" charset="-122"/>
                <a:ea typeface="幼圆" panose="02010509060101010101" pitchFamily="49" charset="-122"/>
              </a:rPr>
              <a:t>2013</a:t>
            </a:r>
            <a:r>
              <a:rPr lang="zh-CN" altLang="en-US" dirty="0">
                <a:latin typeface="幼圆" panose="02010509060101010101" pitchFamily="49" charset="-122"/>
                <a:ea typeface="幼圆" panose="02010509060101010101" pitchFamily="49" charset="-122"/>
              </a:rPr>
              <a:t>：</a:t>
            </a:r>
            <a:r>
              <a:rPr lang="zh-CN" altLang="zh-CN" dirty="0">
                <a:latin typeface="Arial" panose="020B0604020202020204" pitchFamily="34" charset="0"/>
                <a:ea typeface="宋体" panose="02010600030101010101" pitchFamily="2" charset="-122"/>
              </a:rPr>
              <a:t>欧盟启动“人类大脑计划</a:t>
            </a:r>
            <a:r>
              <a:rPr lang="zh-CN" altLang="en-US" dirty="0">
                <a:latin typeface="Arial" panose="020B0604020202020204" pitchFamily="34"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a:p>
            <a:pPr marL="342900" lvl="0" indent="-342900" eaLnBrk="1" hangingPunct="1">
              <a:lnSpc>
                <a:spcPct val="150000"/>
              </a:lnSpc>
            </a:pPr>
            <a:r>
              <a:rPr lang="en-US"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宋体" panose="02010600030101010101" pitchFamily="2" charset="-122"/>
              </a:rPr>
              <a:t>美国</a:t>
            </a:r>
            <a:r>
              <a:rPr lang="zh-CN" altLang="en-US" dirty="0">
                <a:latin typeface="Arial" panose="020B0604020202020204" pitchFamily="34" charset="0"/>
                <a:ea typeface="宋体" panose="02010600030101010101" pitchFamily="2" charset="-122"/>
              </a:rPr>
              <a:t>启动“</a:t>
            </a:r>
            <a:r>
              <a:rPr lang="en-US" altLang="zh-CN" dirty="0">
                <a:latin typeface="Arial" panose="020B0604020202020204" pitchFamily="34" charset="0"/>
                <a:ea typeface="宋体" panose="02010600030101010101" pitchFamily="2" charset="-122"/>
              </a:rPr>
              <a:t>BRAIN</a:t>
            </a:r>
            <a:r>
              <a:rPr lang="zh-CN" altLang="en-US" dirty="0">
                <a:latin typeface="Arial" panose="020B0604020202020204" pitchFamily="34" charset="0"/>
                <a:ea typeface="宋体" panose="02010600030101010101" pitchFamily="2" charset="-122"/>
              </a:rPr>
              <a:t>”计划</a:t>
            </a:r>
            <a:endParaRPr lang="en-US" altLang="zh-CN" dirty="0">
              <a:latin typeface="幼圆" panose="02010509060101010101" pitchFamily="49" charset="-122"/>
              <a:ea typeface="幼圆" panose="02010509060101010101" pitchFamily="49" charset="-122"/>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占位符 3"/>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32772" name="灯片编号占位符 5"/>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21</a:t>
            </a:fld>
            <a:endParaRPr lang="zh-CN" altLang="en-US" sz="1400" dirty="0">
              <a:ea typeface="宋体" panose="02010600030101010101" pitchFamily="2" charset="-122"/>
            </a:endParaRPr>
          </a:p>
        </p:txBody>
      </p:sp>
      <p:sp>
        <p:nvSpPr>
          <p:cNvPr id="32773" name="Rectangle 2"/>
          <p:cNvSpPr>
            <a:spLocks noGrp="1"/>
          </p:cNvSpPr>
          <p:nvPr>
            <p:ph type="title"/>
          </p:nvPr>
        </p:nvSpPr>
        <p:spPr>
          <a:xfrm>
            <a:off x="609600" y="0"/>
            <a:ext cx="7772400" cy="1143000"/>
          </a:xfrm>
          <a:ln/>
        </p:spPr>
        <p:txBody>
          <a:bodyPr vert="horz" wrap="square" lIns="91440" tIns="45720" rIns="91440" bIns="45720" anchor="ctr"/>
          <a:lstStyle/>
          <a:p>
            <a:r>
              <a:rPr lang="zh-CN" altLang="en-US" b="1" dirty="0">
                <a:solidFill>
                  <a:schemeClr val="accent2"/>
                </a:solidFill>
                <a:latin typeface="黑体" panose="02010609060101010101" pitchFamily="49" charset="-122"/>
                <a:ea typeface="黑体" panose="02010609060101010101" pitchFamily="49" charset="-122"/>
              </a:rPr>
              <a:t>内容提要</a:t>
            </a:r>
            <a:endParaRPr lang="en-US" altLang="zh-CN" b="1" dirty="0">
              <a:solidFill>
                <a:schemeClr val="accent2"/>
              </a:solidFill>
              <a:latin typeface="黑体" panose="02010609060101010101" pitchFamily="49" charset="-122"/>
              <a:ea typeface="黑体" panose="02010609060101010101" pitchFamily="49" charset="-122"/>
            </a:endParaRPr>
          </a:p>
        </p:txBody>
      </p:sp>
      <p:sp>
        <p:nvSpPr>
          <p:cNvPr id="32774" name="Rectangle 3"/>
          <p:cNvSpPr>
            <a:spLocks noGrp="1"/>
          </p:cNvSpPr>
          <p:nvPr>
            <p:ph idx="1"/>
          </p:nvPr>
        </p:nvSpPr>
        <p:spPr>
          <a:xfrm>
            <a:off x="1428750" y="1285875"/>
            <a:ext cx="6337300" cy="4114800"/>
          </a:xfrm>
          <a:ln/>
        </p:spPr>
        <p:txBody>
          <a:bodyPr vert="horz" wrap="square" lIns="91440" tIns="45720" rIns="91440" bIns="45720" anchor="t"/>
          <a:lstStyle/>
          <a:p>
            <a:pPr>
              <a:lnSpc>
                <a:spcPts val="5000"/>
              </a:lnSpc>
              <a:spcBef>
                <a:spcPct val="0"/>
              </a:spcBef>
              <a:buNone/>
            </a:pPr>
            <a:r>
              <a:rPr lang="en-US" altLang="zh-CN" sz="2800" b="1" dirty="0">
                <a:latin typeface="幼圆" panose="02010509060101010101" pitchFamily="49" charset="-122"/>
                <a:ea typeface="幼圆" panose="02010509060101010101" pitchFamily="49" charset="-122"/>
              </a:rPr>
              <a:t>1.1 </a:t>
            </a:r>
            <a:r>
              <a:rPr lang="zh-CN" altLang="en-US" sz="2800" b="1" dirty="0">
                <a:latin typeface="幼圆" panose="02010509060101010101" pitchFamily="49" charset="-122"/>
                <a:ea typeface="幼圆" panose="02010509060101010101" pitchFamily="49" charset="-122"/>
              </a:rPr>
              <a:t>什么是人工智能</a:t>
            </a:r>
          </a:p>
          <a:p>
            <a:pPr>
              <a:lnSpc>
                <a:spcPts val="5000"/>
              </a:lnSpc>
              <a:spcBef>
                <a:spcPct val="0"/>
              </a:spcBef>
              <a:buNone/>
            </a:pPr>
            <a:r>
              <a:rPr lang="en-US" altLang="zh-CN" sz="2800" b="1" dirty="0">
                <a:latin typeface="幼圆" panose="02010509060101010101" pitchFamily="49" charset="-122"/>
                <a:ea typeface="幼圆" panose="02010509060101010101" pitchFamily="49" charset="-122"/>
              </a:rPr>
              <a:t>1.2 </a:t>
            </a:r>
            <a:r>
              <a:rPr lang="zh-CN" altLang="en-US" sz="2800" b="1" dirty="0">
                <a:solidFill>
                  <a:srgbClr val="333300"/>
                </a:solidFill>
                <a:latin typeface="幼圆" panose="02010509060101010101" pitchFamily="49" charset="-122"/>
                <a:ea typeface="幼圆" panose="02010509060101010101" pitchFamily="49" charset="-122"/>
              </a:rPr>
              <a:t>人工智能的起源与发展历史</a:t>
            </a:r>
          </a:p>
          <a:p>
            <a:pPr>
              <a:lnSpc>
                <a:spcPts val="5000"/>
              </a:lnSpc>
              <a:spcBef>
                <a:spcPct val="0"/>
              </a:spcBef>
              <a:buNone/>
            </a:pPr>
            <a:r>
              <a:rPr lang="en-US" altLang="zh-CN" sz="2800" b="1" dirty="0">
                <a:latin typeface="幼圆" panose="02010509060101010101" pitchFamily="49" charset="-122"/>
                <a:ea typeface="幼圆" panose="02010509060101010101" pitchFamily="49" charset="-122"/>
              </a:rPr>
              <a:t>1.3 </a:t>
            </a:r>
            <a:r>
              <a:rPr lang="zh-CN" altLang="en-US" sz="2800" b="1" dirty="0">
                <a:solidFill>
                  <a:srgbClr val="FF0000"/>
                </a:solidFill>
                <a:latin typeface="幼圆" panose="02010509060101010101" pitchFamily="49" charset="-122"/>
                <a:ea typeface="幼圆" panose="02010509060101010101" pitchFamily="49" charset="-122"/>
              </a:rPr>
              <a:t>人工智能研究的基本内容</a:t>
            </a:r>
          </a:p>
          <a:p>
            <a:pPr>
              <a:lnSpc>
                <a:spcPts val="5000"/>
              </a:lnSpc>
              <a:spcBef>
                <a:spcPct val="0"/>
              </a:spcBef>
              <a:buNone/>
            </a:pPr>
            <a:r>
              <a:rPr lang="en-US" altLang="zh-CN" sz="2800" b="1" dirty="0">
                <a:latin typeface="幼圆" panose="02010509060101010101" pitchFamily="49" charset="-122"/>
                <a:ea typeface="幼圆" panose="02010509060101010101" pitchFamily="49" charset="-122"/>
              </a:rPr>
              <a:t>1.4 </a:t>
            </a:r>
            <a:r>
              <a:rPr lang="zh-CN" altLang="en-US" sz="2800" b="1" dirty="0">
                <a:latin typeface="幼圆" panose="02010509060101010101" pitchFamily="49" charset="-122"/>
                <a:ea typeface="幼圆" panose="02010509060101010101" pitchFamily="49" charset="-122"/>
              </a:rPr>
              <a:t>人工智能研究的主要学派</a:t>
            </a:r>
          </a:p>
          <a:p>
            <a:pPr>
              <a:lnSpc>
                <a:spcPts val="5000"/>
              </a:lnSpc>
              <a:spcBef>
                <a:spcPct val="0"/>
              </a:spcBef>
              <a:buNone/>
            </a:pPr>
            <a:r>
              <a:rPr lang="en-US" altLang="zh-CN" sz="2800" b="1" dirty="0">
                <a:latin typeface="幼圆" panose="02010509060101010101" pitchFamily="49" charset="-122"/>
                <a:ea typeface="幼圆" panose="02010509060101010101" pitchFamily="49" charset="-122"/>
              </a:rPr>
              <a:t>1.5 </a:t>
            </a:r>
            <a:r>
              <a:rPr lang="zh-CN" altLang="en-US" sz="2800" b="1" dirty="0">
                <a:latin typeface="幼圆" panose="02010509060101010101" pitchFamily="49" charset="-122"/>
                <a:ea typeface="幼圆" panose="02010509060101010101" pitchFamily="49" charset="-122"/>
              </a:rPr>
              <a:t>人工智能的应用</a:t>
            </a:r>
            <a:endParaRPr lang="en-US" altLang="zh-CN" sz="2800" b="1" dirty="0">
              <a:latin typeface="幼圆" panose="02010509060101010101" pitchFamily="49" charset="-122"/>
              <a:ea typeface="幼圆" panose="02010509060101010101" pitchFamily="49" charset="-122"/>
            </a:endParaRPr>
          </a:p>
          <a:p>
            <a:pPr>
              <a:lnSpc>
                <a:spcPts val="5000"/>
              </a:lnSpc>
              <a:spcBef>
                <a:spcPct val="0"/>
              </a:spcBef>
              <a:buNone/>
            </a:pPr>
            <a:r>
              <a:rPr lang="en-US" altLang="zh-CN" sz="2800" b="1" dirty="0">
                <a:latin typeface="幼圆" panose="02010509060101010101" pitchFamily="49" charset="-122"/>
                <a:ea typeface="幼圆" panose="02010509060101010101" pitchFamily="49" charset="-122"/>
              </a:rPr>
              <a:t>1.6 </a:t>
            </a:r>
            <a:r>
              <a:rPr lang="zh-CN" altLang="en-US" sz="2800" b="1" dirty="0">
                <a:latin typeface="幼圆" panose="02010509060101010101" pitchFamily="49" charset="-122"/>
                <a:ea typeface="幼圆" panose="02010509060101010101" pitchFamily="49" charset="-122"/>
              </a:rPr>
              <a:t>小结和展望</a:t>
            </a:r>
          </a:p>
          <a:p>
            <a:endParaRPr lang="zh-CN" altLang="zh-CN" sz="3600" dirty="0">
              <a:ea typeface="宋体" panose="02010600030101010101" pitchFamily="2" charset="-122"/>
            </a:endParaRPr>
          </a:p>
          <a:p>
            <a:pPr>
              <a:lnSpc>
                <a:spcPct val="80000"/>
              </a:lnSpc>
              <a:buNone/>
            </a:pPr>
            <a:endParaRPr lang="en-US" altLang="zh-CN" sz="2000" b="1" dirty="0">
              <a:latin typeface="隶书" panose="02010509060101010101" pitchFamily="49" charset="-122"/>
              <a:ea typeface="隶书" panose="02010509060101010101"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33796" name="灯片编号占位符 5"/>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22</a:t>
            </a:fld>
            <a:endParaRPr lang="zh-CN" altLang="en-US" sz="1400" dirty="0">
              <a:ea typeface="宋体" panose="02010600030101010101" pitchFamily="2" charset="-122"/>
            </a:endParaRPr>
          </a:p>
        </p:txBody>
      </p:sp>
      <p:sp>
        <p:nvSpPr>
          <p:cNvPr id="33797" name="Rectangle 2"/>
          <p:cNvSpPr>
            <a:spLocks noGrp="1"/>
          </p:cNvSpPr>
          <p:nvPr>
            <p:ph type="title"/>
          </p:nvPr>
        </p:nvSpPr>
        <p:spPr>
          <a:xfrm>
            <a:off x="609600" y="0"/>
            <a:ext cx="7772400" cy="1143000"/>
          </a:xfrm>
          <a:ln/>
        </p:spPr>
        <p:txBody>
          <a:bodyPr vert="horz" wrap="square" lIns="91440" tIns="45720" rIns="91440" bIns="45720" anchor="ctr"/>
          <a:lstStyle/>
          <a:p>
            <a:r>
              <a:rPr lang="zh-CN" altLang="en-US" b="1" dirty="0">
                <a:solidFill>
                  <a:schemeClr val="accent2"/>
                </a:solidFill>
                <a:latin typeface="黑体" panose="02010609060101010101" pitchFamily="49" charset="-122"/>
                <a:ea typeface="黑体" panose="02010609060101010101" pitchFamily="49" charset="-122"/>
              </a:rPr>
              <a:t>人工智能研究的基本内容</a:t>
            </a:r>
            <a:endParaRPr lang="en-US" altLang="zh-CN" b="1" dirty="0">
              <a:solidFill>
                <a:schemeClr val="accent2"/>
              </a:solidFill>
              <a:latin typeface="黑体" panose="02010609060101010101" pitchFamily="49" charset="-122"/>
              <a:ea typeface="黑体" panose="02010609060101010101" pitchFamily="49" charset="-122"/>
            </a:endParaRPr>
          </a:p>
        </p:txBody>
      </p:sp>
      <p:pic>
        <p:nvPicPr>
          <p:cNvPr id="33798" name="图片 7"/>
          <p:cNvPicPr>
            <a:picLocks noChangeAspect="1"/>
          </p:cNvPicPr>
          <p:nvPr/>
        </p:nvPicPr>
        <p:blipFill>
          <a:blip r:embed="rId3" cstate="print"/>
          <a:stretch>
            <a:fillRect/>
          </a:stretch>
        </p:blipFill>
        <p:spPr>
          <a:xfrm>
            <a:off x="827088" y="1773238"/>
            <a:ext cx="7605712" cy="3959225"/>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ln/>
        </p:spPr>
        <p:txBody>
          <a:bodyPr vert="horz" wrap="square" lIns="91440" tIns="45720" rIns="91440" bIns="45720" anchor="ctr"/>
          <a:lstStyle/>
          <a:p>
            <a:r>
              <a:rPr lang="zh-CN" altLang="zh-CN" b="1" dirty="0">
                <a:solidFill>
                  <a:schemeClr val="accent2"/>
                </a:solidFill>
                <a:latin typeface="黑体" panose="02010609060101010101" pitchFamily="49" charset="-122"/>
                <a:ea typeface="黑体" panose="02010609060101010101" pitchFamily="49" charset="-122"/>
              </a:rPr>
              <a:t>人工智能</a:t>
            </a:r>
            <a:r>
              <a:rPr lang="zh-CN" altLang="en-US" b="1" dirty="0">
                <a:solidFill>
                  <a:schemeClr val="accent2"/>
                </a:solidFill>
                <a:latin typeface="黑体" panose="02010609060101010101" pitchFamily="49" charset="-122"/>
                <a:ea typeface="黑体" panose="02010609060101010101" pitchFamily="49" charset="-122"/>
              </a:rPr>
              <a:t>研究的基本内容</a:t>
            </a:r>
          </a:p>
        </p:txBody>
      </p:sp>
      <p:sp>
        <p:nvSpPr>
          <p:cNvPr id="34819" name="Rectangle 3"/>
          <p:cNvSpPr>
            <a:spLocks noGrp="1"/>
          </p:cNvSpPr>
          <p:nvPr>
            <p:ph sz="half" idx="1"/>
          </p:nvPr>
        </p:nvSpPr>
        <p:spPr>
          <a:xfrm>
            <a:off x="1403350" y="1557338"/>
            <a:ext cx="3810000" cy="4114800"/>
          </a:xfrm>
          <a:ln/>
        </p:spPr>
        <p:txBody>
          <a:bodyPr vert="horz" wrap="square" lIns="91440" tIns="45720" rIns="91440" bIns="45720" anchor="t"/>
          <a:lstStyle/>
          <a:p>
            <a:pPr lvl="1">
              <a:lnSpc>
                <a:spcPct val="150000"/>
              </a:lnSpc>
            </a:pPr>
            <a:r>
              <a:rPr lang="zh-CN" altLang="en-US" sz="2800" b="1" dirty="0">
                <a:latin typeface="幼圆" panose="02010509060101010101" pitchFamily="49" charset="-122"/>
                <a:ea typeface="幼圆" panose="02010509060101010101" pitchFamily="49" charset="-122"/>
              </a:rPr>
              <a:t>认知建模</a:t>
            </a:r>
            <a:endParaRPr lang="en-US" altLang="zh-CN" sz="2800" b="1" dirty="0">
              <a:latin typeface="幼圆" panose="02010509060101010101" pitchFamily="49" charset="-122"/>
              <a:ea typeface="幼圆" panose="02010509060101010101" pitchFamily="49" charset="-122"/>
            </a:endParaRPr>
          </a:p>
          <a:p>
            <a:pPr lvl="1">
              <a:lnSpc>
                <a:spcPct val="150000"/>
              </a:lnSpc>
            </a:pPr>
            <a:r>
              <a:rPr lang="zh-CN" altLang="en-US" sz="2800" b="1" dirty="0">
                <a:latin typeface="幼圆" panose="02010509060101010101" pitchFamily="49" charset="-122"/>
                <a:ea typeface="幼圆" panose="02010509060101010101" pitchFamily="49" charset="-122"/>
              </a:rPr>
              <a:t>知识表示</a:t>
            </a:r>
            <a:endParaRPr lang="en-US" altLang="zh-CN" sz="2800" b="1" dirty="0">
              <a:latin typeface="幼圆" panose="02010509060101010101" pitchFamily="49" charset="-122"/>
              <a:ea typeface="幼圆" panose="02010509060101010101" pitchFamily="49" charset="-122"/>
            </a:endParaRPr>
          </a:p>
          <a:p>
            <a:pPr lvl="1">
              <a:lnSpc>
                <a:spcPct val="150000"/>
              </a:lnSpc>
            </a:pPr>
            <a:r>
              <a:rPr lang="zh-CN" altLang="en-US" sz="2800" b="1" dirty="0">
                <a:latin typeface="幼圆" panose="02010509060101010101" pitchFamily="49" charset="-122"/>
                <a:ea typeface="幼圆" panose="02010509060101010101" pitchFamily="49" charset="-122"/>
              </a:rPr>
              <a:t>自动推理</a:t>
            </a:r>
          </a:p>
          <a:p>
            <a:pPr lvl="1">
              <a:lnSpc>
                <a:spcPct val="150000"/>
              </a:lnSpc>
            </a:pPr>
            <a:r>
              <a:rPr lang="zh-CN" altLang="en-US" sz="2800" b="1" dirty="0">
                <a:latin typeface="幼圆" panose="02010509060101010101" pitchFamily="49" charset="-122"/>
                <a:ea typeface="幼圆" panose="02010509060101010101" pitchFamily="49" charset="-122"/>
              </a:rPr>
              <a:t>机器学习</a:t>
            </a:r>
          </a:p>
          <a:p>
            <a:endParaRPr lang="zh-CN" altLang="en-US" sz="2000" dirty="0">
              <a:latin typeface="+mn-lt"/>
              <a:ea typeface="宋体" panose="02010600030101010101" pitchFamily="2" charset="-122"/>
              <a:cs typeface="+mn-cs"/>
            </a:endParaRPr>
          </a:p>
        </p:txBody>
      </p:sp>
      <p:sp>
        <p:nvSpPr>
          <p:cNvPr id="34820" name="日期占位符 1"/>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34822" name="灯片编号占位符 3"/>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23</a:t>
            </a:fld>
            <a:endParaRPr lang="zh-CN" altLang="en-US" sz="1400" dirty="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日期占位符 2"/>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12293" name="灯片编号占位符 4"/>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24</a:t>
            </a:fld>
            <a:endParaRPr lang="zh-CN" altLang="en-US" sz="1400" dirty="0">
              <a:ea typeface="宋体" panose="02010600030101010101" pitchFamily="2" charset="-122"/>
            </a:endParaRPr>
          </a:p>
        </p:txBody>
      </p:sp>
      <p:sp>
        <p:nvSpPr>
          <p:cNvPr id="12294" name="Rectangle 2"/>
          <p:cNvSpPr>
            <a:spLocks noGrp="1"/>
          </p:cNvSpPr>
          <p:nvPr>
            <p:ph type="title"/>
          </p:nvPr>
        </p:nvSpPr>
        <p:spPr>
          <a:ln/>
        </p:spPr>
        <p:txBody>
          <a:bodyPr vert="horz" wrap="square" lIns="91440" tIns="45720" rIns="91440" bIns="45720" anchor="ctr"/>
          <a:lstStyle/>
          <a:p>
            <a:pPr eaLnBrk="1" hangingPunct="1"/>
            <a:r>
              <a:rPr lang="zh-CN" altLang="en-US" b="1" dirty="0">
                <a:solidFill>
                  <a:srgbClr val="1C07B5"/>
                </a:solidFill>
                <a:latin typeface="黑体" panose="02010609060101010101" pitchFamily="49" charset="-122"/>
                <a:ea typeface="黑体" panose="02010609060101010101" pitchFamily="49" charset="-122"/>
              </a:rPr>
              <a:t>认    知</a:t>
            </a:r>
            <a:endParaRPr lang="zh-CN" altLang="zh-CN" b="1" dirty="0">
              <a:solidFill>
                <a:srgbClr val="1C07B5"/>
              </a:solidFill>
              <a:latin typeface="黑体" panose="02010609060101010101" pitchFamily="49" charset="-122"/>
              <a:ea typeface="黑体" panose="02010609060101010101" pitchFamily="49" charset="-122"/>
            </a:endParaRPr>
          </a:p>
        </p:txBody>
      </p:sp>
      <p:graphicFrame>
        <p:nvGraphicFramePr>
          <p:cNvPr id="12290" name="Object 3"/>
          <p:cNvGraphicFramePr>
            <a:graphicFrameLocks/>
          </p:cNvGraphicFramePr>
          <p:nvPr/>
        </p:nvGraphicFramePr>
        <p:xfrm>
          <a:off x="1520825" y="1397000"/>
          <a:ext cx="6096000" cy="4067175"/>
        </p:xfrm>
        <a:graphic>
          <a:graphicData uri="http://schemas.openxmlformats.org/presentationml/2006/ole">
            <mc:AlternateContent xmlns:mc="http://schemas.openxmlformats.org/markup-compatibility/2006">
              <mc:Choice xmlns:v="urn:schemas-microsoft-com:vml" Requires="v">
                <p:oleObj spid="_x0000_s56323" r:id="rId3" imgW="6095898" imgH="4069046" progId="MSGraph.Chart.8">
                  <p:embed/>
                </p:oleObj>
              </mc:Choice>
              <mc:Fallback>
                <p:oleObj r:id="rId3" imgW="6095898" imgH="4069046" progId="MSGraph.Chart.8">
                  <p:embed/>
                  <p:pic>
                    <p:nvPicPr>
                      <p:cNvPr id="0" name="Picture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0825" y="1397000"/>
                        <a:ext cx="609600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295" name="Rectangle 4"/>
          <p:cNvSpPr/>
          <p:nvPr/>
        </p:nvSpPr>
        <p:spPr>
          <a:xfrm>
            <a:off x="539750" y="1397000"/>
            <a:ext cx="8401050" cy="6103620"/>
          </a:xfrm>
          <a:prstGeom prst="rect">
            <a:avLst/>
          </a:prstGeom>
          <a:noFill/>
          <a:ln w="9525">
            <a:noFill/>
          </a:ln>
        </p:spPr>
        <p:txBody>
          <a:bodyPr wrap="square">
            <a:spAutoFit/>
          </a:bodyPr>
          <a:lstStyle/>
          <a:p>
            <a:pPr lvl="0" eaLnBrk="1" hangingPunct="1">
              <a:lnSpc>
                <a:spcPts val="3500"/>
              </a:lnSpc>
            </a:pPr>
            <a:r>
              <a:rPr lang="zh-CN" altLang="en-US" sz="2000" dirty="0">
                <a:latin typeface="宋体" panose="02010600030101010101" pitchFamily="2" charset="-122"/>
                <a:ea typeface="宋体" panose="02010600030101010101" pitchFamily="2" charset="-122"/>
              </a:rPr>
              <a:t>    </a:t>
            </a:r>
            <a:r>
              <a:rPr lang="zh-CN" altLang="en-US" dirty="0">
                <a:latin typeface="幼圆" panose="02010509060101010101" pitchFamily="49" charset="-122"/>
                <a:ea typeface="幼圆" panose="02010509060101010101" pitchFamily="49" charset="-122"/>
              </a:rPr>
              <a:t>认知是和情感、动机、意志等相对的理智或认识过程。</a:t>
            </a:r>
          </a:p>
          <a:p>
            <a:pPr lvl="0" eaLnBrk="1" hangingPunct="1">
              <a:lnSpc>
                <a:spcPts val="3500"/>
              </a:lnSpc>
            </a:pPr>
            <a:r>
              <a:rPr lang="zh-CN" altLang="en-US" dirty="0">
                <a:latin typeface="幼圆" panose="02010509060101010101" pitchFamily="49" charset="-122"/>
                <a:ea typeface="幼圆" panose="02010509060101010101" pitchFamily="49" charset="-122"/>
              </a:rPr>
              <a:t>   美国心理学家</a:t>
            </a:r>
            <a:r>
              <a:rPr lang="en-US" altLang="zh-CN" dirty="0">
                <a:latin typeface="幼圆" panose="02010509060101010101" pitchFamily="49" charset="-122"/>
                <a:ea typeface="幼圆" panose="02010509060101010101" pitchFamily="49" charset="-122"/>
              </a:rPr>
              <a:t>Houston</a:t>
            </a:r>
            <a:r>
              <a:rPr lang="zh-CN" altLang="en-US" dirty="0">
                <a:latin typeface="幼圆" panose="02010509060101010101" pitchFamily="49" charset="-122"/>
                <a:ea typeface="幼圆" panose="02010509060101010101" pitchFamily="49" charset="-122"/>
              </a:rPr>
              <a:t>等人将对“认知”的看法归纳为如下五种主要类型：</a:t>
            </a:r>
          </a:p>
          <a:p>
            <a:pPr lvl="0" eaLnBrk="1" hangingPunct="1">
              <a:lnSpc>
                <a:spcPts val="3500"/>
              </a:lnSpc>
            </a:pPr>
            <a:r>
              <a:rPr lang="zh-CN" altLang="en-US" dirty="0">
                <a:latin typeface="幼圆" panose="02010509060101010101" pitchFamily="49" charset="-122"/>
                <a:ea typeface="幼圆" panose="02010509060101010101" pitchFamily="49" charset="-122"/>
              </a:rPr>
              <a:t>    (1) 认知是信息的处理过程；</a:t>
            </a:r>
          </a:p>
          <a:p>
            <a:pPr lvl="0" eaLnBrk="1" hangingPunct="1">
              <a:lnSpc>
                <a:spcPts val="3500"/>
              </a:lnSpc>
            </a:pPr>
            <a:r>
              <a:rPr lang="zh-CN" altLang="en-US" dirty="0">
                <a:latin typeface="幼圆" panose="02010509060101010101" pitchFamily="49" charset="-122"/>
                <a:ea typeface="幼圆" panose="02010509060101010101" pitchFamily="49" charset="-122"/>
              </a:rPr>
              <a:t>    (2) 认知是心理上的符号运算；</a:t>
            </a:r>
          </a:p>
          <a:p>
            <a:pPr lvl="0" eaLnBrk="1" hangingPunct="1">
              <a:lnSpc>
                <a:spcPts val="3500"/>
              </a:lnSpc>
            </a:pPr>
            <a:r>
              <a:rPr lang="zh-CN" altLang="en-US" dirty="0">
                <a:latin typeface="幼圆" panose="02010509060101010101" pitchFamily="49" charset="-122"/>
                <a:ea typeface="幼圆" panose="02010509060101010101" pitchFamily="49" charset="-122"/>
              </a:rPr>
              <a:t>    (3) 认知是问题求解；</a:t>
            </a:r>
          </a:p>
          <a:p>
            <a:pPr lvl="0" eaLnBrk="1" hangingPunct="1">
              <a:lnSpc>
                <a:spcPts val="3500"/>
              </a:lnSpc>
            </a:pPr>
            <a:r>
              <a:rPr lang="zh-CN" altLang="en-US" dirty="0">
                <a:latin typeface="幼圆" panose="02010509060101010101" pitchFamily="49" charset="-122"/>
                <a:ea typeface="幼圆" panose="02010509060101010101" pitchFamily="49" charset="-122"/>
              </a:rPr>
              <a:t>    (4) 认知是思维；</a:t>
            </a:r>
          </a:p>
          <a:p>
            <a:pPr lvl="0" eaLnBrk="1" hangingPunct="1">
              <a:lnSpc>
                <a:spcPts val="3500"/>
              </a:lnSpc>
            </a:pPr>
            <a:r>
              <a:rPr lang="zh-CN" altLang="en-US" dirty="0">
                <a:latin typeface="幼圆" panose="02010509060101010101" pitchFamily="49" charset="-122"/>
                <a:ea typeface="幼圆" panose="02010509060101010101" pitchFamily="49" charset="-122"/>
              </a:rPr>
              <a:t>    (5) 认知是一组相关的活动，如知觉、记忆、思维、判断、推理、问题求解、学习、想象、概念形成、语言使用等。</a:t>
            </a:r>
          </a:p>
          <a:p>
            <a:pPr lvl="0" eaLnBrk="1" hangingPunct="1"/>
            <a:endParaRPr lang="zh-CN" altLang="en-US" sz="2000" dirty="0">
              <a:latin typeface="宋体" panose="02010600030101010101" pitchFamily="2" charset="-122"/>
              <a:ea typeface="宋体" panose="02010600030101010101" pitchFamily="2" charset="-122"/>
            </a:endParaRPr>
          </a:p>
          <a:p>
            <a:pPr lvl="0" eaLnBrk="1" hangingPunct="1"/>
            <a:r>
              <a:rPr lang="zh-CN" altLang="en-US" sz="2000" dirty="0">
                <a:latin typeface="宋体" panose="02010600030101010101" pitchFamily="2" charset="-122"/>
                <a:ea typeface="宋体" panose="02010600030101010101" pitchFamily="2" charset="-122"/>
              </a:rPr>
              <a:t>    </a:t>
            </a:r>
          </a:p>
          <a:p>
            <a:pPr lvl="0" algn="ctr"/>
            <a:endParaRPr lang="zh-CN" altLang="en-US" sz="3200" dirty="0">
              <a:solidFill>
                <a:schemeClr val="hlink"/>
              </a:solidFill>
              <a:latin typeface="隶书" panose="02010509060101010101" pitchFamily="49" charset="-122"/>
              <a:ea typeface="隶书" panose="02010509060101010101" pitchFamily="49" charset="-122"/>
            </a:endParaRPr>
          </a:p>
          <a:p>
            <a:pPr lvl="0"/>
            <a:endParaRPr lang="zh-CN" altLang="en-US" sz="6000" dirty="0">
              <a:latin typeface="隶书" panose="02010509060101010101" pitchFamily="49" charset="-122"/>
              <a:ea typeface="隶书" panose="02010509060101010101" pitchFamily="49" charset="-122"/>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日期占位符 2"/>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13317" name="灯片编号占位符 4"/>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25</a:t>
            </a:fld>
            <a:endParaRPr lang="zh-CN" altLang="en-US" sz="1400" dirty="0">
              <a:ea typeface="宋体" panose="02010600030101010101" pitchFamily="2" charset="-122"/>
            </a:endParaRPr>
          </a:p>
        </p:txBody>
      </p:sp>
      <p:sp>
        <p:nvSpPr>
          <p:cNvPr id="13318" name="Rectangle 2"/>
          <p:cNvSpPr>
            <a:spLocks noGrp="1"/>
          </p:cNvSpPr>
          <p:nvPr>
            <p:ph type="title"/>
          </p:nvPr>
        </p:nvSpPr>
        <p:spPr>
          <a:ln/>
        </p:spPr>
        <p:txBody>
          <a:bodyPr vert="horz" wrap="square" lIns="91440" tIns="45720" rIns="91440" bIns="45720" anchor="ctr"/>
          <a:lstStyle/>
          <a:p>
            <a:pPr eaLnBrk="1" hangingPunct="1"/>
            <a:r>
              <a:rPr lang="zh-CN" altLang="en-US" b="1" dirty="0">
                <a:solidFill>
                  <a:srgbClr val="1C07B5"/>
                </a:solidFill>
                <a:latin typeface="黑体" panose="02010609060101010101" pitchFamily="49" charset="-122"/>
                <a:ea typeface="黑体" panose="02010609060101010101" pitchFamily="49" charset="-122"/>
              </a:rPr>
              <a:t>认知建模</a:t>
            </a:r>
            <a:endParaRPr lang="zh-CN" altLang="zh-CN" b="1" dirty="0">
              <a:solidFill>
                <a:srgbClr val="1C07B5"/>
              </a:solidFill>
              <a:latin typeface="黑体" panose="02010609060101010101" pitchFamily="49" charset="-122"/>
              <a:ea typeface="黑体" panose="02010609060101010101" pitchFamily="49" charset="-122"/>
            </a:endParaRPr>
          </a:p>
        </p:txBody>
      </p:sp>
      <p:graphicFrame>
        <p:nvGraphicFramePr>
          <p:cNvPr id="13314" name="Object 3"/>
          <p:cNvGraphicFramePr>
            <a:graphicFrameLocks/>
          </p:cNvGraphicFramePr>
          <p:nvPr/>
        </p:nvGraphicFramePr>
        <p:xfrm>
          <a:off x="1520825" y="1397000"/>
          <a:ext cx="6096000" cy="4067175"/>
        </p:xfrm>
        <a:graphic>
          <a:graphicData uri="http://schemas.openxmlformats.org/presentationml/2006/ole">
            <mc:AlternateContent xmlns:mc="http://schemas.openxmlformats.org/markup-compatibility/2006">
              <mc:Choice xmlns:v="urn:schemas-microsoft-com:vml" Requires="v">
                <p:oleObj spid="_x0000_s63491" r:id="rId3" imgW="6095898" imgH="4069046" progId="MSGraph.Chart.8">
                  <p:embed/>
                </p:oleObj>
              </mc:Choice>
              <mc:Fallback>
                <p:oleObj r:id="rId3" imgW="6095898" imgH="4069046" progId="MSGraph.Chart.8">
                  <p:embed/>
                  <p:pic>
                    <p:nvPicPr>
                      <p:cNvPr id="0" name="Picture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0825" y="1397000"/>
                        <a:ext cx="609600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319" name="Rectangle 4"/>
          <p:cNvSpPr/>
          <p:nvPr/>
        </p:nvSpPr>
        <p:spPr>
          <a:xfrm>
            <a:off x="539750" y="1125538"/>
            <a:ext cx="8280400" cy="5262562"/>
          </a:xfrm>
          <a:prstGeom prst="rect">
            <a:avLst/>
          </a:prstGeom>
          <a:noFill/>
          <a:ln w="9525">
            <a:noFill/>
          </a:ln>
        </p:spPr>
        <p:txBody>
          <a:bodyPr>
            <a:spAutoFit/>
          </a:bodyPr>
          <a:lstStyle/>
          <a:p>
            <a:pPr lvl="0" eaLnBrk="1" hangingPunct="1">
              <a:lnSpc>
                <a:spcPts val="5000"/>
              </a:lnSpc>
            </a:pPr>
            <a:r>
              <a:rPr lang="zh-CN" altLang="en-US" sz="2800" dirty="0">
                <a:latin typeface="华文细黑" panose="02010600040101010101" pitchFamily="2" charset="-122"/>
                <a:ea typeface="华文细黑" panose="02010600040101010101" pitchFamily="2" charset="-122"/>
              </a:rPr>
              <a:t>    </a:t>
            </a:r>
            <a:r>
              <a:rPr lang="zh-CN" altLang="en-US" sz="2800" dirty="0">
                <a:latin typeface="幼圆" panose="02010509060101010101" pitchFamily="49" charset="-122"/>
                <a:ea typeface="幼圆" panose="02010509060101010101" pitchFamily="49" charset="-122"/>
              </a:rPr>
              <a:t>人类认知过程是非常复杂的，建立认知模型的技术常称为认知建模，目的是为了从某些方面探索和研究人的思维机制，特别是人的信息处理机制，同时也为设计相应的人工智能系统提供新的体系结构和技术方法。认知科学用计算机研究人的信息处理机制时表明，在计算机的输入和输出之间存在着由输入分类、符号运算、内容存储与检索、模式识别等方面组成的实在的信息处理过程。</a:t>
            </a:r>
            <a:endParaRPr lang="zh-CN" altLang="en-US" sz="6000" dirty="0">
              <a:latin typeface="幼圆" panose="02010509060101010101" pitchFamily="49" charset="-122"/>
              <a:ea typeface="幼圆" panose="02010509060101010101" pitchFamily="49" charset="-122"/>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日期占位符 2"/>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14341" name="灯片编号占位符 4"/>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26</a:t>
            </a:fld>
            <a:endParaRPr lang="zh-CN" altLang="en-US" sz="1400" dirty="0">
              <a:ea typeface="宋体" panose="02010600030101010101" pitchFamily="2" charset="-122"/>
            </a:endParaRPr>
          </a:p>
        </p:txBody>
      </p:sp>
      <p:sp>
        <p:nvSpPr>
          <p:cNvPr id="14342" name="Rectangle 2"/>
          <p:cNvSpPr>
            <a:spLocks noGrp="1"/>
          </p:cNvSpPr>
          <p:nvPr>
            <p:ph type="title"/>
          </p:nvPr>
        </p:nvSpPr>
        <p:spPr>
          <a:ln/>
        </p:spPr>
        <p:txBody>
          <a:bodyPr vert="horz" wrap="square" lIns="91440" tIns="45720" rIns="91440" bIns="45720" anchor="ctr"/>
          <a:lstStyle/>
          <a:p>
            <a:pPr eaLnBrk="1" hangingPunct="1"/>
            <a:r>
              <a:rPr lang="zh-CN" altLang="zh-CN" b="1" dirty="0">
                <a:solidFill>
                  <a:schemeClr val="accent2"/>
                </a:solidFill>
                <a:latin typeface="黑体" panose="02010609060101010101" pitchFamily="49" charset="-122"/>
                <a:ea typeface="黑体" panose="02010609060101010101" pitchFamily="49" charset="-122"/>
              </a:rPr>
              <a:t>知识表示</a:t>
            </a:r>
          </a:p>
        </p:txBody>
      </p:sp>
      <p:graphicFrame>
        <p:nvGraphicFramePr>
          <p:cNvPr id="14338" name="Object 3"/>
          <p:cNvGraphicFramePr>
            <a:graphicFrameLocks/>
          </p:cNvGraphicFramePr>
          <p:nvPr/>
        </p:nvGraphicFramePr>
        <p:xfrm>
          <a:off x="1520825" y="1397000"/>
          <a:ext cx="6096000" cy="4067175"/>
        </p:xfrm>
        <a:graphic>
          <a:graphicData uri="http://schemas.openxmlformats.org/presentationml/2006/ole">
            <mc:AlternateContent xmlns:mc="http://schemas.openxmlformats.org/markup-compatibility/2006">
              <mc:Choice xmlns:v="urn:schemas-microsoft-com:vml" Requires="v">
                <p:oleObj spid="_x0000_s64515" r:id="rId3" imgW="6095898" imgH="4069046" progId="MSGraph.Chart.8">
                  <p:embed/>
                </p:oleObj>
              </mc:Choice>
              <mc:Fallback>
                <p:oleObj r:id="rId3" imgW="6095898" imgH="4069046" progId="MSGraph.Chart.8">
                  <p:embed/>
                  <p:pic>
                    <p:nvPicPr>
                      <p:cNvPr id="0" name="Picture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0825" y="1397000"/>
                        <a:ext cx="609600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343" name="Rectangle 4"/>
          <p:cNvSpPr/>
          <p:nvPr/>
        </p:nvSpPr>
        <p:spPr>
          <a:xfrm>
            <a:off x="468313" y="1268413"/>
            <a:ext cx="8424862" cy="4968240"/>
          </a:xfrm>
          <a:prstGeom prst="rect">
            <a:avLst/>
          </a:prstGeom>
          <a:noFill/>
          <a:ln w="9525">
            <a:noFill/>
          </a:ln>
        </p:spPr>
        <p:txBody>
          <a:bodyPr>
            <a:spAutoFit/>
          </a:bodyPr>
          <a:lstStyle/>
          <a:p>
            <a:pPr lvl="0">
              <a:lnSpc>
                <a:spcPts val="3200"/>
              </a:lnSpc>
              <a:buClr>
                <a:srgbClr val="FF0000"/>
              </a:buClr>
            </a:pPr>
            <a:r>
              <a:rPr lang="en-US" altLang="zh-CN" dirty="0">
                <a:latin typeface="幼圆" panose="02010509060101010101" pitchFamily="49" charset="-122"/>
                <a:ea typeface="幼圆" panose="02010509060101010101" pitchFamily="49" charset="-122"/>
              </a:rPr>
              <a:t>   </a:t>
            </a:r>
            <a:r>
              <a:rPr lang="zh-CN" altLang="zh-CN" dirty="0">
                <a:latin typeface="幼圆" panose="02010509060101010101" pitchFamily="49" charset="-122"/>
                <a:ea typeface="幼圆" panose="02010509060101010101" pitchFamily="49" charset="-122"/>
              </a:rPr>
              <a:t>人类的智能活动过程主要是一个获得并运用知识的过程，知识是智能的基础。人们通过实践，认识到客观世界的规律性，经过加工整理、解释、挑选和改造而形成知识。为了使计算机具有智能，使它能模拟人类的智能行为，就必须使它具有适当形式表示的知识。知识表示是人工智能中一个十分重要的研究领域。</a:t>
            </a:r>
          </a:p>
          <a:p>
            <a:pPr lvl="0">
              <a:lnSpc>
                <a:spcPts val="3200"/>
              </a:lnSpc>
              <a:buClr>
                <a:srgbClr val="FF0000"/>
              </a:buClr>
            </a:pPr>
            <a:r>
              <a:rPr lang="en-US" altLang="zh-CN" dirty="0">
                <a:latin typeface="幼圆" panose="02010509060101010101" pitchFamily="49" charset="-122"/>
                <a:ea typeface="幼圆" panose="02010509060101010101" pitchFamily="49" charset="-122"/>
              </a:rPr>
              <a:t>    </a:t>
            </a:r>
            <a:r>
              <a:rPr lang="zh-CN" altLang="zh-CN" dirty="0">
                <a:latin typeface="幼圆" panose="02010509060101010101" pitchFamily="49" charset="-122"/>
                <a:ea typeface="幼圆" panose="02010509060101010101" pitchFamily="49" charset="-122"/>
              </a:rPr>
              <a:t>所谓知识表示实际上是对知识的一种描述，或者是一组约定，一种计算机可以接受的用于描述知识的数据结构。知识表示是研究机器表示知识的可行的、有效的、通用的原则和方法。知识表示问题一直是人工智能研究中最活跃的部分之一。目前，常用的知识表示方法有逻辑模式、产生式系统、框架、语义网络、状态空间、面向对象、连接主义等。</a:t>
            </a:r>
            <a:endParaRPr lang="en-US" altLang="zh-CN" dirty="0">
              <a:latin typeface="幼圆" panose="02010509060101010101" pitchFamily="49" charset="-122"/>
              <a:ea typeface="幼圆" panose="02010509060101010101" pitchFamily="49" charset="-122"/>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日期占位符 2"/>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15365" name="灯片编号占位符 4"/>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27</a:t>
            </a:fld>
            <a:endParaRPr lang="zh-CN" altLang="en-US" sz="1400" dirty="0">
              <a:ea typeface="宋体" panose="02010600030101010101" pitchFamily="2" charset="-122"/>
            </a:endParaRPr>
          </a:p>
        </p:txBody>
      </p:sp>
      <p:sp>
        <p:nvSpPr>
          <p:cNvPr id="15366" name="Rectangle 2"/>
          <p:cNvSpPr>
            <a:spLocks noGrp="1"/>
          </p:cNvSpPr>
          <p:nvPr>
            <p:ph type="title"/>
          </p:nvPr>
        </p:nvSpPr>
        <p:spPr>
          <a:ln/>
        </p:spPr>
        <p:txBody>
          <a:bodyPr vert="horz" wrap="square" lIns="91440" tIns="45720" rIns="91440" bIns="45720" anchor="ctr"/>
          <a:lstStyle/>
          <a:p>
            <a:pPr eaLnBrk="1" hangingPunct="1"/>
            <a:r>
              <a:rPr lang="zh-CN" altLang="en-US" b="1" dirty="0">
                <a:solidFill>
                  <a:srgbClr val="1C07B5"/>
                </a:solidFill>
                <a:latin typeface="黑体" panose="02010609060101010101" pitchFamily="49" charset="-122"/>
                <a:ea typeface="黑体" panose="02010609060101010101" pitchFamily="49" charset="-122"/>
              </a:rPr>
              <a:t>自动推理</a:t>
            </a:r>
            <a:endParaRPr lang="zh-CN" altLang="zh-CN" b="1" dirty="0">
              <a:solidFill>
                <a:srgbClr val="1C07B5"/>
              </a:solidFill>
              <a:latin typeface="黑体" panose="02010609060101010101" pitchFamily="49" charset="-122"/>
              <a:ea typeface="黑体" panose="02010609060101010101" pitchFamily="49" charset="-122"/>
            </a:endParaRPr>
          </a:p>
        </p:txBody>
      </p:sp>
      <p:graphicFrame>
        <p:nvGraphicFramePr>
          <p:cNvPr id="15362" name="Object 3"/>
          <p:cNvGraphicFramePr>
            <a:graphicFrameLocks/>
          </p:cNvGraphicFramePr>
          <p:nvPr/>
        </p:nvGraphicFramePr>
        <p:xfrm>
          <a:off x="1547813" y="1246188"/>
          <a:ext cx="6096000" cy="4067175"/>
        </p:xfrm>
        <a:graphic>
          <a:graphicData uri="http://schemas.openxmlformats.org/presentationml/2006/ole">
            <mc:AlternateContent xmlns:mc="http://schemas.openxmlformats.org/markup-compatibility/2006">
              <mc:Choice xmlns:v="urn:schemas-microsoft-com:vml" Requires="v">
                <p:oleObj spid="_x0000_s65539" r:id="rId3" imgW="6095898" imgH="4069046" progId="MSGraph.Chart.8">
                  <p:embed/>
                </p:oleObj>
              </mc:Choice>
              <mc:Fallback>
                <p:oleObj r:id="rId3" imgW="6095898" imgH="4069046" progId="MSGraph.Chart.8">
                  <p:embed/>
                  <p:pic>
                    <p:nvPicPr>
                      <p:cNvPr id="0" name="Picture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246188"/>
                        <a:ext cx="609600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367" name="Rectangle 4"/>
          <p:cNvSpPr/>
          <p:nvPr/>
        </p:nvSpPr>
        <p:spPr>
          <a:xfrm>
            <a:off x="468313" y="2209800"/>
            <a:ext cx="7991475" cy="2057400"/>
          </a:xfrm>
          <a:prstGeom prst="rect">
            <a:avLst/>
          </a:prstGeom>
          <a:noFill/>
          <a:ln w="9525">
            <a:noFill/>
          </a:ln>
        </p:spPr>
        <p:txBody>
          <a:bodyPr>
            <a:spAutoFit/>
          </a:bodyPr>
          <a:lstStyle/>
          <a:p>
            <a:pPr lvl="0" algn="just">
              <a:lnSpc>
                <a:spcPct val="140000"/>
              </a:lnSpc>
            </a:pPr>
            <a:r>
              <a:rPr lang="zh-CN" altLang="en-US" sz="3200" dirty="0">
                <a:latin typeface="黑体" panose="02010609060101010101" pitchFamily="49" charset="-122"/>
                <a:ea typeface="黑体" panose="02010609060101010101" pitchFamily="49" charset="-122"/>
              </a:rPr>
              <a:t>   </a:t>
            </a:r>
            <a:r>
              <a:rPr lang="zh-CN" altLang="en-US" sz="3200" dirty="0">
                <a:latin typeface="幼圆" panose="02010509060101010101" pitchFamily="49" charset="-122"/>
                <a:ea typeface="幼圆" panose="02010509060101010101" pitchFamily="49" charset="-122"/>
              </a:rPr>
              <a:t>演绎推理(</a:t>
            </a:r>
            <a:r>
              <a:rPr lang="en-US" altLang="zh-CN" sz="3200" dirty="0">
                <a:latin typeface="幼圆" panose="02010509060101010101" pitchFamily="49" charset="-122"/>
                <a:ea typeface="幼圆" panose="02010509060101010101" pitchFamily="49" charset="-122"/>
              </a:rPr>
              <a:t>deductive reasoning)</a:t>
            </a:r>
          </a:p>
          <a:p>
            <a:pPr lvl="0" algn="just">
              <a:lnSpc>
                <a:spcPct val="140000"/>
              </a:lnSpc>
            </a:pPr>
            <a:r>
              <a:rPr lang="zh-CN" altLang="en-US" sz="3200" dirty="0">
                <a:latin typeface="幼圆" panose="02010509060101010101" pitchFamily="49" charset="-122"/>
                <a:ea typeface="幼圆" panose="02010509060101010101" pitchFamily="49" charset="-122"/>
              </a:rPr>
              <a:t>   归纳推理(</a:t>
            </a:r>
            <a:r>
              <a:rPr lang="en-US" altLang="zh-CN" sz="3200" dirty="0">
                <a:latin typeface="幼圆" panose="02010509060101010101" pitchFamily="49" charset="-122"/>
                <a:ea typeface="幼圆" panose="02010509060101010101" pitchFamily="49" charset="-122"/>
              </a:rPr>
              <a:t>inductive reasoning)</a:t>
            </a:r>
          </a:p>
          <a:p>
            <a:pPr lvl="0" algn="just">
              <a:lnSpc>
                <a:spcPct val="140000"/>
              </a:lnSpc>
            </a:pPr>
            <a:r>
              <a:rPr lang="zh-CN" altLang="en-US" sz="3200" dirty="0">
                <a:latin typeface="幼圆" panose="02010509060101010101" pitchFamily="49" charset="-122"/>
                <a:ea typeface="幼圆" panose="02010509060101010101" pitchFamily="49" charset="-122"/>
              </a:rPr>
              <a:t>   反绎推理(</a:t>
            </a:r>
            <a:r>
              <a:rPr lang="en-US" altLang="zh-CN" sz="3200" dirty="0">
                <a:latin typeface="幼圆" panose="02010509060101010101" pitchFamily="49" charset="-122"/>
                <a:ea typeface="幼圆" panose="02010509060101010101" pitchFamily="49" charset="-122"/>
              </a:rPr>
              <a:t>abductive reasoning) </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日期占位符 2"/>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16389" name="灯片编号占位符 4"/>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28</a:t>
            </a:fld>
            <a:endParaRPr lang="zh-CN" altLang="en-US" sz="1400" dirty="0">
              <a:ea typeface="宋体" panose="02010600030101010101" pitchFamily="2" charset="-122"/>
            </a:endParaRPr>
          </a:p>
        </p:txBody>
      </p:sp>
      <p:sp>
        <p:nvSpPr>
          <p:cNvPr id="16390" name="Rectangle 2"/>
          <p:cNvSpPr>
            <a:spLocks noGrp="1"/>
          </p:cNvSpPr>
          <p:nvPr>
            <p:ph type="title"/>
          </p:nvPr>
        </p:nvSpPr>
        <p:spPr>
          <a:ln/>
        </p:spPr>
        <p:txBody>
          <a:bodyPr vert="horz" wrap="square" lIns="91440" tIns="45720" rIns="91440" bIns="45720" anchor="ctr"/>
          <a:lstStyle/>
          <a:p>
            <a:pPr eaLnBrk="1" hangingPunct="1"/>
            <a:r>
              <a:rPr lang="zh-CN" altLang="en-US" b="1" dirty="0">
                <a:solidFill>
                  <a:srgbClr val="1C07B5"/>
                </a:solidFill>
                <a:latin typeface="黑体" panose="02010609060101010101" pitchFamily="49" charset="-122"/>
                <a:ea typeface="黑体" panose="02010609060101010101" pitchFamily="49" charset="-122"/>
              </a:rPr>
              <a:t>自动推理</a:t>
            </a:r>
            <a:endParaRPr lang="zh-CN" altLang="zh-CN" b="1" dirty="0">
              <a:solidFill>
                <a:srgbClr val="1C07B5"/>
              </a:solidFill>
              <a:latin typeface="黑体" panose="02010609060101010101" pitchFamily="49" charset="-122"/>
              <a:ea typeface="黑体" panose="02010609060101010101" pitchFamily="49" charset="-122"/>
            </a:endParaRPr>
          </a:p>
        </p:txBody>
      </p:sp>
      <p:graphicFrame>
        <p:nvGraphicFramePr>
          <p:cNvPr id="16386" name="Object 3"/>
          <p:cNvGraphicFramePr>
            <a:graphicFrameLocks/>
          </p:cNvGraphicFramePr>
          <p:nvPr/>
        </p:nvGraphicFramePr>
        <p:xfrm>
          <a:off x="1520825" y="1397000"/>
          <a:ext cx="6096000" cy="4067175"/>
        </p:xfrm>
        <a:graphic>
          <a:graphicData uri="http://schemas.openxmlformats.org/presentationml/2006/ole">
            <mc:AlternateContent xmlns:mc="http://schemas.openxmlformats.org/markup-compatibility/2006">
              <mc:Choice xmlns:v="urn:schemas-microsoft-com:vml" Requires="v">
                <p:oleObj spid="_x0000_s66563" r:id="rId3" imgW="6095898" imgH="4069046" progId="MSGraph.Chart.8">
                  <p:embed/>
                </p:oleObj>
              </mc:Choice>
              <mc:Fallback>
                <p:oleObj r:id="rId3" imgW="6095898" imgH="4069046" progId="MSGraph.Chart.8">
                  <p:embed/>
                  <p:pic>
                    <p:nvPicPr>
                      <p:cNvPr id="0" name="Picture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0825" y="1397000"/>
                        <a:ext cx="609600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6391" name="Rectangle 4"/>
          <p:cNvSpPr/>
          <p:nvPr/>
        </p:nvSpPr>
        <p:spPr>
          <a:xfrm>
            <a:off x="611188" y="1600200"/>
            <a:ext cx="7993062" cy="3711575"/>
          </a:xfrm>
          <a:prstGeom prst="rect">
            <a:avLst/>
          </a:prstGeom>
          <a:noFill/>
          <a:ln w="9525">
            <a:noFill/>
          </a:ln>
        </p:spPr>
        <p:txBody>
          <a:bodyPr>
            <a:spAutoFit/>
          </a:bodyPr>
          <a:lstStyle/>
          <a:p>
            <a:pPr lvl="0" algn="just">
              <a:lnSpc>
                <a:spcPct val="140000"/>
              </a:lnSpc>
            </a:pPr>
            <a:r>
              <a:rPr lang="zh-CN" altLang="en-US" sz="2800" dirty="0">
                <a:latin typeface="幼圆" panose="02010509060101010101" pitchFamily="49" charset="-122"/>
                <a:ea typeface="幼圆" panose="02010509060101010101" pitchFamily="49" charset="-122"/>
              </a:rPr>
              <a:t>从一个或几个已知的判断(前提)逻辑地推论出一个新的判断(结论)的思维形式称为推理,  这是事物的客观联系在意识中的反映。人解决问题就是利用以往的知识,  通过推理得出结论。自动推理的理论和技术是程序推导、程序正确性证明、专家系统、智能机器人等研究领域的重要基础。</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日期占位符 2"/>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17413" name="灯片编号占位符 4"/>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29</a:t>
            </a:fld>
            <a:endParaRPr lang="zh-CN" altLang="en-US" sz="1400" dirty="0">
              <a:ea typeface="宋体" panose="02010600030101010101" pitchFamily="2" charset="-122"/>
            </a:endParaRPr>
          </a:p>
        </p:txBody>
      </p:sp>
      <p:sp>
        <p:nvSpPr>
          <p:cNvPr id="33797"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400" b="1" i="0" u="none" strike="noStrike" kern="0" cap="none" spc="0" normalizeH="0" baseline="0" noProof="0" dirty="0" smtClean="0">
                <a:ln>
                  <a:noFill/>
                </a:ln>
                <a:solidFill>
                  <a:schemeClr val="accent6"/>
                </a:solidFill>
                <a:effectLst/>
                <a:uLnTx/>
                <a:uFillTx/>
                <a:latin typeface="Times New Roman" panose="02020603050405020304" pitchFamily="18" charset="0"/>
                <a:ea typeface="黑体" panose="02010609060101010101" pitchFamily="49" charset="-122"/>
                <a:cs typeface="+mj-cs"/>
              </a:rPr>
              <a:t>正向推理</a:t>
            </a:r>
            <a:endParaRPr kumimoji="0" lang="zh-CN" altLang="zh-CN" sz="4400" b="1" i="0" u="none" strike="noStrike" kern="0" cap="none" spc="0" normalizeH="0" baseline="0" noProof="0" dirty="0" smtClean="0">
              <a:ln>
                <a:noFill/>
              </a:ln>
              <a:solidFill>
                <a:schemeClr val="accent6"/>
              </a:solidFill>
              <a:effectLst/>
              <a:uLnTx/>
              <a:uFillTx/>
              <a:latin typeface="华文新魏" panose="02010800040101010101" pitchFamily="2" charset="-122"/>
              <a:ea typeface="华文新魏" panose="02010800040101010101" pitchFamily="2" charset="-122"/>
              <a:cs typeface="+mj-cs"/>
            </a:endParaRPr>
          </a:p>
        </p:txBody>
      </p:sp>
      <p:graphicFrame>
        <p:nvGraphicFramePr>
          <p:cNvPr id="17410" name="Object 3"/>
          <p:cNvGraphicFramePr>
            <a:graphicFrameLocks/>
          </p:cNvGraphicFramePr>
          <p:nvPr/>
        </p:nvGraphicFramePr>
        <p:xfrm>
          <a:off x="1520825" y="1397000"/>
          <a:ext cx="6096000" cy="4067175"/>
        </p:xfrm>
        <a:graphic>
          <a:graphicData uri="http://schemas.openxmlformats.org/presentationml/2006/ole">
            <mc:AlternateContent xmlns:mc="http://schemas.openxmlformats.org/markup-compatibility/2006">
              <mc:Choice xmlns:v="urn:schemas-microsoft-com:vml" Requires="v">
                <p:oleObj spid="_x0000_s67587" r:id="rId3" imgW="6095898" imgH="4069046" progId="MSGraph.Chart.8">
                  <p:embed/>
                </p:oleObj>
              </mc:Choice>
              <mc:Fallback>
                <p:oleObj r:id="rId3" imgW="6095898" imgH="4069046" progId="MSGraph.Chart.8">
                  <p:embed/>
                  <p:pic>
                    <p:nvPicPr>
                      <p:cNvPr id="0" name="Picture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0825" y="1397000"/>
                        <a:ext cx="609600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3799" name="Rectangle 4"/>
          <p:cNvSpPr>
            <a:spLocks noChangeArrowheads="1"/>
          </p:cNvSpPr>
          <p:nvPr/>
        </p:nvSpPr>
        <p:spPr bwMode="auto">
          <a:xfrm>
            <a:off x="827088" y="1484313"/>
            <a:ext cx="7921625" cy="1557338"/>
          </a:xfrm>
          <a:prstGeom prst="rect">
            <a:avLst/>
          </a:prstGeom>
          <a:noFill/>
          <a:ln>
            <a:noFill/>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457200" marR="0" lvl="0" indent="-457200" algn="l" defTabSz="914400" rtl="0" eaLnBrk="0" fontAlgn="base" latinLnBrk="0" hangingPunct="0">
              <a:lnSpc>
                <a:spcPts val="4000"/>
              </a:lnSpc>
              <a:spcBef>
                <a:spcPct val="0"/>
              </a:spcBef>
              <a:spcAft>
                <a:spcPct val="0"/>
              </a:spcAft>
              <a:buClr>
                <a:schemeClr val="accent6"/>
              </a:buClr>
              <a:buSzTx/>
              <a:buFont typeface="Wingdings" panose="05000000000000000000" pitchFamily="2" charset="2"/>
              <a:buChar char="n"/>
              <a:defRPr/>
            </a:pPr>
            <a:r>
              <a:rPr kumimoji="1" lang="zh-CN" altLang="en-US" sz="28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正向推理又叫向前推理、数据驱动的推理，</a:t>
            </a:r>
          </a:p>
          <a:p>
            <a:pPr marL="0" marR="0" lvl="0" indent="0" algn="l" defTabSz="914400" rtl="0" eaLnBrk="1" fontAlgn="base" latinLnBrk="0" hangingPunct="1">
              <a:lnSpc>
                <a:spcPts val="4000"/>
              </a:lnSpc>
              <a:spcBef>
                <a:spcPct val="0"/>
              </a:spcBef>
              <a:spcAft>
                <a:spcPct val="0"/>
              </a:spcAft>
              <a:buClrTx/>
              <a:buSzTx/>
              <a:buFontTx/>
              <a:buNone/>
              <a:defRPr/>
            </a:pPr>
            <a:r>
              <a:rPr kumimoji="1" lang="zh-CN" altLang="en-US" sz="28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从已知的数据/条件/中间结论出发推导出新的结论</a:t>
            </a:r>
          </a:p>
        </p:txBody>
      </p:sp>
      <p:sp>
        <p:nvSpPr>
          <p:cNvPr id="17416" name="Rectangle 5"/>
          <p:cNvSpPr/>
          <p:nvPr/>
        </p:nvSpPr>
        <p:spPr>
          <a:xfrm>
            <a:off x="2743200" y="3644900"/>
            <a:ext cx="3657600" cy="2057400"/>
          </a:xfrm>
          <a:prstGeom prst="rect">
            <a:avLst/>
          </a:prstGeom>
          <a:solidFill>
            <a:srgbClr val="DDDDDD"/>
          </a:solidFill>
          <a:ln w="9525" cap="flat" cmpd="sng">
            <a:solidFill>
              <a:schemeClr val="tx1"/>
            </a:solidFill>
            <a:prstDash val="solid"/>
            <a:miter/>
            <a:headEnd type="none" w="med" len="med"/>
            <a:tailEnd type="none" w="med" len="med"/>
          </a:ln>
        </p:spPr>
        <p:txBody>
          <a:bodyPr wrap="none" anchor="ctr"/>
          <a:lstStyle/>
          <a:p>
            <a:pPr lvl="0" eaLnBrk="1" hangingPunct="1"/>
            <a:r>
              <a:rPr lang="zh-CN" altLang="en-US" dirty="0">
                <a:latin typeface="Times New Roman" panose="02020603050405020304" pitchFamily="18" charset="0"/>
                <a:ea typeface="宋体" panose="02010600030101010101" pitchFamily="2" charset="-122"/>
                <a:sym typeface="Wingdings" panose="05000000000000000000" pitchFamily="2" charset="2"/>
              </a:rPr>
              <a:t>1.  </a:t>
            </a:r>
            <a:r>
              <a:rPr lang="en-US" altLang="zh-CN" i="1" dirty="0">
                <a:latin typeface="Times New Roman" panose="02020603050405020304" pitchFamily="18" charset="0"/>
                <a:ea typeface="宋体" panose="02010600030101010101" pitchFamily="2" charset="-122"/>
                <a:sym typeface="Wingdings" panose="05000000000000000000" pitchFamily="2" charset="2"/>
              </a:rPr>
              <a:t>A </a:t>
            </a:r>
            <a:r>
              <a:rPr lang="en-US" altLang="zh-CN" dirty="0">
                <a:latin typeface="Times New Roman" panose="02020603050405020304" pitchFamily="18" charset="0"/>
                <a:ea typeface="宋体" panose="02010600030101010101" pitchFamily="2" charset="-122"/>
                <a:sym typeface="Wingdings" panose="05000000000000000000" pitchFamily="2" charset="2"/>
              </a:rPr>
              <a:t>  G1</a:t>
            </a:r>
          </a:p>
          <a:p>
            <a:pPr lvl="0" eaLnBrk="1" hangingPunct="1"/>
            <a:r>
              <a:rPr lang="en-US" altLang="zh-CN" dirty="0">
                <a:latin typeface="Times New Roman" panose="02020603050405020304" pitchFamily="18" charset="0"/>
                <a:ea typeface="宋体" panose="02010600030101010101" pitchFamily="2" charset="-122"/>
                <a:sym typeface="Wingdings" panose="05000000000000000000" pitchFamily="2" charset="2"/>
              </a:rPr>
              <a:t>2.  </a:t>
            </a:r>
            <a:r>
              <a:rPr lang="en-US" altLang="zh-CN" i="1" dirty="0">
                <a:latin typeface="Times New Roman" panose="02020603050405020304" pitchFamily="18" charset="0"/>
                <a:ea typeface="宋体" panose="02010600030101010101" pitchFamily="2" charset="-122"/>
                <a:sym typeface="Wingdings" panose="05000000000000000000" pitchFamily="2" charset="2"/>
              </a:rPr>
              <a:t>A</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Times New Roman" panose="02020603050405020304" pitchFamily="18" charset="0"/>
                <a:ea typeface="宋体" panose="02010600030101010101" pitchFamily="2" charset="-122"/>
                <a:sym typeface="Wingdings" panose="05000000000000000000" pitchFamily="2" charset="2"/>
              </a:rPr>
              <a:t> G1</a:t>
            </a:r>
          </a:p>
          <a:p>
            <a:pPr lvl="0" eaLnBrk="1" hangingPunct="1"/>
            <a:r>
              <a:rPr lang="en-US" altLang="zh-CN" dirty="0">
                <a:latin typeface="Times New Roman" panose="02020603050405020304" pitchFamily="18" charset="0"/>
                <a:ea typeface="宋体" panose="02010600030101010101" pitchFamily="2" charset="-122"/>
                <a:sym typeface="Wingdings" panose="05000000000000000000" pitchFamily="2" charset="2"/>
              </a:rPr>
              <a:t>3.  </a:t>
            </a:r>
            <a:r>
              <a:rPr lang="en-US" altLang="zh-CN" i="1" dirty="0">
                <a:latin typeface="Times New Roman" panose="02020603050405020304" pitchFamily="18" charset="0"/>
                <a:ea typeface="宋体" panose="02010600030101010101" pitchFamily="2" charset="-122"/>
                <a:sym typeface="Wingdings" panose="05000000000000000000" pitchFamily="2" charset="2"/>
              </a:rPr>
              <a:t>B  </a:t>
            </a:r>
            <a:r>
              <a:rPr lang="en-US" altLang="zh-CN" dirty="0">
                <a:latin typeface="Times New Roman" panose="02020603050405020304" pitchFamily="18" charset="0"/>
                <a:ea typeface="宋体" panose="02010600030101010101" pitchFamily="2" charset="-122"/>
                <a:sym typeface="Wingdings" panose="05000000000000000000" pitchFamily="2" charset="2"/>
              </a:rPr>
              <a:t> G2</a:t>
            </a:r>
          </a:p>
          <a:p>
            <a:pPr lvl="0" eaLnBrk="1" hangingPunct="1"/>
            <a:r>
              <a:rPr lang="en-US" altLang="zh-CN" dirty="0">
                <a:latin typeface="Times New Roman" panose="02020603050405020304" pitchFamily="18" charset="0"/>
                <a:ea typeface="宋体" panose="02010600030101010101" pitchFamily="2" charset="-122"/>
                <a:sym typeface="Wingdings" panose="05000000000000000000" pitchFamily="2" charset="2"/>
              </a:rPr>
              <a:t>4.  </a:t>
            </a:r>
            <a:r>
              <a:rPr lang="en-US" altLang="zh-CN" i="1" dirty="0">
                <a:latin typeface="Times New Roman" panose="02020603050405020304" pitchFamily="18" charset="0"/>
                <a:ea typeface="宋体" panose="02010600030101010101" pitchFamily="2" charset="-122"/>
                <a:sym typeface="Wingdings" panose="05000000000000000000" pitchFamily="2" charset="2"/>
              </a:rPr>
              <a:t>B</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dirty="0">
                <a:latin typeface="Times New Roman" panose="02020603050405020304" pitchFamily="18" charset="0"/>
                <a:ea typeface="宋体" panose="02010600030101010101" pitchFamily="2" charset="-122"/>
                <a:sym typeface="Wingdings" panose="05000000000000000000" pitchFamily="2" charset="2"/>
              </a:rPr>
              <a:t>  G2</a:t>
            </a:r>
            <a:endParaRPr lang="en-US" altLang="zh-CN" dirty="0">
              <a:latin typeface="Times New Roman" panose="02020603050405020304" pitchFamily="18" charset="0"/>
              <a:ea typeface="宋体" panose="02010600030101010101" pitchFamily="2" charset="-122"/>
            </a:endParaRPr>
          </a:p>
          <a:p>
            <a:pPr lvl="0" eaLnBrk="1" hangingPunct="1"/>
            <a:r>
              <a:rPr lang="en-US" altLang="zh-CN" dirty="0">
                <a:latin typeface="Times New Roman" panose="02020603050405020304" pitchFamily="18" charset="0"/>
                <a:ea typeface="宋体" panose="02010600030101010101" pitchFamily="2" charset="-122"/>
              </a:rPr>
              <a:t>5.  G1  &amp;  G2  </a:t>
            </a:r>
            <a:r>
              <a:rPr lang="en-US" altLang="zh-CN" dirty="0">
                <a:latin typeface="Times New Roman" panose="02020603050405020304" pitchFamily="18" charset="0"/>
                <a:ea typeface="宋体" panose="02010600030101010101" pitchFamily="2" charset="-122"/>
                <a:sym typeface="Wingdings" panose="05000000000000000000" pitchFamily="2" charset="2"/>
              </a:rPr>
              <a:t> G</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24580" name="灯片编号占位符 5"/>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3</a:t>
            </a:fld>
            <a:endParaRPr lang="zh-CN" altLang="en-US" sz="1400" dirty="0">
              <a:ea typeface="宋体" panose="02010600030101010101" pitchFamily="2" charset="-122"/>
            </a:endParaRPr>
          </a:p>
        </p:txBody>
      </p:sp>
      <p:sp>
        <p:nvSpPr>
          <p:cNvPr id="24581" name="Rectangle 2"/>
          <p:cNvSpPr>
            <a:spLocks noGrp="1"/>
          </p:cNvSpPr>
          <p:nvPr>
            <p:ph type="title"/>
          </p:nvPr>
        </p:nvSpPr>
        <p:spPr>
          <a:xfrm>
            <a:off x="609600" y="0"/>
            <a:ext cx="7772400" cy="1143000"/>
          </a:xfrm>
          <a:ln/>
        </p:spPr>
        <p:txBody>
          <a:bodyPr vert="horz" wrap="square" lIns="91440" tIns="45720" rIns="91440" bIns="45720" anchor="ctr"/>
          <a:lstStyle/>
          <a:p>
            <a:r>
              <a:rPr lang="zh-CN" altLang="en-US" b="1" dirty="0">
                <a:solidFill>
                  <a:schemeClr val="accent2"/>
                </a:solidFill>
                <a:latin typeface="黑体" panose="02010609060101010101" pitchFamily="49" charset="-122"/>
                <a:ea typeface="黑体" panose="02010609060101010101" pitchFamily="49" charset="-122"/>
              </a:rPr>
              <a:t>内容提要</a:t>
            </a:r>
            <a:endParaRPr lang="en-US" altLang="zh-CN" b="1" dirty="0">
              <a:solidFill>
                <a:schemeClr val="accent2"/>
              </a:solidFill>
              <a:latin typeface="黑体" panose="02010609060101010101" pitchFamily="49" charset="-122"/>
              <a:ea typeface="黑体" panose="02010609060101010101" pitchFamily="49" charset="-122"/>
            </a:endParaRPr>
          </a:p>
        </p:txBody>
      </p:sp>
      <p:sp>
        <p:nvSpPr>
          <p:cNvPr id="24582" name="Rectangle 3"/>
          <p:cNvSpPr>
            <a:spLocks noGrp="1"/>
          </p:cNvSpPr>
          <p:nvPr>
            <p:ph idx="1"/>
          </p:nvPr>
        </p:nvSpPr>
        <p:spPr>
          <a:xfrm>
            <a:off x="1428750" y="1285875"/>
            <a:ext cx="6337300" cy="4114800"/>
          </a:xfrm>
          <a:ln/>
        </p:spPr>
        <p:txBody>
          <a:bodyPr vert="horz" wrap="square" lIns="91440" tIns="45720" rIns="91440" bIns="45720" anchor="t"/>
          <a:lstStyle/>
          <a:p>
            <a:pPr>
              <a:lnSpc>
                <a:spcPts val="5000"/>
              </a:lnSpc>
              <a:spcBef>
                <a:spcPct val="0"/>
              </a:spcBef>
              <a:buNone/>
            </a:pPr>
            <a:r>
              <a:rPr lang="en-US" altLang="zh-CN" sz="2800" b="1" dirty="0">
                <a:latin typeface="幼圆" panose="02010509060101010101" pitchFamily="49" charset="-122"/>
                <a:ea typeface="幼圆" panose="02010509060101010101" pitchFamily="49" charset="-122"/>
              </a:rPr>
              <a:t>1.1 </a:t>
            </a:r>
            <a:r>
              <a:rPr lang="zh-CN" altLang="en-US" sz="2800" b="1" dirty="0">
                <a:solidFill>
                  <a:srgbClr val="FF0000"/>
                </a:solidFill>
                <a:latin typeface="幼圆" panose="02010509060101010101" pitchFamily="49" charset="-122"/>
                <a:ea typeface="幼圆" panose="02010509060101010101" pitchFamily="49" charset="-122"/>
              </a:rPr>
              <a:t>什么是人工智能</a:t>
            </a:r>
          </a:p>
          <a:p>
            <a:pPr>
              <a:lnSpc>
                <a:spcPts val="5000"/>
              </a:lnSpc>
              <a:spcBef>
                <a:spcPct val="0"/>
              </a:spcBef>
              <a:buNone/>
            </a:pPr>
            <a:r>
              <a:rPr lang="en-US" altLang="zh-CN" sz="2800" b="1" dirty="0">
                <a:latin typeface="幼圆" panose="02010509060101010101" pitchFamily="49" charset="-122"/>
                <a:ea typeface="幼圆" panose="02010509060101010101" pitchFamily="49" charset="-122"/>
              </a:rPr>
              <a:t>1.2 </a:t>
            </a:r>
            <a:r>
              <a:rPr lang="zh-CN" altLang="en-US" sz="2800" b="1" dirty="0">
                <a:latin typeface="幼圆" panose="02010509060101010101" pitchFamily="49" charset="-122"/>
                <a:ea typeface="幼圆" panose="02010509060101010101" pitchFamily="49" charset="-122"/>
              </a:rPr>
              <a:t>人工智能的起源与发展历史</a:t>
            </a:r>
          </a:p>
          <a:p>
            <a:pPr>
              <a:lnSpc>
                <a:spcPts val="5000"/>
              </a:lnSpc>
              <a:spcBef>
                <a:spcPct val="0"/>
              </a:spcBef>
              <a:buNone/>
            </a:pPr>
            <a:r>
              <a:rPr lang="en-US" altLang="zh-CN" sz="2800" b="1" dirty="0">
                <a:latin typeface="幼圆" panose="02010509060101010101" pitchFamily="49" charset="-122"/>
                <a:ea typeface="幼圆" panose="02010509060101010101" pitchFamily="49" charset="-122"/>
              </a:rPr>
              <a:t>1.3 </a:t>
            </a:r>
            <a:r>
              <a:rPr lang="zh-CN" altLang="en-US" sz="2800" b="1" dirty="0">
                <a:latin typeface="幼圆" panose="02010509060101010101" pitchFamily="49" charset="-122"/>
                <a:ea typeface="幼圆" panose="02010509060101010101" pitchFamily="49" charset="-122"/>
              </a:rPr>
              <a:t>人工智能研究的基本内容</a:t>
            </a:r>
          </a:p>
          <a:p>
            <a:pPr>
              <a:lnSpc>
                <a:spcPts val="5000"/>
              </a:lnSpc>
              <a:spcBef>
                <a:spcPct val="0"/>
              </a:spcBef>
              <a:buNone/>
            </a:pPr>
            <a:r>
              <a:rPr lang="en-US" altLang="zh-CN" sz="2800" b="1" dirty="0">
                <a:latin typeface="幼圆" panose="02010509060101010101" pitchFamily="49" charset="-122"/>
                <a:ea typeface="幼圆" panose="02010509060101010101" pitchFamily="49" charset="-122"/>
              </a:rPr>
              <a:t>1.4 </a:t>
            </a:r>
            <a:r>
              <a:rPr lang="zh-CN" altLang="en-US" sz="2800" b="1" dirty="0">
                <a:latin typeface="幼圆" panose="02010509060101010101" pitchFamily="49" charset="-122"/>
                <a:ea typeface="幼圆" panose="02010509060101010101" pitchFamily="49" charset="-122"/>
              </a:rPr>
              <a:t>人工智能研究的主要学派</a:t>
            </a:r>
          </a:p>
          <a:p>
            <a:pPr>
              <a:lnSpc>
                <a:spcPts val="5000"/>
              </a:lnSpc>
              <a:spcBef>
                <a:spcPct val="0"/>
              </a:spcBef>
              <a:buNone/>
            </a:pPr>
            <a:r>
              <a:rPr lang="en-US" altLang="zh-CN" sz="2800" b="1" dirty="0">
                <a:latin typeface="幼圆" panose="02010509060101010101" pitchFamily="49" charset="-122"/>
                <a:ea typeface="幼圆" panose="02010509060101010101" pitchFamily="49" charset="-122"/>
              </a:rPr>
              <a:t>1.5 </a:t>
            </a:r>
            <a:r>
              <a:rPr lang="zh-CN" altLang="en-US" sz="2800" b="1" dirty="0">
                <a:latin typeface="幼圆" panose="02010509060101010101" pitchFamily="49" charset="-122"/>
                <a:ea typeface="幼圆" panose="02010509060101010101" pitchFamily="49" charset="-122"/>
              </a:rPr>
              <a:t>人工智能的应用</a:t>
            </a:r>
            <a:endParaRPr lang="en-US" altLang="zh-CN" sz="2800" b="1" dirty="0">
              <a:latin typeface="幼圆" panose="02010509060101010101" pitchFamily="49" charset="-122"/>
              <a:ea typeface="幼圆" panose="02010509060101010101" pitchFamily="49" charset="-122"/>
            </a:endParaRPr>
          </a:p>
          <a:p>
            <a:pPr>
              <a:lnSpc>
                <a:spcPts val="5000"/>
              </a:lnSpc>
              <a:spcBef>
                <a:spcPct val="0"/>
              </a:spcBef>
              <a:buNone/>
            </a:pPr>
            <a:r>
              <a:rPr lang="en-US" altLang="zh-CN" sz="2800" b="1" dirty="0">
                <a:latin typeface="幼圆" panose="02010509060101010101" pitchFamily="49" charset="-122"/>
                <a:ea typeface="幼圆" panose="02010509060101010101" pitchFamily="49" charset="-122"/>
              </a:rPr>
              <a:t>1.6 </a:t>
            </a:r>
            <a:r>
              <a:rPr lang="zh-CN" altLang="en-US" sz="2800" b="1" dirty="0">
                <a:latin typeface="幼圆" panose="02010509060101010101" pitchFamily="49" charset="-122"/>
                <a:ea typeface="幼圆" panose="02010509060101010101" pitchFamily="49" charset="-122"/>
              </a:rPr>
              <a:t>小结和展望</a:t>
            </a:r>
          </a:p>
          <a:p>
            <a:endParaRPr lang="zh-CN" altLang="zh-CN" sz="3600" dirty="0">
              <a:ea typeface="宋体" panose="02010600030101010101" pitchFamily="2" charset="-122"/>
            </a:endParaRPr>
          </a:p>
          <a:p>
            <a:pPr>
              <a:lnSpc>
                <a:spcPct val="80000"/>
              </a:lnSpc>
              <a:buNone/>
            </a:pPr>
            <a:endParaRPr lang="en-US" altLang="zh-CN" sz="2000" b="1" dirty="0">
              <a:latin typeface="隶书" panose="02010509060101010101" pitchFamily="49" charset="-122"/>
              <a:ea typeface="隶书" panose="020105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日期占位符 2"/>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18437" name="灯片编号占位符 4"/>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30</a:t>
            </a:fld>
            <a:endParaRPr lang="zh-CN" altLang="en-US" sz="1400" dirty="0">
              <a:ea typeface="宋体" panose="02010600030101010101" pitchFamily="2" charset="-122"/>
            </a:endParaRPr>
          </a:p>
        </p:txBody>
      </p:sp>
      <p:sp>
        <p:nvSpPr>
          <p:cNvPr id="34821"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400" b="1" i="0" u="none" strike="noStrike" kern="0" cap="none" spc="0" normalizeH="0" baseline="0" noProof="0" dirty="0" smtClean="0">
                <a:ln>
                  <a:noFill/>
                </a:ln>
                <a:solidFill>
                  <a:schemeClr val="accent6"/>
                </a:solidFill>
                <a:effectLst/>
                <a:uLnTx/>
                <a:uFillTx/>
                <a:latin typeface="Times New Roman" panose="02020603050405020304" pitchFamily="18" charset="0"/>
                <a:ea typeface="黑体" panose="02010609060101010101" pitchFamily="49" charset="-122"/>
                <a:cs typeface="+mj-cs"/>
              </a:rPr>
              <a:t>反向推理</a:t>
            </a:r>
            <a:endParaRPr kumimoji="0" lang="zh-CN" altLang="zh-CN" sz="4400" b="1" i="0" u="none" strike="noStrike" kern="0" cap="none" spc="0" normalizeH="0" baseline="0" noProof="0" dirty="0" smtClean="0">
              <a:ln>
                <a:noFill/>
              </a:ln>
              <a:solidFill>
                <a:schemeClr val="accent6"/>
              </a:solidFill>
              <a:effectLst/>
              <a:uLnTx/>
              <a:uFillTx/>
              <a:latin typeface="华文新魏" panose="02010800040101010101" pitchFamily="2" charset="-122"/>
              <a:ea typeface="华文新魏" panose="02010800040101010101" pitchFamily="2" charset="-122"/>
              <a:cs typeface="+mj-cs"/>
            </a:endParaRPr>
          </a:p>
        </p:txBody>
      </p:sp>
      <p:graphicFrame>
        <p:nvGraphicFramePr>
          <p:cNvPr id="18434" name="Object 3"/>
          <p:cNvGraphicFramePr>
            <a:graphicFrameLocks/>
          </p:cNvGraphicFramePr>
          <p:nvPr/>
        </p:nvGraphicFramePr>
        <p:xfrm>
          <a:off x="1520825" y="1397000"/>
          <a:ext cx="6096000" cy="4067175"/>
        </p:xfrm>
        <a:graphic>
          <a:graphicData uri="http://schemas.openxmlformats.org/presentationml/2006/ole">
            <mc:AlternateContent xmlns:mc="http://schemas.openxmlformats.org/markup-compatibility/2006">
              <mc:Choice xmlns:v="urn:schemas-microsoft-com:vml" Requires="v">
                <p:oleObj spid="_x0000_s68611" r:id="rId3" imgW="6095898" imgH="4069046" progId="MSGraph.Chart.8">
                  <p:embed/>
                </p:oleObj>
              </mc:Choice>
              <mc:Fallback>
                <p:oleObj r:id="rId3" imgW="6095898" imgH="4069046" progId="MSGraph.Chart.8">
                  <p:embed/>
                  <p:pic>
                    <p:nvPicPr>
                      <p:cNvPr id="0" name="Picture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0825" y="1397000"/>
                        <a:ext cx="609600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4823" name="Rectangle 4"/>
          <p:cNvSpPr>
            <a:spLocks noChangeArrowheads="1"/>
          </p:cNvSpPr>
          <p:nvPr/>
        </p:nvSpPr>
        <p:spPr bwMode="auto">
          <a:xfrm>
            <a:off x="709613" y="1484313"/>
            <a:ext cx="8066088" cy="2032000"/>
          </a:xfrm>
          <a:prstGeom prst="rect">
            <a:avLst/>
          </a:prstGeom>
          <a:noFill/>
          <a:ln>
            <a:noFill/>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457200" marR="0" lvl="0" indent="-457200" algn="l" defTabSz="914400" rtl="0" eaLnBrk="1" fontAlgn="base" latinLnBrk="0" hangingPunct="1">
              <a:lnSpc>
                <a:spcPct val="150000"/>
              </a:lnSpc>
              <a:spcBef>
                <a:spcPct val="0"/>
              </a:spcBef>
              <a:spcAft>
                <a:spcPct val="0"/>
              </a:spcAft>
              <a:buClr>
                <a:schemeClr val="accent6"/>
              </a:buClr>
              <a:buSzTx/>
              <a:buFont typeface="Wingdings" panose="05000000000000000000" pitchFamily="2" charset="2"/>
              <a:buChar char="n"/>
              <a:defRPr/>
            </a:pPr>
            <a:r>
              <a:rPr kumimoji="1" lang="zh-CN" altLang="en-US" sz="2800" b="0" i="0" u="none" strike="noStrike" kern="120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反向推理又叫向后推理、面向目标的推理，从结论（目标）出发推导结论（目标）的前提条件。</a:t>
            </a:r>
          </a:p>
        </p:txBody>
      </p:sp>
      <p:sp>
        <p:nvSpPr>
          <p:cNvPr id="18440" name="Rectangle 6"/>
          <p:cNvSpPr/>
          <p:nvPr/>
        </p:nvSpPr>
        <p:spPr>
          <a:xfrm>
            <a:off x="2524125" y="3860800"/>
            <a:ext cx="3657600" cy="2057400"/>
          </a:xfrm>
          <a:prstGeom prst="rect">
            <a:avLst/>
          </a:prstGeom>
          <a:solidFill>
            <a:srgbClr val="DDDDDD"/>
          </a:solidFill>
          <a:ln w="9525" cap="flat" cmpd="sng">
            <a:solidFill>
              <a:schemeClr val="tx1"/>
            </a:solidFill>
            <a:prstDash val="solid"/>
            <a:miter/>
            <a:headEnd type="none" w="med" len="med"/>
            <a:tailEnd type="none" w="med" len="med"/>
          </a:ln>
        </p:spPr>
        <p:txBody>
          <a:bodyPr wrap="none" anchor="ctr"/>
          <a:lstStyle/>
          <a:p>
            <a:pPr lvl="0" eaLnBrk="1" hangingPunct="1"/>
            <a:r>
              <a:rPr lang="zh-CN" altLang="en-US" dirty="0">
                <a:latin typeface="Times New Roman" panose="02020603050405020304" pitchFamily="18" charset="0"/>
                <a:ea typeface="宋体" panose="02010600030101010101" pitchFamily="2" charset="-122"/>
              </a:rPr>
              <a:t>1. </a:t>
            </a:r>
            <a:r>
              <a:rPr lang="en-US" altLang="zh-CN" dirty="0">
                <a:latin typeface="Times New Roman" panose="02020603050405020304" pitchFamily="18" charset="0"/>
                <a:ea typeface="宋体" panose="02010600030101010101" pitchFamily="2" charset="-122"/>
                <a:sym typeface="Wingdings" panose="05000000000000000000" pitchFamily="2" charset="2"/>
              </a:rPr>
              <a:t>G</a:t>
            </a:r>
            <a:r>
              <a:rPr lang="en-US" altLang="zh-CN"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sym typeface="Wingdings" panose="05000000000000000000" pitchFamily="2" charset="2"/>
              </a:rPr>
              <a:t></a:t>
            </a: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G1  &amp;  G2</a:t>
            </a:r>
            <a:endParaRPr lang="en-US" altLang="zh-CN" dirty="0">
              <a:latin typeface="Times New Roman" panose="02020603050405020304" pitchFamily="18" charset="0"/>
              <a:ea typeface="宋体" panose="02010600030101010101" pitchFamily="2" charset="-122"/>
              <a:sym typeface="Wingdings" panose="05000000000000000000" pitchFamily="2" charset="2"/>
            </a:endParaRPr>
          </a:p>
          <a:p>
            <a:pPr lvl="0" eaLnBrk="1" hangingPunct="1"/>
            <a:r>
              <a:rPr lang="en-US" altLang="zh-CN" dirty="0">
                <a:latin typeface="Times New Roman" panose="02020603050405020304" pitchFamily="18" charset="0"/>
                <a:ea typeface="宋体" panose="02010600030101010101" pitchFamily="2" charset="-122"/>
                <a:sym typeface="Wingdings" panose="05000000000000000000" pitchFamily="2" charset="2"/>
              </a:rPr>
              <a:t>2. G1  </a:t>
            </a:r>
            <a:r>
              <a:rPr lang="en-US" altLang="zh-CN" i="1" dirty="0">
                <a:latin typeface="Times New Roman" panose="02020603050405020304" pitchFamily="18" charset="0"/>
                <a:ea typeface="宋体" panose="02010600030101010101" pitchFamily="2" charset="-122"/>
                <a:sym typeface="Wingdings" panose="05000000000000000000" pitchFamily="2" charset="2"/>
              </a:rPr>
              <a:t>A </a:t>
            </a:r>
            <a:endParaRPr lang="en-US" altLang="zh-CN" dirty="0">
              <a:latin typeface="Times New Roman" panose="02020603050405020304" pitchFamily="18" charset="0"/>
              <a:ea typeface="宋体" panose="02010600030101010101" pitchFamily="2" charset="-122"/>
              <a:sym typeface="Wingdings" panose="05000000000000000000" pitchFamily="2" charset="2"/>
            </a:endParaRPr>
          </a:p>
          <a:p>
            <a:pPr lvl="0" eaLnBrk="1" hangingPunct="1"/>
            <a:r>
              <a:rPr lang="en-US" altLang="zh-CN" dirty="0">
                <a:latin typeface="Times New Roman" panose="02020603050405020304" pitchFamily="18" charset="0"/>
                <a:ea typeface="宋体" panose="02010600030101010101" pitchFamily="2" charset="-122"/>
                <a:sym typeface="Wingdings" panose="05000000000000000000" pitchFamily="2" charset="2"/>
              </a:rPr>
              <a:t>3. G1  </a:t>
            </a:r>
            <a:r>
              <a:rPr lang="en-US" altLang="zh-CN" i="1" dirty="0">
                <a:latin typeface="Times New Roman" panose="02020603050405020304" pitchFamily="18" charset="0"/>
                <a:ea typeface="宋体" panose="02010600030101010101" pitchFamily="2" charset="-122"/>
                <a:sym typeface="Wingdings" panose="05000000000000000000" pitchFamily="2" charset="2"/>
              </a:rPr>
              <a:t>A</a:t>
            </a:r>
            <a:r>
              <a:rPr lang="en-US" altLang="zh-CN" dirty="0">
                <a:latin typeface="Times New Roman" panose="02020603050405020304" pitchFamily="18" charset="0"/>
                <a:ea typeface="宋体" panose="02010600030101010101" pitchFamily="2" charset="-122"/>
                <a:sym typeface="Symbol" panose="05050102010706020507" pitchFamily="18" charset="2"/>
              </a:rPr>
              <a:t> </a:t>
            </a:r>
            <a:endParaRPr lang="en-US" altLang="zh-CN" dirty="0">
              <a:latin typeface="Times New Roman" panose="02020603050405020304" pitchFamily="18" charset="0"/>
              <a:ea typeface="宋体" panose="02010600030101010101" pitchFamily="2" charset="-122"/>
              <a:sym typeface="Wingdings" panose="05000000000000000000" pitchFamily="2" charset="2"/>
            </a:endParaRPr>
          </a:p>
          <a:p>
            <a:pPr lvl="0" eaLnBrk="1" hangingPunct="1"/>
            <a:r>
              <a:rPr lang="en-US" altLang="zh-CN" dirty="0">
                <a:latin typeface="Times New Roman" panose="02020603050405020304" pitchFamily="18" charset="0"/>
                <a:ea typeface="宋体" panose="02010600030101010101" pitchFamily="2" charset="-122"/>
                <a:sym typeface="Wingdings" panose="05000000000000000000" pitchFamily="2" charset="2"/>
              </a:rPr>
              <a:t>4. G2  </a:t>
            </a:r>
            <a:r>
              <a:rPr lang="en-US" altLang="zh-CN" i="1" dirty="0">
                <a:latin typeface="Times New Roman" panose="02020603050405020304" pitchFamily="18" charset="0"/>
                <a:ea typeface="宋体" panose="02010600030101010101" pitchFamily="2" charset="-122"/>
                <a:sym typeface="Wingdings" panose="05000000000000000000" pitchFamily="2" charset="2"/>
              </a:rPr>
              <a:t>B</a:t>
            </a:r>
            <a:endParaRPr lang="en-US" altLang="zh-CN" dirty="0">
              <a:latin typeface="Times New Roman" panose="02020603050405020304" pitchFamily="18" charset="0"/>
              <a:ea typeface="宋体" panose="02010600030101010101" pitchFamily="2" charset="-122"/>
              <a:sym typeface="Wingdings" panose="05000000000000000000" pitchFamily="2" charset="2"/>
            </a:endParaRPr>
          </a:p>
          <a:p>
            <a:pPr lvl="0" eaLnBrk="1" hangingPunct="1"/>
            <a:r>
              <a:rPr lang="en-US" altLang="zh-CN" dirty="0">
                <a:latin typeface="Times New Roman" panose="02020603050405020304" pitchFamily="18" charset="0"/>
                <a:ea typeface="宋体" panose="02010600030101010101" pitchFamily="2" charset="-122"/>
                <a:sym typeface="Wingdings" panose="05000000000000000000" pitchFamily="2" charset="2"/>
              </a:rPr>
              <a:t>5. G2  </a:t>
            </a:r>
            <a:r>
              <a:rPr lang="en-US" altLang="zh-CN" i="1" dirty="0">
                <a:latin typeface="Times New Roman" panose="02020603050405020304" pitchFamily="18" charset="0"/>
                <a:ea typeface="宋体" panose="02010600030101010101" pitchFamily="2" charset="-122"/>
                <a:sym typeface="Wingdings" panose="05000000000000000000" pitchFamily="2" charset="2"/>
              </a:rPr>
              <a:t>B</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dirty="0">
                <a:latin typeface="Times New Roman" panose="02020603050405020304" pitchFamily="18" charset="0"/>
                <a:ea typeface="宋体" panose="02010600030101010101" pitchFamily="2" charset="-122"/>
                <a:sym typeface="Wingdings" panose="05000000000000000000" pitchFamily="2" charset="2"/>
              </a:rPr>
              <a:t> </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日期占位符 2"/>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19461" name="灯片编号占位符 4"/>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31</a:t>
            </a:fld>
            <a:endParaRPr lang="zh-CN" altLang="en-US" sz="1400" dirty="0">
              <a:ea typeface="宋体" panose="02010600030101010101" pitchFamily="2" charset="-122"/>
            </a:endParaRPr>
          </a:p>
        </p:txBody>
      </p:sp>
      <p:sp>
        <p:nvSpPr>
          <p:cNvPr id="19462" name="Rectangle 2"/>
          <p:cNvSpPr>
            <a:spLocks noGrp="1"/>
          </p:cNvSpPr>
          <p:nvPr>
            <p:ph type="title"/>
          </p:nvPr>
        </p:nvSpPr>
        <p:spPr>
          <a:ln/>
        </p:spPr>
        <p:txBody>
          <a:bodyPr vert="horz" wrap="square" lIns="91440" tIns="45720" rIns="91440" bIns="45720" anchor="ctr"/>
          <a:lstStyle/>
          <a:p>
            <a:pPr eaLnBrk="1" hangingPunct="1"/>
            <a:r>
              <a:rPr lang="zh-CN" altLang="en-US" sz="4800" dirty="0">
                <a:solidFill>
                  <a:srgbClr val="1C07B5"/>
                </a:solidFill>
                <a:latin typeface="黑体" panose="02010609060101010101" pitchFamily="49" charset="-122"/>
                <a:ea typeface="黑体" panose="02010609060101010101" pitchFamily="49" charset="-122"/>
              </a:rPr>
              <a:t>机器学习</a:t>
            </a:r>
            <a:endParaRPr lang="zh-CN" altLang="zh-CN" sz="4800" dirty="0">
              <a:solidFill>
                <a:srgbClr val="1C07B5"/>
              </a:solidFill>
              <a:latin typeface="黑体" panose="02010609060101010101" pitchFamily="49" charset="-122"/>
              <a:ea typeface="黑体" panose="02010609060101010101" pitchFamily="49" charset="-122"/>
            </a:endParaRPr>
          </a:p>
        </p:txBody>
      </p:sp>
      <p:graphicFrame>
        <p:nvGraphicFramePr>
          <p:cNvPr id="19458" name="Object 3"/>
          <p:cNvGraphicFramePr>
            <a:graphicFrameLocks/>
          </p:cNvGraphicFramePr>
          <p:nvPr/>
        </p:nvGraphicFramePr>
        <p:xfrm>
          <a:off x="1520825" y="1397000"/>
          <a:ext cx="6096000" cy="4067175"/>
        </p:xfrm>
        <a:graphic>
          <a:graphicData uri="http://schemas.openxmlformats.org/presentationml/2006/ole">
            <mc:AlternateContent xmlns:mc="http://schemas.openxmlformats.org/markup-compatibility/2006">
              <mc:Choice xmlns:v="urn:schemas-microsoft-com:vml" Requires="v">
                <p:oleObj spid="_x0000_s69635" r:id="rId3" imgW="6095898" imgH="4069046" progId="MSGraph.Chart.8">
                  <p:embed/>
                </p:oleObj>
              </mc:Choice>
              <mc:Fallback>
                <p:oleObj r:id="rId3" imgW="6095898" imgH="4069046" progId="MSGraph.Chart.8">
                  <p:embed/>
                  <p:pic>
                    <p:nvPicPr>
                      <p:cNvPr id="0" name="Picture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0825" y="1397000"/>
                        <a:ext cx="609600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463" name="Rectangle 4"/>
          <p:cNvSpPr/>
          <p:nvPr/>
        </p:nvSpPr>
        <p:spPr>
          <a:xfrm>
            <a:off x="673100" y="1484313"/>
            <a:ext cx="8064500" cy="4438650"/>
          </a:xfrm>
          <a:prstGeom prst="rect">
            <a:avLst/>
          </a:prstGeom>
          <a:noFill/>
          <a:ln w="9525">
            <a:noFill/>
          </a:ln>
        </p:spPr>
        <p:txBody>
          <a:bodyPr>
            <a:spAutoFit/>
          </a:bodyPr>
          <a:lstStyle/>
          <a:p>
            <a:pPr lvl="0">
              <a:lnSpc>
                <a:spcPct val="150000"/>
              </a:lnSpc>
            </a:pPr>
            <a:r>
              <a:rPr lang="en-US" altLang="zh-CN" dirty="0">
                <a:latin typeface="幼圆" panose="02010509060101010101" pitchFamily="49" charset="-122"/>
                <a:ea typeface="幼圆" panose="02010509060101010101" pitchFamily="49" charset="-122"/>
              </a:rPr>
              <a:t>Simon</a:t>
            </a:r>
            <a:r>
              <a:rPr lang="zh-CN" altLang="en-US" dirty="0">
                <a:latin typeface="幼圆" panose="02010509060101010101" pitchFamily="49" charset="-122"/>
                <a:ea typeface="幼圆" panose="02010509060101010101" pitchFamily="49" charset="-122"/>
              </a:rPr>
              <a:t>对学习的定义是：“如果一个系统能够通过执行某种过程而改进它的性能，这就是学习”。这个说法的要点是：学习是一个过程，其二，学习是对一个系统而言，其三，学习改变系统性能。过程、系统与改变性能是学习的三个的要点。对上述说法，第一点是自然的。第二点中的系统则相当复杂，一般是指一台计算机，但是，也可以是计算系统，甚至包括人的人机计算系统。第三点则只强调“改进系统性能”，而未限制这种“改进”的方法。</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日期占位符 2"/>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20485" name="灯片编号占位符 4"/>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32</a:t>
            </a:fld>
            <a:endParaRPr lang="zh-CN" altLang="en-US" sz="1400" dirty="0">
              <a:ea typeface="宋体" panose="02010600030101010101" pitchFamily="2" charset="-122"/>
            </a:endParaRPr>
          </a:p>
        </p:txBody>
      </p:sp>
      <p:sp>
        <p:nvSpPr>
          <p:cNvPr id="20486" name="Rectangle 2"/>
          <p:cNvSpPr>
            <a:spLocks noGrp="1"/>
          </p:cNvSpPr>
          <p:nvPr>
            <p:ph type="title"/>
          </p:nvPr>
        </p:nvSpPr>
        <p:spPr>
          <a:ln/>
        </p:spPr>
        <p:txBody>
          <a:bodyPr vert="horz" wrap="square" lIns="91440" tIns="45720" rIns="91440" bIns="45720" anchor="ctr"/>
          <a:lstStyle/>
          <a:p>
            <a:pPr eaLnBrk="1" hangingPunct="1"/>
            <a:r>
              <a:rPr lang="zh-CN" altLang="en-US" b="1" dirty="0">
                <a:solidFill>
                  <a:srgbClr val="1C07B5"/>
                </a:solidFill>
                <a:latin typeface="黑体" panose="02010609060101010101" pitchFamily="49" charset="-122"/>
                <a:ea typeface="黑体" panose="02010609060101010101" pitchFamily="49" charset="-122"/>
              </a:rPr>
              <a:t>机器学习</a:t>
            </a:r>
            <a:endParaRPr lang="zh-CN" altLang="zh-CN" b="1" dirty="0">
              <a:solidFill>
                <a:srgbClr val="1C07B5"/>
              </a:solidFill>
              <a:latin typeface="黑体" panose="02010609060101010101" pitchFamily="49" charset="-122"/>
              <a:ea typeface="黑体" panose="02010609060101010101" pitchFamily="49" charset="-122"/>
            </a:endParaRPr>
          </a:p>
        </p:txBody>
      </p:sp>
      <p:graphicFrame>
        <p:nvGraphicFramePr>
          <p:cNvPr id="20482" name="Object 3"/>
          <p:cNvGraphicFramePr>
            <a:graphicFrameLocks/>
          </p:cNvGraphicFramePr>
          <p:nvPr/>
        </p:nvGraphicFramePr>
        <p:xfrm>
          <a:off x="1524000" y="1371600"/>
          <a:ext cx="6096000" cy="4067175"/>
        </p:xfrm>
        <a:graphic>
          <a:graphicData uri="http://schemas.openxmlformats.org/presentationml/2006/ole">
            <mc:AlternateContent xmlns:mc="http://schemas.openxmlformats.org/markup-compatibility/2006">
              <mc:Choice xmlns:v="urn:schemas-microsoft-com:vml" Requires="v">
                <p:oleObj spid="_x0000_s70659" r:id="rId3" imgW="6095898" imgH="4069046" progId="MSGraph.Chart.8">
                  <p:embed/>
                </p:oleObj>
              </mc:Choice>
              <mc:Fallback>
                <p:oleObj r:id="rId3" imgW="6095898" imgH="4069046" progId="MSGraph.Chart.8">
                  <p:embed/>
                  <p:pic>
                    <p:nvPicPr>
                      <p:cNvPr id="0" name="Picture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371600"/>
                        <a:ext cx="609600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0487" name="Group 19"/>
          <p:cNvGrpSpPr/>
          <p:nvPr/>
        </p:nvGrpSpPr>
        <p:grpSpPr>
          <a:xfrm>
            <a:off x="684213" y="4292600"/>
            <a:ext cx="7400925" cy="1755775"/>
            <a:chOff x="204" y="1780"/>
            <a:chExt cx="4980" cy="1106"/>
          </a:xfrm>
        </p:grpSpPr>
        <p:sp>
          <p:nvSpPr>
            <p:cNvPr id="20492" name="Text Box 4"/>
            <p:cNvSpPr txBox="1"/>
            <p:nvPr/>
          </p:nvSpPr>
          <p:spPr>
            <a:xfrm>
              <a:off x="2976" y="2592"/>
              <a:ext cx="438" cy="294"/>
            </a:xfrm>
            <a:prstGeom prst="rect">
              <a:avLst/>
            </a:prstGeom>
            <a:solidFill>
              <a:schemeClr val="bg1"/>
            </a:solidFill>
            <a:ln w="9525" cap="flat" cmpd="sng">
              <a:solidFill>
                <a:srgbClr val="FFFFFF"/>
              </a:solidFill>
              <a:prstDash val="solid"/>
              <a:miter/>
              <a:headEnd type="none" w="med" len="med"/>
              <a:tailEnd type="none" w="med" len="med"/>
            </a:ln>
          </p:spPr>
          <p:txBody>
            <a:bodyPr/>
            <a:lstStyle/>
            <a:p>
              <a:pPr lvl="0"/>
              <a:r>
                <a:rPr lang="zh-CN" altLang="en-US" sz="1800" dirty="0">
                  <a:solidFill>
                    <a:srgbClr val="003399"/>
                  </a:solidFill>
                  <a:latin typeface="宋体" panose="02010600030101010101" pitchFamily="2" charset="-122"/>
                  <a:ea typeface="宋体" panose="02010600030101010101" pitchFamily="2" charset="-122"/>
                </a:rPr>
                <a:t>反馈</a:t>
              </a:r>
              <a:endParaRPr lang="zh-CN" altLang="en-US" sz="1800" dirty="0">
                <a:solidFill>
                  <a:srgbClr val="003399"/>
                </a:solidFill>
                <a:latin typeface="Arial Unicode MS" panose="020B0604020202020204" pitchFamily="34" charset="-122"/>
                <a:ea typeface="宋体" panose="02010600030101010101" pitchFamily="2" charset="-122"/>
              </a:endParaRPr>
            </a:p>
            <a:p>
              <a:pPr lvl="0"/>
              <a:endParaRPr lang="zh-CN" altLang="en-US" sz="1800" dirty="0">
                <a:latin typeface="Times New Roman" panose="02020603050405020304" pitchFamily="18" charset="0"/>
                <a:ea typeface="宋体" panose="02010600030101010101" pitchFamily="2" charset="-122"/>
              </a:endParaRPr>
            </a:p>
          </p:txBody>
        </p:sp>
        <p:sp>
          <p:nvSpPr>
            <p:cNvPr id="20493" name="Oval 5"/>
            <p:cNvSpPr/>
            <p:nvPr/>
          </p:nvSpPr>
          <p:spPr>
            <a:xfrm>
              <a:off x="204" y="1780"/>
              <a:ext cx="830" cy="436"/>
            </a:xfrm>
            <a:prstGeom prst="ellipse">
              <a:avLst/>
            </a:prstGeom>
            <a:solidFill>
              <a:schemeClr val="accent1"/>
            </a:solidFill>
            <a:ln w="9525" cap="flat" cmpd="sng">
              <a:solidFill>
                <a:srgbClr val="000000"/>
              </a:solidFill>
              <a:prstDash val="solid"/>
              <a:headEnd type="none" w="med" len="med"/>
              <a:tailEnd type="none" w="med" len="med"/>
            </a:ln>
          </p:spPr>
          <p:txBody>
            <a:bodyPr lIns="0" tIns="0" rIns="0" bIns="0"/>
            <a:lstStyle/>
            <a:p>
              <a:pPr lvl="0"/>
              <a:r>
                <a:rPr lang="zh-CN" altLang="en-US" sz="2000" dirty="0">
                  <a:solidFill>
                    <a:srgbClr val="003399"/>
                  </a:solidFill>
                  <a:latin typeface="宋体" panose="02010600030101010101" pitchFamily="2" charset="-122"/>
                  <a:ea typeface="宋体" panose="02010600030101010101" pitchFamily="2" charset="-122"/>
                </a:rPr>
                <a:t>环境</a:t>
              </a:r>
              <a:endParaRPr lang="zh-CN" altLang="en-US" sz="2000" dirty="0">
                <a:solidFill>
                  <a:srgbClr val="003399"/>
                </a:solidFill>
                <a:latin typeface="Arial Unicode MS" panose="020B0604020202020204" pitchFamily="34" charset="-122"/>
                <a:ea typeface="宋体" panose="02010600030101010101" pitchFamily="2" charset="-122"/>
              </a:endParaRPr>
            </a:p>
            <a:p>
              <a:pPr lvl="0"/>
              <a:endParaRPr lang="zh-CN" altLang="en-US" sz="2000" dirty="0">
                <a:latin typeface="Times New Roman" panose="02020603050405020304" pitchFamily="18" charset="0"/>
                <a:ea typeface="宋体" panose="02010600030101010101" pitchFamily="2" charset="-122"/>
              </a:endParaRPr>
            </a:p>
          </p:txBody>
        </p:sp>
        <p:sp>
          <p:nvSpPr>
            <p:cNvPr id="20494" name="Rectangle 6"/>
            <p:cNvSpPr/>
            <p:nvPr/>
          </p:nvSpPr>
          <p:spPr>
            <a:xfrm>
              <a:off x="1508" y="1780"/>
              <a:ext cx="830" cy="436"/>
            </a:xfrm>
            <a:prstGeom prst="rect">
              <a:avLst/>
            </a:prstGeom>
            <a:solidFill>
              <a:schemeClr val="accent1"/>
            </a:solidFill>
            <a:ln w="9525" cap="flat" cmpd="sng">
              <a:solidFill>
                <a:srgbClr val="000000"/>
              </a:solidFill>
              <a:prstDash val="solid"/>
              <a:miter/>
              <a:headEnd type="none" w="med" len="med"/>
              <a:tailEnd type="none" w="med" len="med"/>
            </a:ln>
          </p:spPr>
          <p:txBody>
            <a:bodyPr/>
            <a:lstStyle/>
            <a:p>
              <a:pPr lvl="0"/>
              <a:r>
                <a:rPr lang="zh-CN" altLang="en-US" sz="2000" dirty="0">
                  <a:solidFill>
                    <a:srgbClr val="003399"/>
                  </a:solidFill>
                  <a:latin typeface="宋体" panose="02010600030101010101" pitchFamily="2" charset="-122"/>
                  <a:ea typeface="宋体" panose="02010600030101010101" pitchFamily="2" charset="-122"/>
                </a:rPr>
                <a:t>学习单元</a:t>
              </a:r>
              <a:endParaRPr lang="zh-CN" altLang="en-US" sz="2000" dirty="0">
                <a:solidFill>
                  <a:srgbClr val="003399"/>
                </a:solidFill>
                <a:latin typeface="Arial Unicode MS" panose="020B0604020202020204" pitchFamily="34" charset="-122"/>
                <a:ea typeface="宋体" panose="02010600030101010101" pitchFamily="2" charset="-122"/>
              </a:endParaRPr>
            </a:p>
            <a:p>
              <a:pPr lvl="0"/>
              <a:endParaRPr lang="zh-CN" altLang="en-US" sz="2000" dirty="0">
                <a:latin typeface="Times New Roman" panose="02020603050405020304" pitchFamily="18" charset="0"/>
                <a:ea typeface="宋体" panose="02010600030101010101" pitchFamily="2" charset="-122"/>
              </a:endParaRPr>
            </a:p>
          </p:txBody>
        </p:sp>
        <p:sp>
          <p:nvSpPr>
            <p:cNvPr id="20495" name="Oval 7"/>
            <p:cNvSpPr/>
            <p:nvPr/>
          </p:nvSpPr>
          <p:spPr>
            <a:xfrm>
              <a:off x="2931" y="1780"/>
              <a:ext cx="830" cy="436"/>
            </a:xfrm>
            <a:prstGeom prst="ellipse">
              <a:avLst/>
            </a:prstGeom>
            <a:solidFill>
              <a:schemeClr val="accent1"/>
            </a:solidFill>
            <a:ln w="9525" cap="flat" cmpd="sng">
              <a:solidFill>
                <a:srgbClr val="000000"/>
              </a:solidFill>
              <a:prstDash val="solid"/>
              <a:headEnd type="none" w="med" len="med"/>
              <a:tailEnd type="none" w="med" len="med"/>
            </a:ln>
          </p:spPr>
          <p:txBody>
            <a:bodyPr lIns="0" tIns="0" rIns="0" bIns="0"/>
            <a:lstStyle/>
            <a:p>
              <a:pPr lvl="0"/>
              <a:r>
                <a:rPr lang="zh-CN" altLang="en-US" sz="2000" dirty="0">
                  <a:solidFill>
                    <a:srgbClr val="003399"/>
                  </a:solidFill>
                  <a:latin typeface="宋体" panose="02010600030101010101" pitchFamily="2" charset="-122"/>
                  <a:ea typeface="宋体" panose="02010600030101010101" pitchFamily="2" charset="-122"/>
                </a:rPr>
                <a:t>知识库</a:t>
              </a:r>
              <a:endParaRPr lang="zh-CN" altLang="en-US" sz="2000" dirty="0">
                <a:solidFill>
                  <a:srgbClr val="003399"/>
                </a:solidFill>
                <a:latin typeface="Arial Unicode MS" panose="020B0604020202020204" pitchFamily="34" charset="-122"/>
                <a:ea typeface="宋体" panose="02010600030101010101" pitchFamily="2" charset="-122"/>
              </a:endParaRPr>
            </a:p>
            <a:p>
              <a:pPr lvl="0"/>
              <a:endParaRPr lang="zh-CN" altLang="en-US" sz="2000" dirty="0">
                <a:latin typeface="Times New Roman" panose="02020603050405020304" pitchFamily="18" charset="0"/>
                <a:ea typeface="宋体" panose="02010600030101010101" pitchFamily="2" charset="-122"/>
              </a:endParaRPr>
            </a:p>
          </p:txBody>
        </p:sp>
        <p:sp>
          <p:nvSpPr>
            <p:cNvPr id="20496" name="Rectangle 8"/>
            <p:cNvSpPr/>
            <p:nvPr/>
          </p:nvSpPr>
          <p:spPr>
            <a:xfrm>
              <a:off x="4354" y="1780"/>
              <a:ext cx="830" cy="436"/>
            </a:xfrm>
            <a:prstGeom prst="rect">
              <a:avLst/>
            </a:prstGeom>
            <a:solidFill>
              <a:schemeClr val="accent1"/>
            </a:solidFill>
            <a:ln w="9525" cap="flat" cmpd="sng">
              <a:solidFill>
                <a:srgbClr val="000000"/>
              </a:solidFill>
              <a:prstDash val="solid"/>
              <a:miter/>
              <a:headEnd type="none" w="med" len="med"/>
              <a:tailEnd type="none" w="med" len="med"/>
            </a:ln>
          </p:spPr>
          <p:txBody>
            <a:bodyPr/>
            <a:lstStyle/>
            <a:p>
              <a:pPr lvl="0"/>
              <a:r>
                <a:rPr lang="zh-CN" altLang="en-US" sz="2000" dirty="0">
                  <a:solidFill>
                    <a:srgbClr val="003399"/>
                  </a:solidFill>
                  <a:latin typeface="宋体" panose="02010600030101010101" pitchFamily="2" charset="-122"/>
                  <a:ea typeface="宋体" panose="02010600030101010101" pitchFamily="2" charset="-122"/>
                </a:rPr>
                <a:t>执行单元</a:t>
              </a:r>
              <a:endParaRPr lang="zh-CN" altLang="en-US" sz="2000" dirty="0">
                <a:solidFill>
                  <a:srgbClr val="003399"/>
                </a:solidFill>
                <a:latin typeface="Arial Unicode MS" panose="020B0604020202020204" pitchFamily="34" charset="-122"/>
                <a:ea typeface="宋体" panose="02010600030101010101" pitchFamily="2" charset="-122"/>
              </a:endParaRPr>
            </a:p>
            <a:p>
              <a:pPr lvl="0"/>
              <a:endParaRPr lang="zh-CN" altLang="en-US" sz="2000" dirty="0">
                <a:latin typeface="Times New Roman" panose="02020603050405020304" pitchFamily="18" charset="0"/>
                <a:ea typeface="宋体" panose="02010600030101010101" pitchFamily="2" charset="-122"/>
              </a:endParaRPr>
            </a:p>
          </p:txBody>
        </p:sp>
        <p:sp>
          <p:nvSpPr>
            <p:cNvPr id="20497" name="Line 9"/>
            <p:cNvSpPr/>
            <p:nvPr/>
          </p:nvSpPr>
          <p:spPr>
            <a:xfrm>
              <a:off x="1034" y="1998"/>
              <a:ext cx="474" cy="0"/>
            </a:xfrm>
            <a:prstGeom prst="line">
              <a:avLst/>
            </a:prstGeom>
            <a:ln w="9525" cap="flat" cmpd="sng">
              <a:solidFill>
                <a:srgbClr val="000000"/>
              </a:solidFill>
              <a:prstDash val="solid"/>
              <a:headEnd type="none" w="med" len="med"/>
              <a:tailEnd type="triangle" w="med" len="med"/>
            </a:ln>
          </p:spPr>
        </p:sp>
        <p:sp>
          <p:nvSpPr>
            <p:cNvPr id="20498" name="Line 10"/>
            <p:cNvSpPr/>
            <p:nvPr/>
          </p:nvSpPr>
          <p:spPr>
            <a:xfrm>
              <a:off x="2338" y="1998"/>
              <a:ext cx="593" cy="0"/>
            </a:xfrm>
            <a:prstGeom prst="line">
              <a:avLst/>
            </a:prstGeom>
            <a:ln w="9525" cap="flat" cmpd="sng">
              <a:solidFill>
                <a:srgbClr val="000000"/>
              </a:solidFill>
              <a:prstDash val="solid"/>
              <a:headEnd type="none" w="med" len="med"/>
              <a:tailEnd type="triangle" w="med" len="med"/>
            </a:ln>
          </p:spPr>
        </p:sp>
        <p:sp>
          <p:nvSpPr>
            <p:cNvPr id="20499" name="Line 11"/>
            <p:cNvSpPr/>
            <p:nvPr/>
          </p:nvSpPr>
          <p:spPr>
            <a:xfrm>
              <a:off x="3761" y="1998"/>
              <a:ext cx="593" cy="0"/>
            </a:xfrm>
            <a:prstGeom prst="line">
              <a:avLst/>
            </a:prstGeom>
            <a:ln w="9525" cap="flat" cmpd="sng">
              <a:solidFill>
                <a:srgbClr val="000000"/>
              </a:solidFill>
              <a:prstDash val="solid"/>
              <a:headEnd type="none" w="med" len="med"/>
              <a:tailEnd type="triangle" w="med" len="med"/>
            </a:ln>
          </p:spPr>
        </p:sp>
        <p:sp>
          <p:nvSpPr>
            <p:cNvPr id="20500" name="Line 12"/>
            <p:cNvSpPr/>
            <p:nvPr/>
          </p:nvSpPr>
          <p:spPr>
            <a:xfrm flipV="1">
              <a:off x="1983" y="2107"/>
              <a:ext cx="0" cy="764"/>
            </a:xfrm>
            <a:prstGeom prst="line">
              <a:avLst/>
            </a:prstGeom>
            <a:ln w="9525" cap="flat" cmpd="sng">
              <a:solidFill>
                <a:srgbClr val="000000"/>
              </a:solidFill>
              <a:prstDash val="solid"/>
              <a:headEnd type="none" w="med" len="med"/>
              <a:tailEnd type="triangle" w="med" len="med"/>
            </a:ln>
          </p:spPr>
        </p:sp>
        <p:sp>
          <p:nvSpPr>
            <p:cNvPr id="20501" name="Line 13"/>
            <p:cNvSpPr/>
            <p:nvPr/>
          </p:nvSpPr>
          <p:spPr>
            <a:xfrm>
              <a:off x="1983" y="2871"/>
              <a:ext cx="2490" cy="0"/>
            </a:xfrm>
            <a:prstGeom prst="line">
              <a:avLst/>
            </a:prstGeom>
            <a:ln w="9525" cap="flat" cmpd="sng">
              <a:solidFill>
                <a:srgbClr val="000000"/>
              </a:solidFill>
              <a:prstDash val="solid"/>
              <a:headEnd type="none" w="med" len="med"/>
              <a:tailEnd type="none" w="med" len="med"/>
            </a:ln>
          </p:spPr>
        </p:sp>
        <p:sp>
          <p:nvSpPr>
            <p:cNvPr id="20502" name="Line 14"/>
            <p:cNvSpPr/>
            <p:nvPr/>
          </p:nvSpPr>
          <p:spPr>
            <a:xfrm>
              <a:off x="4473" y="2871"/>
              <a:ext cx="237" cy="0"/>
            </a:xfrm>
            <a:prstGeom prst="line">
              <a:avLst/>
            </a:prstGeom>
            <a:ln w="9525" cap="flat" cmpd="sng">
              <a:solidFill>
                <a:srgbClr val="000000"/>
              </a:solidFill>
              <a:prstDash val="solid"/>
              <a:headEnd type="none" w="med" len="med"/>
              <a:tailEnd type="none" w="med" len="med"/>
            </a:ln>
          </p:spPr>
        </p:sp>
        <p:sp>
          <p:nvSpPr>
            <p:cNvPr id="20503" name="Line 15"/>
            <p:cNvSpPr/>
            <p:nvPr/>
          </p:nvSpPr>
          <p:spPr>
            <a:xfrm flipV="1">
              <a:off x="4710" y="2216"/>
              <a:ext cx="0" cy="655"/>
            </a:xfrm>
            <a:prstGeom prst="line">
              <a:avLst/>
            </a:prstGeom>
            <a:ln w="9525" cap="flat" cmpd="sng">
              <a:solidFill>
                <a:srgbClr val="000000"/>
              </a:solidFill>
              <a:prstDash val="solid"/>
              <a:headEnd type="none" w="med" len="med"/>
              <a:tailEnd type="none" w="med" len="med"/>
            </a:ln>
          </p:spPr>
        </p:sp>
      </p:grpSp>
      <p:sp>
        <p:nvSpPr>
          <p:cNvPr id="20488" name="Rectangle 16"/>
          <p:cNvSpPr/>
          <p:nvPr/>
        </p:nvSpPr>
        <p:spPr>
          <a:xfrm>
            <a:off x="0" y="2286000"/>
            <a:ext cx="4772025" cy="1536700"/>
          </a:xfrm>
          <a:prstGeom prst="rect">
            <a:avLst/>
          </a:prstGeom>
          <a:noFill/>
          <a:ln w="9525">
            <a:noFill/>
          </a:ln>
        </p:spPr>
        <p:txBody>
          <a:bodyPr>
            <a:spAutoFit/>
          </a:bodyPr>
          <a:lstStyle/>
          <a:p>
            <a:pPr lvl="0" eaLnBrk="1" hangingPunct="1">
              <a:buClr>
                <a:schemeClr val="tx1"/>
              </a:buClr>
            </a:pPr>
            <a:endParaRPr lang="zh-CN" altLang="en-US" sz="2800" dirty="0">
              <a:latin typeface="仿宋_GB2312" pitchFamily="49" charset="-122"/>
              <a:ea typeface="仿宋_GB2312" pitchFamily="49" charset="-122"/>
            </a:endParaRPr>
          </a:p>
        </p:txBody>
      </p:sp>
      <p:sp>
        <p:nvSpPr>
          <p:cNvPr id="20489" name="Rectangle 17"/>
          <p:cNvSpPr/>
          <p:nvPr/>
        </p:nvSpPr>
        <p:spPr>
          <a:xfrm>
            <a:off x="0" y="2286000"/>
            <a:ext cx="5000625" cy="639763"/>
          </a:xfrm>
          <a:prstGeom prst="rect">
            <a:avLst/>
          </a:prstGeom>
          <a:noFill/>
          <a:ln w="9525">
            <a:noFill/>
          </a:ln>
        </p:spPr>
        <p:txBody>
          <a:bodyPr>
            <a:spAutoFit/>
          </a:bodyPr>
          <a:lstStyle/>
          <a:p>
            <a:pPr lvl="0" algn="just"/>
            <a:r>
              <a:rPr lang="zh-CN" altLang="en-US" sz="1200" dirty="0">
                <a:solidFill>
                  <a:srgbClr val="003399"/>
                </a:solidFill>
                <a:latin typeface="Times New Roman" panose="02020603050405020304" pitchFamily="18" charset="0"/>
                <a:ea typeface="宋体" panose="02010600030101010101" pitchFamily="2" charset="-122"/>
              </a:rPr>
              <a:t> </a:t>
            </a:r>
            <a:endParaRPr lang="zh-CN" altLang="en-US" sz="1200" dirty="0">
              <a:solidFill>
                <a:srgbClr val="003399"/>
              </a:solidFill>
              <a:latin typeface="Arial Unicode MS" panose="020B0604020202020204" pitchFamily="34" charset="-122"/>
              <a:ea typeface="宋体" panose="02010600030101010101" pitchFamily="2" charset="-122"/>
            </a:endParaRPr>
          </a:p>
          <a:p>
            <a:pPr lvl="0"/>
            <a:endParaRPr lang="zh-CN" altLang="en-US" dirty="0">
              <a:latin typeface="Times New Roman" panose="02020603050405020304" pitchFamily="18" charset="0"/>
              <a:ea typeface="宋体" panose="02010600030101010101" pitchFamily="2" charset="-122"/>
            </a:endParaRPr>
          </a:p>
        </p:txBody>
      </p:sp>
      <p:sp>
        <p:nvSpPr>
          <p:cNvPr id="20490" name="Rectangle 18"/>
          <p:cNvSpPr/>
          <p:nvPr/>
        </p:nvSpPr>
        <p:spPr>
          <a:xfrm>
            <a:off x="0" y="3787775"/>
            <a:ext cx="9144000" cy="625475"/>
          </a:xfrm>
          <a:prstGeom prst="rect">
            <a:avLst/>
          </a:prstGeom>
          <a:noFill/>
          <a:ln w="9525">
            <a:noFill/>
          </a:ln>
        </p:spPr>
        <p:txBody>
          <a:bodyPr>
            <a:spAutoFit/>
          </a:bodyPr>
          <a:lstStyle/>
          <a:p>
            <a:pPr lvl="0"/>
            <a:r>
              <a:rPr lang="zh-CN" altLang="en-US" sz="1100" dirty="0">
                <a:latin typeface="Tahoma" panose="020B0604030504040204" pitchFamily="34" charset="0"/>
                <a:ea typeface="宋体" panose="02010600030101010101" pitchFamily="2" charset="-122"/>
              </a:rPr>
              <a:t/>
            </a:r>
            <a:br>
              <a:rPr lang="zh-CN" altLang="en-US" sz="1100" dirty="0">
                <a:latin typeface="Tahoma" panose="020B0604030504040204" pitchFamily="34" charset="0"/>
                <a:ea typeface="宋体" panose="02010600030101010101" pitchFamily="2" charset="-122"/>
              </a:rPr>
            </a:br>
            <a:endParaRPr lang="zh-CN" altLang="en-US" dirty="0">
              <a:latin typeface="Times New Roman" panose="02020603050405020304" pitchFamily="18" charset="0"/>
              <a:ea typeface="宋体" panose="02010600030101010101" pitchFamily="2" charset="-122"/>
            </a:endParaRPr>
          </a:p>
        </p:txBody>
      </p:sp>
      <p:sp>
        <p:nvSpPr>
          <p:cNvPr id="20491" name="矩形 1"/>
          <p:cNvSpPr/>
          <p:nvPr/>
        </p:nvSpPr>
        <p:spPr>
          <a:xfrm>
            <a:off x="539750" y="1260475"/>
            <a:ext cx="7993063" cy="2798763"/>
          </a:xfrm>
          <a:prstGeom prst="rect">
            <a:avLst/>
          </a:prstGeom>
          <a:noFill/>
          <a:ln w="9525">
            <a:noFill/>
          </a:ln>
        </p:spPr>
        <p:txBody>
          <a:bodyPr>
            <a:spAutoFit/>
          </a:bodyPr>
          <a:lstStyle/>
          <a:p>
            <a:pPr lvl="0">
              <a:lnSpc>
                <a:spcPts val="3600"/>
              </a:lnSpc>
            </a:pPr>
            <a:r>
              <a:rPr lang="zh-CN" altLang="zh-CN" dirty="0">
                <a:latin typeface="幼圆" panose="02010509060101010101" pitchFamily="49" charset="-122"/>
                <a:ea typeface="幼圆" panose="02010509060101010101" pitchFamily="49" charset="-122"/>
              </a:rPr>
              <a:t>机器学习是研究计算机怎样模拟或实现人类的学习行为，以获取新的知识或技能，重新组织已有的知识结构使之不断改善自身的性能。只有让计算机系统具有类似人的学习能力，才有可能实现人类水平的人工智能。机器学习是人工智能研究的核心问题之一，是当前人工智能理论研究和实际应用的非常活跃的研究领域。</a:t>
            </a:r>
            <a:endParaRPr lang="zh-CN" altLang="en-US" dirty="0">
              <a:latin typeface="幼圆" panose="02010509060101010101" pitchFamily="49" charset="-122"/>
              <a:ea typeface="幼圆" panose="02010509060101010101" pitchFamily="49" charset="-122"/>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accent6"/>
                </a:solidFill>
                <a:effectLst/>
                <a:uLnTx/>
                <a:uFillTx/>
                <a:latin typeface="黑体" panose="02010609060101010101" pitchFamily="49" charset="-122"/>
                <a:ea typeface="黑体" panose="02010609060101010101" pitchFamily="49" charset="-122"/>
                <a:cs typeface="+mj-cs"/>
              </a:rPr>
              <a:t>IJCAI</a:t>
            </a:r>
            <a:r>
              <a:rPr kumimoji="0" lang="zh-CN" altLang="en-US" sz="4400" b="1" i="0" u="none" strike="noStrike" kern="0" cap="none" spc="0" normalizeH="0" baseline="0" noProof="0" dirty="0" smtClean="0">
                <a:ln>
                  <a:noFill/>
                </a:ln>
                <a:solidFill>
                  <a:schemeClr val="accent6"/>
                </a:solidFill>
                <a:effectLst/>
                <a:uLnTx/>
                <a:uFillTx/>
                <a:latin typeface="黑体" panose="02010609060101010101" pitchFamily="49" charset="-122"/>
                <a:ea typeface="黑体" panose="02010609060101010101" pitchFamily="49" charset="-122"/>
                <a:cs typeface="+mj-cs"/>
              </a:rPr>
              <a:t>国际会议的论文</a:t>
            </a:r>
            <a:endParaRPr kumimoji="0" lang="en-US" altLang="zh-CN" sz="4400" b="1" i="0" u="none" strike="noStrike" kern="0" cap="none" spc="0" normalizeH="0" baseline="0" noProof="0" dirty="0">
              <a:ln>
                <a:noFill/>
              </a:ln>
              <a:solidFill>
                <a:schemeClr val="accent6"/>
              </a:solidFill>
              <a:effectLst/>
              <a:uLnTx/>
              <a:uFillTx/>
              <a:latin typeface="黑体" panose="02010609060101010101" pitchFamily="49" charset="-122"/>
              <a:ea typeface="黑体" panose="02010609060101010101" pitchFamily="49" charset="-122"/>
              <a:cs typeface="+mj-cs"/>
            </a:endParaRPr>
          </a:p>
        </p:txBody>
      </p:sp>
      <p:sp>
        <p:nvSpPr>
          <p:cNvPr id="311299" name="Rectangle 3"/>
          <p:cNvSpPr>
            <a:spLocks noGrp="1"/>
          </p:cNvSpPr>
          <p:nvPr>
            <p:ph idx="1"/>
          </p:nvPr>
        </p:nvSpPr>
        <p:spPr>
          <a:xfrm>
            <a:off x="468313" y="1268413"/>
            <a:ext cx="8074025" cy="4714875"/>
          </a:xfrm>
          <a:ln/>
        </p:spPr>
        <p:txBody>
          <a:bodyPr vert="horz" wrap="square" lIns="91440" tIns="45720" rIns="91440" bIns="45720" anchor="t"/>
          <a:lstStyle/>
          <a:p>
            <a:pPr lvl="1">
              <a:buFont typeface="Wingdings" panose="05000000000000000000" pitchFamily="2" charset="2"/>
              <a:buChar char="q"/>
            </a:pPr>
            <a:r>
              <a:rPr lang="en-US" altLang="zh-CN" sz="2400" dirty="0">
                <a:solidFill>
                  <a:srgbClr val="000000"/>
                </a:solidFill>
                <a:latin typeface="Times New Roman" panose="02020603050405020304" pitchFamily="18" charset="0"/>
                <a:ea typeface="楷体_GB2312" pitchFamily="49" charset="-122"/>
              </a:rPr>
              <a:t>Automated Reasoning</a:t>
            </a:r>
          </a:p>
          <a:p>
            <a:pPr lvl="1">
              <a:buFont typeface="Wingdings" panose="05000000000000000000" pitchFamily="2" charset="2"/>
              <a:buChar char="q"/>
            </a:pPr>
            <a:r>
              <a:rPr lang="en-US" altLang="zh-CN" sz="2400" dirty="0">
                <a:latin typeface="Times New Roman" panose="02020603050405020304" pitchFamily="18" charset="0"/>
                <a:ea typeface="楷体_GB2312" pitchFamily="49" charset="-122"/>
              </a:rPr>
              <a:t>Case-based Reasoning</a:t>
            </a:r>
          </a:p>
          <a:p>
            <a:pPr lvl="1">
              <a:buFont typeface="Wingdings" panose="05000000000000000000" pitchFamily="2" charset="2"/>
              <a:buChar char="q"/>
            </a:pPr>
            <a:r>
              <a:rPr lang="en-US" altLang="zh-CN" sz="2400" dirty="0">
                <a:latin typeface="Times New Roman" panose="02020603050405020304" pitchFamily="18" charset="0"/>
                <a:ea typeface="楷体_GB2312" pitchFamily="49" charset="-122"/>
              </a:rPr>
              <a:t>Cognitive Modelling</a:t>
            </a:r>
          </a:p>
          <a:p>
            <a:pPr lvl="1">
              <a:buFont typeface="Wingdings" panose="05000000000000000000" pitchFamily="2" charset="2"/>
              <a:buChar char="q"/>
            </a:pPr>
            <a:r>
              <a:rPr lang="en-US" altLang="zh-CN" sz="2400" dirty="0">
                <a:latin typeface="Times New Roman" panose="02020603050405020304" pitchFamily="18" charset="0"/>
                <a:ea typeface="楷体_GB2312" pitchFamily="49" charset="-122"/>
              </a:rPr>
              <a:t>Constraint Satisfaction</a:t>
            </a:r>
          </a:p>
          <a:p>
            <a:pPr lvl="1">
              <a:buFont typeface="Wingdings" panose="05000000000000000000" pitchFamily="2" charset="2"/>
              <a:buChar char="q"/>
            </a:pPr>
            <a:r>
              <a:rPr lang="en-US" altLang="zh-CN" sz="2400" dirty="0">
                <a:latin typeface="Times New Roman" panose="02020603050405020304" pitchFamily="18" charset="0"/>
                <a:ea typeface="楷体_GB2312" pitchFamily="49" charset="-122"/>
              </a:rPr>
              <a:t>Distributed AI</a:t>
            </a:r>
          </a:p>
          <a:p>
            <a:pPr lvl="1">
              <a:buFont typeface="Wingdings" panose="05000000000000000000" pitchFamily="2" charset="2"/>
              <a:buChar char="q"/>
            </a:pPr>
            <a:r>
              <a:rPr lang="en-US" altLang="zh-CN" sz="2400" dirty="0">
                <a:latin typeface="Times New Roman" panose="02020603050405020304" pitchFamily="18" charset="0"/>
                <a:ea typeface="楷体_GB2312" pitchFamily="49" charset="-122"/>
              </a:rPr>
              <a:t>Computer Game Playing</a:t>
            </a:r>
          </a:p>
          <a:p>
            <a:pPr lvl="1">
              <a:buFont typeface="Wingdings" panose="05000000000000000000" pitchFamily="2" charset="2"/>
              <a:buChar char="q"/>
            </a:pPr>
            <a:r>
              <a:rPr lang="en-US" altLang="zh-CN" sz="2400" dirty="0">
                <a:latin typeface="Times New Roman" panose="02020603050405020304" pitchFamily="18" charset="0"/>
                <a:ea typeface="楷体_GB2312" pitchFamily="49" charset="-122"/>
              </a:rPr>
              <a:t>Knowledge-based Applications</a:t>
            </a:r>
          </a:p>
          <a:p>
            <a:pPr lvl="1">
              <a:buFont typeface="Wingdings" panose="05000000000000000000" pitchFamily="2" charset="2"/>
              <a:buChar char="q"/>
            </a:pPr>
            <a:r>
              <a:rPr lang="en-US" altLang="zh-CN" sz="2400" dirty="0">
                <a:latin typeface="Times New Roman" panose="02020603050405020304" pitchFamily="18" charset="0"/>
                <a:ea typeface="楷体_GB2312" pitchFamily="49" charset="-122"/>
              </a:rPr>
              <a:t>Machine Learning</a:t>
            </a:r>
          </a:p>
          <a:p>
            <a:pPr lvl="1">
              <a:buFont typeface="Wingdings" panose="05000000000000000000" pitchFamily="2" charset="2"/>
              <a:buChar char="q"/>
            </a:pPr>
            <a:r>
              <a:rPr lang="en-US" altLang="zh-CN" sz="2400" dirty="0">
                <a:latin typeface="Times New Roman" panose="02020603050405020304" pitchFamily="18" charset="0"/>
                <a:ea typeface="楷体_GB2312" pitchFamily="49" charset="-122"/>
              </a:rPr>
              <a:t>Natural Language Processing</a:t>
            </a:r>
          </a:p>
          <a:p>
            <a:pPr lvl="1">
              <a:buFont typeface="Wingdings" panose="05000000000000000000" pitchFamily="2" charset="2"/>
              <a:buChar char="q"/>
            </a:pPr>
            <a:r>
              <a:rPr lang="en-US" altLang="zh-CN" sz="2400" dirty="0">
                <a:latin typeface="Times New Roman" panose="02020603050405020304" pitchFamily="18" charset="0"/>
                <a:ea typeface="楷体_GB2312" pitchFamily="49" charset="-122"/>
              </a:rPr>
              <a:t>Planning and Scheduling</a:t>
            </a:r>
          </a:p>
          <a:p>
            <a:pPr lvl="1">
              <a:buFont typeface="Wingdings" panose="05000000000000000000" pitchFamily="2" charset="2"/>
              <a:buChar char="q"/>
            </a:pPr>
            <a:r>
              <a:rPr lang="en-US" altLang="zh-CN" sz="2400" dirty="0">
                <a:solidFill>
                  <a:srgbClr val="000000"/>
                </a:solidFill>
                <a:latin typeface="Times New Roman" panose="02020603050405020304" pitchFamily="18" charset="0"/>
                <a:ea typeface="楷体_GB2312" pitchFamily="49" charset="-122"/>
              </a:rPr>
              <a:t>Qualitative Reasoning and Diagnosis</a:t>
            </a:r>
            <a:endParaRPr lang="zh-CN" altLang="en-US" sz="2400" dirty="0">
              <a:solidFill>
                <a:srgbClr val="000000"/>
              </a:solidFill>
              <a:latin typeface="Times New Roman" panose="02020603050405020304" pitchFamily="18" charset="0"/>
              <a:ea typeface="楷体_GB2312" pitchFamily="49" charset="-122"/>
            </a:endParaRPr>
          </a:p>
        </p:txBody>
      </p:sp>
      <p:sp>
        <p:nvSpPr>
          <p:cNvPr id="35844" name="日期占位符 1"/>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35846" name="灯片编号占位符 3"/>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33</a:t>
            </a:fld>
            <a:endParaRPr lang="zh-CN" altLang="en-US" sz="1400" dirty="0">
              <a:ea typeface="宋体" panose="02010600030101010101"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1299">
                                            <p:txEl>
                                              <p:pRg st="0" end="0"/>
                                            </p:txEl>
                                          </p:spTgt>
                                        </p:tgtEl>
                                        <p:attrNameLst>
                                          <p:attrName>style.visibility</p:attrName>
                                        </p:attrNameLst>
                                      </p:cBhvr>
                                      <p:to>
                                        <p:strVal val="visible"/>
                                      </p:to>
                                    </p:set>
                                    <p:animEffect transition="in" filter="wipe(up)">
                                      <p:cBhvr>
                                        <p:cTn id="7" dur="500"/>
                                        <p:tgtEl>
                                          <p:spTgt spid="31129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11299">
                                            <p:txEl>
                                              <p:pRg st="1" end="1"/>
                                            </p:txEl>
                                          </p:spTgt>
                                        </p:tgtEl>
                                        <p:attrNameLst>
                                          <p:attrName>style.visibility</p:attrName>
                                        </p:attrNameLst>
                                      </p:cBhvr>
                                      <p:to>
                                        <p:strVal val="visible"/>
                                      </p:to>
                                    </p:set>
                                    <p:animEffect transition="in" filter="wipe(up)">
                                      <p:cBhvr>
                                        <p:cTn id="10" dur="500"/>
                                        <p:tgtEl>
                                          <p:spTgt spid="311299">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11299">
                                            <p:txEl>
                                              <p:pRg st="2" end="2"/>
                                            </p:txEl>
                                          </p:spTgt>
                                        </p:tgtEl>
                                        <p:attrNameLst>
                                          <p:attrName>style.visibility</p:attrName>
                                        </p:attrNameLst>
                                      </p:cBhvr>
                                      <p:to>
                                        <p:strVal val="visible"/>
                                      </p:to>
                                    </p:set>
                                    <p:animEffect transition="in" filter="wipe(up)">
                                      <p:cBhvr>
                                        <p:cTn id="13" dur="500"/>
                                        <p:tgtEl>
                                          <p:spTgt spid="311299">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11299">
                                            <p:txEl>
                                              <p:pRg st="3" end="3"/>
                                            </p:txEl>
                                          </p:spTgt>
                                        </p:tgtEl>
                                        <p:attrNameLst>
                                          <p:attrName>style.visibility</p:attrName>
                                        </p:attrNameLst>
                                      </p:cBhvr>
                                      <p:to>
                                        <p:strVal val="visible"/>
                                      </p:to>
                                    </p:set>
                                    <p:animEffect transition="in" filter="wipe(up)">
                                      <p:cBhvr>
                                        <p:cTn id="16" dur="500"/>
                                        <p:tgtEl>
                                          <p:spTgt spid="311299">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11299">
                                            <p:txEl>
                                              <p:pRg st="4" end="4"/>
                                            </p:txEl>
                                          </p:spTgt>
                                        </p:tgtEl>
                                        <p:attrNameLst>
                                          <p:attrName>style.visibility</p:attrName>
                                        </p:attrNameLst>
                                      </p:cBhvr>
                                      <p:to>
                                        <p:strVal val="visible"/>
                                      </p:to>
                                    </p:set>
                                    <p:animEffect transition="in" filter="wipe(up)">
                                      <p:cBhvr>
                                        <p:cTn id="19" dur="500"/>
                                        <p:tgtEl>
                                          <p:spTgt spid="311299">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11299">
                                            <p:txEl>
                                              <p:pRg st="5" end="5"/>
                                            </p:txEl>
                                          </p:spTgt>
                                        </p:tgtEl>
                                        <p:attrNameLst>
                                          <p:attrName>style.visibility</p:attrName>
                                        </p:attrNameLst>
                                      </p:cBhvr>
                                      <p:to>
                                        <p:strVal val="visible"/>
                                      </p:to>
                                    </p:set>
                                    <p:animEffect transition="in" filter="wipe(up)">
                                      <p:cBhvr>
                                        <p:cTn id="22" dur="500"/>
                                        <p:tgtEl>
                                          <p:spTgt spid="311299">
                                            <p:txEl>
                                              <p:pRg st="5" end="5"/>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11299">
                                            <p:txEl>
                                              <p:pRg st="6" end="6"/>
                                            </p:txEl>
                                          </p:spTgt>
                                        </p:tgtEl>
                                        <p:attrNameLst>
                                          <p:attrName>style.visibility</p:attrName>
                                        </p:attrNameLst>
                                      </p:cBhvr>
                                      <p:to>
                                        <p:strVal val="visible"/>
                                      </p:to>
                                    </p:set>
                                    <p:animEffect transition="in" filter="wipe(up)">
                                      <p:cBhvr>
                                        <p:cTn id="25" dur="500"/>
                                        <p:tgtEl>
                                          <p:spTgt spid="311299">
                                            <p:txEl>
                                              <p:pRg st="6" end="6"/>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11299">
                                            <p:txEl>
                                              <p:pRg st="7" end="7"/>
                                            </p:txEl>
                                          </p:spTgt>
                                        </p:tgtEl>
                                        <p:attrNameLst>
                                          <p:attrName>style.visibility</p:attrName>
                                        </p:attrNameLst>
                                      </p:cBhvr>
                                      <p:to>
                                        <p:strVal val="visible"/>
                                      </p:to>
                                    </p:set>
                                    <p:animEffect transition="in" filter="wipe(up)">
                                      <p:cBhvr>
                                        <p:cTn id="28" dur="500"/>
                                        <p:tgtEl>
                                          <p:spTgt spid="311299">
                                            <p:txEl>
                                              <p:pRg st="7" end="7"/>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11299">
                                            <p:txEl>
                                              <p:pRg st="8" end="8"/>
                                            </p:txEl>
                                          </p:spTgt>
                                        </p:tgtEl>
                                        <p:attrNameLst>
                                          <p:attrName>style.visibility</p:attrName>
                                        </p:attrNameLst>
                                      </p:cBhvr>
                                      <p:to>
                                        <p:strVal val="visible"/>
                                      </p:to>
                                    </p:set>
                                    <p:animEffect transition="in" filter="wipe(up)">
                                      <p:cBhvr>
                                        <p:cTn id="31" dur="500"/>
                                        <p:tgtEl>
                                          <p:spTgt spid="311299">
                                            <p:txEl>
                                              <p:pRg st="8" end="8"/>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311299">
                                            <p:txEl>
                                              <p:pRg st="9" end="9"/>
                                            </p:txEl>
                                          </p:spTgt>
                                        </p:tgtEl>
                                        <p:attrNameLst>
                                          <p:attrName>style.visibility</p:attrName>
                                        </p:attrNameLst>
                                      </p:cBhvr>
                                      <p:to>
                                        <p:strVal val="visible"/>
                                      </p:to>
                                    </p:set>
                                    <p:animEffect transition="in" filter="wipe(up)">
                                      <p:cBhvr>
                                        <p:cTn id="34" dur="500"/>
                                        <p:tgtEl>
                                          <p:spTgt spid="311299">
                                            <p:txEl>
                                              <p:pRg st="9" end="9"/>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311299">
                                            <p:txEl>
                                              <p:pRg st="10" end="10"/>
                                            </p:txEl>
                                          </p:spTgt>
                                        </p:tgtEl>
                                        <p:attrNameLst>
                                          <p:attrName>style.visibility</p:attrName>
                                        </p:attrNameLst>
                                      </p:cBhvr>
                                      <p:to>
                                        <p:strVal val="visible"/>
                                      </p:to>
                                    </p:set>
                                    <p:animEffect transition="in" filter="wipe(up)">
                                      <p:cBhvr>
                                        <p:cTn id="37" dur="500"/>
                                        <p:tgtEl>
                                          <p:spTgt spid="3112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a:xfrm>
            <a:off x="611188" y="0"/>
            <a:ext cx="77724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accent6"/>
                </a:solidFill>
                <a:effectLst/>
                <a:uLnTx/>
                <a:uFillTx/>
                <a:latin typeface="黑体" panose="02010609060101010101" pitchFamily="49" charset="-122"/>
                <a:ea typeface="黑体" panose="02010609060101010101" pitchFamily="49" charset="-122"/>
                <a:cs typeface="+mj-cs"/>
              </a:rPr>
              <a:t>IJCAI</a:t>
            </a:r>
            <a:r>
              <a:rPr kumimoji="0" lang="zh-CN" altLang="en-US" sz="4400" b="1" i="0" u="none" strike="noStrike" kern="0" cap="none" spc="0" normalizeH="0" baseline="0" noProof="0" dirty="0" smtClean="0">
                <a:ln>
                  <a:noFill/>
                </a:ln>
                <a:solidFill>
                  <a:schemeClr val="accent6"/>
                </a:solidFill>
                <a:effectLst/>
                <a:uLnTx/>
                <a:uFillTx/>
                <a:latin typeface="黑体" panose="02010609060101010101" pitchFamily="49" charset="-122"/>
                <a:ea typeface="黑体" panose="02010609060101010101" pitchFamily="49" charset="-122"/>
                <a:cs typeface="+mj-cs"/>
              </a:rPr>
              <a:t>国际会议的论文</a:t>
            </a:r>
            <a:endParaRPr kumimoji="0" lang="en-US" altLang="zh-CN" sz="4400" b="0"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312323" name="Rectangle 3"/>
          <p:cNvSpPr>
            <a:spLocks noGrp="1"/>
          </p:cNvSpPr>
          <p:nvPr>
            <p:ph idx="1"/>
          </p:nvPr>
        </p:nvSpPr>
        <p:spPr>
          <a:xfrm>
            <a:off x="539750" y="1196975"/>
            <a:ext cx="8074025" cy="4714875"/>
          </a:xfrm>
          <a:ln/>
        </p:spPr>
        <p:txBody>
          <a:bodyPr vert="horz" wrap="square" lIns="91440" tIns="45720" rIns="91440" bIns="45720" anchor="t"/>
          <a:lstStyle/>
          <a:p>
            <a:pPr lvl="1">
              <a:buFont typeface="Wingdings" panose="05000000000000000000" pitchFamily="2" charset="2"/>
              <a:buChar char="q"/>
            </a:pPr>
            <a:r>
              <a:rPr lang="en-US" altLang="zh-CN" sz="2400" dirty="0">
                <a:solidFill>
                  <a:srgbClr val="000000"/>
                </a:solidFill>
                <a:latin typeface="Times New Roman" panose="02020603050405020304" pitchFamily="18" charset="0"/>
                <a:ea typeface="楷体_GB2312" pitchFamily="49" charset="-122"/>
              </a:rPr>
              <a:t>Robotics and Perception</a:t>
            </a:r>
          </a:p>
          <a:p>
            <a:pPr lvl="1">
              <a:buFont typeface="Wingdings" panose="05000000000000000000" pitchFamily="2" charset="2"/>
              <a:buChar char="q"/>
            </a:pPr>
            <a:r>
              <a:rPr lang="en-US" altLang="zh-CN" sz="2400" dirty="0">
                <a:solidFill>
                  <a:srgbClr val="000000"/>
                </a:solidFill>
                <a:latin typeface="Times New Roman" panose="02020603050405020304" pitchFamily="18" charset="0"/>
                <a:ea typeface="楷体_GB2312" pitchFamily="49" charset="-122"/>
              </a:rPr>
              <a:t>Search</a:t>
            </a:r>
          </a:p>
          <a:p>
            <a:pPr lvl="1">
              <a:buFont typeface="Wingdings" panose="05000000000000000000" pitchFamily="2" charset="2"/>
              <a:buChar char="q"/>
            </a:pPr>
            <a:r>
              <a:rPr lang="en-US" altLang="zh-CN" sz="2400" dirty="0">
                <a:solidFill>
                  <a:srgbClr val="000000"/>
                </a:solidFill>
                <a:latin typeface="Times New Roman" panose="02020603050405020304" pitchFamily="18" charset="0"/>
                <a:ea typeface="楷体_GB2312" pitchFamily="49" charset="-122"/>
              </a:rPr>
              <a:t>Software Agents</a:t>
            </a:r>
          </a:p>
          <a:p>
            <a:pPr lvl="1">
              <a:buFont typeface="Wingdings" panose="05000000000000000000" pitchFamily="2" charset="2"/>
              <a:buChar char="q"/>
            </a:pPr>
            <a:r>
              <a:rPr lang="en-US" altLang="zh-CN" sz="2400" dirty="0">
                <a:solidFill>
                  <a:srgbClr val="000000"/>
                </a:solidFill>
                <a:latin typeface="Times New Roman" panose="02020603050405020304" pitchFamily="18" charset="0"/>
                <a:ea typeface="楷体_GB2312" pitchFamily="49" charset="-122"/>
              </a:rPr>
              <a:t>Temporal Reasoning</a:t>
            </a:r>
          </a:p>
          <a:p>
            <a:pPr lvl="1">
              <a:buFont typeface="Wingdings" panose="05000000000000000000" pitchFamily="2" charset="2"/>
              <a:buChar char="q"/>
            </a:pPr>
            <a:r>
              <a:rPr lang="en-US" altLang="zh-CN" sz="2400" dirty="0">
                <a:solidFill>
                  <a:srgbClr val="000000"/>
                </a:solidFill>
                <a:latin typeface="Times New Roman" panose="02020603050405020304" pitchFamily="18" charset="0"/>
                <a:ea typeface="楷体_GB2312" pitchFamily="49" charset="-122"/>
              </a:rPr>
              <a:t>Uncertainty and Probabilistic Reasoning</a:t>
            </a:r>
          </a:p>
          <a:p>
            <a:pPr lvl="1">
              <a:buFont typeface="Wingdings" panose="05000000000000000000" pitchFamily="2" charset="2"/>
              <a:buChar char="q"/>
            </a:pPr>
            <a:r>
              <a:rPr lang="en-US" altLang="zh-CN" sz="2400" dirty="0">
                <a:solidFill>
                  <a:srgbClr val="000000"/>
                </a:solidFill>
                <a:latin typeface="Times New Roman" panose="02020603050405020304" pitchFamily="18" charset="0"/>
                <a:ea typeface="楷体_GB2312" pitchFamily="49" charset="-122"/>
              </a:rPr>
              <a:t>Neural Networks</a:t>
            </a:r>
          </a:p>
          <a:p>
            <a:pPr lvl="1">
              <a:buFont typeface="Wingdings" panose="05000000000000000000" pitchFamily="2" charset="2"/>
              <a:buChar char="q"/>
            </a:pPr>
            <a:r>
              <a:rPr lang="en-US" altLang="zh-CN" sz="2400" dirty="0">
                <a:solidFill>
                  <a:srgbClr val="000000"/>
                </a:solidFill>
                <a:latin typeface="Times New Roman" panose="02020603050405020304" pitchFamily="18" charset="0"/>
                <a:ea typeface="楷体_GB2312" pitchFamily="49" charset="-122"/>
              </a:rPr>
              <a:t>Genetic Algorithms</a:t>
            </a:r>
          </a:p>
          <a:p>
            <a:pPr lvl="1">
              <a:buFont typeface="Wingdings" panose="05000000000000000000" pitchFamily="2" charset="2"/>
              <a:buChar char="q"/>
            </a:pPr>
            <a:r>
              <a:rPr lang="en-US" altLang="zh-CN" sz="2400" dirty="0">
                <a:solidFill>
                  <a:srgbClr val="000000"/>
                </a:solidFill>
                <a:latin typeface="Times New Roman" panose="02020603050405020304" pitchFamily="18" charset="0"/>
                <a:ea typeface="楷体_GB2312" pitchFamily="49" charset="-122"/>
              </a:rPr>
              <a:t>Fuzzy Logic</a:t>
            </a:r>
          </a:p>
          <a:p>
            <a:pPr lvl="1">
              <a:buFont typeface="Wingdings" panose="05000000000000000000" pitchFamily="2" charset="2"/>
              <a:buChar char="q"/>
            </a:pPr>
            <a:r>
              <a:rPr lang="en-US" altLang="zh-CN" sz="2400" dirty="0">
                <a:solidFill>
                  <a:srgbClr val="000000"/>
                </a:solidFill>
                <a:latin typeface="Times New Roman" panose="02020603050405020304" pitchFamily="18" charset="0"/>
                <a:ea typeface="楷体_GB2312" pitchFamily="49" charset="-122"/>
              </a:rPr>
              <a:t>Philosophy of AI</a:t>
            </a:r>
          </a:p>
          <a:p>
            <a:pPr lvl="1">
              <a:buFont typeface="Wingdings" panose="05000000000000000000" pitchFamily="2" charset="2"/>
              <a:buChar char="q"/>
            </a:pPr>
            <a:r>
              <a:rPr lang="en-US" altLang="zh-CN" sz="2400" dirty="0">
                <a:solidFill>
                  <a:srgbClr val="000000"/>
                </a:solidFill>
                <a:latin typeface="Times New Roman" panose="02020603050405020304" pitchFamily="18" charset="0"/>
                <a:ea typeface="楷体_GB2312" pitchFamily="49" charset="-122"/>
              </a:rPr>
              <a:t>Knowledge Representation</a:t>
            </a:r>
          </a:p>
          <a:p>
            <a:pPr lvl="1">
              <a:buFont typeface="Wingdings" panose="05000000000000000000" pitchFamily="2" charset="2"/>
              <a:buChar char="q"/>
            </a:pPr>
            <a:r>
              <a:rPr lang="en-US" altLang="zh-CN" sz="2400" dirty="0">
                <a:solidFill>
                  <a:srgbClr val="000000"/>
                </a:solidFill>
                <a:latin typeface="Times New Roman" panose="02020603050405020304" pitchFamily="18" charset="0"/>
                <a:ea typeface="楷体_GB2312" pitchFamily="49" charset="-122"/>
              </a:rPr>
              <a:t>Knowledge Acquisition and Expert Systems</a:t>
            </a:r>
          </a:p>
          <a:p>
            <a:pPr lvl="1">
              <a:buFont typeface="Wingdings" panose="05000000000000000000" pitchFamily="2" charset="2"/>
              <a:buNone/>
            </a:pPr>
            <a:endParaRPr lang="en-US" altLang="zh-CN" dirty="0">
              <a:solidFill>
                <a:srgbClr val="000000"/>
              </a:solidFill>
              <a:latin typeface="Times New Roman" panose="02020603050405020304" pitchFamily="18" charset="0"/>
              <a:ea typeface="楷体_GB2312" pitchFamily="49" charset="-122"/>
            </a:endParaRPr>
          </a:p>
        </p:txBody>
      </p:sp>
      <p:sp>
        <p:nvSpPr>
          <p:cNvPr id="36868" name="日期占位符 1"/>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36870" name="灯片编号占位符 3"/>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34</a:t>
            </a:fld>
            <a:endParaRPr lang="zh-CN" altLang="en-US" sz="1400" dirty="0">
              <a:ea typeface="宋体" panose="02010600030101010101"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2323">
                                            <p:txEl>
                                              <p:pRg st="0" end="0"/>
                                            </p:txEl>
                                          </p:spTgt>
                                        </p:tgtEl>
                                        <p:attrNameLst>
                                          <p:attrName>style.visibility</p:attrName>
                                        </p:attrNameLst>
                                      </p:cBhvr>
                                      <p:to>
                                        <p:strVal val="visible"/>
                                      </p:to>
                                    </p:set>
                                    <p:animEffect transition="in" filter="wipe(up)">
                                      <p:cBhvr>
                                        <p:cTn id="7" dur="500"/>
                                        <p:tgtEl>
                                          <p:spTgt spid="31232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12323">
                                            <p:txEl>
                                              <p:pRg st="1" end="1"/>
                                            </p:txEl>
                                          </p:spTgt>
                                        </p:tgtEl>
                                        <p:attrNameLst>
                                          <p:attrName>style.visibility</p:attrName>
                                        </p:attrNameLst>
                                      </p:cBhvr>
                                      <p:to>
                                        <p:strVal val="visible"/>
                                      </p:to>
                                    </p:set>
                                    <p:animEffect transition="in" filter="wipe(up)">
                                      <p:cBhvr>
                                        <p:cTn id="10" dur="500"/>
                                        <p:tgtEl>
                                          <p:spTgt spid="31232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12323">
                                            <p:txEl>
                                              <p:pRg st="2" end="2"/>
                                            </p:txEl>
                                          </p:spTgt>
                                        </p:tgtEl>
                                        <p:attrNameLst>
                                          <p:attrName>style.visibility</p:attrName>
                                        </p:attrNameLst>
                                      </p:cBhvr>
                                      <p:to>
                                        <p:strVal val="visible"/>
                                      </p:to>
                                    </p:set>
                                    <p:animEffect transition="in" filter="wipe(up)">
                                      <p:cBhvr>
                                        <p:cTn id="13" dur="500"/>
                                        <p:tgtEl>
                                          <p:spTgt spid="312323">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12323">
                                            <p:txEl>
                                              <p:pRg st="3" end="3"/>
                                            </p:txEl>
                                          </p:spTgt>
                                        </p:tgtEl>
                                        <p:attrNameLst>
                                          <p:attrName>style.visibility</p:attrName>
                                        </p:attrNameLst>
                                      </p:cBhvr>
                                      <p:to>
                                        <p:strVal val="visible"/>
                                      </p:to>
                                    </p:set>
                                    <p:animEffect transition="in" filter="wipe(up)">
                                      <p:cBhvr>
                                        <p:cTn id="16" dur="500"/>
                                        <p:tgtEl>
                                          <p:spTgt spid="312323">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12323">
                                            <p:txEl>
                                              <p:pRg st="4" end="4"/>
                                            </p:txEl>
                                          </p:spTgt>
                                        </p:tgtEl>
                                        <p:attrNameLst>
                                          <p:attrName>style.visibility</p:attrName>
                                        </p:attrNameLst>
                                      </p:cBhvr>
                                      <p:to>
                                        <p:strVal val="visible"/>
                                      </p:to>
                                    </p:set>
                                    <p:animEffect transition="in" filter="wipe(up)">
                                      <p:cBhvr>
                                        <p:cTn id="19" dur="500"/>
                                        <p:tgtEl>
                                          <p:spTgt spid="312323">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12323">
                                            <p:txEl>
                                              <p:pRg st="5" end="5"/>
                                            </p:txEl>
                                          </p:spTgt>
                                        </p:tgtEl>
                                        <p:attrNameLst>
                                          <p:attrName>style.visibility</p:attrName>
                                        </p:attrNameLst>
                                      </p:cBhvr>
                                      <p:to>
                                        <p:strVal val="visible"/>
                                      </p:to>
                                    </p:set>
                                    <p:animEffect transition="in" filter="wipe(up)">
                                      <p:cBhvr>
                                        <p:cTn id="22" dur="500"/>
                                        <p:tgtEl>
                                          <p:spTgt spid="312323">
                                            <p:txEl>
                                              <p:pRg st="5" end="5"/>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12323">
                                            <p:txEl>
                                              <p:pRg st="6" end="6"/>
                                            </p:txEl>
                                          </p:spTgt>
                                        </p:tgtEl>
                                        <p:attrNameLst>
                                          <p:attrName>style.visibility</p:attrName>
                                        </p:attrNameLst>
                                      </p:cBhvr>
                                      <p:to>
                                        <p:strVal val="visible"/>
                                      </p:to>
                                    </p:set>
                                    <p:animEffect transition="in" filter="wipe(up)">
                                      <p:cBhvr>
                                        <p:cTn id="25" dur="500"/>
                                        <p:tgtEl>
                                          <p:spTgt spid="312323">
                                            <p:txEl>
                                              <p:pRg st="6" end="6"/>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12323">
                                            <p:txEl>
                                              <p:pRg st="7" end="7"/>
                                            </p:txEl>
                                          </p:spTgt>
                                        </p:tgtEl>
                                        <p:attrNameLst>
                                          <p:attrName>style.visibility</p:attrName>
                                        </p:attrNameLst>
                                      </p:cBhvr>
                                      <p:to>
                                        <p:strVal val="visible"/>
                                      </p:to>
                                    </p:set>
                                    <p:animEffect transition="in" filter="wipe(up)">
                                      <p:cBhvr>
                                        <p:cTn id="28" dur="500"/>
                                        <p:tgtEl>
                                          <p:spTgt spid="312323">
                                            <p:txEl>
                                              <p:pRg st="7" end="7"/>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12323">
                                            <p:txEl>
                                              <p:pRg st="8" end="8"/>
                                            </p:txEl>
                                          </p:spTgt>
                                        </p:tgtEl>
                                        <p:attrNameLst>
                                          <p:attrName>style.visibility</p:attrName>
                                        </p:attrNameLst>
                                      </p:cBhvr>
                                      <p:to>
                                        <p:strVal val="visible"/>
                                      </p:to>
                                    </p:set>
                                    <p:animEffect transition="in" filter="wipe(up)">
                                      <p:cBhvr>
                                        <p:cTn id="31" dur="500"/>
                                        <p:tgtEl>
                                          <p:spTgt spid="312323">
                                            <p:txEl>
                                              <p:pRg st="8" end="8"/>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312323">
                                            <p:txEl>
                                              <p:pRg st="9" end="9"/>
                                            </p:txEl>
                                          </p:spTgt>
                                        </p:tgtEl>
                                        <p:attrNameLst>
                                          <p:attrName>style.visibility</p:attrName>
                                        </p:attrNameLst>
                                      </p:cBhvr>
                                      <p:to>
                                        <p:strVal val="visible"/>
                                      </p:to>
                                    </p:set>
                                    <p:animEffect transition="in" filter="wipe(up)">
                                      <p:cBhvr>
                                        <p:cTn id="34" dur="500"/>
                                        <p:tgtEl>
                                          <p:spTgt spid="312323">
                                            <p:txEl>
                                              <p:pRg st="9" end="9"/>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312323">
                                            <p:txEl>
                                              <p:pRg st="10" end="10"/>
                                            </p:txEl>
                                          </p:spTgt>
                                        </p:tgtEl>
                                        <p:attrNameLst>
                                          <p:attrName>style.visibility</p:attrName>
                                        </p:attrNameLst>
                                      </p:cBhvr>
                                      <p:to>
                                        <p:strVal val="visible"/>
                                      </p:to>
                                    </p:set>
                                    <p:animEffect transition="in" filter="wipe(up)">
                                      <p:cBhvr>
                                        <p:cTn id="37" dur="500"/>
                                        <p:tgtEl>
                                          <p:spTgt spid="31232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37892" name="灯片编号占位符 5"/>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35</a:t>
            </a:fld>
            <a:endParaRPr lang="zh-CN" altLang="en-US" sz="1400" dirty="0">
              <a:ea typeface="宋体" panose="02010600030101010101" pitchFamily="2" charset="-122"/>
            </a:endParaRPr>
          </a:p>
        </p:txBody>
      </p:sp>
      <p:sp>
        <p:nvSpPr>
          <p:cNvPr id="37893" name="Rectangle 2"/>
          <p:cNvSpPr>
            <a:spLocks noGrp="1"/>
          </p:cNvSpPr>
          <p:nvPr>
            <p:ph type="title"/>
          </p:nvPr>
        </p:nvSpPr>
        <p:spPr>
          <a:xfrm>
            <a:off x="609600" y="0"/>
            <a:ext cx="7772400" cy="1143000"/>
          </a:xfrm>
          <a:ln/>
        </p:spPr>
        <p:txBody>
          <a:bodyPr vert="horz" wrap="square" lIns="91440" tIns="45720" rIns="91440" bIns="45720" anchor="ctr"/>
          <a:lstStyle/>
          <a:p>
            <a:r>
              <a:rPr lang="zh-CN" altLang="en-US" b="1" dirty="0">
                <a:solidFill>
                  <a:schemeClr val="accent2"/>
                </a:solidFill>
                <a:latin typeface="黑体" panose="02010609060101010101" pitchFamily="49" charset="-122"/>
                <a:ea typeface="黑体" panose="02010609060101010101" pitchFamily="49" charset="-122"/>
              </a:rPr>
              <a:t>内容提要</a:t>
            </a:r>
            <a:endParaRPr lang="en-US" altLang="zh-CN" b="1" dirty="0">
              <a:solidFill>
                <a:schemeClr val="accent2"/>
              </a:solidFill>
              <a:latin typeface="黑体" panose="02010609060101010101" pitchFamily="49" charset="-122"/>
              <a:ea typeface="黑体" panose="02010609060101010101" pitchFamily="49" charset="-122"/>
            </a:endParaRPr>
          </a:p>
        </p:txBody>
      </p:sp>
      <p:sp>
        <p:nvSpPr>
          <p:cNvPr id="37894" name="Rectangle 3"/>
          <p:cNvSpPr>
            <a:spLocks noGrp="1"/>
          </p:cNvSpPr>
          <p:nvPr>
            <p:ph idx="1"/>
          </p:nvPr>
        </p:nvSpPr>
        <p:spPr>
          <a:xfrm>
            <a:off x="1428750" y="1285875"/>
            <a:ext cx="6337300" cy="4114800"/>
          </a:xfrm>
          <a:ln/>
        </p:spPr>
        <p:txBody>
          <a:bodyPr vert="horz" wrap="square" lIns="91440" tIns="45720" rIns="91440" bIns="45720" anchor="t"/>
          <a:lstStyle/>
          <a:p>
            <a:pPr>
              <a:lnSpc>
                <a:spcPts val="5000"/>
              </a:lnSpc>
              <a:spcBef>
                <a:spcPct val="0"/>
              </a:spcBef>
              <a:buNone/>
            </a:pPr>
            <a:r>
              <a:rPr lang="en-US" altLang="zh-CN" sz="2800" b="1" dirty="0">
                <a:latin typeface="幼圆" panose="02010509060101010101" pitchFamily="49" charset="-122"/>
                <a:ea typeface="幼圆" panose="02010509060101010101" pitchFamily="49" charset="-122"/>
              </a:rPr>
              <a:t>1.1 </a:t>
            </a:r>
            <a:r>
              <a:rPr lang="zh-CN" altLang="en-US" sz="2800" b="1" dirty="0">
                <a:latin typeface="幼圆" panose="02010509060101010101" pitchFamily="49" charset="-122"/>
                <a:ea typeface="幼圆" panose="02010509060101010101" pitchFamily="49" charset="-122"/>
              </a:rPr>
              <a:t>什么是人工智能</a:t>
            </a:r>
          </a:p>
          <a:p>
            <a:pPr>
              <a:lnSpc>
                <a:spcPts val="5000"/>
              </a:lnSpc>
              <a:spcBef>
                <a:spcPct val="0"/>
              </a:spcBef>
              <a:buNone/>
            </a:pPr>
            <a:r>
              <a:rPr lang="en-US" altLang="zh-CN" sz="2800" b="1" dirty="0">
                <a:latin typeface="幼圆" panose="02010509060101010101" pitchFamily="49" charset="-122"/>
                <a:ea typeface="幼圆" panose="02010509060101010101" pitchFamily="49" charset="-122"/>
              </a:rPr>
              <a:t>1.2 </a:t>
            </a:r>
            <a:r>
              <a:rPr lang="zh-CN" altLang="en-US" sz="2800" b="1" dirty="0">
                <a:solidFill>
                  <a:srgbClr val="333300"/>
                </a:solidFill>
                <a:latin typeface="幼圆" panose="02010509060101010101" pitchFamily="49" charset="-122"/>
                <a:ea typeface="幼圆" panose="02010509060101010101" pitchFamily="49" charset="-122"/>
              </a:rPr>
              <a:t>人工智能的起源与发展历史</a:t>
            </a:r>
          </a:p>
          <a:p>
            <a:pPr>
              <a:lnSpc>
                <a:spcPts val="5000"/>
              </a:lnSpc>
              <a:spcBef>
                <a:spcPct val="0"/>
              </a:spcBef>
              <a:buNone/>
            </a:pPr>
            <a:r>
              <a:rPr lang="en-US" altLang="zh-CN" sz="2800" b="1" dirty="0">
                <a:latin typeface="幼圆" panose="02010509060101010101" pitchFamily="49" charset="-122"/>
                <a:ea typeface="幼圆" panose="02010509060101010101" pitchFamily="49" charset="-122"/>
              </a:rPr>
              <a:t>1.3 </a:t>
            </a:r>
            <a:r>
              <a:rPr lang="zh-CN" altLang="en-US" sz="2800" b="1" dirty="0">
                <a:solidFill>
                  <a:srgbClr val="333300"/>
                </a:solidFill>
                <a:latin typeface="幼圆" panose="02010509060101010101" pitchFamily="49" charset="-122"/>
                <a:ea typeface="幼圆" panose="02010509060101010101" pitchFamily="49" charset="-122"/>
              </a:rPr>
              <a:t>人工智能研究的基本内容</a:t>
            </a:r>
          </a:p>
          <a:p>
            <a:pPr>
              <a:lnSpc>
                <a:spcPts val="5000"/>
              </a:lnSpc>
              <a:spcBef>
                <a:spcPct val="0"/>
              </a:spcBef>
              <a:buNone/>
            </a:pPr>
            <a:r>
              <a:rPr lang="en-US" altLang="zh-CN" sz="2800" b="1" dirty="0">
                <a:latin typeface="幼圆" panose="02010509060101010101" pitchFamily="49" charset="-122"/>
                <a:ea typeface="幼圆" panose="02010509060101010101" pitchFamily="49" charset="-122"/>
              </a:rPr>
              <a:t>1.4 </a:t>
            </a:r>
            <a:r>
              <a:rPr lang="zh-CN" altLang="en-US" sz="2800" b="1" dirty="0">
                <a:solidFill>
                  <a:srgbClr val="FF0000"/>
                </a:solidFill>
                <a:latin typeface="幼圆" panose="02010509060101010101" pitchFamily="49" charset="-122"/>
                <a:ea typeface="幼圆" panose="02010509060101010101" pitchFamily="49" charset="-122"/>
              </a:rPr>
              <a:t>人工智能研究的主要学派</a:t>
            </a:r>
          </a:p>
          <a:p>
            <a:pPr>
              <a:lnSpc>
                <a:spcPts val="5000"/>
              </a:lnSpc>
              <a:spcBef>
                <a:spcPct val="0"/>
              </a:spcBef>
              <a:buNone/>
            </a:pPr>
            <a:r>
              <a:rPr lang="en-US" altLang="zh-CN" sz="2800" b="1" dirty="0">
                <a:latin typeface="幼圆" panose="02010509060101010101" pitchFamily="49" charset="-122"/>
                <a:ea typeface="幼圆" panose="02010509060101010101" pitchFamily="49" charset="-122"/>
              </a:rPr>
              <a:t>1.5 </a:t>
            </a:r>
            <a:r>
              <a:rPr lang="zh-CN" altLang="en-US" sz="2800" b="1" dirty="0">
                <a:latin typeface="幼圆" panose="02010509060101010101" pitchFamily="49" charset="-122"/>
                <a:ea typeface="幼圆" panose="02010509060101010101" pitchFamily="49" charset="-122"/>
              </a:rPr>
              <a:t>人工智能的应用</a:t>
            </a:r>
            <a:endParaRPr lang="en-US" altLang="zh-CN" sz="2800" b="1" dirty="0">
              <a:latin typeface="幼圆" panose="02010509060101010101" pitchFamily="49" charset="-122"/>
              <a:ea typeface="幼圆" panose="02010509060101010101" pitchFamily="49" charset="-122"/>
            </a:endParaRPr>
          </a:p>
          <a:p>
            <a:pPr>
              <a:lnSpc>
                <a:spcPts val="5000"/>
              </a:lnSpc>
              <a:spcBef>
                <a:spcPct val="0"/>
              </a:spcBef>
              <a:buNone/>
            </a:pPr>
            <a:r>
              <a:rPr lang="en-US" altLang="zh-CN" sz="2800" b="1" dirty="0">
                <a:latin typeface="幼圆" panose="02010509060101010101" pitchFamily="49" charset="-122"/>
                <a:ea typeface="幼圆" panose="02010509060101010101" pitchFamily="49" charset="-122"/>
              </a:rPr>
              <a:t>1.6 </a:t>
            </a:r>
            <a:r>
              <a:rPr lang="zh-CN" altLang="en-US" sz="2800" b="1" dirty="0">
                <a:latin typeface="幼圆" panose="02010509060101010101" pitchFamily="49" charset="-122"/>
                <a:ea typeface="幼圆" panose="02010509060101010101" pitchFamily="49" charset="-122"/>
              </a:rPr>
              <a:t>小结和展望</a:t>
            </a:r>
          </a:p>
          <a:p>
            <a:endParaRPr lang="zh-CN" altLang="zh-CN" sz="3600" dirty="0">
              <a:ea typeface="宋体" panose="02010600030101010101" pitchFamily="2" charset="-122"/>
            </a:endParaRPr>
          </a:p>
          <a:p>
            <a:pPr>
              <a:lnSpc>
                <a:spcPct val="80000"/>
              </a:lnSpc>
              <a:buNone/>
            </a:pPr>
            <a:endParaRPr lang="en-US" altLang="zh-CN" sz="2000" b="1" dirty="0">
              <a:latin typeface="隶书" panose="02010509060101010101" pitchFamily="49" charset="-122"/>
              <a:ea typeface="隶书" panose="02010509060101010101"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chemeClr val="accent6"/>
                </a:solidFill>
                <a:effectLst/>
                <a:uLnTx/>
                <a:uFillTx/>
                <a:latin typeface="黑体" panose="02010609060101010101" pitchFamily="49" charset="-122"/>
                <a:ea typeface="黑体" panose="02010609060101010101" pitchFamily="49" charset="-122"/>
                <a:cs typeface="+mj-cs"/>
              </a:rPr>
              <a:t>AI</a:t>
            </a:r>
            <a:r>
              <a:rPr kumimoji="0" lang="zh-CN" altLang="en-US" sz="4400" b="1" i="0" u="none" strike="noStrike" kern="0" cap="none" spc="0" normalizeH="0" baseline="0" noProof="0" dirty="0" smtClean="0">
                <a:ln>
                  <a:noFill/>
                </a:ln>
                <a:solidFill>
                  <a:schemeClr val="accent6"/>
                </a:solidFill>
                <a:effectLst/>
                <a:uLnTx/>
                <a:uFillTx/>
                <a:latin typeface="黑体" panose="02010609060101010101" pitchFamily="49" charset="-122"/>
                <a:ea typeface="黑体" panose="02010609060101010101" pitchFamily="49" charset="-122"/>
                <a:cs typeface="+mj-cs"/>
              </a:rPr>
              <a:t>研究的主要学派</a:t>
            </a:r>
            <a:endParaRPr kumimoji="0" lang="zh-CN" altLang="en-US" sz="4400" b="1" i="0" u="none" strike="noStrike" kern="0" cap="none" spc="0" normalizeH="0" baseline="0" noProof="0" dirty="0">
              <a:ln>
                <a:noFill/>
              </a:ln>
              <a:solidFill>
                <a:schemeClr val="accent6"/>
              </a:solidFill>
              <a:effectLst/>
              <a:uLnTx/>
              <a:uFillTx/>
              <a:latin typeface="黑体" panose="02010609060101010101" pitchFamily="49" charset="-122"/>
              <a:ea typeface="黑体" panose="02010609060101010101" pitchFamily="49" charset="-122"/>
              <a:cs typeface="+mj-cs"/>
            </a:endParaRPr>
          </a:p>
        </p:txBody>
      </p:sp>
      <p:pic>
        <p:nvPicPr>
          <p:cNvPr id="38915" name="Picture 4"/>
          <p:cNvPicPr>
            <a:picLocks noGrp="1" noChangeAspect="1"/>
          </p:cNvPicPr>
          <p:nvPr>
            <p:ph sz="half" idx="2"/>
          </p:nvPr>
        </p:nvPicPr>
        <p:blipFill>
          <a:blip r:embed="rId3" cstate="print"/>
          <a:srcRect/>
          <a:stretch>
            <a:fillRect/>
          </a:stretch>
        </p:blipFill>
        <p:spPr>
          <a:xfrm>
            <a:off x="971550" y="1700213"/>
            <a:ext cx="7486650" cy="3870325"/>
          </a:xfrm>
          <a:ln/>
        </p:spPr>
      </p:pic>
      <p:sp>
        <p:nvSpPr>
          <p:cNvPr id="38916" name="日期占位符 1"/>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38918" name="灯片编号占位符 3"/>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36</a:t>
            </a:fld>
            <a:endParaRPr lang="zh-CN" altLang="en-US" sz="1400" dirty="0">
              <a:ea typeface="宋体" panose="02010600030101010101" pitchFamily="2" charset="-122"/>
            </a:endParaRPr>
          </a:p>
        </p:txBody>
      </p:sp>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accent6"/>
                </a:solidFill>
                <a:effectLst/>
                <a:uLnTx/>
                <a:uFillTx/>
                <a:latin typeface="黑体" panose="02010609060101010101" pitchFamily="49" charset="-122"/>
                <a:ea typeface="黑体" panose="02010609060101010101" pitchFamily="49" charset="-122"/>
                <a:cs typeface="+mj-cs"/>
              </a:rPr>
              <a:t>符号主义</a:t>
            </a:r>
          </a:p>
        </p:txBody>
      </p:sp>
      <p:sp>
        <p:nvSpPr>
          <p:cNvPr id="41987" name="Rectangle 3"/>
          <p:cNvSpPr>
            <a:spLocks noGrp="1" noChangeArrowheads="1"/>
          </p:cNvSpPr>
          <p:nvPr>
            <p:ph idx="1"/>
          </p:nvPr>
        </p:nvSpPr>
        <p:spPr>
          <a:xfrm>
            <a:off x="709613" y="1357313"/>
            <a:ext cx="8053388" cy="4906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6"/>
              </a:buClr>
              <a:buSzTx/>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以符号处理为核心的方法</a:t>
            </a:r>
          </a:p>
          <a:p>
            <a:pPr marL="742950" marR="0" lvl="1" indent="-285750" algn="l" defTabSz="914400" rtl="0" eaLnBrk="0" fontAlgn="base" latinLnBrk="0" hangingPunct="0">
              <a:lnSpc>
                <a:spcPts val="3600"/>
              </a:lnSpc>
              <a:spcBef>
                <a:spcPct val="20000"/>
              </a:spcBef>
              <a:spcAft>
                <a:spcPct val="0"/>
              </a:spcAft>
              <a:buClrTx/>
              <a:buSzTx/>
              <a:buFont typeface="Wingdings" panose="05000000000000000000" pitchFamily="2" charset="2"/>
              <a:buChar char="q"/>
              <a:defRPr/>
            </a:pPr>
            <a:r>
              <a:rPr kumimoji="0" lang="zh-CN" altLang="en-US" sz="2400" b="0" i="0" u="none" strike="noStrike" kern="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rPr>
              <a:t>又称为自上而下和符号主义,起源于</a:t>
            </a:r>
            <a:r>
              <a:rPr kumimoji="0" lang="en-US" altLang="zh-CN" sz="2400" b="0" i="0" u="none" strike="noStrike" kern="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rPr>
              <a:t>GPS,</a:t>
            </a:r>
            <a:r>
              <a:rPr kumimoji="0" lang="zh-CN" altLang="zh-CN" sz="2400" b="0" i="0" u="none" strike="noStrike" kern="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rPr>
              <a:t>用于模拟人类问题求解过程的心理过程,逐渐形成为物理符号系统</a:t>
            </a:r>
          </a:p>
          <a:p>
            <a:pPr marL="742950" marR="0" lvl="1" indent="-285750" algn="l" defTabSz="914400" rtl="0" eaLnBrk="0" fontAlgn="base" latinLnBrk="0" hangingPunct="0">
              <a:lnSpc>
                <a:spcPts val="3600"/>
              </a:lnSpc>
              <a:spcBef>
                <a:spcPct val="20000"/>
              </a:spcBef>
              <a:spcAft>
                <a:spcPct val="0"/>
              </a:spcAft>
              <a:buClrTx/>
              <a:buSzTx/>
              <a:buFont typeface="Wingdings" panose="05000000000000000000" pitchFamily="2" charset="2"/>
              <a:buChar char="q"/>
              <a:defRPr/>
            </a:pPr>
            <a:r>
              <a:rPr kumimoji="0" lang="zh-CN" altLang="zh-CN" sz="2400" b="0" i="0" u="none" strike="noStrike" kern="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rPr>
              <a:t>AI的目标就是实现机器智能,而计算机自身具有符号处理功能,它本身就蕴含着推理能力,因而可能够方便地模拟逻辑思维过程</a:t>
            </a:r>
            <a:endParaRPr kumimoji="0" lang="zh-CN" altLang="en-US" sz="2400" b="0" i="0" u="none" strike="noStrike" kern="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endParaRPr>
          </a:p>
          <a:p>
            <a:pPr marL="742950" marR="0" lvl="1" indent="-285750" algn="l" defTabSz="914400" rtl="0" eaLnBrk="0" fontAlgn="base" latinLnBrk="0" hangingPunct="0">
              <a:lnSpc>
                <a:spcPts val="3600"/>
              </a:lnSpc>
              <a:spcBef>
                <a:spcPct val="20000"/>
              </a:spcBef>
              <a:spcAft>
                <a:spcPct val="0"/>
              </a:spcAft>
              <a:buClrTx/>
              <a:buSzTx/>
              <a:buFont typeface="Wingdings" panose="05000000000000000000" pitchFamily="2" charset="2"/>
              <a:buChar char="q"/>
              <a:defRPr/>
            </a:pPr>
            <a:r>
              <a:rPr kumimoji="0" lang="zh-CN" altLang="en-US" sz="2400" b="0" i="0" u="none" strike="noStrike" kern="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rPr>
              <a:t>符号主义认为：人类智能的基本单元是符号，认知过程就是符号操作过程，从而思维就是符号计算</a:t>
            </a:r>
          </a:p>
        </p:txBody>
      </p:sp>
      <p:sp>
        <p:nvSpPr>
          <p:cNvPr id="39940" name="日期占位符 1"/>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39942" name="灯片编号占位符 3"/>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37</a:t>
            </a:fld>
            <a:endParaRPr lang="zh-CN" altLang="en-US" sz="1400" dirty="0">
              <a:ea typeface="宋体" panose="02010600030101010101" pitchFamily="2" charset="-122"/>
            </a:endParaRPr>
          </a:p>
        </p:txBody>
      </p:sp>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a:ln/>
        </p:spPr>
        <p:txBody>
          <a:bodyPr vert="horz" wrap="square" lIns="91440" tIns="45720" rIns="91440" bIns="45720" anchor="ctr"/>
          <a:lstStyle/>
          <a:p>
            <a:r>
              <a:rPr lang="zh-CN" altLang="en-US" b="1" dirty="0">
                <a:latin typeface="黑体" panose="02010609060101010101" pitchFamily="49" charset="-122"/>
                <a:ea typeface="黑体" panose="02010609060101010101" pitchFamily="49" charset="-122"/>
              </a:rPr>
              <a:t>符号主义</a:t>
            </a:r>
          </a:p>
        </p:txBody>
      </p:sp>
      <p:sp>
        <p:nvSpPr>
          <p:cNvPr id="43011" name="Rectangle 3"/>
          <p:cNvSpPr>
            <a:spLocks noGrp="1" noChangeArrowheads="1"/>
          </p:cNvSpPr>
          <p:nvPr>
            <p:ph idx="1"/>
          </p:nvPr>
        </p:nvSpPr>
        <p:spPr>
          <a:xfrm>
            <a:off x="611505" y="1196975"/>
            <a:ext cx="8128635" cy="4648200"/>
          </a:xfrm>
        </p:spPr>
        <p:txBody>
          <a:bodyPr vert="horz" wrap="square" lIns="91440" tIns="45720" rIns="91440" bIns="45720" numCol="1" anchor="t" anchorCtr="0" compatLnSpc="1"/>
          <a:lstStyle/>
          <a:p>
            <a:pPr>
              <a:lnSpc>
                <a:spcPct val="90000"/>
              </a:lnSpc>
              <a:buFont typeface="Wingdings" panose="05000000000000000000" pitchFamily="2" charset="2"/>
              <a:buChar char="q"/>
            </a:pPr>
            <a:r>
              <a:rPr lang="zh-CN" altLang="en-US" dirty="0">
                <a:latin typeface="楷体_GB2312" pitchFamily="49" charset="-122"/>
                <a:ea typeface="楷体_GB2312" pitchFamily="49" charset="-122"/>
              </a:rPr>
              <a:t>主要特征:</a:t>
            </a:r>
          </a:p>
          <a:p>
            <a:pPr lvl="1">
              <a:lnSpc>
                <a:spcPct val="90000"/>
              </a:lnSpc>
              <a:buFont typeface="Wingdings" panose="05000000000000000000" pitchFamily="2" charset="2"/>
              <a:buNone/>
            </a:pPr>
            <a:r>
              <a:rPr lang="zh-CN" altLang="en-US" sz="2400" dirty="0">
                <a:latin typeface="幼圆" panose="02010509060101010101" pitchFamily="49" charset="-122"/>
                <a:ea typeface="幼圆" panose="02010509060101010101" pitchFamily="49" charset="-122"/>
              </a:rPr>
              <a:t>(1)立足于逻辑运算和符号操作,适合于模拟人的逻辑思维过程,解决需要逻辑推理的复杂问题</a:t>
            </a:r>
          </a:p>
          <a:p>
            <a:pPr lvl="1">
              <a:lnSpc>
                <a:spcPct val="90000"/>
              </a:lnSpc>
              <a:buFont typeface="Wingdings" panose="05000000000000000000" pitchFamily="2" charset="2"/>
              <a:buNone/>
            </a:pPr>
            <a:r>
              <a:rPr lang="zh-CN" altLang="en-US" sz="2400" dirty="0">
                <a:latin typeface="幼圆" panose="02010509060101010101" pitchFamily="49" charset="-122"/>
                <a:ea typeface="幼圆" panose="02010509060101010101" pitchFamily="49" charset="-122"/>
              </a:rPr>
              <a:t>(2)知识可用显示的符号表示,在已知基本规则的情况下,无需输入大量的细节知识</a:t>
            </a:r>
          </a:p>
          <a:p>
            <a:pPr lvl="1">
              <a:lnSpc>
                <a:spcPct val="90000"/>
              </a:lnSpc>
              <a:buFont typeface="Wingdings" panose="05000000000000000000" pitchFamily="2" charset="2"/>
              <a:buNone/>
            </a:pPr>
            <a:r>
              <a:rPr lang="zh-CN" altLang="en-US" sz="2400" dirty="0">
                <a:latin typeface="幼圆" panose="02010509060101010101" pitchFamily="49" charset="-122"/>
                <a:ea typeface="幼圆" panose="02010509060101010101" pitchFamily="49" charset="-122"/>
              </a:rPr>
              <a:t>(3)便于模块化,当个别事实发生变化时,易于修改</a:t>
            </a:r>
          </a:p>
          <a:p>
            <a:pPr lvl="1">
              <a:lnSpc>
                <a:spcPct val="90000"/>
              </a:lnSpc>
              <a:buFont typeface="Wingdings" panose="05000000000000000000" pitchFamily="2" charset="2"/>
              <a:buNone/>
            </a:pPr>
            <a:r>
              <a:rPr lang="zh-CN" altLang="en-US" sz="2400" dirty="0">
                <a:latin typeface="幼圆" panose="02010509060101010101" pitchFamily="49" charset="-122"/>
                <a:ea typeface="幼圆" panose="02010509060101010101" pitchFamily="49" charset="-122"/>
              </a:rPr>
              <a:t>(4)能与传统的符号数据库进行连接</a:t>
            </a:r>
          </a:p>
          <a:p>
            <a:pPr lvl="1">
              <a:lnSpc>
                <a:spcPct val="90000"/>
              </a:lnSpc>
              <a:buFont typeface="Wingdings" panose="05000000000000000000" pitchFamily="2" charset="2"/>
              <a:buNone/>
            </a:pPr>
            <a:r>
              <a:rPr lang="zh-CN" altLang="en-US" sz="2400" dirty="0">
                <a:latin typeface="幼圆" panose="02010509060101010101" pitchFamily="49" charset="-122"/>
                <a:ea typeface="幼圆" panose="02010509060101010101" pitchFamily="49" charset="-122"/>
              </a:rPr>
              <a:t>(5)可对推理结论进行解释,便于对各种可能性进行选择</a:t>
            </a:r>
          </a:p>
          <a:p>
            <a:pPr>
              <a:lnSpc>
                <a:spcPct val="90000"/>
              </a:lnSpc>
              <a:buFont typeface="Wingdings" panose="05000000000000000000" pitchFamily="2" charset="2"/>
              <a:buChar char="q"/>
            </a:pPr>
            <a:r>
              <a:rPr lang="zh-CN" altLang="en-US" dirty="0">
                <a:latin typeface="楷体_GB2312" pitchFamily="49" charset="-122"/>
                <a:ea typeface="楷体_GB2312" pitchFamily="49" charset="-122"/>
              </a:rPr>
              <a:t>缺点</a:t>
            </a:r>
          </a:p>
          <a:p>
            <a:pPr lvl="1">
              <a:lnSpc>
                <a:spcPts val="3400"/>
              </a:lnSpc>
              <a:buFont typeface="Wingdings" panose="05000000000000000000" pitchFamily="2" charset="2"/>
              <a:buNone/>
            </a:pPr>
            <a:r>
              <a:rPr lang="zh-CN" altLang="en-US" sz="2400" dirty="0">
                <a:latin typeface="幼圆" panose="02010509060101010101" pitchFamily="49" charset="-122"/>
                <a:ea typeface="幼圆" panose="02010509060101010101" pitchFamily="49" charset="-122"/>
              </a:rPr>
              <a:t>可以解决逻辑思维,但对于形象思维难于模拟，信息表示成符号后,并在处理或转换时,信息有丢失的情况</a:t>
            </a:r>
          </a:p>
        </p:txBody>
      </p:sp>
      <p:sp>
        <p:nvSpPr>
          <p:cNvPr id="40964" name="日期占位符 1"/>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40966" name="灯片编号占位符 3"/>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38</a:t>
            </a:fld>
            <a:endParaRPr lang="zh-CN" altLang="en-US" sz="1400" dirty="0">
              <a:ea typeface="宋体" panose="02010600030101010101" pitchFamily="2" charset="-122"/>
            </a:endParaRPr>
          </a:p>
        </p:txBody>
      </p:sp>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a:ln/>
        </p:spPr>
        <p:txBody>
          <a:bodyPr vert="horz" wrap="square" lIns="91440" tIns="45720" rIns="91440" bIns="45720" anchor="ctr"/>
          <a:lstStyle/>
          <a:p>
            <a:r>
              <a:rPr lang="zh-CN" altLang="en-US" b="1" dirty="0">
                <a:latin typeface="黑体" panose="02010609060101010101" pitchFamily="49" charset="-122"/>
                <a:ea typeface="黑体" panose="02010609060101010101" pitchFamily="49" charset="-122"/>
              </a:rPr>
              <a:t>连接主义</a:t>
            </a:r>
          </a:p>
        </p:txBody>
      </p:sp>
      <p:sp>
        <p:nvSpPr>
          <p:cNvPr id="44035" name="Rectangle 3"/>
          <p:cNvSpPr>
            <a:spLocks noGrp="1" noChangeArrowheads="1"/>
          </p:cNvSpPr>
          <p:nvPr>
            <p:ph idx="1"/>
          </p:nvPr>
        </p:nvSpPr>
        <p:spPr>
          <a:xfrm>
            <a:off x="709613" y="1304925"/>
            <a:ext cx="7966075" cy="4826000"/>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
                <a:schemeClr val="accent6"/>
              </a:buClr>
              <a:buSzTx/>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以网络连接为主的连接机制方法</a:t>
            </a:r>
          </a:p>
          <a:p>
            <a:pPr marL="742950" marR="0" lvl="1" indent="-28575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zh-CN" altLang="en-US" sz="2400" b="0" i="0" u="none" strike="noStrike" kern="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rPr>
              <a:t>又称为自下而上和连接主义,属于非符号处理范畴.</a:t>
            </a:r>
          </a:p>
          <a:p>
            <a:pPr marL="742950" marR="0" lvl="1" indent="-28575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zh-CN" altLang="en-US" sz="2400" b="0" i="0" u="none" strike="noStrike" kern="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rPr>
              <a:t>在现实中，人们并不仅仅依靠逻辑推理来求解问题，有时非逻辑推理还其着非常重要的作用</a:t>
            </a:r>
          </a:p>
          <a:p>
            <a:pPr marL="742950" marR="0" lvl="1" indent="-285750" algn="l" defTabSz="914400" rtl="0" eaLnBrk="0" fontAlgn="base" latinLnBrk="0" hangingPunct="0">
              <a:lnSpc>
                <a:spcPct val="150000"/>
              </a:lnSpc>
              <a:spcBef>
                <a:spcPct val="20000"/>
              </a:spcBef>
              <a:spcAft>
                <a:spcPct val="0"/>
              </a:spcAft>
              <a:buClrTx/>
              <a:buSzTx/>
              <a:buFont typeface="Wingdings" panose="05000000000000000000" pitchFamily="2" charset="2"/>
              <a:buChar char="q"/>
              <a:defRPr/>
            </a:pPr>
            <a:r>
              <a:rPr kumimoji="0" lang="zh-CN" altLang="en-US" sz="2400" b="0" i="0" u="none" strike="noStrike" kern="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rPr>
              <a:t>联结主义：人工智能可以通过仿生人类的大脑的结构来实现，它研究的内容就是神经网络。</a:t>
            </a:r>
            <a:endParaRPr kumimoji="0" lang="zh-CN" altLang="zh-CN" sz="2400" b="0" i="0" u="none" strike="noStrike" kern="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endParaRPr>
          </a:p>
        </p:txBody>
      </p:sp>
      <p:sp>
        <p:nvSpPr>
          <p:cNvPr id="41988" name="日期占位符 1"/>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41990" name="灯片编号占位符 3"/>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39</a:t>
            </a:fld>
            <a:endParaRPr lang="zh-CN" altLang="en-US" sz="1400" dirty="0">
              <a:ea typeface="宋体" panose="02010600030101010101" pitchFamily="2" charset="-122"/>
            </a:endParaRP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日期占位符 2"/>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2053" name="灯片编号占位符 4"/>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4</a:t>
            </a:fld>
            <a:endParaRPr lang="zh-CN" altLang="en-US" sz="1400" dirty="0">
              <a:ea typeface="宋体" panose="02010600030101010101" pitchFamily="2" charset="-122"/>
            </a:endParaRPr>
          </a:p>
        </p:txBody>
      </p:sp>
      <p:sp>
        <p:nvSpPr>
          <p:cNvPr id="2054" name="Rectangle 2"/>
          <p:cNvSpPr>
            <a:spLocks noGrp="1"/>
          </p:cNvSpPr>
          <p:nvPr>
            <p:ph type="title"/>
          </p:nvPr>
        </p:nvSpPr>
        <p:spPr>
          <a:ln/>
        </p:spPr>
        <p:txBody>
          <a:bodyPr vert="horz" wrap="square" lIns="91440" tIns="45720" rIns="91440" bIns="45720" anchor="ctr"/>
          <a:lstStyle/>
          <a:p>
            <a:pPr eaLnBrk="1" hangingPunct="1"/>
            <a:r>
              <a:rPr lang="zh-CN" altLang="en-US" b="1" dirty="0">
                <a:solidFill>
                  <a:srgbClr val="1C07B5"/>
                </a:solidFill>
                <a:latin typeface="黑体" panose="02010609060101010101" pitchFamily="49" charset="-122"/>
                <a:ea typeface="黑体" panose="02010609060101010101" pitchFamily="49" charset="-122"/>
              </a:rPr>
              <a:t>人工智能</a:t>
            </a:r>
            <a:endParaRPr lang="zh-CN" altLang="zh-CN" b="1" dirty="0">
              <a:solidFill>
                <a:srgbClr val="1C07B5"/>
              </a:solidFill>
              <a:latin typeface="黑体" panose="02010609060101010101" pitchFamily="49" charset="-122"/>
              <a:ea typeface="黑体" panose="02010609060101010101" pitchFamily="49" charset="-122"/>
            </a:endParaRPr>
          </a:p>
        </p:txBody>
      </p:sp>
      <p:graphicFrame>
        <p:nvGraphicFramePr>
          <p:cNvPr id="2050" name="Object 3"/>
          <p:cNvGraphicFramePr>
            <a:graphicFrameLocks/>
          </p:cNvGraphicFramePr>
          <p:nvPr/>
        </p:nvGraphicFramePr>
        <p:xfrm>
          <a:off x="1520825" y="1397000"/>
          <a:ext cx="6096000" cy="4067175"/>
        </p:xfrm>
        <a:graphic>
          <a:graphicData uri="http://schemas.openxmlformats.org/presentationml/2006/ole">
            <mc:AlternateContent xmlns:mc="http://schemas.openxmlformats.org/markup-compatibility/2006">
              <mc:Choice xmlns:v="urn:schemas-microsoft-com:vml" Requires="v">
                <p:oleObj spid="_x0000_s4099" r:id="rId3" imgW="6095898" imgH="4069046" progId="MSGraph.Chart.8">
                  <p:embed/>
                </p:oleObj>
              </mc:Choice>
              <mc:Fallback>
                <p:oleObj r:id="rId3" imgW="6095898" imgH="4069046" progId="MSGraph.Chart.8">
                  <p:embed/>
                  <p:pic>
                    <p:nvPicPr>
                      <p:cNvPr id="0" name="Picture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0825" y="1397000"/>
                        <a:ext cx="609600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55" name="Rectangle 4"/>
          <p:cNvSpPr/>
          <p:nvPr/>
        </p:nvSpPr>
        <p:spPr>
          <a:xfrm>
            <a:off x="641350" y="1628775"/>
            <a:ext cx="7993063" cy="3508375"/>
          </a:xfrm>
          <a:prstGeom prst="rect">
            <a:avLst/>
          </a:prstGeom>
          <a:noFill/>
          <a:ln w="9525">
            <a:noFill/>
          </a:ln>
        </p:spPr>
        <p:txBody>
          <a:bodyPr>
            <a:spAutoFit/>
          </a:bodyPr>
          <a:lstStyle/>
          <a:p>
            <a:pPr lvl="0" algn="just">
              <a:lnSpc>
                <a:spcPct val="150000"/>
              </a:lnSpc>
            </a:pPr>
            <a:r>
              <a:rPr lang="zh-CN" altLang="en-US" sz="2800" dirty="0">
                <a:latin typeface="黑体" panose="02010609060101010101" pitchFamily="49" charset="-122"/>
                <a:ea typeface="黑体" panose="02010609060101010101" pitchFamily="49" charset="-122"/>
              </a:rPr>
              <a:t>    </a:t>
            </a:r>
            <a:r>
              <a:rPr lang="zh-CN" altLang="en-US" dirty="0">
                <a:latin typeface="幼圆" panose="02010509060101010101" pitchFamily="49" charset="-122"/>
                <a:ea typeface="幼圆" panose="02010509060101010101" pitchFamily="49" charset="-122"/>
              </a:rPr>
              <a:t>人工智能(</a:t>
            </a:r>
            <a:r>
              <a:rPr lang="en-US" altLang="zh-CN" dirty="0">
                <a:latin typeface="幼圆" panose="02010509060101010101" pitchFamily="49" charset="-122"/>
                <a:ea typeface="幼圆" panose="02010509060101010101" pitchFamily="49" charset="-122"/>
              </a:rPr>
              <a:t>Artificial Intelligence)</a:t>
            </a:r>
            <a:r>
              <a:rPr lang="zh-CN" altLang="en-US" dirty="0">
                <a:latin typeface="幼圆" panose="02010509060101010101" pitchFamily="49" charset="-122"/>
                <a:ea typeface="幼圆" panose="02010509060101010101" pitchFamily="49" charset="-122"/>
              </a:rPr>
              <a:t>是相对人的自然智能而言，即用人工的方法和技术,模仿、延伸和扩展人的智能,  实现某些“机器思维”。</a:t>
            </a:r>
          </a:p>
          <a:p>
            <a:pPr lvl="0" algn="just">
              <a:lnSpc>
                <a:spcPct val="150000"/>
              </a:lnSpc>
            </a:pPr>
            <a:r>
              <a:rPr lang="zh-CN" altLang="en-US" dirty="0">
                <a:latin typeface="幼圆" panose="02010509060101010101" pitchFamily="49" charset="-122"/>
                <a:ea typeface="幼圆" panose="02010509060101010101" pitchFamily="49" charset="-122"/>
              </a:rPr>
              <a:t>    作为一门学科，人工智能研究智能行为的计算模型，研制具有感知、推理、学习、联想、决策等思维活动的计算系统，解决需要人类专家才能处理的复杂问题。</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accent6"/>
                </a:solidFill>
                <a:effectLst/>
                <a:uLnTx/>
                <a:uFillTx/>
                <a:latin typeface="黑体" panose="02010609060101010101" pitchFamily="49" charset="-122"/>
                <a:ea typeface="黑体" panose="02010609060101010101" pitchFamily="49" charset="-122"/>
                <a:cs typeface="+mj-cs"/>
              </a:rPr>
              <a:t>连接主义</a:t>
            </a:r>
          </a:p>
        </p:txBody>
      </p:sp>
      <p:sp>
        <p:nvSpPr>
          <p:cNvPr id="43011" name="Rectangle 3"/>
          <p:cNvSpPr>
            <a:spLocks noGrp="1"/>
          </p:cNvSpPr>
          <p:nvPr>
            <p:ph idx="1"/>
          </p:nvPr>
        </p:nvSpPr>
        <p:spPr>
          <a:xfrm>
            <a:off x="990600" y="1254125"/>
            <a:ext cx="7772400" cy="4989513"/>
          </a:xfrm>
          <a:ln/>
        </p:spPr>
        <p:txBody>
          <a:bodyPr vert="horz" wrap="square" lIns="91440" tIns="45720" rIns="91440" bIns="45720" anchor="t"/>
          <a:lstStyle/>
          <a:p>
            <a:pPr>
              <a:lnSpc>
                <a:spcPct val="90000"/>
              </a:lnSpc>
              <a:buFont typeface="Wingdings" panose="05000000000000000000" pitchFamily="2" charset="2"/>
              <a:buChar char="q"/>
            </a:pPr>
            <a:r>
              <a:rPr lang="zh-CN" altLang="en-US" dirty="0">
                <a:latin typeface="楷体_GB2312" pitchFamily="49" charset="-122"/>
                <a:ea typeface="楷体_GB2312" pitchFamily="49" charset="-122"/>
              </a:rPr>
              <a:t>主要特征:</a:t>
            </a:r>
          </a:p>
          <a:p>
            <a:pPr lvl="1">
              <a:lnSpc>
                <a:spcPts val="3000"/>
              </a:lnSpc>
              <a:buFont typeface="Wingdings" panose="05000000000000000000" pitchFamily="2" charset="2"/>
              <a:buNone/>
            </a:pPr>
            <a:r>
              <a:rPr lang="zh-CN" altLang="en-US" sz="2000" dirty="0">
                <a:latin typeface="幼圆" panose="02010509060101010101" pitchFamily="49" charset="-122"/>
                <a:ea typeface="幼圆" panose="02010509060101010101" pitchFamily="49" charset="-122"/>
              </a:rPr>
              <a:t>(1)通过神经元之间的并行协作实现信息处理,处理过程具有并行性,动态性,全局性</a:t>
            </a:r>
          </a:p>
          <a:p>
            <a:pPr lvl="1">
              <a:lnSpc>
                <a:spcPts val="3000"/>
              </a:lnSpc>
              <a:buFont typeface="Wingdings" panose="05000000000000000000" pitchFamily="2" charset="2"/>
              <a:buNone/>
            </a:pPr>
            <a:r>
              <a:rPr lang="zh-CN" altLang="en-US" sz="2000" dirty="0">
                <a:latin typeface="幼圆" panose="02010509060101010101" pitchFamily="49" charset="-122"/>
                <a:ea typeface="幼圆" panose="02010509060101010101" pitchFamily="49" charset="-122"/>
              </a:rPr>
              <a:t>(2)可以实现联想的功能,便于对有噪声的信息进行处理</a:t>
            </a:r>
          </a:p>
          <a:p>
            <a:pPr lvl="1">
              <a:lnSpc>
                <a:spcPts val="3000"/>
              </a:lnSpc>
              <a:buFont typeface="Wingdings" panose="05000000000000000000" pitchFamily="2" charset="2"/>
              <a:buNone/>
            </a:pPr>
            <a:r>
              <a:rPr lang="zh-CN" altLang="en-US" sz="2000" dirty="0">
                <a:latin typeface="幼圆" panose="02010509060101010101" pitchFamily="49" charset="-122"/>
                <a:ea typeface="幼圆" panose="02010509060101010101" pitchFamily="49" charset="-122"/>
              </a:rPr>
              <a:t>(3)可以通过对神经元之间连接强度的调整实现学习和分类等</a:t>
            </a:r>
          </a:p>
          <a:p>
            <a:pPr lvl="1">
              <a:lnSpc>
                <a:spcPts val="3000"/>
              </a:lnSpc>
              <a:buFont typeface="Wingdings" panose="05000000000000000000" pitchFamily="2" charset="2"/>
              <a:buNone/>
            </a:pPr>
            <a:r>
              <a:rPr lang="zh-CN" altLang="en-US" sz="2000" dirty="0">
                <a:latin typeface="幼圆" panose="02010509060101010101" pitchFamily="49" charset="-122"/>
                <a:ea typeface="幼圆" panose="02010509060101010101" pitchFamily="49" charset="-122"/>
              </a:rPr>
              <a:t>(4)适合模拟人类的形象思维过程</a:t>
            </a:r>
          </a:p>
          <a:p>
            <a:pPr lvl="1">
              <a:lnSpc>
                <a:spcPts val="3000"/>
              </a:lnSpc>
              <a:buFont typeface="Wingdings" panose="05000000000000000000" pitchFamily="2" charset="2"/>
              <a:buNone/>
            </a:pPr>
            <a:r>
              <a:rPr lang="zh-CN" altLang="en-US" sz="2000" dirty="0">
                <a:latin typeface="幼圆" panose="02010509060101010101" pitchFamily="49" charset="-122"/>
                <a:ea typeface="幼圆" panose="02010509060101010101" pitchFamily="49" charset="-122"/>
              </a:rPr>
              <a:t>(5)求解问题时,可以较快的得到一个近似解</a:t>
            </a:r>
          </a:p>
          <a:p>
            <a:pPr>
              <a:lnSpc>
                <a:spcPct val="90000"/>
              </a:lnSpc>
              <a:buFont typeface="Wingdings" panose="05000000000000000000" pitchFamily="2" charset="2"/>
              <a:buChar char="q"/>
            </a:pPr>
            <a:r>
              <a:rPr lang="zh-CN" altLang="en-US" dirty="0">
                <a:latin typeface="楷体_GB2312" pitchFamily="49" charset="-122"/>
                <a:ea typeface="楷体_GB2312" pitchFamily="49" charset="-122"/>
              </a:rPr>
              <a:t>缺点</a:t>
            </a:r>
          </a:p>
          <a:p>
            <a:pPr lvl="1">
              <a:lnSpc>
                <a:spcPts val="3600"/>
              </a:lnSpc>
              <a:buFont typeface="Wingdings" panose="05000000000000000000" pitchFamily="2" charset="2"/>
              <a:buNone/>
            </a:pPr>
            <a:r>
              <a:rPr lang="zh-CN" altLang="en-US" sz="2000" dirty="0">
                <a:latin typeface="幼圆" panose="02010509060101010101" pitchFamily="49" charset="-122"/>
                <a:ea typeface="幼圆" panose="02010509060101010101" pitchFamily="49" charset="-122"/>
              </a:rPr>
              <a:t>不适合于解决逻辑思维,</a:t>
            </a:r>
          </a:p>
          <a:p>
            <a:pPr lvl="1">
              <a:lnSpc>
                <a:spcPts val="3600"/>
              </a:lnSpc>
              <a:buFont typeface="Wingdings" panose="05000000000000000000" pitchFamily="2" charset="2"/>
              <a:buNone/>
            </a:pPr>
            <a:r>
              <a:rPr lang="zh-CN" altLang="en-US" sz="2000" dirty="0">
                <a:latin typeface="幼圆" panose="02010509060101010101" pitchFamily="49" charset="-122"/>
                <a:ea typeface="幼圆" panose="02010509060101010101" pitchFamily="49" charset="-122"/>
              </a:rPr>
              <a:t>体现结构固定和组成方案单一的系统也不适合多种知识的开发</a:t>
            </a:r>
          </a:p>
        </p:txBody>
      </p:sp>
      <p:sp>
        <p:nvSpPr>
          <p:cNvPr id="43012" name="日期占位符 1"/>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43014" name="灯片编号占位符 3"/>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40</a:t>
            </a:fld>
            <a:endParaRPr lang="zh-CN" altLang="en-US" sz="1400" dirty="0">
              <a:ea typeface="宋体" panose="02010600030101010101" pitchFamily="2" charset="-122"/>
            </a:endParaRPr>
          </a:p>
        </p:txBody>
      </p:sp>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accent6"/>
                </a:solidFill>
                <a:effectLst/>
                <a:uLnTx/>
                <a:uFillTx/>
                <a:latin typeface="黑体" panose="02010609060101010101" pitchFamily="49" charset="-122"/>
                <a:ea typeface="黑体" panose="02010609060101010101" pitchFamily="49" charset="-122"/>
                <a:cs typeface="+mj-cs"/>
              </a:rPr>
              <a:t>行为主义</a:t>
            </a:r>
          </a:p>
        </p:txBody>
      </p:sp>
      <p:sp>
        <p:nvSpPr>
          <p:cNvPr id="44035" name="Rectangle 3"/>
          <p:cNvSpPr>
            <a:spLocks noGrp="1"/>
          </p:cNvSpPr>
          <p:nvPr>
            <p:ph idx="1"/>
          </p:nvPr>
        </p:nvSpPr>
        <p:spPr>
          <a:xfrm>
            <a:off x="1015365" y="1200785"/>
            <a:ext cx="7772400" cy="4989513"/>
          </a:xfrm>
          <a:ln/>
        </p:spPr>
        <p:txBody>
          <a:bodyPr vert="horz" wrap="square" lIns="91440" tIns="45720" rIns="91440" bIns="45720" anchor="t"/>
          <a:lstStyle/>
          <a:p>
            <a:pPr>
              <a:lnSpc>
                <a:spcPts val="3000"/>
              </a:lnSpc>
              <a:buFont typeface="Wingdings" panose="05000000000000000000" pitchFamily="2" charset="2"/>
              <a:buChar char="q"/>
            </a:pPr>
            <a:r>
              <a:rPr lang="zh-CN" altLang="en-US" sz="2400" dirty="0">
                <a:latin typeface="幼圆" panose="02010509060101010101" pitchFamily="49" charset="-122"/>
                <a:ea typeface="幼圆" panose="02010509060101010101" pitchFamily="49" charset="-122"/>
              </a:rPr>
              <a:t>行为主义又称为进化主义或控制论学派，是基于控制论和“动作--感知”型控制系统的人工智能学派，属于非符号处理方法 </a:t>
            </a:r>
          </a:p>
          <a:p>
            <a:pPr>
              <a:lnSpc>
                <a:spcPts val="3000"/>
              </a:lnSpc>
              <a:buFont typeface="Wingdings" panose="05000000000000000000" pitchFamily="2" charset="2"/>
              <a:buChar char="q"/>
            </a:pPr>
            <a:r>
              <a:rPr lang="zh-CN" altLang="en-US" sz="2400" dirty="0">
                <a:latin typeface="幼圆" panose="02010509060101010101" pitchFamily="49" charset="-122"/>
                <a:ea typeface="幼圆" panose="02010509060101010101" pitchFamily="49" charset="-122"/>
              </a:rPr>
              <a:t>行为基本观点可以概括为：</a:t>
            </a:r>
          </a:p>
          <a:p>
            <a:pPr algn="just">
              <a:lnSpc>
                <a:spcPts val="3000"/>
              </a:lnSpc>
              <a:buFont typeface="Wingdings" panose="05000000000000000000" pitchFamily="2" charset="2"/>
              <a:buNone/>
            </a:pPr>
            <a:r>
              <a:rPr lang="zh-CN" altLang="en-US" sz="2400" dirty="0">
                <a:latin typeface="幼圆" panose="02010509060101010101" pitchFamily="49" charset="-122"/>
                <a:ea typeface="幼圆" panose="02010509060101010101" pitchFamily="49" charset="-122"/>
              </a:rPr>
              <a:t>    1、知识和形式化表达和模型化方法是人工智能的重要障碍之一；</a:t>
            </a:r>
          </a:p>
          <a:p>
            <a:pPr algn="just">
              <a:lnSpc>
                <a:spcPts val="3000"/>
              </a:lnSpc>
              <a:buFont typeface="Wingdings" panose="05000000000000000000" pitchFamily="2" charset="2"/>
              <a:buNone/>
            </a:pPr>
            <a:r>
              <a:rPr lang="zh-CN" altLang="en-US" sz="2400" dirty="0">
                <a:latin typeface="幼圆" panose="02010509060101010101" pitchFamily="49" charset="-122"/>
                <a:ea typeface="幼圆" panose="02010509060101010101" pitchFamily="49" charset="-122"/>
              </a:rPr>
              <a:t>    2、智能取决于感知和行动，应直接利用机器对环境作用后，环境对作用的响应为原形</a:t>
            </a:r>
          </a:p>
          <a:p>
            <a:pPr algn="just">
              <a:lnSpc>
                <a:spcPts val="3000"/>
              </a:lnSpc>
              <a:buFont typeface="Wingdings" panose="05000000000000000000" pitchFamily="2" charset="2"/>
              <a:buNone/>
            </a:pPr>
            <a:r>
              <a:rPr lang="zh-CN" altLang="en-US" sz="2400" dirty="0">
                <a:latin typeface="幼圆" panose="02010509060101010101" pitchFamily="49" charset="-122"/>
                <a:ea typeface="幼圆" panose="02010509060101010101" pitchFamily="49" charset="-122"/>
              </a:rPr>
              <a:t>    3、智能行为只能现实在世界中与周围环境交互作用而表现出来</a:t>
            </a:r>
          </a:p>
          <a:p>
            <a:pPr algn="just">
              <a:lnSpc>
                <a:spcPts val="3000"/>
              </a:lnSpc>
              <a:buFont typeface="Wingdings" panose="05000000000000000000" pitchFamily="2" charset="2"/>
              <a:buNone/>
            </a:pPr>
            <a:r>
              <a:rPr lang="zh-CN" altLang="en-US" sz="2400" dirty="0">
                <a:latin typeface="幼圆" panose="02010509060101010101" pitchFamily="49" charset="-122"/>
                <a:ea typeface="幼圆" panose="02010509060101010101" pitchFamily="49" charset="-122"/>
              </a:rPr>
              <a:t>    4、人工智能可以像人类智能一样逐步进化，分阶段发展和增强。</a:t>
            </a:r>
          </a:p>
        </p:txBody>
      </p:sp>
      <p:sp>
        <p:nvSpPr>
          <p:cNvPr id="44036" name="日期占位符 1"/>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44038" name="灯片编号占位符 3"/>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41</a:t>
            </a:fld>
            <a:endParaRPr lang="zh-CN" altLang="en-US" sz="1400" dirty="0">
              <a:ea typeface="宋体" panose="02010600030101010101" pitchFamily="2" charset="-122"/>
            </a:endParaRPr>
          </a:p>
        </p:txBody>
      </p:sp>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占位符 3"/>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45060" name="灯片编号占位符 5"/>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42</a:t>
            </a:fld>
            <a:endParaRPr lang="zh-CN" altLang="en-US" sz="1400" dirty="0">
              <a:ea typeface="宋体" panose="02010600030101010101" pitchFamily="2" charset="-122"/>
            </a:endParaRPr>
          </a:p>
        </p:txBody>
      </p:sp>
      <p:sp>
        <p:nvSpPr>
          <p:cNvPr id="45061" name="Rectangle 2"/>
          <p:cNvSpPr>
            <a:spLocks noGrp="1"/>
          </p:cNvSpPr>
          <p:nvPr>
            <p:ph type="title"/>
          </p:nvPr>
        </p:nvSpPr>
        <p:spPr>
          <a:xfrm>
            <a:off x="609600" y="0"/>
            <a:ext cx="7772400" cy="1143000"/>
          </a:xfrm>
          <a:ln/>
        </p:spPr>
        <p:txBody>
          <a:bodyPr vert="horz" wrap="square" lIns="91440" tIns="45720" rIns="91440" bIns="45720" anchor="ctr"/>
          <a:lstStyle/>
          <a:p>
            <a:r>
              <a:rPr lang="zh-CN" altLang="en-US" b="1" dirty="0">
                <a:solidFill>
                  <a:schemeClr val="accent2"/>
                </a:solidFill>
                <a:latin typeface="黑体" panose="02010609060101010101" pitchFamily="49" charset="-122"/>
                <a:ea typeface="黑体" panose="02010609060101010101" pitchFamily="49" charset="-122"/>
              </a:rPr>
              <a:t>内容提要</a:t>
            </a:r>
            <a:endParaRPr lang="en-US" altLang="zh-CN" b="1" dirty="0">
              <a:solidFill>
                <a:schemeClr val="accent2"/>
              </a:solidFill>
              <a:latin typeface="黑体" panose="02010609060101010101" pitchFamily="49" charset="-122"/>
              <a:ea typeface="黑体" panose="02010609060101010101" pitchFamily="49" charset="-122"/>
            </a:endParaRPr>
          </a:p>
        </p:txBody>
      </p:sp>
      <p:sp>
        <p:nvSpPr>
          <p:cNvPr id="45062" name="Rectangle 3"/>
          <p:cNvSpPr>
            <a:spLocks noGrp="1"/>
          </p:cNvSpPr>
          <p:nvPr>
            <p:ph idx="1"/>
          </p:nvPr>
        </p:nvSpPr>
        <p:spPr>
          <a:xfrm>
            <a:off x="1428750" y="1285875"/>
            <a:ext cx="6337300" cy="4114800"/>
          </a:xfrm>
          <a:ln/>
        </p:spPr>
        <p:txBody>
          <a:bodyPr vert="horz" wrap="square" lIns="91440" tIns="45720" rIns="91440" bIns="45720" anchor="t"/>
          <a:lstStyle/>
          <a:p>
            <a:pPr>
              <a:lnSpc>
                <a:spcPts val="5000"/>
              </a:lnSpc>
              <a:spcBef>
                <a:spcPct val="0"/>
              </a:spcBef>
              <a:buNone/>
            </a:pPr>
            <a:r>
              <a:rPr lang="en-US" altLang="zh-CN" sz="2800" b="1" dirty="0">
                <a:latin typeface="幼圆" panose="02010509060101010101" pitchFamily="49" charset="-122"/>
                <a:ea typeface="幼圆" panose="02010509060101010101" pitchFamily="49" charset="-122"/>
              </a:rPr>
              <a:t>1.1 </a:t>
            </a:r>
            <a:r>
              <a:rPr lang="zh-CN" altLang="en-US" sz="2800" b="1" dirty="0">
                <a:latin typeface="幼圆" panose="02010509060101010101" pitchFamily="49" charset="-122"/>
                <a:ea typeface="幼圆" panose="02010509060101010101" pitchFamily="49" charset="-122"/>
              </a:rPr>
              <a:t>什么是人工智能</a:t>
            </a:r>
          </a:p>
          <a:p>
            <a:pPr>
              <a:lnSpc>
                <a:spcPts val="5000"/>
              </a:lnSpc>
              <a:spcBef>
                <a:spcPct val="0"/>
              </a:spcBef>
              <a:buNone/>
            </a:pPr>
            <a:r>
              <a:rPr lang="en-US" altLang="zh-CN" sz="2800" b="1" dirty="0">
                <a:latin typeface="幼圆" panose="02010509060101010101" pitchFamily="49" charset="-122"/>
                <a:ea typeface="幼圆" panose="02010509060101010101" pitchFamily="49" charset="-122"/>
              </a:rPr>
              <a:t>1.2 </a:t>
            </a:r>
            <a:r>
              <a:rPr lang="zh-CN" altLang="en-US" sz="2800" b="1" dirty="0">
                <a:solidFill>
                  <a:srgbClr val="333300"/>
                </a:solidFill>
                <a:latin typeface="幼圆" panose="02010509060101010101" pitchFamily="49" charset="-122"/>
                <a:ea typeface="幼圆" panose="02010509060101010101" pitchFamily="49" charset="-122"/>
              </a:rPr>
              <a:t>人工智能的起源与发展历史</a:t>
            </a:r>
          </a:p>
          <a:p>
            <a:pPr>
              <a:lnSpc>
                <a:spcPts val="5000"/>
              </a:lnSpc>
              <a:spcBef>
                <a:spcPct val="0"/>
              </a:spcBef>
              <a:buNone/>
            </a:pPr>
            <a:r>
              <a:rPr lang="en-US" altLang="zh-CN" sz="2800" b="1" dirty="0">
                <a:latin typeface="幼圆" panose="02010509060101010101" pitchFamily="49" charset="-122"/>
                <a:ea typeface="幼圆" panose="02010509060101010101" pitchFamily="49" charset="-122"/>
              </a:rPr>
              <a:t>1.3 </a:t>
            </a:r>
            <a:r>
              <a:rPr lang="zh-CN" altLang="en-US" sz="2800" b="1" dirty="0">
                <a:solidFill>
                  <a:srgbClr val="333300"/>
                </a:solidFill>
                <a:latin typeface="幼圆" panose="02010509060101010101" pitchFamily="49" charset="-122"/>
                <a:ea typeface="幼圆" panose="02010509060101010101" pitchFamily="49" charset="-122"/>
              </a:rPr>
              <a:t>人工智能研究的基本内容</a:t>
            </a:r>
          </a:p>
          <a:p>
            <a:pPr>
              <a:lnSpc>
                <a:spcPts val="5000"/>
              </a:lnSpc>
              <a:spcBef>
                <a:spcPct val="0"/>
              </a:spcBef>
              <a:buNone/>
            </a:pPr>
            <a:r>
              <a:rPr lang="en-US" altLang="zh-CN" sz="2800" b="1" dirty="0">
                <a:latin typeface="幼圆" panose="02010509060101010101" pitchFamily="49" charset="-122"/>
                <a:ea typeface="幼圆" panose="02010509060101010101" pitchFamily="49" charset="-122"/>
              </a:rPr>
              <a:t>1.4 </a:t>
            </a:r>
            <a:r>
              <a:rPr lang="zh-CN" altLang="en-US" sz="2800" b="1" dirty="0">
                <a:solidFill>
                  <a:srgbClr val="333300"/>
                </a:solidFill>
                <a:latin typeface="幼圆" panose="02010509060101010101" pitchFamily="49" charset="-122"/>
                <a:ea typeface="幼圆" panose="02010509060101010101" pitchFamily="49" charset="-122"/>
              </a:rPr>
              <a:t>人工智能研究的主要学派</a:t>
            </a:r>
          </a:p>
          <a:p>
            <a:pPr>
              <a:lnSpc>
                <a:spcPts val="5000"/>
              </a:lnSpc>
              <a:spcBef>
                <a:spcPct val="0"/>
              </a:spcBef>
              <a:buNone/>
            </a:pPr>
            <a:r>
              <a:rPr lang="en-US" altLang="zh-CN" sz="2800" b="1" dirty="0">
                <a:latin typeface="幼圆" panose="02010509060101010101" pitchFamily="49" charset="-122"/>
                <a:ea typeface="幼圆" panose="02010509060101010101" pitchFamily="49" charset="-122"/>
              </a:rPr>
              <a:t>1.5 </a:t>
            </a:r>
            <a:r>
              <a:rPr lang="zh-CN" altLang="en-US" sz="2800" b="1" dirty="0">
                <a:solidFill>
                  <a:srgbClr val="FF0000"/>
                </a:solidFill>
                <a:latin typeface="幼圆" panose="02010509060101010101" pitchFamily="49" charset="-122"/>
                <a:ea typeface="幼圆" panose="02010509060101010101" pitchFamily="49" charset="-122"/>
              </a:rPr>
              <a:t>人工智能的应用</a:t>
            </a:r>
            <a:endParaRPr lang="en-US" altLang="zh-CN" sz="2800" b="1" dirty="0">
              <a:solidFill>
                <a:srgbClr val="FF0000"/>
              </a:solidFill>
              <a:latin typeface="幼圆" panose="02010509060101010101" pitchFamily="49" charset="-122"/>
              <a:ea typeface="幼圆" panose="02010509060101010101" pitchFamily="49" charset="-122"/>
            </a:endParaRPr>
          </a:p>
          <a:p>
            <a:pPr>
              <a:lnSpc>
                <a:spcPts val="5000"/>
              </a:lnSpc>
              <a:spcBef>
                <a:spcPct val="0"/>
              </a:spcBef>
              <a:buNone/>
            </a:pPr>
            <a:r>
              <a:rPr lang="en-US" altLang="zh-CN" sz="2800" b="1" dirty="0">
                <a:latin typeface="幼圆" panose="02010509060101010101" pitchFamily="49" charset="-122"/>
                <a:ea typeface="幼圆" panose="02010509060101010101" pitchFamily="49" charset="-122"/>
              </a:rPr>
              <a:t>1.6 </a:t>
            </a:r>
            <a:r>
              <a:rPr lang="zh-CN" altLang="en-US" sz="2800" b="1" dirty="0">
                <a:latin typeface="幼圆" panose="02010509060101010101" pitchFamily="49" charset="-122"/>
                <a:ea typeface="幼圆" panose="02010509060101010101" pitchFamily="49" charset="-122"/>
              </a:rPr>
              <a:t>小结和展望</a:t>
            </a:r>
          </a:p>
          <a:p>
            <a:endParaRPr lang="zh-CN" altLang="zh-CN" sz="3600" dirty="0">
              <a:ea typeface="宋体" panose="02010600030101010101" pitchFamily="2" charset="-122"/>
            </a:endParaRPr>
          </a:p>
          <a:p>
            <a:pPr>
              <a:lnSpc>
                <a:spcPct val="80000"/>
              </a:lnSpc>
              <a:buNone/>
            </a:pPr>
            <a:endParaRPr lang="en-US" altLang="zh-CN" sz="2000" b="1" dirty="0">
              <a:latin typeface="隶书" panose="02010509060101010101" pitchFamily="49" charset="-122"/>
              <a:ea typeface="隶书" panose="02010509060101010101" pitchFamily="49"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a:ln/>
        </p:spPr>
        <p:txBody>
          <a:bodyPr vert="horz" wrap="square" lIns="91440" tIns="45720" rIns="91440" bIns="45720" anchor="ctr"/>
          <a:lstStyle/>
          <a:p>
            <a:r>
              <a:rPr lang="zh-CN" altLang="zh-CN" b="1" dirty="0">
                <a:solidFill>
                  <a:schemeClr val="accent2"/>
                </a:solidFill>
                <a:latin typeface="黑体" panose="02010609060101010101" pitchFamily="49" charset="-122"/>
                <a:ea typeface="黑体" panose="02010609060101010101" pitchFamily="49" charset="-122"/>
              </a:rPr>
              <a:t>人工智能</a:t>
            </a:r>
            <a:r>
              <a:rPr lang="zh-CN" altLang="en-US" b="1" dirty="0">
                <a:solidFill>
                  <a:schemeClr val="accent2"/>
                </a:solidFill>
                <a:latin typeface="黑体" panose="02010609060101010101" pitchFamily="49" charset="-122"/>
                <a:ea typeface="黑体" panose="02010609060101010101" pitchFamily="49" charset="-122"/>
              </a:rPr>
              <a:t>的应用</a:t>
            </a:r>
          </a:p>
        </p:txBody>
      </p:sp>
      <p:sp>
        <p:nvSpPr>
          <p:cNvPr id="46083" name="Rectangle 4"/>
          <p:cNvSpPr>
            <a:spLocks noGrp="1"/>
          </p:cNvSpPr>
          <p:nvPr>
            <p:ph sz="half" idx="1"/>
          </p:nvPr>
        </p:nvSpPr>
        <p:spPr>
          <a:xfrm>
            <a:off x="1142048" y="2619058"/>
            <a:ext cx="3384550" cy="2674937"/>
          </a:xfrm>
          <a:ln/>
        </p:spPr>
        <p:txBody>
          <a:bodyPr vert="horz" wrap="square" lIns="91440" tIns="45720" rIns="91440" bIns="45720" anchor="t"/>
          <a:lstStyle/>
          <a:p>
            <a:pPr marL="0" lvl="1" indent="0">
              <a:lnSpc>
                <a:spcPts val="3600"/>
              </a:lnSpc>
              <a:spcBef>
                <a:spcPts val="600"/>
              </a:spcBef>
            </a:pPr>
            <a:r>
              <a:rPr lang="zh-CN" altLang="en-US" dirty="0">
                <a:latin typeface="幼圆" panose="02010509060101010101" pitchFamily="49" charset="-122"/>
                <a:ea typeface="幼圆" panose="02010509060101010101" pitchFamily="49" charset="-122"/>
              </a:rPr>
              <a:t>专家系统</a:t>
            </a:r>
          </a:p>
          <a:p>
            <a:pPr marL="0" lvl="1" indent="0">
              <a:lnSpc>
                <a:spcPts val="3600"/>
              </a:lnSpc>
              <a:spcBef>
                <a:spcPts val="600"/>
              </a:spcBef>
            </a:pPr>
            <a:r>
              <a:rPr lang="zh-CN" altLang="en-US" dirty="0">
                <a:latin typeface="幼圆" panose="02010509060101010101" pitchFamily="49" charset="-122"/>
                <a:ea typeface="幼圆" panose="02010509060101010101" pitchFamily="49" charset="-122"/>
              </a:rPr>
              <a:t>数据挖掘</a:t>
            </a:r>
            <a:endParaRPr lang="en-US" altLang="zh-CN" dirty="0">
              <a:latin typeface="幼圆" panose="02010509060101010101" pitchFamily="49" charset="-122"/>
              <a:ea typeface="幼圆" panose="02010509060101010101" pitchFamily="49" charset="-122"/>
            </a:endParaRPr>
          </a:p>
          <a:p>
            <a:pPr marL="0" lvl="1" indent="0">
              <a:lnSpc>
                <a:spcPts val="3600"/>
              </a:lnSpc>
              <a:spcBef>
                <a:spcPts val="600"/>
              </a:spcBef>
            </a:pPr>
            <a:r>
              <a:rPr lang="zh-CN" altLang="en-US" dirty="0">
                <a:latin typeface="幼圆" panose="02010509060101010101" pitchFamily="49" charset="-122"/>
                <a:ea typeface="幼圆" panose="02010509060101010101" pitchFamily="49" charset="-122"/>
              </a:rPr>
              <a:t>自然语言处理</a:t>
            </a:r>
          </a:p>
          <a:p>
            <a:pPr marL="0" lvl="1" indent="0">
              <a:lnSpc>
                <a:spcPts val="3600"/>
              </a:lnSpc>
              <a:spcBef>
                <a:spcPts val="600"/>
              </a:spcBef>
            </a:pPr>
            <a:r>
              <a:rPr lang="zh-CN" altLang="en-US" dirty="0">
                <a:latin typeface="幼圆" panose="02010509060101010101" pitchFamily="49" charset="-122"/>
                <a:ea typeface="幼圆" panose="02010509060101010101" pitchFamily="49" charset="-122"/>
              </a:rPr>
              <a:t>智能机器人</a:t>
            </a:r>
            <a:endParaRPr lang="en-US" altLang="zh-CN" dirty="0">
              <a:latin typeface="幼圆" panose="02010509060101010101" pitchFamily="49" charset="-122"/>
              <a:ea typeface="幼圆" panose="02010509060101010101" pitchFamily="49" charset="-122"/>
            </a:endParaRPr>
          </a:p>
          <a:p>
            <a:pPr marL="0" lvl="1" indent="0">
              <a:lnSpc>
                <a:spcPts val="3500"/>
              </a:lnSpc>
              <a:spcBef>
                <a:spcPct val="0"/>
              </a:spcBef>
            </a:pPr>
            <a:endParaRPr lang="en-US" altLang="zh-CN" dirty="0">
              <a:latin typeface="幼圆" panose="02010509060101010101" pitchFamily="49" charset="-122"/>
              <a:ea typeface="幼圆" panose="02010509060101010101" pitchFamily="49" charset="-122"/>
            </a:endParaRPr>
          </a:p>
          <a:p>
            <a:pPr marL="0" lvl="1" indent="0">
              <a:lnSpc>
                <a:spcPts val="3500"/>
              </a:lnSpc>
              <a:spcBef>
                <a:spcPct val="0"/>
              </a:spcBef>
            </a:pPr>
            <a:endParaRPr lang="en-US" altLang="zh-CN" dirty="0">
              <a:latin typeface="幼圆" panose="02010509060101010101" pitchFamily="49" charset="-122"/>
              <a:ea typeface="幼圆" panose="02010509060101010101" pitchFamily="49" charset="-122"/>
            </a:endParaRPr>
          </a:p>
          <a:p>
            <a:pPr marL="0" lvl="1" indent="0">
              <a:lnSpc>
                <a:spcPts val="3500"/>
              </a:lnSpc>
              <a:spcBef>
                <a:spcPct val="0"/>
              </a:spcBef>
            </a:pPr>
            <a:endParaRPr lang="zh-CN" altLang="en-US" dirty="0">
              <a:latin typeface="幼圆" panose="02010509060101010101" pitchFamily="49" charset="-122"/>
              <a:ea typeface="幼圆" panose="02010509060101010101" pitchFamily="49" charset="-122"/>
            </a:endParaRPr>
          </a:p>
          <a:p>
            <a:endParaRPr lang="zh-CN" altLang="en-US" sz="2000" dirty="0">
              <a:latin typeface="+mn-lt"/>
              <a:ea typeface="宋体" panose="02010600030101010101" pitchFamily="2" charset="-122"/>
              <a:cs typeface="+mn-cs"/>
            </a:endParaRPr>
          </a:p>
        </p:txBody>
      </p:sp>
      <p:sp>
        <p:nvSpPr>
          <p:cNvPr id="46084" name="内容占位符 2"/>
          <p:cNvSpPr>
            <a:spLocks noGrp="1"/>
          </p:cNvSpPr>
          <p:nvPr>
            <p:ph sz="half" idx="2"/>
          </p:nvPr>
        </p:nvSpPr>
        <p:spPr>
          <a:xfrm>
            <a:off x="4794250" y="2419668"/>
            <a:ext cx="3810000" cy="2746375"/>
          </a:xfrm>
          <a:ln/>
        </p:spPr>
        <p:txBody>
          <a:bodyPr vert="horz" wrap="square" lIns="91440" tIns="45720" rIns="91440" bIns="45720" anchor="t"/>
          <a:lstStyle/>
          <a:p>
            <a:pPr marL="0" lvl="1" indent="0">
              <a:lnSpc>
                <a:spcPts val="3600"/>
              </a:lnSpc>
            </a:pPr>
            <a:r>
              <a:rPr lang="zh-CN" altLang="en-US" dirty="0">
                <a:latin typeface="幼圆" panose="02010509060101010101" pitchFamily="49" charset="-122"/>
                <a:ea typeface="幼圆" panose="02010509060101010101" pitchFamily="49" charset="-122"/>
              </a:rPr>
              <a:t>模式识别</a:t>
            </a:r>
            <a:endParaRPr lang="en-US" altLang="zh-CN" dirty="0">
              <a:latin typeface="幼圆" panose="02010509060101010101" pitchFamily="49" charset="-122"/>
              <a:ea typeface="幼圆" panose="02010509060101010101" pitchFamily="49" charset="-122"/>
            </a:endParaRPr>
          </a:p>
          <a:p>
            <a:pPr marL="0" lvl="1" indent="0">
              <a:lnSpc>
                <a:spcPts val="3600"/>
              </a:lnSpc>
            </a:pPr>
            <a:r>
              <a:rPr lang="zh-CN" altLang="en-US" dirty="0">
                <a:latin typeface="幼圆" panose="02010509060101010101" pitchFamily="49" charset="-122"/>
                <a:ea typeface="幼圆" panose="02010509060101010101" pitchFamily="49" charset="-122"/>
              </a:rPr>
              <a:t>分布式人工智能</a:t>
            </a:r>
            <a:endParaRPr lang="en-US" altLang="zh-CN" dirty="0">
              <a:latin typeface="幼圆" panose="02010509060101010101" pitchFamily="49" charset="-122"/>
              <a:ea typeface="幼圆" panose="02010509060101010101" pitchFamily="49" charset="-122"/>
            </a:endParaRPr>
          </a:p>
          <a:p>
            <a:pPr marL="0" lvl="1" indent="0">
              <a:lnSpc>
                <a:spcPts val="3600"/>
              </a:lnSpc>
            </a:pPr>
            <a:r>
              <a:rPr lang="zh-CN" altLang="en-US" dirty="0">
                <a:latin typeface="幼圆" panose="02010509060101010101" pitchFamily="49" charset="-122"/>
                <a:ea typeface="幼圆" panose="02010509060101010101" pitchFamily="49" charset="-122"/>
              </a:rPr>
              <a:t>互联网智能</a:t>
            </a:r>
            <a:endParaRPr lang="en-US" altLang="zh-CN" dirty="0">
              <a:latin typeface="幼圆" panose="02010509060101010101" pitchFamily="49" charset="-122"/>
              <a:ea typeface="幼圆" panose="02010509060101010101" pitchFamily="49" charset="-122"/>
            </a:endParaRPr>
          </a:p>
          <a:p>
            <a:pPr marL="0" lvl="1" indent="0">
              <a:lnSpc>
                <a:spcPts val="3600"/>
              </a:lnSpc>
            </a:pPr>
            <a:r>
              <a:rPr lang="zh-CN" altLang="en-US" dirty="0">
                <a:latin typeface="幼圆" panose="02010509060101010101" pitchFamily="49" charset="-122"/>
                <a:ea typeface="幼圆" panose="02010509060101010101" pitchFamily="49" charset="-122"/>
              </a:rPr>
              <a:t>博弈</a:t>
            </a:r>
            <a:endParaRPr lang="en-US" altLang="zh-CN" dirty="0">
              <a:latin typeface="幼圆" panose="02010509060101010101" pitchFamily="49" charset="-122"/>
              <a:ea typeface="幼圆" panose="02010509060101010101" pitchFamily="49" charset="-122"/>
            </a:endParaRPr>
          </a:p>
          <a:p>
            <a:pPr marL="0" indent="0">
              <a:buNone/>
            </a:pPr>
            <a:endParaRPr lang="zh-CN" altLang="en-US" dirty="0">
              <a:latin typeface="+mn-lt"/>
              <a:ea typeface="宋体" panose="02010600030101010101" pitchFamily="2" charset="-122"/>
              <a:cs typeface="+mn-cs"/>
            </a:endParaRPr>
          </a:p>
        </p:txBody>
      </p:sp>
      <p:sp>
        <p:nvSpPr>
          <p:cNvPr id="46085" name="日期占位符 1"/>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46087" name="灯片编号占位符 3"/>
          <p:cNvSpPr txBox="1">
            <a:spLocks noGrp="1"/>
          </p:cNvSpPr>
          <p:nvPr>
            <p:ph type="sldNum" sz="quarter" idx="12"/>
          </p:nvPr>
        </p:nvSpPr>
        <p:spPr>
          <a:xfrm>
            <a:off x="5104765" y="4429125"/>
            <a:ext cx="2883535" cy="457200"/>
          </a:xfrm>
          <a:ln/>
        </p:spPr>
        <p:txBody>
          <a:bodyPr/>
          <a:lstStyle/>
          <a:p>
            <a:pPr marL="0" lvl="1" indent="0">
              <a:lnSpc>
                <a:spcPts val="3500"/>
              </a:lnSpc>
            </a:pPr>
            <a:r>
              <a:rPr lang="zh-CN" altLang="en-US" dirty="0">
                <a:latin typeface="幼圆" panose="02010509060101010101" pitchFamily="49" charset="-122"/>
                <a:ea typeface="幼圆" panose="02010509060101010101" pitchFamily="49" charset="-122"/>
              </a:rPr>
              <a:t>模式识别</a:t>
            </a:r>
            <a:endParaRPr lang="en-US" altLang="zh-CN" dirty="0">
              <a:latin typeface="幼圆" panose="02010509060101010101" pitchFamily="49" charset="-122"/>
              <a:ea typeface="幼圆" panose="02010509060101010101" pitchFamily="49" charset="-122"/>
            </a:endParaRPr>
          </a:p>
          <a:p>
            <a:pPr marL="0" lvl="1" indent="0">
              <a:lnSpc>
                <a:spcPts val="3500"/>
              </a:lnSpc>
            </a:pPr>
            <a:r>
              <a:rPr lang="zh-CN" altLang="en-US" dirty="0">
                <a:latin typeface="幼圆" panose="02010509060101010101" pitchFamily="49" charset="-122"/>
                <a:ea typeface="幼圆" panose="02010509060101010101" pitchFamily="49" charset="-122"/>
              </a:rPr>
              <a:t>分布式人工智能</a:t>
            </a:r>
            <a:endParaRPr lang="en-US" altLang="zh-CN" dirty="0">
              <a:latin typeface="幼圆" panose="02010509060101010101" pitchFamily="49" charset="-122"/>
              <a:ea typeface="幼圆" panose="02010509060101010101" pitchFamily="49" charset="-122"/>
            </a:endParaRPr>
          </a:p>
          <a:p>
            <a:pPr marL="0" lvl="1" indent="0">
              <a:lnSpc>
                <a:spcPts val="3500"/>
              </a:lnSpc>
            </a:pPr>
            <a:r>
              <a:rPr lang="zh-CN" altLang="en-US" dirty="0">
                <a:latin typeface="幼圆" panose="02010509060101010101" pitchFamily="49" charset="-122"/>
                <a:ea typeface="幼圆" panose="02010509060101010101" pitchFamily="49" charset="-122"/>
              </a:rPr>
              <a:t>互联网智能</a:t>
            </a:r>
            <a:endParaRPr lang="en-US" altLang="zh-CN" dirty="0">
              <a:latin typeface="幼圆" panose="02010509060101010101" pitchFamily="49" charset="-122"/>
              <a:ea typeface="幼圆" panose="02010509060101010101" pitchFamily="49" charset="-122"/>
            </a:endParaRPr>
          </a:p>
          <a:p>
            <a:pPr marL="0" lvl="1" indent="0">
              <a:lnSpc>
                <a:spcPts val="3500"/>
              </a:lnSpc>
            </a:pPr>
            <a:r>
              <a:rPr lang="zh-CN" altLang="en-US" dirty="0">
                <a:latin typeface="幼圆" panose="02010509060101010101" pitchFamily="49" charset="-122"/>
                <a:ea typeface="幼圆" panose="02010509060101010101" pitchFamily="49" charset="-122"/>
              </a:rPr>
              <a:t>博弈</a:t>
            </a:r>
            <a:endParaRPr lang="en-US" altLang="zh-CN" dirty="0">
              <a:latin typeface="幼圆" panose="02010509060101010101" pitchFamily="49" charset="-122"/>
              <a:ea typeface="幼圆" panose="02010509060101010101" pitchFamily="49" charset="-122"/>
            </a:endParaRPr>
          </a:p>
          <a:p>
            <a:pPr algn="r"/>
            <a:fld id="{9A0DB2DC-4C9A-4742-B13C-FB6460FD3503}" type="slidenum">
              <a:rPr lang="zh-CN" altLang="en-US" sz="1400" dirty="0">
                <a:ea typeface="宋体" panose="02010600030101010101" pitchFamily="2" charset="-122"/>
              </a:rPr>
              <a:pPr algn="r"/>
              <a:t>43</a:t>
            </a:fld>
            <a:endParaRPr lang="zh-CN" altLang="en-US" sz="1400" dirty="0">
              <a:ea typeface="宋体" panose="02010600030101010101" pitchFamily="2" charset="-122"/>
            </a:endParaRPr>
          </a:p>
        </p:txBody>
      </p:sp>
      <p:sp>
        <p:nvSpPr>
          <p:cNvPr id="46088" name="矩形 3"/>
          <p:cNvSpPr/>
          <p:nvPr/>
        </p:nvSpPr>
        <p:spPr>
          <a:xfrm>
            <a:off x="755650" y="1142683"/>
            <a:ext cx="7848600" cy="1476375"/>
          </a:xfrm>
          <a:prstGeom prst="rect">
            <a:avLst/>
          </a:prstGeom>
          <a:noFill/>
          <a:ln w="9525">
            <a:noFill/>
          </a:ln>
        </p:spPr>
        <p:txBody>
          <a:bodyPr>
            <a:spAutoFit/>
          </a:bodyPr>
          <a:lstStyle/>
          <a:p>
            <a:pPr marL="342900" lvl="0" indent="-342900">
              <a:lnSpc>
                <a:spcPts val="3600"/>
              </a:lnSpc>
              <a:buClr>
                <a:srgbClr val="0000E7"/>
              </a:buClr>
              <a:buFont typeface="Wingdings" panose="05000000000000000000" pitchFamily="2" charset="2"/>
              <a:buChar char="n"/>
            </a:pPr>
            <a:r>
              <a:rPr lang="zh-CN" altLang="zh-CN" dirty="0">
                <a:latin typeface="幼圆" panose="02010509060101010101" pitchFamily="49" charset="-122"/>
                <a:ea typeface="幼圆" panose="02010509060101010101" pitchFamily="49" charset="-122"/>
              </a:rPr>
              <a:t>当前，几乎所有的科学与技术的分支都在共享着人工智能领域所提供的理论和技术。这里列举一些人工智能经典的、有代表性和有重要影响的应用领域</a:t>
            </a:r>
            <a:r>
              <a:rPr lang="zh-CN" altLang="en-US" dirty="0">
                <a:latin typeface="幼圆" panose="02010509060101010101" pitchFamily="49" charset="-122"/>
                <a:ea typeface="幼圆" panose="02010509060101010101" pitchFamily="49" charset="-122"/>
              </a:rPr>
              <a:t>。</a:t>
            </a:r>
            <a:endParaRPr lang="zh-CN" altLang="en-US" dirty="0">
              <a:latin typeface="Arial" panose="020B0604020202020204" pitchFamily="34" charset="0"/>
              <a:ea typeface="宋体" panose="02010600030101010101" pitchFamily="2" charset="-122"/>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3"/>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47108" name="灯片编号占位符 5"/>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44</a:t>
            </a:fld>
            <a:endParaRPr lang="zh-CN" altLang="en-US" sz="1400" dirty="0">
              <a:ea typeface="宋体" panose="02010600030101010101" pitchFamily="2" charset="-122"/>
            </a:endParaRPr>
          </a:p>
        </p:txBody>
      </p:sp>
      <p:sp>
        <p:nvSpPr>
          <p:cNvPr id="47109" name="Rectangle 2"/>
          <p:cNvSpPr>
            <a:spLocks noGrp="1"/>
          </p:cNvSpPr>
          <p:nvPr>
            <p:ph type="title"/>
          </p:nvPr>
        </p:nvSpPr>
        <p:spPr>
          <a:xfrm>
            <a:off x="609600" y="0"/>
            <a:ext cx="7772400" cy="1143000"/>
          </a:xfrm>
          <a:ln/>
        </p:spPr>
        <p:txBody>
          <a:bodyPr vert="horz" wrap="square" lIns="91440" tIns="45720" rIns="91440" bIns="45720" anchor="ctr"/>
          <a:lstStyle/>
          <a:p>
            <a:r>
              <a:rPr lang="zh-CN" altLang="en-US" b="1" dirty="0">
                <a:solidFill>
                  <a:schemeClr val="accent2"/>
                </a:solidFill>
                <a:latin typeface="黑体" panose="02010609060101010101" pitchFamily="49" charset="-122"/>
                <a:ea typeface="黑体" panose="02010609060101010101" pitchFamily="49" charset="-122"/>
              </a:rPr>
              <a:t>内容提要</a:t>
            </a:r>
            <a:endParaRPr lang="en-US" altLang="zh-CN" b="1" dirty="0">
              <a:solidFill>
                <a:schemeClr val="accent2"/>
              </a:solidFill>
              <a:latin typeface="黑体" panose="02010609060101010101" pitchFamily="49" charset="-122"/>
              <a:ea typeface="黑体" panose="02010609060101010101" pitchFamily="49" charset="-122"/>
            </a:endParaRPr>
          </a:p>
        </p:txBody>
      </p:sp>
      <p:sp>
        <p:nvSpPr>
          <p:cNvPr id="47110" name="Rectangle 3"/>
          <p:cNvSpPr>
            <a:spLocks noGrp="1"/>
          </p:cNvSpPr>
          <p:nvPr>
            <p:ph idx="1"/>
          </p:nvPr>
        </p:nvSpPr>
        <p:spPr>
          <a:xfrm>
            <a:off x="1428750" y="1285875"/>
            <a:ext cx="6337300" cy="4114800"/>
          </a:xfrm>
          <a:ln/>
        </p:spPr>
        <p:txBody>
          <a:bodyPr vert="horz" wrap="square" lIns="91440" tIns="45720" rIns="91440" bIns="45720" anchor="t"/>
          <a:lstStyle/>
          <a:p>
            <a:pPr>
              <a:lnSpc>
                <a:spcPts val="5000"/>
              </a:lnSpc>
              <a:spcBef>
                <a:spcPct val="0"/>
              </a:spcBef>
              <a:buNone/>
            </a:pPr>
            <a:r>
              <a:rPr lang="en-US" altLang="zh-CN" sz="2800" b="1" dirty="0">
                <a:latin typeface="幼圆" panose="02010509060101010101" pitchFamily="49" charset="-122"/>
                <a:ea typeface="幼圆" panose="02010509060101010101" pitchFamily="49" charset="-122"/>
              </a:rPr>
              <a:t>1.1 </a:t>
            </a:r>
            <a:r>
              <a:rPr lang="zh-CN" altLang="en-US" sz="2800" b="1" dirty="0">
                <a:latin typeface="幼圆" panose="02010509060101010101" pitchFamily="49" charset="-122"/>
                <a:ea typeface="幼圆" panose="02010509060101010101" pitchFamily="49" charset="-122"/>
              </a:rPr>
              <a:t>什么是人工智能</a:t>
            </a:r>
          </a:p>
          <a:p>
            <a:pPr>
              <a:lnSpc>
                <a:spcPts val="5000"/>
              </a:lnSpc>
              <a:spcBef>
                <a:spcPct val="0"/>
              </a:spcBef>
              <a:buNone/>
            </a:pPr>
            <a:r>
              <a:rPr lang="en-US" altLang="zh-CN" sz="2800" b="1" dirty="0">
                <a:latin typeface="幼圆" panose="02010509060101010101" pitchFamily="49" charset="-122"/>
                <a:ea typeface="幼圆" panose="02010509060101010101" pitchFamily="49" charset="-122"/>
              </a:rPr>
              <a:t>1.2 </a:t>
            </a:r>
            <a:r>
              <a:rPr lang="zh-CN" altLang="en-US" sz="2800" b="1" dirty="0">
                <a:solidFill>
                  <a:srgbClr val="333300"/>
                </a:solidFill>
                <a:latin typeface="幼圆" panose="02010509060101010101" pitchFamily="49" charset="-122"/>
                <a:ea typeface="幼圆" panose="02010509060101010101" pitchFamily="49" charset="-122"/>
              </a:rPr>
              <a:t>人工智能的起源与发展历史</a:t>
            </a:r>
          </a:p>
          <a:p>
            <a:pPr>
              <a:lnSpc>
                <a:spcPts val="5000"/>
              </a:lnSpc>
              <a:spcBef>
                <a:spcPct val="0"/>
              </a:spcBef>
              <a:buNone/>
            </a:pPr>
            <a:r>
              <a:rPr lang="en-US" altLang="zh-CN" sz="2800" b="1" dirty="0">
                <a:latin typeface="幼圆" panose="02010509060101010101" pitchFamily="49" charset="-122"/>
                <a:ea typeface="幼圆" panose="02010509060101010101" pitchFamily="49" charset="-122"/>
              </a:rPr>
              <a:t>1.3 </a:t>
            </a:r>
            <a:r>
              <a:rPr lang="zh-CN" altLang="en-US" sz="2800" b="1" dirty="0">
                <a:solidFill>
                  <a:srgbClr val="333300"/>
                </a:solidFill>
                <a:latin typeface="幼圆" panose="02010509060101010101" pitchFamily="49" charset="-122"/>
                <a:ea typeface="幼圆" panose="02010509060101010101" pitchFamily="49" charset="-122"/>
              </a:rPr>
              <a:t>人工智能研究的基本内容</a:t>
            </a:r>
          </a:p>
          <a:p>
            <a:pPr>
              <a:lnSpc>
                <a:spcPts val="5000"/>
              </a:lnSpc>
              <a:spcBef>
                <a:spcPct val="0"/>
              </a:spcBef>
              <a:buNone/>
            </a:pPr>
            <a:r>
              <a:rPr lang="en-US" altLang="zh-CN" sz="2800" b="1" dirty="0">
                <a:latin typeface="幼圆" panose="02010509060101010101" pitchFamily="49" charset="-122"/>
                <a:ea typeface="幼圆" panose="02010509060101010101" pitchFamily="49" charset="-122"/>
              </a:rPr>
              <a:t>1.4 </a:t>
            </a:r>
            <a:r>
              <a:rPr lang="zh-CN" altLang="en-US" sz="2800" b="1" dirty="0">
                <a:solidFill>
                  <a:srgbClr val="333300"/>
                </a:solidFill>
                <a:latin typeface="幼圆" panose="02010509060101010101" pitchFamily="49" charset="-122"/>
                <a:ea typeface="幼圆" panose="02010509060101010101" pitchFamily="49" charset="-122"/>
              </a:rPr>
              <a:t>人工智能研究的主要学派</a:t>
            </a:r>
          </a:p>
          <a:p>
            <a:pPr>
              <a:lnSpc>
                <a:spcPts val="5000"/>
              </a:lnSpc>
              <a:spcBef>
                <a:spcPct val="0"/>
              </a:spcBef>
              <a:buNone/>
            </a:pPr>
            <a:r>
              <a:rPr lang="en-US" altLang="zh-CN" sz="2800" b="1" dirty="0">
                <a:latin typeface="幼圆" panose="02010509060101010101" pitchFamily="49" charset="-122"/>
                <a:ea typeface="幼圆" panose="02010509060101010101" pitchFamily="49" charset="-122"/>
              </a:rPr>
              <a:t>1.5 </a:t>
            </a:r>
            <a:r>
              <a:rPr lang="zh-CN" altLang="en-US" sz="2800" b="1" dirty="0">
                <a:solidFill>
                  <a:srgbClr val="333300"/>
                </a:solidFill>
                <a:latin typeface="幼圆" panose="02010509060101010101" pitchFamily="49" charset="-122"/>
                <a:ea typeface="幼圆" panose="02010509060101010101" pitchFamily="49" charset="-122"/>
              </a:rPr>
              <a:t>人工智能的应用</a:t>
            </a:r>
            <a:endParaRPr lang="en-US" altLang="zh-CN" sz="2800" b="1" dirty="0">
              <a:solidFill>
                <a:srgbClr val="333300"/>
              </a:solidFill>
              <a:latin typeface="幼圆" panose="02010509060101010101" pitchFamily="49" charset="-122"/>
              <a:ea typeface="幼圆" panose="02010509060101010101" pitchFamily="49" charset="-122"/>
            </a:endParaRPr>
          </a:p>
          <a:p>
            <a:pPr>
              <a:lnSpc>
                <a:spcPts val="5000"/>
              </a:lnSpc>
              <a:spcBef>
                <a:spcPct val="0"/>
              </a:spcBef>
              <a:buNone/>
            </a:pPr>
            <a:r>
              <a:rPr lang="en-US" altLang="zh-CN" sz="2800" b="1" dirty="0">
                <a:latin typeface="幼圆" panose="02010509060101010101" pitchFamily="49" charset="-122"/>
                <a:ea typeface="幼圆" panose="02010509060101010101" pitchFamily="49" charset="-122"/>
              </a:rPr>
              <a:t>1.6 </a:t>
            </a:r>
            <a:r>
              <a:rPr lang="zh-CN" altLang="en-US" sz="2800" b="1" dirty="0">
                <a:solidFill>
                  <a:srgbClr val="FF0000"/>
                </a:solidFill>
                <a:latin typeface="幼圆" panose="02010509060101010101" pitchFamily="49" charset="-122"/>
                <a:ea typeface="幼圆" panose="02010509060101010101" pitchFamily="49" charset="-122"/>
              </a:rPr>
              <a:t>小结和展望</a:t>
            </a:r>
          </a:p>
          <a:p>
            <a:endParaRPr lang="zh-CN" altLang="zh-CN" sz="3600" dirty="0">
              <a:ea typeface="宋体" panose="02010600030101010101" pitchFamily="2" charset="-122"/>
            </a:endParaRPr>
          </a:p>
          <a:p>
            <a:pPr>
              <a:lnSpc>
                <a:spcPct val="80000"/>
              </a:lnSpc>
              <a:buNone/>
            </a:pPr>
            <a:endParaRPr lang="en-US" altLang="zh-CN" sz="2000" b="1" dirty="0">
              <a:latin typeface="隶书" panose="02010509060101010101" pitchFamily="49" charset="-122"/>
              <a:ea typeface="隶书" panose="02010509060101010101"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48132" name="灯片编号占位符 5"/>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45</a:t>
            </a:fld>
            <a:endParaRPr lang="zh-CN" altLang="en-US" sz="1400" dirty="0">
              <a:ea typeface="宋体" panose="02010600030101010101" pitchFamily="2" charset="-122"/>
            </a:endParaRPr>
          </a:p>
        </p:txBody>
      </p:sp>
      <p:sp>
        <p:nvSpPr>
          <p:cNvPr id="48133" name="Rectangle 2"/>
          <p:cNvSpPr>
            <a:spLocks noGrp="1"/>
          </p:cNvSpPr>
          <p:nvPr>
            <p:ph type="title"/>
          </p:nvPr>
        </p:nvSpPr>
        <p:spPr>
          <a:xfrm>
            <a:off x="609600" y="0"/>
            <a:ext cx="7772400" cy="1143000"/>
          </a:xfrm>
          <a:ln/>
        </p:spPr>
        <p:txBody>
          <a:bodyPr vert="horz" wrap="square" lIns="91440" tIns="45720" rIns="91440" bIns="45720" anchor="ctr"/>
          <a:lstStyle/>
          <a:p>
            <a:r>
              <a:rPr lang="zh-CN" altLang="en-US" b="1" dirty="0">
                <a:solidFill>
                  <a:schemeClr val="accent2"/>
                </a:solidFill>
                <a:latin typeface="黑体" panose="02010609060101010101" pitchFamily="49" charset="-122"/>
                <a:ea typeface="黑体" panose="02010609060101010101" pitchFamily="49" charset="-122"/>
              </a:rPr>
              <a:t>小  结</a:t>
            </a:r>
            <a:endParaRPr lang="en-US" altLang="zh-CN" b="1" dirty="0">
              <a:solidFill>
                <a:schemeClr val="accent2"/>
              </a:solidFill>
              <a:latin typeface="黑体" panose="02010609060101010101" pitchFamily="49" charset="-122"/>
              <a:ea typeface="黑体" panose="02010609060101010101" pitchFamily="49" charset="-122"/>
            </a:endParaRPr>
          </a:p>
        </p:txBody>
      </p:sp>
      <p:sp>
        <p:nvSpPr>
          <p:cNvPr id="53254" name="Rectangle 3"/>
          <p:cNvSpPr>
            <a:spLocks noGrp="1" noChangeArrowheads="1"/>
          </p:cNvSpPr>
          <p:nvPr>
            <p:ph idx="1"/>
          </p:nvPr>
        </p:nvSpPr>
        <p:spPr>
          <a:xfrm>
            <a:off x="539750" y="1557338"/>
            <a:ext cx="80645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ts val="5000"/>
              </a:lnSpc>
              <a:spcBef>
                <a:spcPct val="0"/>
              </a:spcBef>
              <a:spcAft>
                <a:spcPct val="0"/>
              </a:spcAft>
              <a:buClr>
                <a:schemeClr val="accent6"/>
              </a:buClr>
              <a:buSzTx/>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本章我们首先讨论了什么是人工智能智能的问题。人工智能是研究可以理性地进行思考和执行动作的计算模型的学科，它是人类智能在计算机上的模拟。</a:t>
            </a:r>
            <a:endParaRPr kumimoji="0" lang="en-US" altLang="zh-CN" sz="2400" b="0" i="0" u="none" strike="noStrike" kern="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endParaRPr>
          </a:p>
          <a:p>
            <a:pPr marL="342900" marR="0" lvl="0" indent="-342900" algn="l" defTabSz="914400" rtl="0" eaLnBrk="0" fontAlgn="base" latinLnBrk="0" hangingPunct="0">
              <a:lnSpc>
                <a:spcPts val="5000"/>
              </a:lnSpc>
              <a:spcBef>
                <a:spcPct val="0"/>
              </a:spcBef>
              <a:spcAft>
                <a:spcPct val="0"/>
              </a:spcAft>
              <a:buClr>
                <a:schemeClr val="accent6"/>
              </a:buClr>
              <a:buSzTx/>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人工智能作为一门学科，经历了孕育、形成、发展等几个阶段，并且还在不断的发展。尽管人工智能也创造出了一些实用系统，但我们不得不承认这些远未达到人类的智能水平。</a:t>
            </a:r>
            <a:endParaRPr kumimoji="0" lang="zh-CN" altLang="zh-CN" sz="2400" b="0" i="0" u="none" strike="noStrike" kern="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endParaRPr>
          </a:p>
          <a:p>
            <a:pPr marL="342900" marR="0" lvl="0" indent="-342900" algn="l" defTabSz="914400" rtl="0" eaLnBrk="0" fontAlgn="base" latinLnBrk="0" hangingPunct="0">
              <a:lnSpc>
                <a:spcPct val="80000"/>
              </a:lnSpc>
              <a:spcBef>
                <a:spcPct val="20000"/>
              </a:spcBef>
              <a:spcAft>
                <a:spcPct val="0"/>
              </a:spcAft>
              <a:buClrTx/>
              <a:buSzTx/>
              <a:buFontTx/>
              <a:buNone/>
              <a:defRPr/>
            </a:pPr>
            <a:endParaRPr kumimoji="0" lang="en-US" altLang="zh-CN" sz="2400" b="1" i="0" u="none" strike="noStrike" kern="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3"/>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49156" name="灯片编号占位符 5"/>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46</a:t>
            </a:fld>
            <a:endParaRPr lang="zh-CN" altLang="en-US" sz="1400" dirty="0">
              <a:ea typeface="宋体" panose="02010600030101010101" pitchFamily="2" charset="-122"/>
            </a:endParaRPr>
          </a:p>
        </p:txBody>
      </p:sp>
      <p:sp>
        <p:nvSpPr>
          <p:cNvPr id="49157" name="Rectangle 2"/>
          <p:cNvSpPr>
            <a:spLocks noGrp="1"/>
          </p:cNvSpPr>
          <p:nvPr>
            <p:ph type="title"/>
          </p:nvPr>
        </p:nvSpPr>
        <p:spPr>
          <a:xfrm>
            <a:off x="609600" y="0"/>
            <a:ext cx="7772400" cy="1143000"/>
          </a:xfrm>
          <a:ln/>
        </p:spPr>
        <p:txBody>
          <a:bodyPr vert="horz" wrap="square" lIns="91440" tIns="45720" rIns="91440" bIns="45720" anchor="ctr"/>
          <a:lstStyle/>
          <a:p>
            <a:r>
              <a:rPr lang="zh-CN" altLang="en-US" b="1" dirty="0">
                <a:solidFill>
                  <a:schemeClr val="accent2"/>
                </a:solidFill>
                <a:latin typeface="黑体" panose="02010609060101010101" pitchFamily="49" charset="-122"/>
                <a:ea typeface="黑体" panose="02010609060101010101" pitchFamily="49" charset="-122"/>
              </a:rPr>
              <a:t>小  结</a:t>
            </a:r>
            <a:endParaRPr lang="en-US" altLang="zh-CN" b="1" dirty="0">
              <a:solidFill>
                <a:schemeClr val="accent2"/>
              </a:solidFill>
              <a:latin typeface="黑体" panose="02010609060101010101" pitchFamily="49" charset="-122"/>
              <a:ea typeface="黑体" panose="02010609060101010101" pitchFamily="49" charset="-122"/>
            </a:endParaRPr>
          </a:p>
        </p:txBody>
      </p:sp>
      <p:sp>
        <p:nvSpPr>
          <p:cNvPr id="54278" name="Rectangle 3"/>
          <p:cNvSpPr>
            <a:spLocks noGrp="1" noChangeArrowheads="1"/>
          </p:cNvSpPr>
          <p:nvPr>
            <p:ph idx="1"/>
          </p:nvPr>
        </p:nvSpPr>
        <p:spPr>
          <a:xfrm>
            <a:off x="468313" y="1268413"/>
            <a:ext cx="8351838" cy="4114800"/>
          </a:xfrm>
        </p:spPr>
        <p:txBody>
          <a:bodyPr vert="horz" wrap="square" lIns="91440" tIns="45720" rIns="91440" bIns="45720" numCol="1" anchor="t" anchorCtr="0" compatLnSpc="1"/>
          <a:lstStyle/>
          <a:p>
            <a:pPr marL="342900" marR="0" lvl="0" indent="-342900" algn="l" defTabSz="914400" rtl="0" eaLnBrk="0" fontAlgn="base" latinLnBrk="0" hangingPunct="0">
              <a:lnSpc>
                <a:spcPts val="4500"/>
              </a:lnSpc>
              <a:spcBef>
                <a:spcPct val="0"/>
              </a:spcBef>
              <a:spcAft>
                <a:spcPct val="0"/>
              </a:spcAft>
              <a:buClr>
                <a:schemeClr val="accent6"/>
              </a:buClr>
              <a:buSzTx/>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知识表示、推理、学习、智能搜索和数据与知识的不确定性处理是人工智能基本的研究领域，人工智能的典型应用领域包括专家系统、数据挖掘、自然语言处理、智能机器人、模式识别、分布式人工智能、互联网智能和博弈等。</a:t>
            </a:r>
            <a:endParaRPr kumimoji="0" lang="en-US" altLang="zh-CN" sz="2400" b="0" i="0" u="none" strike="noStrike" kern="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endParaRPr>
          </a:p>
          <a:p>
            <a:pPr marL="342900" marR="0" lvl="0" indent="-342900" algn="l" defTabSz="914400" rtl="0" eaLnBrk="0" fontAlgn="base" latinLnBrk="0" hangingPunct="0">
              <a:lnSpc>
                <a:spcPts val="4500"/>
              </a:lnSpc>
              <a:spcBef>
                <a:spcPct val="0"/>
              </a:spcBef>
              <a:spcAft>
                <a:spcPct val="0"/>
              </a:spcAft>
              <a:buClr>
                <a:schemeClr val="accent6"/>
              </a:buClr>
              <a:buSzTx/>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人工智能的研究途径主要有以符号处理为核心的方法，以网络连接为主的连接机制方法，以及以感知和动作为主的行为主义方法等，这些方法的集成和综合已经成为当今人工智能研究的一个趋势。</a:t>
            </a:r>
            <a:endParaRPr kumimoji="0" lang="zh-CN" altLang="zh-CN" sz="2400" b="0" i="0" u="none" strike="noStrike" kern="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endParaRPr>
          </a:p>
          <a:p>
            <a:pPr marL="342900" marR="0" lvl="0" indent="-342900" algn="l" defTabSz="914400" rtl="0" eaLnBrk="0" fontAlgn="base" latinLnBrk="0" hangingPunct="0">
              <a:lnSpc>
                <a:spcPct val="80000"/>
              </a:lnSpc>
              <a:spcBef>
                <a:spcPct val="20000"/>
              </a:spcBef>
              <a:spcAft>
                <a:spcPct val="0"/>
              </a:spcAft>
              <a:buClrTx/>
              <a:buSzTx/>
              <a:buFontTx/>
              <a:buNone/>
              <a:defRPr/>
            </a:pPr>
            <a:endParaRPr kumimoji="0" lang="en-US" altLang="zh-CN" sz="2000" b="1" i="0" u="none" strike="noStrike" kern="0" cap="none" spc="0" normalizeH="0" baseline="0" noProof="0" dirty="0" smtClean="0">
              <a:ln>
                <a:noFill/>
              </a:ln>
              <a:solidFill>
                <a:schemeClr val="tx1"/>
              </a:solidFill>
              <a:effectLst/>
              <a:uLnTx/>
              <a:uFillTx/>
              <a:latin typeface="隶书" panose="02010509060101010101" pitchFamily="49" charset="-122"/>
              <a:ea typeface="隶书" panose="02010509060101010101" pitchFamily="49" charset="-122"/>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3"/>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50180" name="灯片编号占位符 5"/>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47</a:t>
            </a:fld>
            <a:endParaRPr lang="zh-CN" altLang="en-US" sz="1400" dirty="0">
              <a:ea typeface="宋体" panose="02010600030101010101" pitchFamily="2" charset="-122"/>
            </a:endParaRPr>
          </a:p>
        </p:txBody>
      </p:sp>
      <p:sp>
        <p:nvSpPr>
          <p:cNvPr id="50181" name="Rectangle 2"/>
          <p:cNvSpPr>
            <a:spLocks noGrp="1"/>
          </p:cNvSpPr>
          <p:nvPr>
            <p:ph type="title"/>
          </p:nvPr>
        </p:nvSpPr>
        <p:spPr>
          <a:xfrm>
            <a:off x="609600" y="0"/>
            <a:ext cx="7772400" cy="1143000"/>
          </a:xfrm>
          <a:ln/>
        </p:spPr>
        <p:txBody>
          <a:bodyPr vert="horz" wrap="square" lIns="91440" tIns="45720" rIns="91440" bIns="45720" anchor="ctr"/>
          <a:lstStyle/>
          <a:p>
            <a:r>
              <a:rPr lang="zh-CN" altLang="en-US" b="1" dirty="0">
                <a:solidFill>
                  <a:schemeClr val="accent2"/>
                </a:solidFill>
                <a:latin typeface="黑体" panose="02010609060101010101" pitchFamily="49" charset="-122"/>
                <a:ea typeface="黑体" panose="02010609060101010101" pitchFamily="49" charset="-122"/>
              </a:rPr>
              <a:t>展  望</a:t>
            </a:r>
            <a:endParaRPr lang="en-US" altLang="zh-CN" b="1" dirty="0">
              <a:solidFill>
                <a:schemeClr val="accent2"/>
              </a:solidFill>
              <a:latin typeface="黑体" panose="02010609060101010101" pitchFamily="49" charset="-122"/>
              <a:ea typeface="黑体" panose="02010609060101010101" pitchFamily="49" charset="-122"/>
            </a:endParaRPr>
          </a:p>
        </p:txBody>
      </p:sp>
      <p:sp>
        <p:nvSpPr>
          <p:cNvPr id="55302" name="Rectangle 3"/>
          <p:cNvSpPr>
            <a:spLocks noGrp="1" noChangeArrowheads="1"/>
          </p:cNvSpPr>
          <p:nvPr>
            <p:ph idx="1"/>
          </p:nvPr>
        </p:nvSpPr>
        <p:spPr>
          <a:xfrm>
            <a:off x="611188" y="1412875"/>
            <a:ext cx="8208963" cy="4114800"/>
          </a:xfrm>
        </p:spPr>
        <p:txBody>
          <a:bodyPr vert="horz" wrap="square" lIns="91440" tIns="45720" rIns="91440" bIns="45720" numCol="1" anchor="t" anchorCtr="0" compatLnSpc="1"/>
          <a:lstStyle/>
          <a:p>
            <a:pPr marL="342900" marR="0" lvl="0" indent="-342900" algn="l" defTabSz="914400" rtl="0" eaLnBrk="0" fontAlgn="base" latinLnBrk="0" hangingPunct="0">
              <a:lnSpc>
                <a:spcPts val="4800"/>
              </a:lnSpc>
              <a:spcBef>
                <a:spcPct val="0"/>
              </a:spcBef>
              <a:spcAft>
                <a:spcPct val="0"/>
              </a:spcAft>
              <a:buClr>
                <a:schemeClr val="accent6"/>
              </a:buClr>
              <a:buSzTx/>
              <a:buFont typeface="Wingdings" panose="05000000000000000000" pitchFamily="2" charset="2"/>
              <a:buChar char="n"/>
              <a:defRPr/>
            </a:pPr>
            <a:r>
              <a:rPr kumimoji="0" lang="zh-CN" altLang="en-US" sz="2800" b="0" i="0" u="none" strike="noStrike" kern="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进入</a:t>
            </a:r>
            <a:r>
              <a:rPr kumimoji="0" lang="en-US" altLang="zh-CN" sz="2800" b="0" i="0" u="none" strike="noStrike" kern="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21</a:t>
            </a:r>
            <a:r>
              <a:rPr kumimoji="0" lang="zh-CN" altLang="en-US" sz="2800" b="0" i="0" u="none" strike="noStrike" kern="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世纪，互联网的普及和大数据的兴起又一次将人工智能推向新的高峰。基于大数据、赛博空间（</a:t>
            </a:r>
            <a:r>
              <a:rPr kumimoji="0" lang="en-US" altLang="zh-CN" sz="2800" b="0" i="0" u="none" strike="noStrike" kern="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cyberspace</a:t>
            </a:r>
            <a:r>
              <a:rPr kumimoji="0" lang="zh-CN" altLang="en-US" sz="2800" b="0" i="0" u="none" strike="noStrike" kern="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的知识自动化将开拓人类向人工世界进军，深度开发大数据和智力资源，深化农业和工业的智能革命。脑科学、认知科学、人工智能等学科交叉研究的智能科学将指引类脑计算的发展，实现人类水平的人工智能。</a:t>
            </a:r>
            <a:endParaRPr kumimoji="0" lang="en-US" altLang="zh-CN" sz="2000" b="0" i="0" u="none" strike="noStrike" kern="0" cap="none" spc="0" normalizeH="0" baseline="0" noProof="0" dirty="0" smtClean="0">
              <a:ln>
                <a:noFill/>
              </a:ln>
              <a:solidFill>
                <a:schemeClr val="tx1"/>
              </a:solidFill>
              <a:effectLst/>
              <a:uLnTx/>
              <a:uFillTx/>
              <a:latin typeface="隶书" panose="02010509060101010101" pitchFamily="49" charset="-122"/>
              <a:ea typeface="隶书" panose="02010509060101010101" pitchFamily="49" charset="-122"/>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日期占位符 3"/>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51204" name="灯片编号占位符 5"/>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48</a:t>
            </a:fld>
            <a:endParaRPr lang="zh-CN" altLang="en-US" sz="1400" dirty="0">
              <a:ea typeface="宋体" panose="02010600030101010101" pitchFamily="2" charset="-122"/>
            </a:endParaRPr>
          </a:p>
        </p:txBody>
      </p:sp>
      <p:sp>
        <p:nvSpPr>
          <p:cNvPr id="50181" name="Rectangle 2"/>
          <p:cNvSpPr>
            <a:spLocks noGrp="1"/>
          </p:cNvSpPr>
          <p:nvPr>
            <p:ph type="title"/>
          </p:nvPr>
        </p:nvSpPr>
        <p:spPr>
          <a:xfrm>
            <a:off x="609600" y="0"/>
            <a:ext cx="7772400" cy="1143000"/>
          </a:xfrm>
        </p:spPr>
        <p:txBody>
          <a:bodyPr vert="horz" wrap="square" lIns="91440" tIns="45720" rIns="91440" bIns="45720" anchor="ctr"/>
          <a:lstStyle/>
          <a:p>
            <a:r>
              <a:rPr lang="zh-CN" altLang="en-US" b="1" dirty="0">
                <a:solidFill>
                  <a:schemeClr val="accent2"/>
                </a:solidFill>
                <a:latin typeface="黑体" panose="02010609060101010101" pitchFamily="49" charset="-122"/>
                <a:ea typeface="黑体" panose="02010609060101010101" pitchFamily="49" charset="-122"/>
              </a:rPr>
              <a:t>思考</a:t>
            </a:r>
          </a:p>
        </p:txBody>
      </p:sp>
      <p:sp>
        <p:nvSpPr>
          <p:cNvPr id="55302" name="Rectangle 3"/>
          <p:cNvSpPr>
            <a:spLocks noGrp="1" noChangeArrowheads="1"/>
          </p:cNvSpPr>
          <p:nvPr>
            <p:ph idx="1"/>
          </p:nvPr>
        </p:nvSpPr>
        <p:spPr>
          <a:xfrm>
            <a:off x="609283" y="1371600"/>
            <a:ext cx="8208963" cy="4114800"/>
          </a:xfrm>
        </p:spPr>
        <p:txBody>
          <a:bodyPr vert="horz" wrap="square" lIns="91440" tIns="45720" rIns="91440" bIns="45720" numCol="1" anchor="t" anchorCtr="0" compatLnSpc="1"/>
          <a:lstStyle/>
          <a:p>
            <a:pPr marL="342900" marR="0" lvl="0" indent="-342900" algn="l" defTabSz="914400" rtl="0" eaLnBrk="0" fontAlgn="base" latinLnBrk="0" hangingPunct="0">
              <a:lnSpc>
                <a:spcPts val="4800"/>
              </a:lnSpc>
              <a:spcBef>
                <a:spcPct val="0"/>
              </a:spcBef>
              <a:spcAft>
                <a:spcPct val="0"/>
              </a:spcAft>
              <a:buClr>
                <a:schemeClr val="accent6"/>
              </a:buClr>
              <a:buSzTx/>
              <a:buFont typeface="Wingdings" panose="05000000000000000000" pitchFamily="2" charset="2"/>
              <a:buChar char="n"/>
              <a:defRPr/>
            </a:pPr>
            <a:r>
              <a:rPr kumimoji="0" lang="zh-CN" altLang="en-US" sz="2000" b="0" i="0" u="none" strike="noStrike" kern="0" cap="none" spc="0" normalizeH="0" baseline="0" noProof="0" dirty="0" smtClean="0">
                <a:ln>
                  <a:noFill/>
                </a:ln>
                <a:solidFill>
                  <a:schemeClr val="tx1"/>
                </a:solidFill>
                <a:effectLst/>
                <a:uLnTx/>
                <a:uFillTx/>
                <a:latin typeface="隶书" panose="02010509060101010101" pitchFamily="49" charset="-122"/>
                <a:ea typeface="隶书" panose="02010509060101010101" pitchFamily="49" charset="-122"/>
                <a:cs typeface="+mn-cs"/>
              </a:rPr>
              <a:t>机器人交税？</a:t>
            </a:r>
          </a:p>
          <a:p>
            <a:pPr marL="342900" marR="0" lvl="0" indent="-342900" algn="l" defTabSz="914400" rtl="0" eaLnBrk="0" fontAlgn="base" latinLnBrk="0" hangingPunct="0">
              <a:lnSpc>
                <a:spcPts val="4800"/>
              </a:lnSpc>
              <a:spcBef>
                <a:spcPct val="0"/>
              </a:spcBef>
              <a:spcAft>
                <a:spcPct val="0"/>
              </a:spcAft>
              <a:buClr>
                <a:schemeClr val="accent6"/>
              </a:buClr>
              <a:buSzTx/>
              <a:buFont typeface="Wingdings" panose="05000000000000000000" pitchFamily="2" charset="2"/>
              <a:buChar char="n"/>
              <a:defRPr/>
            </a:pPr>
            <a:r>
              <a:rPr kumimoji="0" lang="zh-CN" altLang="en-US" sz="2000" b="0" i="0" u="none" strike="noStrike" kern="0" cap="none" spc="0" normalizeH="0" baseline="0" noProof="0" dirty="0" smtClean="0">
                <a:ln>
                  <a:noFill/>
                </a:ln>
                <a:solidFill>
                  <a:schemeClr val="tx1"/>
                </a:solidFill>
                <a:effectLst/>
                <a:uLnTx/>
                <a:uFillTx/>
                <a:latin typeface="隶书" panose="02010509060101010101" pitchFamily="49" charset="-122"/>
                <a:ea typeface="隶书" panose="02010509060101010101" pitchFamily="49" charset="-122"/>
                <a:cs typeface="+mn-cs"/>
              </a:rPr>
              <a:t>人工智能伦理</a:t>
            </a:r>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3"/>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25604" name="灯片编号占位符 5"/>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5</a:t>
            </a:fld>
            <a:endParaRPr lang="zh-CN" altLang="en-US" sz="1400" dirty="0">
              <a:ea typeface="宋体" panose="02010600030101010101" pitchFamily="2" charset="-122"/>
            </a:endParaRPr>
          </a:p>
        </p:txBody>
      </p:sp>
      <p:sp>
        <p:nvSpPr>
          <p:cNvPr id="25605" name="Rectangle 2"/>
          <p:cNvSpPr>
            <a:spLocks noGrp="1"/>
          </p:cNvSpPr>
          <p:nvPr>
            <p:ph type="title"/>
          </p:nvPr>
        </p:nvSpPr>
        <p:spPr>
          <a:xfrm>
            <a:off x="323850" y="0"/>
            <a:ext cx="7543800" cy="1295400"/>
          </a:xfrm>
          <a:ln/>
        </p:spPr>
        <p:txBody>
          <a:bodyPr vert="horz" wrap="square" lIns="91440" tIns="45720" rIns="91440" bIns="45720" anchor="ctr"/>
          <a:lstStyle/>
          <a:p>
            <a:pPr eaLnBrk="1" hangingPunct="1"/>
            <a:r>
              <a:rPr lang="zh-CN" altLang="en-US" b="1" dirty="0">
                <a:solidFill>
                  <a:srgbClr val="1C07B5"/>
                </a:solidFill>
                <a:latin typeface="黑体" panose="02010609060101010101" pitchFamily="49" charset="-122"/>
                <a:ea typeface="黑体" panose="02010609060101010101" pitchFamily="49" charset="-122"/>
              </a:rPr>
              <a:t>人工智能</a:t>
            </a:r>
          </a:p>
        </p:txBody>
      </p:sp>
      <p:sp>
        <p:nvSpPr>
          <p:cNvPr id="25606" name="Rectangle 3"/>
          <p:cNvSpPr>
            <a:spLocks noGrp="1"/>
          </p:cNvSpPr>
          <p:nvPr>
            <p:ph idx="1"/>
          </p:nvPr>
        </p:nvSpPr>
        <p:spPr>
          <a:xfrm>
            <a:off x="755650" y="1484313"/>
            <a:ext cx="7772400" cy="4114800"/>
          </a:xfrm>
          <a:ln/>
        </p:spPr>
        <p:txBody>
          <a:bodyPr vert="horz" wrap="square" lIns="91440" tIns="45720" rIns="91440" bIns="45720" anchor="t"/>
          <a:lstStyle/>
          <a:p>
            <a:pPr eaLnBrk="1" hangingPunct="1">
              <a:lnSpc>
                <a:spcPct val="150000"/>
              </a:lnSpc>
              <a:buFont typeface="Wingdings" panose="05000000000000000000" pitchFamily="2" charset="2"/>
              <a:buChar char="q"/>
            </a:pPr>
            <a:r>
              <a:rPr lang="en-US" altLang="zh-CN" sz="3400" dirty="0">
                <a:latin typeface="幼圆" panose="02010509060101010101" pitchFamily="49" charset="-122"/>
                <a:ea typeface="幼圆" panose="02010509060101010101" pitchFamily="49" charset="-122"/>
              </a:rPr>
              <a:t>Stuart Russell</a:t>
            </a:r>
            <a:r>
              <a:rPr lang="zh-CN" altLang="en-US" sz="3400" dirty="0">
                <a:latin typeface="幼圆" panose="02010509060101010101" pitchFamily="49" charset="-122"/>
                <a:ea typeface="幼圆" panose="02010509060101010101" pitchFamily="49" charset="-122"/>
              </a:rPr>
              <a:t>和</a:t>
            </a:r>
            <a:r>
              <a:rPr lang="en-US" altLang="zh-CN" sz="3400" dirty="0">
                <a:latin typeface="幼圆" panose="02010509060101010101" pitchFamily="49" charset="-122"/>
                <a:ea typeface="幼圆" panose="02010509060101010101" pitchFamily="49" charset="-122"/>
              </a:rPr>
              <a:t>Peter Norvig</a:t>
            </a:r>
            <a:r>
              <a:rPr lang="zh-CN" altLang="en-US" sz="3400" dirty="0">
                <a:latin typeface="幼圆" panose="02010509060101010101" pitchFamily="49" charset="-122"/>
                <a:ea typeface="幼圆" panose="02010509060101010101" pitchFamily="49" charset="-122"/>
              </a:rPr>
              <a:t>把当前有关</a:t>
            </a:r>
            <a:r>
              <a:rPr lang="en-US" altLang="zh-CN" sz="3400" dirty="0">
                <a:latin typeface="幼圆" panose="02010509060101010101" pitchFamily="49" charset="-122"/>
                <a:ea typeface="幼圆" panose="02010509060101010101" pitchFamily="49" charset="-122"/>
              </a:rPr>
              <a:t>AI</a:t>
            </a:r>
            <a:r>
              <a:rPr lang="zh-CN" altLang="en-US" sz="3400" dirty="0">
                <a:latin typeface="幼圆" panose="02010509060101010101" pitchFamily="49" charset="-122"/>
                <a:ea typeface="幼圆" panose="02010509060101010101" pitchFamily="49" charset="-122"/>
              </a:rPr>
              <a:t>的定义分成四类 </a:t>
            </a:r>
            <a:r>
              <a:rPr lang="zh-CN" altLang="en-US" sz="3400" dirty="0">
                <a:latin typeface="楷体_GB2312" pitchFamily="49" charset="-122"/>
                <a:ea typeface="楷体_GB2312" pitchFamily="49" charset="-122"/>
              </a:rPr>
              <a:t>：</a:t>
            </a:r>
          </a:p>
        </p:txBody>
      </p:sp>
      <p:graphicFrame>
        <p:nvGraphicFramePr>
          <p:cNvPr id="25607" name="表格 25606"/>
          <p:cNvGraphicFramePr/>
          <p:nvPr/>
        </p:nvGraphicFramePr>
        <p:xfrm>
          <a:off x="1409700" y="3357563"/>
          <a:ext cx="7031038" cy="2601913"/>
        </p:xfrm>
        <a:graphic>
          <a:graphicData uri="http://schemas.openxmlformats.org/drawingml/2006/table">
            <a:tbl>
              <a:tblPr/>
              <a:tblGrid>
                <a:gridCol w="3516313"/>
                <a:gridCol w="3514725"/>
              </a:tblGrid>
              <a:tr h="1265238">
                <a:tc>
                  <a:txBody>
                    <a:bodyPr/>
                    <a:lstStyle/>
                    <a:p>
                      <a:pPr lvl="0" algn="just" eaLnBrk="1" hangingPunct="1">
                        <a:spcBef>
                          <a:spcPct val="20000"/>
                        </a:spcBef>
                        <a:buClr>
                          <a:srgbClr val="FF0000"/>
                        </a:buClr>
                        <a:buSzPct val="70000"/>
                        <a:buFont typeface="Wingdings" panose="05000000000000000000" pitchFamily="2" charset="2"/>
                        <a:buNone/>
                      </a:pPr>
                      <a:r>
                        <a:rPr lang="zh-CN" altLang="en-US" sz="3500" dirty="0">
                          <a:latin typeface="楷体_GB2312" pitchFamily="49" charset="-122"/>
                          <a:ea typeface="楷体_GB2312" pitchFamily="49" charset="-122"/>
                        </a:rPr>
                        <a:t>类人思维方法</a:t>
                      </a:r>
                    </a:p>
                    <a:p>
                      <a:pPr lvl="0" eaLnBrk="1" hangingPunct="1">
                        <a:spcBef>
                          <a:spcPct val="20000"/>
                        </a:spcBef>
                        <a:buClr>
                          <a:srgbClr val="FF0000"/>
                        </a:buClr>
                        <a:buSzPct val="70000"/>
                        <a:buFont typeface="Wingdings" panose="05000000000000000000" pitchFamily="2" charset="2"/>
                        <a:buNone/>
                      </a:pPr>
                      <a:endParaRPr lang="zh-CN" altLang="en-US" sz="3500" dirty="0">
                        <a:latin typeface="楷体_GB2312" pitchFamily="49" charset="-122"/>
                        <a:ea typeface="楷体_GB2312" pitchFamily="49"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rgbClr val="FF0000"/>
                        </a:buClr>
                        <a:buSzPct val="70000"/>
                        <a:buFont typeface="Wingdings" panose="05000000000000000000" pitchFamily="2" charset="2"/>
                        <a:buNone/>
                      </a:pPr>
                      <a:r>
                        <a:rPr lang="zh-CN" altLang="en-US" sz="3500" dirty="0">
                          <a:latin typeface="楷体_GB2312" pitchFamily="49" charset="-122"/>
                          <a:ea typeface="楷体_GB2312" pitchFamily="49" charset="-122"/>
                        </a:rPr>
                        <a:t>理性思维系统 </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336675">
                <a:tc>
                  <a:txBody>
                    <a:bodyPr/>
                    <a:lstStyle/>
                    <a:p>
                      <a:pPr lvl="0" eaLnBrk="1" hangingPunct="1">
                        <a:spcBef>
                          <a:spcPct val="20000"/>
                        </a:spcBef>
                        <a:buClr>
                          <a:srgbClr val="FF0000"/>
                        </a:buClr>
                        <a:buSzPct val="70000"/>
                        <a:buFont typeface="Wingdings" panose="05000000000000000000" pitchFamily="2" charset="2"/>
                        <a:buNone/>
                      </a:pPr>
                      <a:r>
                        <a:rPr lang="zh-CN" altLang="en-US" sz="3500" dirty="0">
                          <a:latin typeface="楷体_GB2312" pitchFamily="49" charset="-122"/>
                          <a:ea typeface="楷体_GB2312" pitchFamily="49" charset="-122"/>
                        </a:rPr>
                        <a:t>类人行为方法 </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Clr>
                          <a:srgbClr val="FF0000"/>
                        </a:buClr>
                        <a:buSzPct val="70000"/>
                        <a:buFont typeface="Wingdings" panose="05000000000000000000" pitchFamily="2" charset="2"/>
                        <a:buNone/>
                      </a:pPr>
                      <a:r>
                        <a:rPr lang="zh-CN" altLang="en-US" sz="3500" dirty="0">
                          <a:latin typeface="楷体_GB2312" pitchFamily="49" charset="-122"/>
                          <a:ea typeface="楷体_GB2312" pitchFamily="49" charset="-122"/>
                        </a:rPr>
                        <a:t>理性行为系统 </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3"/>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26628" name="灯片编号占位符 5"/>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6</a:t>
            </a:fld>
            <a:endParaRPr lang="zh-CN" altLang="en-US" sz="1400" dirty="0">
              <a:ea typeface="宋体" panose="02010600030101010101" pitchFamily="2" charset="-122"/>
            </a:endParaRPr>
          </a:p>
        </p:txBody>
      </p:sp>
      <p:sp>
        <p:nvSpPr>
          <p:cNvPr id="26629" name="Rectangle 2"/>
          <p:cNvSpPr>
            <a:spLocks noGrp="1"/>
          </p:cNvSpPr>
          <p:nvPr>
            <p:ph type="title"/>
          </p:nvPr>
        </p:nvSpPr>
        <p:spPr>
          <a:ln/>
        </p:spPr>
        <p:txBody>
          <a:bodyPr vert="horz" wrap="square" lIns="91440" tIns="45720" rIns="91440" bIns="45720" anchor="ctr"/>
          <a:lstStyle/>
          <a:p>
            <a:pPr eaLnBrk="1" hangingPunct="1"/>
            <a:r>
              <a:rPr lang="zh-CN" altLang="en-US" b="1" dirty="0">
                <a:solidFill>
                  <a:srgbClr val="1C07B5"/>
                </a:solidFill>
                <a:latin typeface="黑体" panose="02010609060101010101" pitchFamily="49" charset="-122"/>
                <a:ea typeface="黑体" panose="02010609060101010101" pitchFamily="49" charset="-122"/>
              </a:rPr>
              <a:t>类人行为方法</a:t>
            </a:r>
            <a:endParaRPr lang="en-US" altLang="zh-CN" b="1" dirty="0">
              <a:solidFill>
                <a:srgbClr val="1C07B5"/>
              </a:solidFill>
              <a:latin typeface="黑体" panose="02010609060101010101" pitchFamily="49" charset="-122"/>
              <a:ea typeface="黑体" panose="02010609060101010101" pitchFamily="49" charset="-122"/>
            </a:endParaRPr>
          </a:p>
        </p:txBody>
      </p:sp>
      <p:sp>
        <p:nvSpPr>
          <p:cNvPr id="259075" name="Rectangle 3"/>
          <p:cNvSpPr>
            <a:spLocks noGrp="1"/>
          </p:cNvSpPr>
          <p:nvPr>
            <p:ph idx="1"/>
          </p:nvPr>
        </p:nvSpPr>
        <p:spPr>
          <a:xfrm>
            <a:off x="395288" y="1484313"/>
            <a:ext cx="7927975" cy="3838575"/>
          </a:xfrm>
          <a:ln/>
        </p:spPr>
        <p:txBody>
          <a:bodyPr vert="horz" wrap="square" lIns="91440" tIns="45720" rIns="91440" bIns="45720" anchor="t"/>
          <a:lstStyle/>
          <a:p>
            <a:pPr eaLnBrk="1" hangingPunct="1">
              <a:lnSpc>
                <a:spcPts val="4000"/>
              </a:lnSpc>
            </a:pPr>
            <a:r>
              <a:rPr lang="en-US" altLang="zh-CN" sz="2800" dirty="0">
                <a:latin typeface="幼圆" panose="02010509060101010101" pitchFamily="49" charset="-122"/>
                <a:ea typeface="幼圆" panose="02010509060101010101" pitchFamily="49" charset="-122"/>
              </a:rPr>
              <a:t>Kurzwell</a:t>
            </a:r>
            <a:r>
              <a:rPr lang="zh-CN" altLang="en-US" sz="2800" dirty="0">
                <a:latin typeface="幼圆" panose="02010509060101010101" pitchFamily="49" charset="-122"/>
                <a:ea typeface="幼圆" panose="02010509060101010101" pitchFamily="49" charset="-122"/>
              </a:rPr>
              <a:t>提出人工智能认为人工智能是一门技术，它创造出够完成一定任务的机器，而当我们人类对这些任务进行处理的时候，需要一定的智能。</a:t>
            </a:r>
            <a:endParaRPr lang="en-US" altLang="zh-CN" sz="2800" dirty="0">
              <a:latin typeface="幼圆" panose="02010509060101010101" pitchFamily="49" charset="-122"/>
              <a:ea typeface="幼圆" panose="02010509060101010101" pitchFamily="49" charset="-122"/>
            </a:endParaRPr>
          </a:p>
          <a:p>
            <a:pPr eaLnBrk="1" hangingPunct="1">
              <a:lnSpc>
                <a:spcPts val="4000"/>
              </a:lnSpc>
            </a:pPr>
            <a:r>
              <a:rPr lang="zh-CN" altLang="en-US" sz="2800" dirty="0">
                <a:latin typeface="幼圆" panose="02010509060101010101" pitchFamily="49" charset="-122"/>
                <a:ea typeface="幼圆" panose="02010509060101010101" pitchFamily="49" charset="-122"/>
              </a:rPr>
              <a:t>方法：</a:t>
            </a:r>
            <a:r>
              <a:rPr lang="en-US" altLang="zh-CN" sz="2800" dirty="0">
                <a:latin typeface="幼圆" panose="02010509060101010101" pitchFamily="49" charset="-122"/>
                <a:ea typeface="幼圆" panose="02010509060101010101" pitchFamily="49" charset="-122"/>
              </a:rPr>
              <a:t> </a:t>
            </a:r>
            <a:r>
              <a:rPr lang="zh-CN" altLang="en-US" sz="2800" dirty="0">
                <a:latin typeface="幼圆" panose="02010509060101010101" pitchFamily="49" charset="-122"/>
                <a:ea typeface="幼圆" panose="02010509060101010101" pitchFamily="49" charset="-122"/>
              </a:rPr>
              <a:t>对于人类做的比较好的智能任务，让计算机来完成</a:t>
            </a:r>
          </a:p>
          <a:p>
            <a:pPr eaLnBrk="1" hangingPunct="1">
              <a:lnSpc>
                <a:spcPts val="4000"/>
              </a:lnSpc>
            </a:pPr>
            <a:r>
              <a:rPr lang="zh-CN" altLang="en-US" sz="2800" dirty="0">
                <a:latin typeface="幼圆" panose="02010509060101010101" pitchFamily="49" charset="-122"/>
                <a:ea typeface="幼圆" panose="02010509060101010101" pitchFamily="49" charset="-122"/>
              </a:rPr>
              <a:t>最著名的就是</a:t>
            </a:r>
            <a:r>
              <a:rPr lang="en-US" altLang="zh-CN" sz="2800" dirty="0">
                <a:latin typeface="幼圆" panose="02010509060101010101" pitchFamily="49" charset="-122"/>
                <a:ea typeface="幼圆" panose="02010509060101010101" pitchFamily="49" charset="-122"/>
              </a:rPr>
              <a:t>Turing</a:t>
            </a:r>
            <a:r>
              <a:rPr lang="zh-CN" altLang="en-US" sz="2800" dirty="0">
                <a:latin typeface="幼圆" panose="02010509060101010101" pitchFamily="49" charset="-122"/>
                <a:ea typeface="幼圆" panose="02010509060101010101" pitchFamily="49" charset="-122"/>
              </a:rPr>
              <a:t>测试</a:t>
            </a:r>
            <a:endParaRPr lang="en-US" altLang="zh-CN" sz="2800" dirty="0">
              <a:latin typeface="幼圆" panose="02010509060101010101" pitchFamily="49" charset="-122"/>
              <a:ea typeface="幼圆" panose="02010509060101010101" pitchFamily="49" charset="-122"/>
            </a:endParaRPr>
          </a:p>
          <a:p>
            <a:pPr eaLnBrk="1" hangingPunct="1">
              <a:buFont typeface="Wingdings" panose="05000000000000000000" pitchFamily="2" charset="2"/>
              <a:buNone/>
            </a:pPr>
            <a:endParaRPr lang="en-US" altLang="zh-CN" dirty="0">
              <a:ea typeface="宋体" panose="02010600030101010101" pitchFamily="2" charset="-122"/>
            </a:endParaRPr>
          </a:p>
        </p:txBody>
      </p:sp>
      <p:sp>
        <p:nvSpPr>
          <p:cNvPr id="259076" name="Text Box 4"/>
          <p:cNvSpPr txBox="1"/>
          <p:nvPr/>
        </p:nvSpPr>
        <p:spPr>
          <a:xfrm>
            <a:off x="5940425" y="4149725"/>
            <a:ext cx="2851150" cy="2246313"/>
          </a:xfrm>
          <a:prstGeom prst="rect">
            <a:avLst/>
          </a:prstGeom>
          <a:solidFill>
            <a:srgbClr val="FFE9E9"/>
          </a:solidFill>
          <a:ln w="28575" cap="flat" cmpd="sng">
            <a:solidFill>
              <a:srgbClr val="800000"/>
            </a:solidFill>
            <a:prstDash val="solid"/>
            <a:miter/>
            <a:headEnd type="none" w="med" len="med"/>
            <a:tailEnd type="none" w="med" len="med"/>
          </a:ln>
        </p:spPr>
        <p:txBody>
          <a:bodyPr>
            <a:spAutoFit/>
          </a:bodyPr>
          <a:lstStyle/>
          <a:p>
            <a:pPr lvl="0" eaLnBrk="1" hangingPunct="1">
              <a:buChar char="•"/>
            </a:pPr>
            <a:r>
              <a:rPr lang="zh-CN" altLang="en-US" sz="2800" dirty="0">
                <a:solidFill>
                  <a:srgbClr val="800000"/>
                </a:solidFill>
                <a:latin typeface="Tahoma" panose="020B0604030504040204" pitchFamily="34" charset="0"/>
                <a:ea typeface="宋体" panose="02010600030101010101" pitchFamily="2" charset="-122"/>
              </a:rPr>
              <a:t>定理证明</a:t>
            </a:r>
          </a:p>
          <a:p>
            <a:pPr lvl="0" eaLnBrk="1" hangingPunct="1">
              <a:buChar char="•"/>
            </a:pPr>
            <a:r>
              <a:rPr lang="zh-CN" altLang="en-US" sz="2800" dirty="0">
                <a:solidFill>
                  <a:srgbClr val="800000"/>
                </a:solidFill>
                <a:latin typeface="Tahoma" panose="020B0604030504040204" pitchFamily="34" charset="0"/>
                <a:ea typeface="宋体" panose="02010600030101010101" pitchFamily="2" charset="-122"/>
              </a:rPr>
              <a:t>下国际象棋</a:t>
            </a:r>
          </a:p>
          <a:p>
            <a:pPr lvl="0" eaLnBrk="1" hangingPunct="1">
              <a:buChar char="•"/>
            </a:pPr>
            <a:r>
              <a:rPr lang="zh-CN" altLang="en-US" sz="2800" dirty="0">
                <a:solidFill>
                  <a:srgbClr val="800000"/>
                </a:solidFill>
                <a:latin typeface="Tahoma" panose="020B0604030504040204" pitchFamily="34" charset="0"/>
                <a:ea typeface="宋体" panose="02010600030101010101" pitchFamily="2" charset="-122"/>
              </a:rPr>
              <a:t>做外科手术</a:t>
            </a:r>
          </a:p>
          <a:p>
            <a:pPr lvl="0" eaLnBrk="1" hangingPunct="1">
              <a:buChar char="•"/>
            </a:pPr>
            <a:r>
              <a:rPr lang="zh-CN" altLang="en-US" sz="2800" dirty="0">
                <a:solidFill>
                  <a:srgbClr val="800000"/>
                </a:solidFill>
                <a:latin typeface="Tahoma" panose="020B0604030504040204" pitchFamily="34" charset="0"/>
                <a:ea typeface="宋体" panose="02010600030101010101" pitchFamily="2" charset="-122"/>
              </a:rPr>
              <a:t>诊断疾病</a:t>
            </a:r>
          </a:p>
          <a:p>
            <a:pPr lvl="0" eaLnBrk="1" hangingPunct="1"/>
            <a:r>
              <a:rPr lang="en-US" altLang="zh-CN" sz="2800" dirty="0">
                <a:solidFill>
                  <a:srgbClr val="800000"/>
                </a:solidFill>
                <a:latin typeface="Tahoma" panose="020B0604030504040204" pitchFamily="34" charset="0"/>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90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9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p:bldP spid="25907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3"/>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27652" name="灯片编号占位符 5"/>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7</a:t>
            </a:fld>
            <a:endParaRPr lang="zh-CN" altLang="en-US" sz="1400" dirty="0">
              <a:ea typeface="宋体" panose="02010600030101010101" pitchFamily="2" charset="-122"/>
            </a:endParaRPr>
          </a:p>
        </p:txBody>
      </p:sp>
      <p:sp>
        <p:nvSpPr>
          <p:cNvPr id="27653" name="Rectangle 2"/>
          <p:cNvSpPr>
            <a:spLocks noGrp="1"/>
          </p:cNvSpPr>
          <p:nvPr>
            <p:ph type="title"/>
          </p:nvPr>
        </p:nvSpPr>
        <p:spPr>
          <a:ln/>
        </p:spPr>
        <p:txBody>
          <a:bodyPr vert="horz" wrap="square" lIns="91440" tIns="45720" rIns="91440" bIns="45720" anchor="ctr"/>
          <a:lstStyle/>
          <a:p>
            <a:pPr eaLnBrk="1" hangingPunct="1"/>
            <a:r>
              <a:rPr lang="en-US" altLang="zh-CN" b="1" dirty="0">
                <a:solidFill>
                  <a:srgbClr val="1C07B5"/>
                </a:solidFill>
                <a:latin typeface="黑体" panose="02010609060101010101" pitchFamily="49" charset="-122"/>
                <a:ea typeface="黑体" panose="02010609060101010101" pitchFamily="49" charset="-122"/>
              </a:rPr>
              <a:t>Turing</a:t>
            </a:r>
            <a:r>
              <a:rPr lang="zh-CN" altLang="en-US" b="1" dirty="0">
                <a:solidFill>
                  <a:srgbClr val="1C07B5"/>
                </a:solidFill>
                <a:latin typeface="黑体" panose="02010609060101010101" pitchFamily="49" charset="-122"/>
                <a:ea typeface="黑体" panose="02010609060101010101" pitchFamily="49" charset="-122"/>
              </a:rPr>
              <a:t>测试</a:t>
            </a:r>
          </a:p>
        </p:txBody>
      </p:sp>
      <p:sp>
        <p:nvSpPr>
          <p:cNvPr id="27654" name="Rectangle 3"/>
          <p:cNvSpPr>
            <a:spLocks noGrp="1"/>
          </p:cNvSpPr>
          <p:nvPr>
            <p:ph idx="1"/>
          </p:nvPr>
        </p:nvSpPr>
        <p:spPr>
          <a:xfrm>
            <a:off x="755650" y="1341438"/>
            <a:ext cx="4464050" cy="4114800"/>
          </a:xfrm>
          <a:ln/>
        </p:spPr>
        <p:txBody>
          <a:bodyPr vert="horz" wrap="square" lIns="91440" tIns="45720" rIns="91440" bIns="45720" anchor="t"/>
          <a:lstStyle/>
          <a:p>
            <a:pPr eaLnBrk="1" hangingPunct="1">
              <a:lnSpc>
                <a:spcPts val="4000"/>
              </a:lnSpc>
            </a:pPr>
            <a:r>
              <a:rPr lang="zh-CN" altLang="en-US" sz="2000" dirty="0">
                <a:latin typeface="幼圆" panose="02010509060101010101" pitchFamily="49" charset="-122"/>
                <a:ea typeface="幼圆" panose="02010509060101010101" pitchFamily="49" charset="-122"/>
              </a:rPr>
              <a:t>测试者</a:t>
            </a:r>
            <a:r>
              <a:rPr lang="en-US" altLang="zh-CN" sz="2000" dirty="0">
                <a:latin typeface="幼圆" panose="02010509060101010101" pitchFamily="49" charset="-122"/>
                <a:ea typeface="幼圆" panose="02010509060101010101" pitchFamily="49" charset="-122"/>
              </a:rPr>
              <a:t>A，</a:t>
            </a:r>
            <a:r>
              <a:rPr lang="zh-CN" altLang="en-US" sz="2000" dirty="0">
                <a:latin typeface="幼圆" panose="02010509060101010101" pitchFamily="49" charset="-122"/>
                <a:ea typeface="幼圆" panose="02010509060101010101" pitchFamily="49" charset="-122"/>
              </a:rPr>
              <a:t>被测试者</a:t>
            </a:r>
            <a:r>
              <a:rPr lang="en-US" altLang="zh-CN" sz="2000" dirty="0">
                <a:latin typeface="幼圆" panose="02010509060101010101" pitchFamily="49" charset="-122"/>
                <a:ea typeface="幼圆" panose="02010509060101010101" pitchFamily="49" charset="-122"/>
              </a:rPr>
              <a:t>B</a:t>
            </a:r>
            <a:r>
              <a:rPr lang="zh-CN" altLang="en-US" sz="2000" dirty="0">
                <a:latin typeface="幼圆" panose="02010509060101010101" pitchFamily="49" charset="-122"/>
                <a:ea typeface="幼圆" panose="02010509060101010101" pitchFamily="49" charset="-122"/>
              </a:rPr>
              <a:t>与</a:t>
            </a:r>
            <a:r>
              <a:rPr lang="en-US" altLang="zh-CN" sz="2000" dirty="0">
                <a:latin typeface="幼圆" panose="02010509060101010101" pitchFamily="49" charset="-122"/>
                <a:ea typeface="幼圆" panose="02010509060101010101" pitchFamily="49" charset="-122"/>
              </a:rPr>
              <a:t>C。</a:t>
            </a:r>
          </a:p>
          <a:p>
            <a:pPr eaLnBrk="1" hangingPunct="1">
              <a:lnSpc>
                <a:spcPts val="4000"/>
              </a:lnSpc>
            </a:pPr>
            <a:r>
              <a:rPr lang="en-US" altLang="zh-CN" sz="2000" dirty="0">
                <a:latin typeface="幼圆" panose="02010509060101010101" pitchFamily="49" charset="-122"/>
                <a:ea typeface="幼圆" panose="02010509060101010101" pitchFamily="49" charset="-122"/>
              </a:rPr>
              <a:t>A</a:t>
            </a:r>
            <a:r>
              <a:rPr lang="zh-CN" altLang="en-US" sz="2000" dirty="0">
                <a:latin typeface="幼圆" panose="02010509060101010101" pitchFamily="49" charset="-122"/>
                <a:ea typeface="幼圆" panose="02010509060101010101" pitchFamily="49" charset="-122"/>
              </a:rPr>
              <a:t>是人，</a:t>
            </a:r>
            <a:r>
              <a:rPr lang="en-US" altLang="zh-CN" sz="2000" dirty="0">
                <a:latin typeface="幼圆" panose="02010509060101010101" pitchFamily="49" charset="-122"/>
                <a:ea typeface="幼圆" panose="02010509060101010101" pitchFamily="49" charset="-122"/>
              </a:rPr>
              <a:t>B</a:t>
            </a:r>
            <a:r>
              <a:rPr lang="zh-CN" altLang="en-US" sz="2000" dirty="0">
                <a:latin typeface="幼圆" panose="02010509060101010101" pitchFamily="49" charset="-122"/>
                <a:ea typeface="幼圆" panose="02010509060101010101" pitchFamily="49" charset="-122"/>
              </a:rPr>
              <a:t>与</a:t>
            </a:r>
            <a:r>
              <a:rPr lang="en-US" altLang="zh-CN" sz="2000" dirty="0">
                <a:latin typeface="幼圆" panose="02010509060101010101" pitchFamily="49" charset="-122"/>
                <a:ea typeface="幼圆" panose="02010509060101010101" pitchFamily="49" charset="-122"/>
              </a:rPr>
              <a:t>C</a:t>
            </a:r>
            <a:r>
              <a:rPr lang="zh-CN" altLang="en-US" sz="2000" dirty="0">
                <a:latin typeface="幼圆" panose="02010509060101010101" pitchFamily="49" charset="-122"/>
                <a:ea typeface="幼圆" panose="02010509060101010101" pitchFamily="49" charset="-122"/>
              </a:rPr>
              <a:t>一个是人，另一个是计算机。</a:t>
            </a:r>
          </a:p>
          <a:p>
            <a:pPr eaLnBrk="1" hangingPunct="1">
              <a:lnSpc>
                <a:spcPts val="4000"/>
              </a:lnSpc>
            </a:pPr>
            <a:r>
              <a:rPr lang="en-US" altLang="zh-CN" sz="2000" dirty="0">
                <a:latin typeface="幼圆" panose="02010509060101010101" pitchFamily="49" charset="-122"/>
                <a:ea typeface="幼圆" panose="02010509060101010101" pitchFamily="49" charset="-122"/>
              </a:rPr>
              <a:t>A</a:t>
            </a:r>
            <a:r>
              <a:rPr lang="zh-CN" altLang="en-US" sz="2000" dirty="0">
                <a:latin typeface="幼圆" panose="02010509060101010101" pitchFamily="49" charset="-122"/>
                <a:ea typeface="幼圆" panose="02010509060101010101" pitchFamily="49" charset="-122"/>
              </a:rPr>
              <a:t>提出问题，</a:t>
            </a:r>
            <a:r>
              <a:rPr lang="en-US" altLang="zh-CN" sz="2000" dirty="0">
                <a:latin typeface="幼圆" panose="02010509060101010101" pitchFamily="49" charset="-122"/>
                <a:ea typeface="幼圆" panose="02010509060101010101" pitchFamily="49" charset="-122"/>
              </a:rPr>
              <a:t>B</a:t>
            </a:r>
            <a:r>
              <a:rPr lang="zh-CN" altLang="en-US" sz="2000" dirty="0">
                <a:latin typeface="幼圆" panose="02010509060101010101" pitchFamily="49" charset="-122"/>
                <a:ea typeface="幼圆" panose="02010509060101010101" pitchFamily="49" charset="-122"/>
              </a:rPr>
              <a:t>与</a:t>
            </a:r>
            <a:r>
              <a:rPr lang="en-US" altLang="zh-CN" sz="2000" dirty="0">
                <a:latin typeface="幼圆" panose="02010509060101010101" pitchFamily="49" charset="-122"/>
                <a:ea typeface="幼圆" panose="02010509060101010101" pitchFamily="49" charset="-122"/>
              </a:rPr>
              <a:t>C</a:t>
            </a:r>
            <a:r>
              <a:rPr lang="zh-CN" altLang="en-US" sz="2000" dirty="0">
                <a:latin typeface="幼圆" panose="02010509060101010101" pitchFamily="49" charset="-122"/>
                <a:ea typeface="幼圆" panose="02010509060101010101" pitchFamily="49" charset="-122"/>
              </a:rPr>
              <a:t>分别回答。</a:t>
            </a:r>
          </a:p>
          <a:p>
            <a:pPr eaLnBrk="1" hangingPunct="1">
              <a:lnSpc>
                <a:spcPts val="4000"/>
              </a:lnSpc>
            </a:pPr>
            <a:r>
              <a:rPr lang="zh-CN" altLang="en-US" sz="2000" dirty="0">
                <a:latin typeface="幼圆" panose="02010509060101010101" pitchFamily="49" charset="-122"/>
                <a:ea typeface="幼圆" panose="02010509060101010101" pitchFamily="49" charset="-122"/>
              </a:rPr>
              <a:t>如果</a:t>
            </a:r>
            <a:r>
              <a:rPr lang="en-US" altLang="zh-CN" sz="2000" dirty="0">
                <a:latin typeface="幼圆" panose="02010509060101010101" pitchFamily="49" charset="-122"/>
                <a:ea typeface="幼圆" panose="02010509060101010101" pitchFamily="49" charset="-122"/>
              </a:rPr>
              <a:t>B</a:t>
            </a:r>
            <a:r>
              <a:rPr lang="zh-CN" altLang="en-US" sz="2000" dirty="0">
                <a:latin typeface="幼圆" panose="02010509060101010101" pitchFamily="49" charset="-122"/>
                <a:ea typeface="幼圆" panose="02010509060101010101" pitchFamily="49" charset="-122"/>
              </a:rPr>
              <a:t>与</a:t>
            </a:r>
            <a:r>
              <a:rPr lang="en-US" altLang="zh-CN" sz="2000" dirty="0">
                <a:latin typeface="幼圆" panose="02010509060101010101" pitchFamily="49" charset="-122"/>
                <a:ea typeface="幼圆" panose="02010509060101010101" pitchFamily="49" charset="-122"/>
              </a:rPr>
              <a:t>C</a:t>
            </a:r>
            <a:r>
              <a:rPr lang="zh-CN" altLang="en-US" sz="2000" dirty="0">
                <a:latin typeface="幼圆" panose="02010509060101010101" pitchFamily="49" charset="-122"/>
                <a:ea typeface="幼圆" panose="02010509060101010101" pitchFamily="49" charset="-122"/>
              </a:rPr>
              <a:t>的回答，使得</a:t>
            </a:r>
            <a:r>
              <a:rPr lang="en-US" altLang="zh-CN" sz="2000" dirty="0">
                <a:latin typeface="幼圆" panose="02010509060101010101" pitchFamily="49" charset="-122"/>
                <a:ea typeface="幼圆" panose="02010509060101010101" pitchFamily="49" charset="-122"/>
              </a:rPr>
              <a:t>A</a:t>
            </a:r>
            <a:r>
              <a:rPr lang="zh-CN" altLang="en-US" sz="2000" dirty="0">
                <a:latin typeface="幼圆" panose="02010509060101010101" pitchFamily="49" charset="-122"/>
                <a:ea typeface="幼圆" panose="02010509060101010101" pitchFamily="49" charset="-122"/>
              </a:rPr>
              <a:t>无法区分是人的回答还是计算机的回答，则计算机具有了智能。</a:t>
            </a:r>
          </a:p>
          <a:p>
            <a:pPr eaLnBrk="1" hangingPunct="1">
              <a:lnSpc>
                <a:spcPts val="4000"/>
              </a:lnSpc>
            </a:pPr>
            <a:r>
              <a:rPr lang="en-US" altLang="zh-CN" sz="2000" dirty="0">
                <a:latin typeface="幼圆" panose="02010509060101010101" pitchFamily="49" charset="-122"/>
                <a:ea typeface="幼圆" panose="02010509060101010101" pitchFamily="49" charset="-122"/>
              </a:rPr>
              <a:t>Turing</a:t>
            </a:r>
            <a:r>
              <a:rPr lang="zh-CN" altLang="en-US" sz="2000" dirty="0">
                <a:latin typeface="幼圆" panose="02010509060101010101" pitchFamily="49" charset="-122"/>
                <a:ea typeface="幼圆" panose="02010509060101010101" pitchFamily="49" charset="-122"/>
              </a:rPr>
              <a:t>测试第一次给出了检验计算机是否具有智能的哲学说法。</a:t>
            </a:r>
          </a:p>
        </p:txBody>
      </p:sp>
      <p:pic>
        <p:nvPicPr>
          <p:cNvPr id="27655" name="Picture 8"/>
          <p:cNvPicPr>
            <a:picLocks noChangeAspect="1"/>
          </p:cNvPicPr>
          <p:nvPr/>
        </p:nvPicPr>
        <p:blipFill>
          <a:blip r:embed="rId2" cstate="print"/>
          <a:stretch>
            <a:fillRect/>
          </a:stretch>
        </p:blipFill>
        <p:spPr>
          <a:xfrm>
            <a:off x="5292725" y="2492375"/>
            <a:ext cx="3671888" cy="2219325"/>
          </a:xfrm>
          <a:prstGeom prst="rect">
            <a:avLst/>
          </a:prstGeom>
          <a:noFill/>
          <a:ln w="9525">
            <a:noFill/>
          </a:ln>
        </p:spPr>
      </p:pic>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3"/>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28676" name="灯片编号占位符 5"/>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8</a:t>
            </a:fld>
            <a:endParaRPr lang="zh-CN" altLang="en-US" sz="1400" dirty="0">
              <a:ea typeface="宋体" panose="02010600030101010101" pitchFamily="2" charset="-122"/>
            </a:endParaRPr>
          </a:p>
        </p:txBody>
      </p:sp>
      <p:sp>
        <p:nvSpPr>
          <p:cNvPr id="28677" name="Rectangle 2"/>
          <p:cNvSpPr>
            <a:spLocks noGrp="1"/>
          </p:cNvSpPr>
          <p:nvPr>
            <p:ph type="title"/>
          </p:nvPr>
        </p:nvSpPr>
        <p:spPr>
          <a:ln/>
        </p:spPr>
        <p:txBody>
          <a:bodyPr vert="horz" wrap="square" lIns="91440" tIns="45720" rIns="91440" bIns="45720" anchor="ctr"/>
          <a:lstStyle/>
          <a:p>
            <a:pPr eaLnBrk="1" hangingPunct="1"/>
            <a:r>
              <a:rPr lang="zh-CN" altLang="en-US" b="1" dirty="0">
                <a:solidFill>
                  <a:srgbClr val="1C07B5"/>
                </a:solidFill>
                <a:latin typeface="黑体" panose="02010609060101010101" pitchFamily="49" charset="-122"/>
                <a:ea typeface="黑体" panose="02010609060101010101" pitchFamily="49" charset="-122"/>
              </a:rPr>
              <a:t>类人思维方法</a:t>
            </a:r>
          </a:p>
        </p:txBody>
      </p:sp>
      <p:sp>
        <p:nvSpPr>
          <p:cNvPr id="28678" name="Rectangle 3"/>
          <p:cNvSpPr>
            <a:spLocks noGrp="1"/>
          </p:cNvSpPr>
          <p:nvPr>
            <p:ph idx="1"/>
          </p:nvPr>
        </p:nvSpPr>
        <p:spPr>
          <a:xfrm>
            <a:off x="611188" y="1412875"/>
            <a:ext cx="8104187" cy="4114800"/>
          </a:xfrm>
          <a:ln/>
        </p:spPr>
        <p:txBody>
          <a:bodyPr vert="horz" wrap="square" lIns="91440" tIns="45720" rIns="91440" bIns="45720" anchor="t"/>
          <a:lstStyle/>
          <a:p>
            <a:pPr eaLnBrk="1" hangingPunct="1">
              <a:lnSpc>
                <a:spcPts val="3800"/>
              </a:lnSpc>
              <a:buFont typeface="Wingdings" panose="05000000000000000000" pitchFamily="2" charset="2"/>
              <a:buChar char="q"/>
            </a:pPr>
            <a:r>
              <a:rPr lang="en-US" altLang="zh-CN" sz="2400" dirty="0">
                <a:latin typeface="幼圆" panose="02010509060101010101" pitchFamily="49" charset="-122"/>
                <a:ea typeface="幼圆" panose="02010509060101010101" pitchFamily="49" charset="-122"/>
              </a:rPr>
              <a:t>Bellman</a:t>
            </a:r>
            <a:r>
              <a:rPr lang="zh-CN" altLang="en-US" sz="2400" dirty="0">
                <a:latin typeface="幼圆" panose="02010509060101010101" pitchFamily="49" charset="-122"/>
                <a:ea typeface="幼圆" panose="02010509060101010101" pitchFamily="49" charset="-122"/>
              </a:rPr>
              <a:t>提出人工智能是那些与人的思维、决策、问题求解和学习等有关活动的自动化。</a:t>
            </a:r>
          </a:p>
          <a:p>
            <a:pPr eaLnBrk="1" hangingPunct="1">
              <a:lnSpc>
                <a:spcPts val="3800"/>
              </a:lnSpc>
              <a:buFont typeface="Wingdings" panose="05000000000000000000" pitchFamily="2" charset="2"/>
              <a:buChar char="q"/>
            </a:pPr>
            <a:r>
              <a:rPr lang="zh-CN" altLang="en-US" sz="2400" dirty="0">
                <a:latin typeface="幼圆" panose="02010509060101010101" pitchFamily="49" charset="-122"/>
                <a:ea typeface="幼圆" panose="02010509060101010101" pitchFamily="49" charset="-122"/>
              </a:rPr>
              <a:t>主要采用的是认知模型的方法-</a:t>
            </a:r>
            <a:r>
              <a:rPr lang="zh-CN" altLang="en-US" sz="2400" dirty="0">
                <a:solidFill>
                  <a:srgbClr val="FF0000"/>
                </a:solidFill>
                <a:latin typeface="幼圆" panose="02010509060101010101" pitchFamily="49" charset="-122"/>
                <a:ea typeface="幼圆" panose="02010509060101010101" pitchFamily="49" charset="-122"/>
              </a:rPr>
              <a:t>--是关于人类思维工作原理的可检测的理论</a:t>
            </a:r>
            <a:r>
              <a:rPr lang="zh-CN" altLang="en-US" sz="2400" dirty="0">
                <a:latin typeface="幼圆" panose="02010509060101010101" pitchFamily="49" charset="-122"/>
                <a:ea typeface="幼圆" panose="02010509060101010101" pitchFamily="49" charset="-122"/>
              </a:rPr>
              <a:t>。 </a:t>
            </a:r>
          </a:p>
          <a:p>
            <a:pPr eaLnBrk="1" hangingPunct="1">
              <a:lnSpc>
                <a:spcPts val="3800"/>
              </a:lnSpc>
              <a:buFont typeface="Wingdings" panose="05000000000000000000" pitchFamily="2" charset="2"/>
              <a:buChar char="q"/>
            </a:pPr>
            <a:r>
              <a:rPr lang="zh-CN" altLang="en-US" sz="2400" dirty="0">
                <a:latin typeface="幼圆" panose="02010509060101010101" pitchFamily="49" charset="-122"/>
                <a:ea typeface="幼圆" panose="02010509060101010101" pitchFamily="49" charset="-122"/>
              </a:rPr>
              <a:t>如果说某个程序能够像人一样思考，那么就必须以某种方式确定人是如何思考的。为确定人类思维的内部是怎样工作的，可以有两种方法：通过内省（</a:t>
            </a:r>
            <a:r>
              <a:rPr lang="en-US" altLang="zh-CN" sz="2400" dirty="0">
                <a:latin typeface="幼圆" panose="02010509060101010101" pitchFamily="49" charset="-122"/>
                <a:ea typeface="幼圆" panose="02010509060101010101" pitchFamily="49" charset="-122"/>
              </a:rPr>
              <a:t>introspection）----</a:t>
            </a:r>
            <a:r>
              <a:rPr lang="zh-CN" altLang="en-US" sz="2400" dirty="0">
                <a:latin typeface="幼圆" panose="02010509060101010101" pitchFamily="49" charset="-122"/>
                <a:ea typeface="幼圆" panose="02010509060101010101" pitchFamily="49" charset="-122"/>
              </a:rPr>
              <a:t>在人思考过程中，掌握人自己的想法；或者通过心理学实验 </a:t>
            </a: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3"/>
          <p:cNvSpPr txBox="1">
            <a:spLocks noGrp="1"/>
          </p:cNvSpPr>
          <p:nvPr>
            <p:ph type="dt" sz="half" idx="10"/>
          </p:nvPr>
        </p:nvSpPr>
        <p:spPr>
          <a:ln/>
        </p:spPr>
        <p:txBody>
          <a:bodyPr/>
          <a:lstStyle/>
          <a:p>
            <a:fld id="{BB962C8B-B14F-4D97-AF65-F5344CB8AC3E}" type="datetime1">
              <a:rPr lang="zh-CN" altLang="en-US" dirty="0">
                <a:ea typeface="宋体" panose="02010600030101010101" pitchFamily="2" charset="-122"/>
              </a:rPr>
              <a:pPr/>
              <a:t>2018/3/19</a:t>
            </a:fld>
            <a:endParaRPr lang="zh-CN" altLang="en-US" dirty="0">
              <a:ea typeface="宋体" panose="02010600030101010101" pitchFamily="2" charset="-122"/>
            </a:endParaRPr>
          </a:p>
        </p:txBody>
      </p:sp>
      <p:sp>
        <p:nvSpPr>
          <p:cNvPr id="29700" name="灯片编号占位符 5"/>
          <p:cNvSpPr txBox="1">
            <a:spLocks noGrp="1"/>
          </p:cNvSpPr>
          <p:nvPr>
            <p:ph type="sldNum" sz="quarter" idx="12"/>
          </p:nvPr>
        </p:nvSpPr>
        <p:spPr>
          <a:ln/>
        </p:spPr>
        <p:txBody>
          <a:bodyPr/>
          <a:lstStyle/>
          <a:p>
            <a:pPr algn="r"/>
            <a:fld id="{9A0DB2DC-4C9A-4742-B13C-FB6460FD3503}" type="slidenum">
              <a:rPr lang="zh-CN" altLang="en-US" sz="1400" dirty="0">
                <a:ea typeface="宋体" panose="02010600030101010101" pitchFamily="2" charset="-122"/>
              </a:rPr>
              <a:pPr algn="r"/>
              <a:t>9</a:t>
            </a:fld>
            <a:endParaRPr lang="zh-CN" altLang="en-US" sz="1400" dirty="0">
              <a:ea typeface="宋体" panose="02010600030101010101" pitchFamily="2" charset="-122"/>
            </a:endParaRPr>
          </a:p>
        </p:txBody>
      </p:sp>
      <p:sp>
        <p:nvSpPr>
          <p:cNvPr id="29701" name="Rectangle 2"/>
          <p:cNvSpPr>
            <a:spLocks noGrp="1"/>
          </p:cNvSpPr>
          <p:nvPr>
            <p:ph type="title"/>
          </p:nvPr>
        </p:nvSpPr>
        <p:spPr>
          <a:ln/>
        </p:spPr>
        <p:txBody>
          <a:bodyPr vert="horz" wrap="square" lIns="91440" tIns="45720" rIns="91440" bIns="45720" anchor="ctr"/>
          <a:lstStyle/>
          <a:p>
            <a:pPr eaLnBrk="1" hangingPunct="1"/>
            <a:r>
              <a:rPr lang="zh-CN" altLang="en-US" b="1" dirty="0">
                <a:solidFill>
                  <a:srgbClr val="1C07B5"/>
                </a:solidFill>
                <a:latin typeface="黑体" panose="02010609060101010101" pitchFamily="49" charset="-122"/>
                <a:ea typeface="黑体" panose="02010609060101010101" pitchFamily="49" charset="-122"/>
              </a:rPr>
              <a:t>理性思维方法</a:t>
            </a:r>
          </a:p>
        </p:txBody>
      </p:sp>
      <p:sp>
        <p:nvSpPr>
          <p:cNvPr id="29702" name="Rectangle 3"/>
          <p:cNvSpPr>
            <a:spLocks noGrp="1"/>
          </p:cNvSpPr>
          <p:nvPr>
            <p:ph idx="1"/>
          </p:nvPr>
        </p:nvSpPr>
        <p:spPr>
          <a:xfrm>
            <a:off x="539750" y="1484313"/>
            <a:ext cx="8135938" cy="4114800"/>
          </a:xfrm>
          <a:ln/>
        </p:spPr>
        <p:txBody>
          <a:bodyPr vert="horz" wrap="square" lIns="91440" tIns="45720" rIns="91440" bIns="45720" anchor="t"/>
          <a:lstStyle/>
          <a:p>
            <a:pPr eaLnBrk="1" hangingPunct="1">
              <a:lnSpc>
                <a:spcPct val="150000"/>
              </a:lnSpc>
              <a:buFont typeface="Wingdings" panose="05000000000000000000" pitchFamily="2" charset="2"/>
              <a:buChar char="q"/>
            </a:pPr>
            <a:r>
              <a:rPr lang="en-US" altLang="zh-CN" sz="2400" dirty="0">
                <a:latin typeface="幼圆" panose="02010509060101010101" pitchFamily="49" charset="-122"/>
                <a:ea typeface="幼圆" panose="02010509060101010101" pitchFamily="49" charset="-122"/>
              </a:rPr>
              <a:t>1985</a:t>
            </a:r>
            <a:r>
              <a:rPr lang="zh-CN" altLang="en-US" sz="2400" dirty="0">
                <a:latin typeface="幼圆" panose="02010509060101010101" pitchFamily="49" charset="-122"/>
                <a:ea typeface="幼圆" panose="02010509060101010101" pitchFamily="49" charset="-122"/>
              </a:rPr>
              <a:t>年</a:t>
            </a:r>
            <a:r>
              <a:rPr lang="en-US" altLang="zh-CN" sz="2400" dirty="0">
                <a:latin typeface="幼圆" panose="02010509060101010101" pitchFamily="49" charset="-122"/>
                <a:ea typeface="幼圆" panose="02010509060101010101" pitchFamily="49" charset="-122"/>
              </a:rPr>
              <a:t>Charniak</a:t>
            </a:r>
            <a:r>
              <a:rPr lang="zh-CN" altLang="en-US" sz="2400" dirty="0">
                <a:latin typeface="幼圆" panose="02010509060101010101" pitchFamily="49" charset="-122"/>
                <a:ea typeface="幼圆" panose="02010509060101010101" pitchFamily="49" charset="-122"/>
              </a:rPr>
              <a:t>和</a:t>
            </a:r>
            <a:r>
              <a:rPr lang="en-US" altLang="zh-CN" sz="2400" dirty="0">
                <a:latin typeface="幼圆" panose="02010509060101010101" pitchFamily="49" charset="-122"/>
                <a:ea typeface="幼圆" panose="02010509060101010101" pitchFamily="49" charset="-122"/>
              </a:rPr>
              <a:t>McDermott</a:t>
            </a:r>
            <a:r>
              <a:rPr lang="zh-CN" altLang="en-US" sz="2400" dirty="0">
                <a:latin typeface="幼圆" panose="02010509060101010101" pitchFamily="49" charset="-122"/>
                <a:ea typeface="幼圆" panose="02010509060101010101" pitchFamily="49" charset="-122"/>
              </a:rPr>
              <a:t>提出人工智能是用计算模型研究智力能力。这是一种理性思维方法。</a:t>
            </a:r>
          </a:p>
          <a:p>
            <a:pPr eaLnBrk="1" hangingPunct="1">
              <a:lnSpc>
                <a:spcPct val="150000"/>
              </a:lnSpc>
              <a:buFont typeface="Wingdings" panose="05000000000000000000" pitchFamily="2" charset="2"/>
              <a:buChar char="q"/>
            </a:pPr>
            <a:r>
              <a:rPr lang="zh-CN" altLang="en-US" sz="2400" dirty="0">
                <a:latin typeface="幼圆" panose="02010509060101010101" pitchFamily="49" charset="-122"/>
                <a:ea typeface="幼圆" panose="02010509060101010101" pitchFamily="49" charset="-122"/>
              </a:rPr>
              <a:t>一个系统如果能根据它所知的信息</a:t>
            </a:r>
            <a:r>
              <a:rPr lang="en-US" altLang="zh-CN" sz="2400" dirty="0">
                <a:latin typeface="幼圆" panose="02010509060101010101" pitchFamily="49" charset="-122"/>
                <a:ea typeface="幼圆" panose="02010509060101010101" pitchFamily="49" charset="-122"/>
              </a:rPr>
              <a:t>(</a:t>
            </a:r>
            <a:r>
              <a:rPr lang="zh-CN" altLang="en-US" sz="2400" dirty="0">
                <a:latin typeface="幼圆" panose="02010509060101010101" pitchFamily="49" charset="-122"/>
                <a:ea typeface="幼圆" panose="02010509060101010101" pitchFamily="49" charset="-122"/>
              </a:rPr>
              <a:t>知识、时间、资源等</a:t>
            </a:r>
            <a:r>
              <a:rPr lang="en-US" altLang="zh-CN" sz="2400" dirty="0">
                <a:latin typeface="幼圆" panose="02010509060101010101" pitchFamily="49" charset="-122"/>
                <a:ea typeface="幼圆" panose="02010509060101010101" pitchFamily="49" charset="-122"/>
              </a:rPr>
              <a:t>)</a:t>
            </a:r>
            <a:r>
              <a:rPr lang="zh-CN" altLang="en-US" sz="2400" dirty="0">
                <a:latin typeface="幼圆" panose="02010509060101010101" pitchFamily="49" charset="-122"/>
                <a:ea typeface="幼圆" panose="02010509060101010101" pitchFamily="49" charset="-122"/>
              </a:rPr>
              <a:t>能够做出最好的决策，这就是理性的</a:t>
            </a:r>
          </a:p>
          <a:p>
            <a:pPr eaLnBrk="1" hangingPunct="1">
              <a:lnSpc>
                <a:spcPct val="150000"/>
              </a:lnSpc>
              <a:buFont typeface="Wingdings" panose="05000000000000000000" pitchFamily="2" charset="2"/>
              <a:buChar char="q"/>
            </a:pPr>
            <a:r>
              <a:rPr lang="zh-CN" altLang="en-US" sz="2400" dirty="0">
                <a:latin typeface="幼圆" panose="02010509060101010101" pitchFamily="49" charset="-122"/>
                <a:ea typeface="幼圆" panose="02010509060101010101" pitchFamily="49" charset="-122"/>
                <a:sym typeface="Wingdings" panose="05000000000000000000" pitchFamily="2" charset="2"/>
              </a:rPr>
              <a:t>当知识是完全的，并且资源是无限的时候，就是所谓的逻辑推理。</a:t>
            </a:r>
          </a:p>
          <a:p>
            <a:pPr eaLnBrk="1" hangingPunct="1">
              <a:lnSpc>
                <a:spcPct val="150000"/>
              </a:lnSpc>
              <a:buFont typeface="Wingdings" panose="05000000000000000000" pitchFamily="2" charset="2"/>
              <a:buChar char="q"/>
            </a:pPr>
            <a:r>
              <a:rPr lang="zh-CN" altLang="en-US" sz="2400" dirty="0">
                <a:latin typeface="幼圆" panose="02010509060101010101" pitchFamily="49" charset="-122"/>
                <a:ea typeface="幼圆" panose="02010509060101010101" pitchFamily="49" charset="-122"/>
                <a:sym typeface="Wingdings" panose="05000000000000000000" pitchFamily="2" charset="2"/>
              </a:rPr>
              <a:t>当知识是不完全的，或者资源有限时，就是理性的行为。</a:t>
            </a:r>
            <a:endParaRPr lang="en-US" altLang="zh-CN" sz="2400" dirty="0">
              <a:latin typeface="幼圆" panose="02010509060101010101" pitchFamily="49" charset="-122"/>
              <a:ea typeface="幼圆" panose="02010509060101010101" pitchFamily="49" charset="-122"/>
              <a:sym typeface="Wingdings" panose="05000000000000000000" pitchFamily="2" charset="2"/>
            </a:endParaRPr>
          </a:p>
        </p:txBody>
      </p:sp>
    </p:spTree>
  </p:cSld>
  <p:clrMapOvr>
    <a:masterClrMapping/>
  </p:clrMapOvr>
  <p:transition>
    <p:wipe dir="r"/>
  </p:transition>
</p:sld>
</file>

<file path=ppt/theme/theme1.xml><?xml version="1.0" encoding="utf-8"?>
<a:theme xmlns:a="http://schemas.openxmlformats.org/drawingml/2006/main" name="blank">
  <a:themeElements>
    <a:clrScheme name="">
      <a:dk1>
        <a:srgbClr val="000000"/>
      </a:dk1>
      <a:lt1>
        <a:srgbClr val="FFFFFF"/>
      </a:lt1>
      <a:dk2>
        <a:srgbClr val="0066FF"/>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an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8">
        <a:dk1>
          <a:srgbClr val="000000"/>
        </a:dk1>
        <a:lt1>
          <a:srgbClr val="FFFFFF"/>
        </a:lt1>
        <a:dk2>
          <a:srgbClr val="FF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计算所PPT模板－3">
  <a:themeElements>
    <a:clrScheme name="1_计算所PPT模板－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计算所PPT模板－3">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计算所PPT模板－3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计算所PPT模板－3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计算所PPT模板－3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计算所PPT模板－3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计算所PPT模板－3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计算所PPT模板－3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计算所PPT模板－3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计算所PPT模板－3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计算所PPT模板－3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计算所PPT模板－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Designs\blank.pot</Template>
  <TotalTime>2</TotalTime>
  <Words>3355</Words>
  <Application>Microsoft Office PowerPoint</Application>
  <PresentationFormat>全屏显示(4:3)</PresentationFormat>
  <Paragraphs>427</Paragraphs>
  <Slides>48</Slides>
  <Notes>22</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1</vt:i4>
      </vt:variant>
      <vt:variant>
        <vt:lpstr>幻灯片标题</vt:lpstr>
      </vt:variant>
      <vt:variant>
        <vt:i4>48</vt:i4>
      </vt:variant>
    </vt:vector>
  </HeadingPairs>
  <TitlesOfParts>
    <vt:vector size="67" baseType="lpstr">
      <vt:lpstr>Arial Unicode MS</vt:lpstr>
      <vt:lpstr>仿宋_GB2312</vt:lpstr>
      <vt:lpstr>黑体</vt:lpstr>
      <vt:lpstr>华文行楷</vt:lpstr>
      <vt:lpstr>华文细黑</vt:lpstr>
      <vt:lpstr>华文新魏</vt:lpstr>
      <vt:lpstr>楷体_GB2312</vt:lpstr>
      <vt:lpstr>隶书</vt:lpstr>
      <vt:lpstr>宋体</vt:lpstr>
      <vt:lpstr>宋体</vt:lpstr>
      <vt:lpstr>幼圆</vt:lpstr>
      <vt:lpstr>Arial</vt:lpstr>
      <vt:lpstr>Symbol</vt:lpstr>
      <vt:lpstr>Tahoma</vt:lpstr>
      <vt:lpstr>Times New Roman</vt:lpstr>
      <vt:lpstr>Wingdings</vt:lpstr>
      <vt:lpstr>blank</vt:lpstr>
      <vt:lpstr>1_计算所PPT模板－3</vt:lpstr>
      <vt:lpstr>Microsoft Graph 图表</vt:lpstr>
      <vt:lpstr>人工智能 Artificial Intelligence 第一章</vt:lpstr>
      <vt:lpstr>AI优先时代</vt:lpstr>
      <vt:lpstr>内容提要</vt:lpstr>
      <vt:lpstr>人工智能</vt:lpstr>
      <vt:lpstr>人工智能</vt:lpstr>
      <vt:lpstr>类人行为方法</vt:lpstr>
      <vt:lpstr>Turing测试</vt:lpstr>
      <vt:lpstr>类人思维方法</vt:lpstr>
      <vt:lpstr>理性思维方法</vt:lpstr>
      <vt:lpstr>理性行为方法</vt:lpstr>
      <vt:lpstr>内容提要</vt:lpstr>
      <vt:lpstr>人工智能的诞生</vt:lpstr>
      <vt:lpstr>人工智能的发展</vt:lpstr>
      <vt:lpstr>人工智能的发展</vt:lpstr>
      <vt:lpstr>人工智能的发展</vt:lpstr>
      <vt:lpstr>人工智能的发展</vt:lpstr>
      <vt:lpstr>人工智能的发展</vt:lpstr>
      <vt:lpstr>人工智能的发展</vt:lpstr>
      <vt:lpstr>人工智能的发展</vt:lpstr>
      <vt:lpstr>人工智能的发展</vt:lpstr>
      <vt:lpstr>内容提要</vt:lpstr>
      <vt:lpstr>人工智能研究的基本内容</vt:lpstr>
      <vt:lpstr>人工智能研究的基本内容</vt:lpstr>
      <vt:lpstr>认    知</vt:lpstr>
      <vt:lpstr>认知建模</vt:lpstr>
      <vt:lpstr>知识表示</vt:lpstr>
      <vt:lpstr>自动推理</vt:lpstr>
      <vt:lpstr>自动推理</vt:lpstr>
      <vt:lpstr>正向推理</vt:lpstr>
      <vt:lpstr>反向推理</vt:lpstr>
      <vt:lpstr>机器学习</vt:lpstr>
      <vt:lpstr>机器学习</vt:lpstr>
      <vt:lpstr>IJCAI国际会议的论文</vt:lpstr>
      <vt:lpstr>IJCAI国际会议的论文</vt:lpstr>
      <vt:lpstr>内容提要</vt:lpstr>
      <vt:lpstr>AI研究的主要学派</vt:lpstr>
      <vt:lpstr>符号主义</vt:lpstr>
      <vt:lpstr>符号主义</vt:lpstr>
      <vt:lpstr>连接主义</vt:lpstr>
      <vt:lpstr>连接主义</vt:lpstr>
      <vt:lpstr>行为主义</vt:lpstr>
      <vt:lpstr>内容提要</vt:lpstr>
      <vt:lpstr>人工智能的应用</vt:lpstr>
      <vt:lpstr>内容提要</vt:lpstr>
      <vt:lpstr>小  结</vt:lpstr>
      <vt:lpstr>小  结</vt:lpstr>
      <vt:lpstr>展  望</vt:lpstr>
      <vt:lpstr>思考</vt:lpstr>
    </vt:vector>
  </TitlesOfParts>
  <Company>UC-Berkeley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感知</dc:title>
  <dc:creator>王美华</dc:creator>
  <cp:lastModifiedBy>MeihuaWang</cp:lastModifiedBy>
  <cp:revision>89</cp:revision>
  <dcterms:created xsi:type="dcterms:W3CDTF">2003-02-28T02:12:55Z</dcterms:created>
  <dcterms:modified xsi:type="dcterms:W3CDTF">2018-03-19T13:54:20Z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