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sldIdLst>
    <p:sldId id="297" r:id="rId2"/>
    <p:sldId id="258" r:id="rId3"/>
    <p:sldId id="290" r:id="rId4"/>
    <p:sldId id="284" r:id="rId5"/>
    <p:sldId id="260" r:id="rId6"/>
    <p:sldId id="285" r:id="rId7"/>
    <p:sldId id="261" r:id="rId8"/>
    <p:sldId id="302" r:id="rId9"/>
    <p:sldId id="303" r:id="rId10"/>
    <p:sldId id="304" r:id="rId11"/>
    <p:sldId id="305" r:id="rId12"/>
    <p:sldId id="306" r:id="rId13"/>
    <p:sldId id="307" r:id="rId14"/>
    <p:sldId id="287" r:id="rId15"/>
    <p:sldId id="288" r:id="rId16"/>
    <p:sldId id="262" r:id="rId17"/>
    <p:sldId id="309" r:id="rId18"/>
    <p:sldId id="257" r:id="rId19"/>
    <p:sldId id="264" r:id="rId20"/>
    <p:sldId id="263" r:id="rId21"/>
    <p:sldId id="282" r:id="rId22"/>
    <p:sldId id="289" r:id="rId23"/>
    <p:sldId id="266" r:id="rId24"/>
    <p:sldId id="267" r:id="rId25"/>
    <p:sldId id="268" r:id="rId26"/>
    <p:sldId id="283" r:id="rId27"/>
    <p:sldId id="294" r:id="rId28"/>
    <p:sldId id="308" r:id="rId29"/>
    <p:sldId id="299" r:id="rId30"/>
    <p:sldId id="291" r:id="rId31"/>
    <p:sldId id="292" r:id="rId32"/>
    <p:sldId id="293" r:id="rId33"/>
    <p:sldId id="270" r:id="rId34"/>
    <p:sldId id="273" r:id="rId35"/>
    <p:sldId id="310" r:id="rId36"/>
    <p:sldId id="274" r:id="rId37"/>
    <p:sldId id="298" r:id="rId38"/>
    <p:sldId id="295" r:id="rId39"/>
    <p:sldId id="301" r:id="rId40"/>
    <p:sldId id="296" r:id="rId41"/>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23" autoAdjust="0"/>
    <p:restoredTop sz="93458" autoAdjust="0"/>
  </p:normalViewPr>
  <p:slideViewPr>
    <p:cSldViewPr>
      <p:cViewPr varScale="1">
        <p:scale>
          <a:sx n="66" d="100"/>
          <a:sy n="66" d="100"/>
        </p:scale>
        <p:origin x="67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9A4DF-DCBC-B845-93F2-1F630E96606F}" type="datetimeFigureOut">
              <a:rPr lang="en-US" smtClean="0"/>
              <a:t>3/12/18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FA77D-F11C-184D-BE84-0673C8637664}" type="slidenum">
              <a:rPr lang="en-US" smtClean="0"/>
              <a:t>‹#›</a:t>
            </a:fld>
            <a:endParaRPr lang="en-US"/>
          </a:p>
        </p:txBody>
      </p:sp>
    </p:spTree>
    <p:extLst>
      <p:ext uri="{BB962C8B-B14F-4D97-AF65-F5344CB8AC3E}">
        <p14:creationId xmlns:p14="http://schemas.microsoft.com/office/powerpoint/2010/main" val="37670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2FA77D-F11C-184D-BE84-0673C8637664}" type="slidenum">
              <a:rPr lang="en-US" smtClean="0"/>
              <a:t>17</a:t>
            </a:fld>
            <a:endParaRPr lang="en-US"/>
          </a:p>
        </p:txBody>
      </p:sp>
    </p:spTree>
    <p:extLst>
      <p:ext uri="{BB962C8B-B14F-4D97-AF65-F5344CB8AC3E}">
        <p14:creationId xmlns:p14="http://schemas.microsoft.com/office/powerpoint/2010/main" val="282621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2FA77D-F11C-184D-BE84-0673C8637664}" type="slidenum">
              <a:rPr lang="en-US" smtClean="0"/>
              <a:t>28</a:t>
            </a:fld>
            <a:endParaRPr lang="en-US"/>
          </a:p>
        </p:txBody>
      </p:sp>
    </p:spTree>
    <p:extLst>
      <p:ext uri="{BB962C8B-B14F-4D97-AF65-F5344CB8AC3E}">
        <p14:creationId xmlns:p14="http://schemas.microsoft.com/office/powerpoint/2010/main" val="2727135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2FA77D-F11C-184D-BE84-0673C8637664}" type="slidenum">
              <a:rPr lang="en-US" smtClean="0"/>
              <a:t>29</a:t>
            </a:fld>
            <a:endParaRPr lang="en-US"/>
          </a:p>
        </p:txBody>
      </p:sp>
    </p:spTree>
    <p:extLst>
      <p:ext uri="{BB962C8B-B14F-4D97-AF65-F5344CB8AC3E}">
        <p14:creationId xmlns:p14="http://schemas.microsoft.com/office/powerpoint/2010/main" val="152618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2FA77D-F11C-184D-BE84-0673C8637664}" type="slidenum">
              <a:rPr lang="en-US" smtClean="0"/>
              <a:t>33</a:t>
            </a:fld>
            <a:endParaRPr lang="en-US"/>
          </a:p>
        </p:txBody>
      </p:sp>
    </p:spTree>
    <p:extLst>
      <p:ext uri="{BB962C8B-B14F-4D97-AF65-F5344CB8AC3E}">
        <p14:creationId xmlns:p14="http://schemas.microsoft.com/office/powerpoint/2010/main" val="1189204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2FA77D-F11C-184D-BE84-0673C8637664}" type="slidenum">
              <a:rPr lang="en-US" smtClean="0"/>
              <a:t>38</a:t>
            </a:fld>
            <a:endParaRPr lang="en-US"/>
          </a:p>
        </p:txBody>
      </p:sp>
    </p:spTree>
    <p:extLst>
      <p:ext uri="{BB962C8B-B14F-4D97-AF65-F5344CB8AC3E}">
        <p14:creationId xmlns:p14="http://schemas.microsoft.com/office/powerpoint/2010/main" val="627983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2FA77D-F11C-184D-BE84-0673C8637664}" type="slidenum">
              <a:rPr lang="en-US" smtClean="0"/>
              <a:t>39</a:t>
            </a:fld>
            <a:endParaRPr lang="en-US"/>
          </a:p>
        </p:txBody>
      </p:sp>
    </p:spTree>
    <p:extLst>
      <p:ext uri="{BB962C8B-B14F-4D97-AF65-F5344CB8AC3E}">
        <p14:creationId xmlns:p14="http://schemas.microsoft.com/office/powerpoint/2010/main" val="931244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2FA77D-F11C-184D-BE84-0673C8637664}" type="slidenum">
              <a:rPr lang="en-US" smtClean="0"/>
              <a:t>40</a:t>
            </a:fld>
            <a:endParaRPr lang="en-US"/>
          </a:p>
        </p:txBody>
      </p:sp>
    </p:spTree>
    <p:extLst>
      <p:ext uri="{BB962C8B-B14F-4D97-AF65-F5344CB8AC3E}">
        <p14:creationId xmlns:p14="http://schemas.microsoft.com/office/powerpoint/2010/main" val="579783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8130" name="Group 2"/>
          <p:cNvGrpSpPr>
            <a:grpSpLocks/>
          </p:cNvGrpSpPr>
          <p:nvPr/>
        </p:nvGrpSpPr>
        <p:grpSpPr bwMode="auto">
          <a:xfrm>
            <a:off x="0" y="0"/>
            <a:ext cx="9144000" cy="6858000"/>
            <a:chOff x="0" y="0"/>
            <a:chExt cx="5760" cy="4320"/>
          </a:xfrm>
        </p:grpSpPr>
        <p:sp>
          <p:nvSpPr>
            <p:cNvPr id="4813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sz="2400">
                <a:latin typeface="Times New Roman" pitchFamily="18" charset="0"/>
              </a:endParaRPr>
            </a:p>
          </p:txBody>
        </p:sp>
        <p:sp>
          <p:nvSpPr>
            <p:cNvPr id="48132"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grpSp>
          <p:nvGrpSpPr>
            <p:cNvPr id="48133" name="Group 5"/>
            <p:cNvGrpSpPr>
              <a:grpSpLocks/>
            </p:cNvGrpSpPr>
            <p:nvPr/>
          </p:nvGrpSpPr>
          <p:grpSpPr bwMode="auto">
            <a:xfrm>
              <a:off x="0" y="672"/>
              <a:ext cx="1806" cy="1989"/>
              <a:chOff x="0" y="672"/>
              <a:chExt cx="1806" cy="1989"/>
            </a:xfrm>
          </p:grpSpPr>
          <p:sp>
            <p:nvSpPr>
              <p:cNvPr id="48134"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8135"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8136"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8137"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8138"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8139"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8140"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8141"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8142"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8143"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grpSp>
      </p:grpSp>
      <p:sp>
        <p:nvSpPr>
          <p:cNvPr id="48144"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TW"/>
          </a:p>
        </p:txBody>
      </p:sp>
      <p:sp>
        <p:nvSpPr>
          <p:cNvPr id="48145" name="Rectangle 17"/>
          <p:cNvSpPr>
            <a:spLocks noGrp="1" noChangeArrowheads="1"/>
          </p:cNvSpPr>
          <p:nvPr>
            <p:ph type="ftr" sz="quarter" idx="3"/>
          </p:nvPr>
        </p:nvSpPr>
        <p:spPr/>
        <p:txBody>
          <a:bodyPr/>
          <a:lstStyle>
            <a:lvl1pPr>
              <a:defRPr/>
            </a:lvl1pPr>
          </a:lstStyle>
          <a:p>
            <a:endParaRPr lang="en-US" altLang="zh-TW"/>
          </a:p>
        </p:txBody>
      </p:sp>
      <p:sp>
        <p:nvSpPr>
          <p:cNvPr id="48146" name="Rectangle 18"/>
          <p:cNvSpPr>
            <a:spLocks noGrp="1" noChangeArrowheads="1"/>
          </p:cNvSpPr>
          <p:nvPr>
            <p:ph type="sldNum" sz="quarter" idx="4"/>
          </p:nvPr>
        </p:nvSpPr>
        <p:spPr/>
        <p:txBody>
          <a:bodyPr/>
          <a:lstStyle>
            <a:lvl1pPr>
              <a:defRPr/>
            </a:lvl1pPr>
          </a:lstStyle>
          <a:p>
            <a:fld id="{4ED84398-DD77-4BAE-8D64-E29CAB9D5B05}" type="slidenum">
              <a:rPr lang="en-US" altLang="zh-TW"/>
              <a:pPr/>
              <a:t>‹#›</a:t>
            </a:fld>
            <a:endParaRPr lang="en-US" altLang="zh-TW"/>
          </a:p>
        </p:txBody>
      </p:sp>
      <p:sp>
        <p:nvSpPr>
          <p:cNvPr id="481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TW" altLang="en-US" noProof="0"/>
              <a:t>按一下以編輯母片標題樣式</a:t>
            </a:r>
          </a:p>
        </p:txBody>
      </p:sp>
      <p:sp>
        <p:nvSpPr>
          <p:cNvPr id="481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TW" altLang="en-US" noProof="0"/>
              <a:t>按一下以編輯母片副標題樣式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endParaRPr lang="en-US" altLang="zh-TW"/>
          </a:p>
        </p:txBody>
      </p:sp>
      <p:sp>
        <p:nvSpPr>
          <p:cNvPr id="5" name="灯片编号占位符 4"/>
          <p:cNvSpPr>
            <a:spLocks noGrp="1"/>
          </p:cNvSpPr>
          <p:nvPr>
            <p:ph type="sldNum" sz="quarter" idx="11"/>
          </p:nvPr>
        </p:nvSpPr>
        <p:spPr/>
        <p:txBody>
          <a:bodyPr/>
          <a:lstStyle>
            <a:lvl1pPr>
              <a:defRPr/>
            </a:lvl1pPr>
          </a:lstStyle>
          <a:p>
            <a:fld id="{046EB1EA-A624-4CD7-AF9A-DBAF54CC8B8D}" type="slidenum">
              <a:rPr lang="en-US" altLang="zh-TW"/>
              <a:pPr/>
              <a:t>‹#›</a:t>
            </a:fld>
            <a:endParaRPr lang="en-US" altLang="zh-TW"/>
          </a:p>
        </p:txBody>
      </p:sp>
      <p:sp>
        <p:nvSpPr>
          <p:cNvPr id="6" name="日期占位符 5"/>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11398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endParaRPr lang="en-US" altLang="zh-TW"/>
          </a:p>
        </p:txBody>
      </p:sp>
      <p:sp>
        <p:nvSpPr>
          <p:cNvPr id="5" name="灯片编号占位符 4"/>
          <p:cNvSpPr>
            <a:spLocks noGrp="1"/>
          </p:cNvSpPr>
          <p:nvPr>
            <p:ph type="sldNum" sz="quarter" idx="11"/>
          </p:nvPr>
        </p:nvSpPr>
        <p:spPr/>
        <p:txBody>
          <a:bodyPr/>
          <a:lstStyle>
            <a:lvl1pPr>
              <a:defRPr/>
            </a:lvl1pPr>
          </a:lstStyle>
          <a:p>
            <a:fld id="{B0F964C6-4F16-468C-89DB-48F8AB1D0C09}" type="slidenum">
              <a:rPr lang="en-US" altLang="zh-TW"/>
              <a:pPr/>
              <a:t>‹#›</a:t>
            </a:fld>
            <a:endParaRPr lang="en-US" altLang="zh-TW"/>
          </a:p>
        </p:txBody>
      </p:sp>
      <p:sp>
        <p:nvSpPr>
          <p:cNvPr id="6" name="日期占位符 5"/>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3502718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TW"/>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0FF76D35-28BD-473A-A857-CA530ADCB3EB}" type="slidenum">
              <a:rPr lang="en-US" altLang="zh-TW"/>
              <a:pPr/>
              <a:t>‹#›</a:t>
            </a:fld>
            <a:endParaRPr lang="en-US" altLang="zh-TW"/>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TW"/>
          </a:p>
        </p:txBody>
      </p:sp>
    </p:spTree>
    <p:extLst>
      <p:ext uri="{BB962C8B-B14F-4D97-AF65-F5344CB8AC3E}">
        <p14:creationId xmlns:p14="http://schemas.microsoft.com/office/powerpoint/2010/main" val="67115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endParaRPr lang="en-US" altLang="zh-TW"/>
          </a:p>
        </p:txBody>
      </p:sp>
      <p:sp>
        <p:nvSpPr>
          <p:cNvPr id="5" name="灯片编号占位符 4"/>
          <p:cNvSpPr>
            <a:spLocks noGrp="1"/>
          </p:cNvSpPr>
          <p:nvPr>
            <p:ph type="sldNum" sz="quarter" idx="11"/>
          </p:nvPr>
        </p:nvSpPr>
        <p:spPr/>
        <p:txBody>
          <a:bodyPr/>
          <a:lstStyle>
            <a:lvl1pPr>
              <a:defRPr/>
            </a:lvl1pPr>
          </a:lstStyle>
          <a:p>
            <a:fld id="{6FD1A33A-422A-4428-8E9C-6C0F1E828F1F}" type="slidenum">
              <a:rPr lang="en-US" altLang="zh-TW"/>
              <a:pPr/>
              <a:t>‹#›</a:t>
            </a:fld>
            <a:endParaRPr lang="en-US" altLang="zh-TW"/>
          </a:p>
        </p:txBody>
      </p:sp>
      <p:sp>
        <p:nvSpPr>
          <p:cNvPr id="6" name="日期占位符 5"/>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201863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TW"/>
          </a:p>
        </p:txBody>
      </p:sp>
      <p:sp>
        <p:nvSpPr>
          <p:cNvPr id="5" name="灯片编号占位符 4"/>
          <p:cNvSpPr>
            <a:spLocks noGrp="1"/>
          </p:cNvSpPr>
          <p:nvPr>
            <p:ph type="sldNum" sz="quarter" idx="11"/>
          </p:nvPr>
        </p:nvSpPr>
        <p:spPr/>
        <p:txBody>
          <a:bodyPr/>
          <a:lstStyle>
            <a:lvl1pPr>
              <a:defRPr/>
            </a:lvl1pPr>
          </a:lstStyle>
          <a:p>
            <a:fld id="{18D9A29D-82EA-4A8E-83A6-1C1EDB71FD9C}" type="slidenum">
              <a:rPr lang="en-US" altLang="zh-TW"/>
              <a:pPr/>
              <a:t>‹#›</a:t>
            </a:fld>
            <a:endParaRPr lang="en-US" altLang="zh-TW"/>
          </a:p>
        </p:txBody>
      </p:sp>
      <p:sp>
        <p:nvSpPr>
          <p:cNvPr id="6" name="日期占位符 5"/>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236622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en-US" altLang="zh-TW"/>
          </a:p>
        </p:txBody>
      </p:sp>
      <p:sp>
        <p:nvSpPr>
          <p:cNvPr id="6" name="灯片编号占位符 5"/>
          <p:cNvSpPr>
            <a:spLocks noGrp="1"/>
          </p:cNvSpPr>
          <p:nvPr>
            <p:ph type="sldNum" sz="quarter" idx="11"/>
          </p:nvPr>
        </p:nvSpPr>
        <p:spPr/>
        <p:txBody>
          <a:bodyPr/>
          <a:lstStyle>
            <a:lvl1pPr>
              <a:defRPr/>
            </a:lvl1pPr>
          </a:lstStyle>
          <a:p>
            <a:fld id="{299938A1-7F4A-4932-85DC-1395C762070C}" type="slidenum">
              <a:rPr lang="en-US" altLang="zh-TW"/>
              <a:pPr/>
              <a:t>‹#›</a:t>
            </a:fld>
            <a:endParaRPr lang="en-US" altLang="zh-TW"/>
          </a:p>
        </p:txBody>
      </p:sp>
      <p:sp>
        <p:nvSpPr>
          <p:cNvPr id="7" name="日期占位符 6"/>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54355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endParaRPr lang="en-US" altLang="zh-TW"/>
          </a:p>
        </p:txBody>
      </p:sp>
      <p:sp>
        <p:nvSpPr>
          <p:cNvPr id="8" name="灯片编号占位符 7"/>
          <p:cNvSpPr>
            <a:spLocks noGrp="1"/>
          </p:cNvSpPr>
          <p:nvPr>
            <p:ph type="sldNum" sz="quarter" idx="11"/>
          </p:nvPr>
        </p:nvSpPr>
        <p:spPr/>
        <p:txBody>
          <a:bodyPr/>
          <a:lstStyle>
            <a:lvl1pPr>
              <a:defRPr/>
            </a:lvl1pPr>
          </a:lstStyle>
          <a:p>
            <a:fld id="{A3C40A13-7763-45F2-9653-49D9B958A84C}" type="slidenum">
              <a:rPr lang="en-US" altLang="zh-TW"/>
              <a:pPr/>
              <a:t>‹#›</a:t>
            </a:fld>
            <a:endParaRPr lang="en-US" altLang="zh-TW"/>
          </a:p>
        </p:txBody>
      </p:sp>
      <p:sp>
        <p:nvSpPr>
          <p:cNvPr id="9" name="日期占位符 8"/>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27856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en-US" altLang="zh-TW"/>
          </a:p>
        </p:txBody>
      </p:sp>
      <p:sp>
        <p:nvSpPr>
          <p:cNvPr id="4" name="灯片编号占位符 3"/>
          <p:cNvSpPr>
            <a:spLocks noGrp="1"/>
          </p:cNvSpPr>
          <p:nvPr>
            <p:ph type="sldNum" sz="quarter" idx="11"/>
          </p:nvPr>
        </p:nvSpPr>
        <p:spPr/>
        <p:txBody>
          <a:bodyPr/>
          <a:lstStyle>
            <a:lvl1pPr>
              <a:defRPr/>
            </a:lvl1pPr>
          </a:lstStyle>
          <a:p>
            <a:fld id="{6DA3A96C-5C31-442B-8140-E5E7FCB0B4D9}" type="slidenum">
              <a:rPr lang="en-US" altLang="zh-TW"/>
              <a:pPr/>
              <a:t>‹#›</a:t>
            </a:fld>
            <a:endParaRPr lang="en-US" altLang="zh-TW"/>
          </a:p>
        </p:txBody>
      </p:sp>
      <p:sp>
        <p:nvSpPr>
          <p:cNvPr id="5" name="日期占位符 4"/>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273212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TW"/>
          </a:p>
        </p:txBody>
      </p:sp>
      <p:sp>
        <p:nvSpPr>
          <p:cNvPr id="3" name="灯片编号占位符 2"/>
          <p:cNvSpPr>
            <a:spLocks noGrp="1"/>
          </p:cNvSpPr>
          <p:nvPr>
            <p:ph type="sldNum" sz="quarter" idx="11"/>
          </p:nvPr>
        </p:nvSpPr>
        <p:spPr/>
        <p:txBody>
          <a:bodyPr/>
          <a:lstStyle>
            <a:lvl1pPr>
              <a:defRPr/>
            </a:lvl1pPr>
          </a:lstStyle>
          <a:p>
            <a:fld id="{C53A5EBD-3DBF-4168-9A39-FFF010025426}" type="slidenum">
              <a:rPr lang="en-US" altLang="zh-TW"/>
              <a:pPr/>
              <a:t>‹#›</a:t>
            </a:fld>
            <a:endParaRPr lang="en-US" altLang="zh-TW"/>
          </a:p>
        </p:txBody>
      </p:sp>
      <p:sp>
        <p:nvSpPr>
          <p:cNvPr id="4" name="日期占位符 3"/>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172786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TW"/>
          </a:p>
        </p:txBody>
      </p:sp>
      <p:sp>
        <p:nvSpPr>
          <p:cNvPr id="6" name="灯片编号占位符 5"/>
          <p:cNvSpPr>
            <a:spLocks noGrp="1"/>
          </p:cNvSpPr>
          <p:nvPr>
            <p:ph type="sldNum" sz="quarter" idx="11"/>
          </p:nvPr>
        </p:nvSpPr>
        <p:spPr/>
        <p:txBody>
          <a:bodyPr/>
          <a:lstStyle>
            <a:lvl1pPr>
              <a:defRPr/>
            </a:lvl1pPr>
          </a:lstStyle>
          <a:p>
            <a:fld id="{A0ECA89A-FE36-4A13-A0DB-A7B60A032B56}" type="slidenum">
              <a:rPr lang="en-US" altLang="zh-TW"/>
              <a:pPr/>
              <a:t>‹#›</a:t>
            </a:fld>
            <a:endParaRPr lang="en-US" altLang="zh-TW"/>
          </a:p>
        </p:txBody>
      </p:sp>
      <p:sp>
        <p:nvSpPr>
          <p:cNvPr id="7" name="日期占位符 6"/>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292184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TW"/>
          </a:p>
        </p:txBody>
      </p:sp>
      <p:sp>
        <p:nvSpPr>
          <p:cNvPr id="6" name="灯片编号占位符 5"/>
          <p:cNvSpPr>
            <a:spLocks noGrp="1"/>
          </p:cNvSpPr>
          <p:nvPr>
            <p:ph type="sldNum" sz="quarter" idx="11"/>
          </p:nvPr>
        </p:nvSpPr>
        <p:spPr/>
        <p:txBody>
          <a:bodyPr/>
          <a:lstStyle>
            <a:lvl1pPr>
              <a:defRPr/>
            </a:lvl1pPr>
          </a:lstStyle>
          <a:p>
            <a:fld id="{D376C31E-EB9E-4968-ADB7-224238540D65}" type="slidenum">
              <a:rPr lang="en-US" altLang="zh-TW"/>
              <a:pPr/>
              <a:t>‹#›</a:t>
            </a:fld>
            <a:endParaRPr lang="en-US" altLang="zh-TW"/>
          </a:p>
        </p:txBody>
      </p:sp>
      <p:sp>
        <p:nvSpPr>
          <p:cNvPr id="7" name="日期占位符 6"/>
          <p:cNvSpPr>
            <a:spLocks noGrp="1"/>
          </p:cNvSpPr>
          <p:nvPr>
            <p:ph type="dt" sz="half" idx="12"/>
          </p:nvPr>
        </p:nvSpPr>
        <p:spPr/>
        <p:txBody>
          <a:bodyPr/>
          <a:lstStyle>
            <a:lvl1pPr>
              <a:defRPr/>
            </a:lvl1pPr>
          </a:lstStyle>
          <a:p>
            <a:endParaRPr lang="en-US" altLang="zh-TW"/>
          </a:p>
        </p:txBody>
      </p:sp>
    </p:spTree>
    <p:extLst>
      <p:ext uri="{BB962C8B-B14F-4D97-AF65-F5344CB8AC3E}">
        <p14:creationId xmlns:p14="http://schemas.microsoft.com/office/powerpoint/2010/main" val="280808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200"/>
            </a:lvl1pPr>
          </a:lstStyle>
          <a:p>
            <a:endParaRPr lang="en-US" altLang="zh-TW"/>
          </a:p>
        </p:txBody>
      </p:sp>
      <p:sp>
        <p:nvSpPr>
          <p:cNvPr id="4710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Arial Black" pitchFamily="34" charset="0"/>
              </a:defRPr>
            </a:lvl1pPr>
          </a:lstStyle>
          <a:p>
            <a:fld id="{6EE5521E-599D-4BD5-AE2A-02F41D0029BF}" type="slidenum">
              <a:rPr lang="en-US" altLang="zh-TW"/>
              <a:pPr/>
              <a:t>‹#›</a:t>
            </a:fld>
            <a:endParaRPr lang="en-US" altLang="zh-TW"/>
          </a:p>
        </p:txBody>
      </p:sp>
      <p:grpSp>
        <p:nvGrpSpPr>
          <p:cNvPr id="47108" name="Group 4"/>
          <p:cNvGrpSpPr>
            <a:grpSpLocks/>
          </p:cNvGrpSpPr>
          <p:nvPr/>
        </p:nvGrpSpPr>
        <p:grpSpPr bwMode="auto">
          <a:xfrm>
            <a:off x="0" y="0"/>
            <a:ext cx="9144000" cy="546100"/>
            <a:chOff x="0" y="0"/>
            <a:chExt cx="5760" cy="344"/>
          </a:xfrm>
        </p:grpSpPr>
        <p:sp>
          <p:nvSpPr>
            <p:cNvPr id="471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sz="2400">
                <a:latin typeface="Times New Roman" pitchFamily="18" charset="0"/>
              </a:endParaRPr>
            </a:p>
          </p:txBody>
        </p:sp>
        <p:sp>
          <p:nvSpPr>
            <p:cNvPr id="471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7111"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solidFill>
                  <a:schemeClr val="hlink"/>
                </a:solidFill>
              </a:endParaRPr>
            </a:p>
          </p:txBody>
        </p:sp>
        <p:sp>
          <p:nvSpPr>
            <p:cNvPr id="47112"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solidFill>
                  <a:schemeClr val="hlink"/>
                </a:solidFill>
              </a:endParaRPr>
            </a:p>
          </p:txBody>
        </p:sp>
        <p:sp>
          <p:nvSpPr>
            <p:cNvPr id="47113"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solidFill>
                  <a:schemeClr val="accent2"/>
                </a:solidFill>
              </a:endParaRPr>
            </a:p>
          </p:txBody>
        </p:sp>
        <p:sp>
          <p:nvSpPr>
            <p:cNvPr id="47114"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solidFill>
                  <a:schemeClr val="hlink"/>
                </a:solidFill>
              </a:endParaRPr>
            </a:p>
          </p:txBody>
        </p:sp>
        <p:sp>
          <p:nvSpPr>
            <p:cNvPr id="47115"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2400">
                <a:latin typeface="Times New Roman" pitchFamily="18" charset="0"/>
              </a:endParaRPr>
            </a:p>
          </p:txBody>
        </p:sp>
        <p:sp>
          <p:nvSpPr>
            <p:cNvPr id="47116"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solidFill>
                  <a:schemeClr val="accent2"/>
                </a:solidFill>
              </a:endParaRPr>
            </a:p>
          </p:txBody>
        </p:sp>
        <p:sp>
          <p:nvSpPr>
            <p:cNvPr id="47117"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solidFill>
                  <a:schemeClr val="accent2"/>
                </a:solidFill>
              </a:endParaRPr>
            </a:p>
          </p:txBody>
        </p:sp>
      </p:grpSp>
      <p:sp>
        <p:nvSpPr>
          <p:cNvPr id="47118"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7119"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712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a:lvl1pPr>
          </a:lstStyle>
          <a:p>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kumimoji="1" sz="4400">
          <a:solidFill>
            <a:schemeClr val="tx1"/>
          </a:solidFill>
          <a:latin typeface="+mj-lt"/>
          <a:ea typeface="+mj-ea"/>
          <a:cs typeface="+mj-cs"/>
        </a:defRPr>
      </a:lvl1pPr>
      <a:lvl2pPr algn="l" rtl="0" fontAlgn="base">
        <a:spcBef>
          <a:spcPct val="0"/>
        </a:spcBef>
        <a:spcAft>
          <a:spcPct val="0"/>
        </a:spcAft>
        <a:defRPr kumimoji="1" sz="4400">
          <a:solidFill>
            <a:schemeClr val="tx1"/>
          </a:solidFill>
          <a:latin typeface="Arial" charset="0"/>
          <a:ea typeface="新細明體" pitchFamily="18" charset="-120"/>
        </a:defRPr>
      </a:lvl2pPr>
      <a:lvl3pPr algn="l" rtl="0" fontAlgn="base">
        <a:spcBef>
          <a:spcPct val="0"/>
        </a:spcBef>
        <a:spcAft>
          <a:spcPct val="0"/>
        </a:spcAft>
        <a:defRPr kumimoji="1" sz="4400">
          <a:solidFill>
            <a:schemeClr val="tx1"/>
          </a:solidFill>
          <a:latin typeface="Arial" charset="0"/>
          <a:ea typeface="新細明體" pitchFamily="18" charset="-120"/>
        </a:defRPr>
      </a:lvl3pPr>
      <a:lvl4pPr algn="l" rtl="0" fontAlgn="base">
        <a:spcBef>
          <a:spcPct val="0"/>
        </a:spcBef>
        <a:spcAft>
          <a:spcPct val="0"/>
        </a:spcAft>
        <a:defRPr kumimoji="1" sz="4400">
          <a:solidFill>
            <a:schemeClr val="tx1"/>
          </a:solidFill>
          <a:latin typeface="Arial" charset="0"/>
          <a:ea typeface="新細明體" pitchFamily="18" charset="-120"/>
        </a:defRPr>
      </a:lvl4pPr>
      <a:lvl5pPr algn="l" rtl="0" fontAlgn="base">
        <a:spcBef>
          <a:spcPct val="0"/>
        </a:spcBef>
        <a:spcAft>
          <a:spcPct val="0"/>
        </a:spcAft>
        <a:defRPr kumimoji="1" sz="4400">
          <a:solidFill>
            <a:schemeClr val="tx1"/>
          </a:solidFill>
          <a:latin typeface="Arial" charset="0"/>
          <a:ea typeface="新細明體" pitchFamily="18" charset="-120"/>
        </a:defRPr>
      </a:lvl5pPr>
      <a:lvl6pPr marL="457200" algn="l" rtl="0" fontAlgn="base">
        <a:spcBef>
          <a:spcPct val="0"/>
        </a:spcBef>
        <a:spcAft>
          <a:spcPct val="0"/>
        </a:spcAft>
        <a:defRPr kumimoji="1" sz="4400">
          <a:solidFill>
            <a:schemeClr val="tx1"/>
          </a:solidFill>
          <a:latin typeface="Arial" charset="0"/>
          <a:ea typeface="新細明體" pitchFamily="18" charset="-120"/>
        </a:defRPr>
      </a:lvl6pPr>
      <a:lvl7pPr marL="914400" algn="l" rtl="0" fontAlgn="base">
        <a:spcBef>
          <a:spcPct val="0"/>
        </a:spcBef>
        <a:spcAft>
          <a:spcPct val="0"/>
        </a:spcAft>
        <a:defRPr kumimoji="1" sz="4400">
          <a:solidFill>
            <a:schemeClr val="tx1"/>
          </a:solidFill>
          <a:latin typeface="Arial" charset="0"/>
          <a:ea typeface="新細明體" pitchFamily="18" charset="-120"/>
        </a:defRPr>
      </a:lvl7pPr>
      <a:lvl8pPr marL="1371600" algn="l" rtl="0" fontAlgn="base">
        <a:spcBef>
          <a:spcPct val="0"/>
        </a:spcBef>
        <a:spcAft>
          <a:spcPct val="0"/>
        </a:spcAft>
        <a:defRPr kumimoji="1" sz="4400">
          <a:solidFill>
            <a:schemeClr val="tx1"/>
          </a:solidFill>
          <a:latin typeface="Arial" charset="0"/>
          <a:ea typeface="新細明體" pitchFamily="18" charset="-120"/>
        </a:defRPr>
      </a:lvl8pPr>
      <a:lvl9pPr marL="1828800" algn="l" rtl="0" fontAlgn="base">
        <a:spcBef>
          <a:spcPct val="0"/>
        </a:spcBef>
        <a:spcAft>
          <a:spcPct val="0"/>
        </a:spcAft>
        <a:defRPr kumimoji="1" sz="4400">
          <a:solidFill>
            <a:schemeClr val="tx1"/>
          </a:solidFill>
          <a:latin typeface="Arial" charset="0"/>
          <a:ea typeface="新細明體" pitchFamily="18" charset="-12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p:txBody>
          <a:bodyPr/>
          <a:lstStyle/>
          <a:p>
            <a:r>
              <a:rPr lang="en-US" altLang="zh-TW"/>
              <a:t>Linux </a:t>
            </a:r>
            <a:r>
              <a:rPr lang="zh-CN" altLang="en-US"/>
              <a:t>系统应用与程序设计</a:t>
            </a:r>
          </a:p>
        </p:txBody>
      </p:sp>
      <p:sp>
        <p:nvSpPr>
          <p:cNvPr id="2055" name="Text Box 7"/>
          <p:cNvSpPr txBox="1">
            <a:spLocks noChangeArrowheads="1"/>
          </p:cNvSpPr>
          <p:nvPr/>
        </p:nvSpPr>
        <p:spPr bwMode="auto">
          <a:xfrm>
            <a:off x="4716016" y="4643356"/>
            <a:ext cx="367188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学院：数学与信息学院</a:t>
            </a:r>
            <a:endParaRPr lang="en-US" altLang="zh-CN" dirty="0"/>
          </a:p>
          <a:p>
            <a:pPr>
              <a:spcBef>
                <a:spcPct val="50000"/>
              </a:spcBef>
            </a:pPr>
            <a:r>
              <a:rPr lang="zh-CN" altLang="en-US" dirty="0"/>
              <a:t>主讲：李舜鹏</a:t>
            </a:r>
          </a:p>
          <a:p>
            <a:pPr>
              <a:spcBef>
                <a:spcPct val="50000"/>
              </a:spcBef>
            </a:pPr>
            <a:r>
              <a:rPr lang="zh-CN" altLang="en-US" dirty="0"/>
              <a:t>电话：</a:t>
            </a:r>
            <a:r>
              <a:rPr lang="en-US" altLang="zh-CN" dirty="0"/>
              <a:t>13533845070/685070</a:t>
            </a:r>
          </a:p>
          <a:p>
            <a:pPr>
              <a:spcBef>
                <a:spcPct val="50000"/>
              </a:spcBef>
            </a:pPr>
            <a:r>
              <a:rPr lang="zh-CN" altLang="en-US" dirty="0"/>
              <a:t>电邮：</a:t>
            </a:r>
            <a:r>
              <a:rPr lang="en-US" altLang="zh-CN" dirty="0"/>
              <a:t>leeshunpeng@163.com</a:t>
            </a:r>
          </a:p>
          <a:p>
            <a:pPr>
              <a:spcBef>
                <a:spcPct val="50000"/>
              </a:spcBef>
            </a:pPr>
            <a:r>
              <a:rPr lang="en-US" altLang="zh-CN" dirty="0"/>
              <a:t>QQ </a:t>
            </a:r>
            <a:r>
              <a:rPr lang="zh-CN" altLang="en-US" dirty="0"/>
              <a:t>： </a:t>
            </a:r>
            <a:r>
              <a:rPr lang="en-US" altLang="zh-CN" dirty="0"/>
              <a:t>424360921</a:t>
            </a:r>
          </a:p>
        </p:txBody>
      </p:sp>
    </p:spTree>
    <p:extLst>
      <p:ext uri="{BB962C8B-B14F-4D97-AF65-F5344CB8AC3E}">
        <p14:creationId xmlns:p14="http://schemas.microsoft.com/office/powerpoint/2010/main" val="1161828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lvl="1"/>
            <a:r>
              <a:rPr lang="zh-CN" altLang="en-US" dirty="0"/>
              <a:t>输入</a:t>
            </a:r>
            <a:r>
              <a:rPr lang="en-US" altLang="zh-CN" dirty="0"/>
              <a:t>/</a:t>
            </a:r>
            <a:r>
              <a:rPr lang="zh-CN" altLang="en-US" dirty="0"/>
              <a:t>输出</a:t>
            </a:r>
            <a:r>
              <a:rPr lang="en-US" altLang="zh-CN" dirty="0"/>
              <a:t>/</a:t>
            </a:r>
            <a:r>
              <a:rPr lang="zh-Hans" altLang="en-US" dirty="0"/>
              <a:t>错误输出</a:t>
            </a:r>
            <a:endParaRPr lang="en-US" altLang="zh-CN" dirty="0"/>
          </a:p>
        </p:txBody>
      </p:sp>
      <p:sp>
        <p:nvSpPr>
          <p:cNvPr id="238595" name="Rectangle 3"/>
          <p:cNvSpPr>
            <a:spLocks noGrp="1" noChangeArrowheads="1"/>
          </p:cNvSpPr>
          <p:nvPr>
            <p:ph type="body" idx="1"/>
          </p:nvPr>
        </p:nvSpPr>
        <p:spPr>
          <a:xfrm>
            <a:off x="457200" y="1981200"/>
            <a:ext cx="8229600" cy="4472136"/>
          </a:xfrm>
        </p:spPr>
        <p:txBody>
          <a:bodyPr/>
          <a:lstStyle/>
          <a:p>
            <a:r>
              <a:rPr lang="zh-Hans" altLang="en-US" dirty="0"/>
              <a:t>在</a:t>
            </a:r>
            <a:r>
              <a:rPr lang="en-US" altLang="zh-Hans" dirty="0"/>
              <a:t>Linux</a:t>
            </a:r>
            <a:r>
              <a:rPr lang="zh-Hans" altLang="en-US" dirty="0"/>
              <a:t>系统里面执行的每一个程序，都有输入、输出和错误输出；</a:t>
            </a:r>
            <a:endParaRPr lang="en-US" altLang="zh-Hans" dirty="0"/>
          </a:p>
          <a:p>
            <a:r>
              <a:rPr lang="en-US" altLang="zh-Hans" dirty="0"/>
              <a:t>Linux</a:t>
            </a:r>
            <a:r>
              <a:rPr lang="zh-Hans" altLang="en-US" dirty="0"/>
              <a:t>系统中所有的设备都是以文件的形式存在；因此输入、输出和错误输出分别对应三个文件描述符：</a:t>
            </a:r>
            <a:endParaRPr lang="en-US" altLang="zh-Hans" dirty="0"/>
          </a:p>
          <a:p>
            <a:pPr lvl="1"/>
            <a:r>
              <a:rPr lang="zh-Hans" altLang="en-US" dirty="0"/>
              <a:t>文件描述符 </a:t>
            </a:r>
            <a:r>
              <a:rPr lang="en-US" altLang="zh-Hans" dirty="0"/>
              <a:t>0</a:t>
            </a:r>
            <a:r>
              <a:rPr lang="zh-Hans" altLang="en-US" dirty="0"/>
              <a:t> </a:t>
            </a:r>
            <a:r>
              <a:rPr lang="en-US" altLang="zh-Hans" dirty="0"/>
              <a:t>:</a:t>
            </a:r>
            <a:r>
              <a:rPr lang="zh-Hans" altLang="en-US" dirty="0"/>
              <a:t> 标准输入，默认是键盘</a:t>
            </a:r>
            <a:endParaRPr lang="en-US" altLang="zh-Hans" dirty="0"/>
          </a:p>
          <a:p>
            <a:pPr lvl="1"/>
            <a:r>
              <a:rPr lang="zh-Hans" altLang="en-US" dirty="0"/>
              <a:t>文件描述符 </a:t>
            </a:r>
            <a:r>
              <a:rPr lang="en-US" altLang="zh-Hans" dirty="0"/>
              <a:t>1</a:t>
            </a:r>
            <a:r>
              <a:rPr lang="zh-Hans" altLang="en-US" dirty="0"/>
              <a:t> </a:t>
            </a:r>
            <a:r>
              <a:rPr lang="en-US" altLang="zh-Hans" dirty="0"/>
              <a:t>:</a:t>
            </a:r>
            <a:r>
              <a:rPr lang="zh-Hans" altLang="en-US" dirty="0"/>
              <a:t> 标准输出，默认是终端</a:t>
            </a:r>
            <a:endParaRPr lang="en-US" altLang="zh-Hans" dirty="0"/>
          </a:p>
          <a:p>
            <a:pPr lvl="1"/>
            <a:r>
              <a:rPr lang="zh-Hans" altLang="en-US" dirty="0"/>
              <a:t>文件描述符 </a:t>
            </a:r>
            <a:r>
              <a:rPr lang="en-US" altLang="zh-Hans" dirty="0"/>
              <a:t>2 :</a:t>
            </a:r>
            <a:r>
              <a:rPr lang="zh-Hans" altLang="en-US" dirty="0"/>
              <a:t> 错误输出，默认是终端</a:t>
            </a:r>
            <a:endParaRPr lang="en-US" altLang="zh-Hans" dirty="0"/>
          </a:p>
        </p:txBody>
      </p:sp>
    </p:spTree>
    <p:extLst>
      <p:ext uri="{BB962C8B-B14F-4D97-AF65-F5344CB8AC3E}">
        <p14:creationId xmlns:p14="http://schemas.microsoft.com/office/powerpoint/2010/main" val="168379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lvl="1"/>
            <a:r>
              <a:rPr lang="zh-CN" altLang="en-US" dirty="0"/>
              <a:t>重定向</a:t>
            </a:r>
            <a:endParaRPr lang="en-US" altLang="zh-CN" dirty="0"/>
          </a:p>
        </p:txBody>
      </p:sp>
      <p:sp>
        <p:nvSpPr>
          <p:cNvPr id="238595" name="Rectangle 3"/>
          <p:cNvSpPr>
            <a:spLocks noGrp="1" noChangeArrowheads="1"/>
          </p:cNvSpPr>
          <p:nvPr>
            <p:ph type="body" idx="1"/>
          </p:nvPr>
        </p:nvSpPr>
        <p:spPr>
          <a:xfrm>
            <a:off x="457200" y="1981200"/>
            <a:ext cx="8229600" cy="4876800"/>
          </a:xfrm>
        </p:spPr>
        <p:txBody>
          <a:bodyPr/>
          <a:lstStyle/>
          <a:p>
            <a:r>
              <a:rPr lang="en-US" altLang="zh-Hans" dirty="0"/>
              <a:t>&lt;</a:t>
            </a:r>
            <a:r>
              <a:rPr lang="zh-Hans" altLang="en-US" dirty="0"/>
              <a:t> 文件</a:t>
            </a:r>
            <a:endParaRPr lang="en-US" altLang="zh-Hans" dirty="0"/>
          </a:p>
          <a:p>
            <a:pPr lvl="1"/>
            <a:r>
              <a:rPr lang="zh-Hans" altLang="en-US" dirty="0"/>
              <a:t>输出重定向控制符</a:t>
            </a:r>
            <a:endParaRPr lang="en-US" altLang="zh-Hans" dirty="0"/>
          </a:p>
          <a:p>
            <a:pPr lvl="1"/>
            <a:r>
              <a:rPr lang="en-US" altLang="zh-Hans" dirty="0"/>
              <a:t>mail root &lt; </a:t>
            </a:r>
            <a:r>
              <a:rPr lang="en-US" altLang="zh-Hans" dirty="0" err="1"/>
              <a:t>list.txt</a:t>
            </a:r>
            <a:r>
              <a:rPr lang="zh-Hans" altLang="en-US" dirty="0"/>
              <a:t> </a:t>
            </a:r>
            <a:endParaRPr lang="en-US" altLang="zh-Hans" dirty="0"/>
          </a:p>
          <a:p>
            <a:r>
              <a:rPr lang="en-US" altLang="zh-Hans" dirty="0"/>
              <a:t>&gt;</a:t>
            </a:r>
            <a:r>
              <a:rPr lang="zh-Hans" altLang="en-US" dirty="0"/>
              <a:t> 文件</a:t>
            </a:r>
            <a:endParaRPr lang="en-US" altLang="zh-Hans" dirty="0"/>
          </a:p>
          <a:p>
            <a:pPr lvl="1"/>
            <a:r>
              <a:rPr lang="zh-Hans" altLang="en-US" dirty="0"/>
              <a:t>输入重定向控制符</a:t>
            </a:r>
            <a:endParaRPr lang="en-US" altLang="zh-Hans" dirty="0"/>
          </a:p>
          <a:p>
            <a:pPr lvl="1"/>
            <a:r>
              <a:rPr lang="en-US" altLang="zh-Hans" dirty="0"/>
              <a:t>ls &gt; </a:t>
            </a:r>
            <a:r>
              <a:rPr lang="en-US" altLang="zh-Hans" dirty="0" err="1"/>
              <a:t>out.txt</a:t>
            </a:r>
            <a:endParaRPr lang="en-US" altLang="zh-Hans" dirty="0"/>
          </a:p>
          <a:p>
            <a:r>
              <a:rPr lang="en-US" altLang="zh-Hans" dirty="0"/>
              <a:t>&gt;&gt;</a:t>
            </a:r>
            <a:r>
              <a:rPr lang="zh-Hans" altLang="en-US" dirty="0"/>
              <a:t> 文件</a:t>
            </a:r>
            <a:endParaRPr lang="en-US" altLang="zh-Hans" dirty="0"/>
          </a:p>
          <a:p>
            <a:pPr lvl="1"/>
            <a:r>
              <a:rPr lang="zh-Hans" altLang="en-US" dirty="0"/>
              <a:t>追加重定向控制符</a:t>
            </a:r>
            <a:endParaRPr lang="en-US" altLang="zh-Hans" dirty="0"/>
          </a:p>
          <a:p>
            <a:pPr lvl="1"/>
            <a:r>
              <a:rPr lang="en-US" altLang="zh-Hans" dirty="0"/>
              <a:t>echo </a:t>
            </a:r>
            <a:r>
              <a:rPr lang="en-US" altLang="zh-Hans" dirty="0" err="1"/>
              <a:t>abc</a:t>
            </a:r>
            <a:r>
              <a:rPr lang="en-US" altLang="zh-Hans" dirty="0"/>
              <a:t> &gt;&gt; </a:t>
            </a:r>
            <a:r>
              <a:rPr lang="en-US" altLang="zh-Hans" dirty="0" err="1"/>
              <a:t>out.txt</a:t>
            </a:r>
            <a:endParaRPr lang="en-US" altLang="zh-Hans" dirty="0"/>
          </a:p>
        </p:txBody>
      </p:sp>
    </p:spTree>
    <p:extLst>
      <p:ext uri="{BB962C8B-B14F-4D97-AF65-F5344CB8AC3E}">
        <p14:creationId xmlns:p14="http://schemas.microsoft.com/office/powerpoint/2010/main" val="50050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checkerboard(across)">
                                      <p:cBhvr>
                                        <p:cTn id="7" dur="500"/>
                                        <p:tgtEl>
                                          <p:spTgt spid="23859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8595">
                                            <p:txEl>
                                              <p:pRg st="1" end="1"/>
                                            </p:txEl>
                                          </p:spTgt>
                                        </p:tgtEl>
                                        <p:attrNameLst>
                                          <p:attrName>style.visibility</p:attrName>
                                        </p:attrNameLst>
                                      </p:cBhvr>
                                      <p:to>
                                        <p:strVal val="visible"/>
                                      </p:to>
                                    </p:set>
                                    <p:animEffect transition="in" filter="checkerboard(across)">
                                      <p:cBhvr>
                                        <p:cTn id="10" dur="500"/>
                                        <p:tgtEl>
                                          <p:spTgt spid="23859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38595">
                                            <p:txEl>
                                              <p:pRg st="2" end="2"/>
                                            </p:txEl>
                                          </p:spTgt>
                                        </p:tgtEl>
                                        <p:attrNameLst>
                                          <p:attrName>style.visibility</p:attrName>
                                        </p:attrNameLst>
                                      </p:cBhvr>
                                      <p:to>
                                        <p:strVal val="visible"/>
                                      </p:to>
                                    </p:set>
                                    <p:animEffect transition="in" filter="checkerboard(across)">
                                      <p:cBhvr>
                                        <p:cTn id="13" dur="500"/>
                                        <p:tgtEl>
                                          <p:spTgt spid="2385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38595">
                                            <p:txEl>
                                              <p:pRg st="3" end="3"/>
                                            </p:txEl>
                                          </p:spTgt>
                                        </p:tgtEl>
                                        <p:attrNameLst>
                                          <p:attrName>style.visibility</p:attrName>
                                        </p:attrNameLst>
                                      </p:cBhvr>
                                      <p:to>
                                        <p:strVal val="visible"/>
                                      </p:to>
                                    </p:set>
                                    <p:animEffect transition="in" filter="checkerboard(across)">
                                      <p:cBhvr>
                                        <p:cTn id="18" dur="500"/>
                                        <p:tgtEl>
                                          <p:spTgt spid="23859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38595">
                                            <p:txEl>
                                              <p:pRg st="4" end="4"/>
                                            </p:txEl>
                                          </p:spTgt>
                                        </p:tgtEl>
                                        <p:attrNameLst>
                                          <p:attrName>style.visibility</p:attrName>
                                        </p:attrNameLst>
                                      </p:cBhvr>
                                      <p:to>
                                        <p:strVal val="visible"/>
                                      </p:to>
                                    </p:set>
                                    <p:animEffect transition="in" filter="checkerboard(across)">
                                      <p:cBhvr>
                                        <p:cTn id="21" dur="500"/>
                                        <p:tgtEl>
                                          <p:spTgt spid="238595">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38595">
                                            <p:txEl>
                                              <p:pRg st="5" end="5"/>
                                            </p:txEl>
                                          </p:spTgt>
                                        </p:tgtEl>
                                        <p:attrNameLst>
                                          <p:attrName>style.visibility</p:attrName>
                                        </p:attrNameLst>
                                      </p:cBhvr>
                                      <p:to>
                                        <p:strVal val="visible"/>
                                      </p:to>
                                    </p:set>
                                    <p:animEffect transition="in" filter="checkerboard(across)">
                                      <p:cBhvr>
                                        <p:cTn id="24" dur="500"/>
                                        <p:tgtEl>
                                          <p:spTgt spid="23859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38595">
                                            <p:txEl>
                                              <p:pRg st="6" end="6"/>
                                            </p:txEl>
                                          </p:spTgt>
                                        </p:tgtEl>
                                        <p:attrNameLst>
                                          <p:attrName>style.visibility</p:attrName>
                                        </p:attrNameLst>
                                      </p:cBhvr>
                                      <p:to>
                                        <p:strVal val="visible"/>
                                      </p:to>
                                    </p:set>
                                    <p:animEffect transition="in" filter="checkerboard(across)">
                                      <p:cBhvr>
                                        <p:cTn id="29" dur="500"/>
                                        <p:tgtEl>
                                          <p:spTgt spid="238595">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38595">
                                            <p:txEl>
                                              <p:pRg st="7" end="7"/>
                                            </p:txEl>
                                          </p:spTgt>
                                        </p:tgtEl>
                                        <p:attrNameLst>
                                          <p:attrName>style.visibility</p:attrName>
                                        </p:attrNameLst>
                                      </p:cBhvr>
                                      <p:to>
                                        <p:strVal val="visible"/>
                                      </p:to>
                                    </p:set>
                                    <p:animEffect transition="in" filter="checkerboard(across)">
                                      <p:cBhvr>
                                        <p:cTn id="32" dur="500"/>
                                        <p:tgtEl>
                                          <p:spTgt spid="238595">
                                            <p:txEl>
                                              <p:pRg st="7" end="7"/>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38595">
                                            <p:txEl>
                                              <p:pRg st="8" end="8"/>
                                            </p:txEl>
                                          </p:spTgt>
                                        </p:tgtEl>
                                        <p:attrNameLst>
                                          <p:attrName>style.visibility</p:attrName>
                                        </p:attrNameLst>
                                      </p:cBhvr>
                                      <p:to>
                                        <p:strVal val="visible"/>
                                      </p:to>
                                    </p:set>
                                    <p:animEffect transition="in" filter="checkerboard(across)">
                                      <p:cBhvr>
                                        <p:cTn id="35" dur="500"/>
                                        <p:tgtEl>
                                          <p:spTgt spid="238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lvl="1"/>
            <a:r>
              <a:rPr lang="zh-Hans" altLang="en-US" dirty="0"/>
              <a:t>高级</a:t>
            </a:r>
            <a:r>
              <a:rPr lang="zh-CN" altLang="en-US" dirty="0"/>
              <a:t>重定向</a:t>
            </a:r>
            <a:endParaRPr lang="en-US" altLang="zh-CN" dirty="0"/>
          </a:p>
        </p:txBody>
      </p:sp>
      <p:sp>
        <p:nvSpPr>
          <p:cNvPr id="238595" name="Rectangle 3"/>
          <p:cNvSpPr>
            <a:spLocks noGrp="1" noChangeArrowheads="1"/>
          </p:cNvSpPr>
          <p:nvPr>
            <p:ph type="body" idx="1"/>
          </p:nvPr>
        </p:nvSpPr>
        <p:spPr>
          <a:xfrm>
            <a:off x="457200" y="1981200"/>
            <a:ext cx="8229600" cy="4876800"/>
          </a:xfrm>
        </p:spPr>
        <p:txBody>
          <a:bodyPr/>
          <a:lstStyle/>
          <a:p>
            <a:r>
              <a:rPr lang="en-US" altLang="zh-Hans" dirty="0"/>
              <a:t>ls /</a:t>
            </a:r>
            <a:r>
              <a:rPr lang="en-US" altLang="zh-Hans" dirty="0" err="1"/>
              <a:t>usr</a:t>
            </a:r>
            <a:r>
              <a:rPr lang="en-US" altLang="zh-Hans" dirty="0"/>
              <a:t> /</a:t>
            </a:r>
            <a:r>
              <a:rPr lang="en-US" altLang="zh-Hans" dirty="0" err="1"/>
              <a:t>abc</a:t>
            </a:r>
            <a:endParaRPr lang="en-US" altLang="zh-Hans" dirty="0"/>
          </a:p>
          <a:p>
            <a:endParaRPr lang="en-US" altLang="zh-Hans" dirty="0"/>
          </a:p>
          <a:p>
            <a:r>
              <a:rPr lang="zh-Hans" altLang="en-US" dirty="0"/>
              <a:t>例子</a:t>
            </a:r>
            <a:r>
              <a:rPr lang="en-US" altLang="zh-Hans" dirty="0"/>
              <a:t>1</a:t>
            </a:r>
          </a:p>
          <a:p>
            <a:pPr lvl="1"/>
            <a:r>
              <a:rPr lang="en-US" altLang="zh-Hans" dirty="0"/>
              <a:t>ls /</a:t>
            </a:r>
            <a:r>
              <a:rPr lang="en-US" altLang="zh-Hans" dirty="0" err="1"/>
              <a:t>usr</a:t>
            </a:r>
            <a:r>
              <a:rPr lang="en-US" altLang="zh-Hans" dirty="0"/>
              <a:t> /</a:t>
            </a:r>
            <a:r>
              <a:rPr lang="en-US" altLang="zh-Hans" dirty="0" err="1"/>
              <a:t>abc</a:t>
            </a:r>
            <a:r>
              <a:rPr lang="en-US" altLang="zh-Hans" dirty="0"/>
              <a:t> 1&gt;</a:t>
            </a:r>
            <a:r>
              <a:rPr lang="en-US" altLang="zh-Hans" dirty="0" err="1"/>
              <a:t>ok.txt</a:t>
            </a:r>
            <a:r>
              <a:rPr lang="en-US" altLang="zh-Hans" dirty="0"/>
              <a:t>  2&gt;</a:t>
            </a:r>
            <a:r>
              <a:rPr lang="en-US" altLang="zh-Hans" dirty="0" err="1"/>
              <a:t>error.txt</a:t>
            </a:r>
            <a:endParaRPr lang="en-US" altLang="zh-Hans" dirty="0"/>
          </a:p>
          <a:p>
            <a:pPr lvl="1"/>
            <a:endParaRPr lang="en-US" altLang="zh-Hans" dirty="0"/>
          </a:p>
          <a:p>
            <a:r>
              <a:rPr lang="zh-Hans" altLang="en-US" dirty="0"/>
              <a:t>例子</a:t>
            </a:r>
            <a:r>
              <a:rPr lang="en-US" altLang="zh-Hans" dirty="0"/>
              <a:t>2</a:t>
            </a:r>
          </a:p>
          <a:p>
            <a:pPr lvl="1"/>
            <a:r>
              <a:rPr lang="en-US" altLang="zh-Hans" dirty="0"/>
              <a:t>ls /</a:t>
            </a:r>
            <a:r>
              <a:rPr lang="en-US" altLang="zh-Hans" dirty="0" err="1"/>
              <a:t>usr</a:t>
            </a:r>
            <a:r>
              <a:rPr lang="en-US" altLang="zh-Hans" dirty="0"/>
              <a:t> /</a:t>
            </a:r>
            <a:r>
              <a:rPr lang="en-US" altLang="zh-Hans" dirty="0" err="1"/>
              <a:t>abc</a:t>
            </a:r>
            <a:r>
              <a:rPr lang="en-US" altLang="zh-Hans" dirty="0"/>
              <a:t> 2&gt;/dev/null</a:t>
            </a:r>
          </a:p>
          <a:p>
            <a:endParaRPr lang="en-US" altLang="zh-Hans" dirty="0"/>
          </a:p>
          <a:p>
            <a:endParaRPr lang="en-US" altLang="zh-Hans" dirty="0"/>
          </a:p>
        </p:txBody>
      </p:sp>
    </p:spTree>
    <p:extLst>
      <p:ext uri="{BB962C8B-B14F-4D97-AF65-F5344CB8AC3E}">
        <p14:creationId xmlns:p14="http://schemas.microsoft.com/office/powerpoint/2010/main" val="159364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checkerboard(across)">
                                      <p:cBhvr>
                                        <p:cTn id="7" dur="500"/>
                                        <p:tgtEl>
                                          <p:spTgt spid="23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8595">
                                            <p:txEl>
                                              <p:pRg st="2" end="2"/>
                                            </p:txEl>
                                          </p:spTgt>
                                        </p:tgtEl>
                                        <p:attrNameLst>
                                          <p:attrName>style.visibility</p:attrName>
                                        </p:attrNameLst>
                                      </p:cBhvr>
                                      <p:to>
                                        <p:strVal val="visible"/>
                                      </p:to>
                                    </p:set>
                                    <p:animEffect transition="in" filter="checkerboard(across)">
                                      <p:cBhvr>
                                        <p:cTn id="12" dur="500"/>
                                        <p:tgtEl>
                                          <p:spTgt spid="23859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38595">
                                            <p:txEl>
                                              <p:pRg st="3" end="3"/>
                                            </p:txEl>
                                          </p:spTgt>
                                        </p:tgtEl>
                                        <p:attrNameLst>
                                          <p:attrName>style.visibility</p:attrName>
                                        </p:attrNameLst>
                                      </p:cBhvr>
                                      <p:to>
                                        <p:strVal val="visible"/>
                                      </p:to>
                                    </p:set>
                                    <p:animEffect transition="in" filter="checkerboard(across)">
                                      <p:cBhvr>
                                        <p:cTn id="15" dur="500"/>
                                        <p:tgtEl>
                                          <p:spTgt spid="23859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38595">
                                            <p:txEl>
                                              <p:pRg st="5" end="5"/>
                                            </p:txEl>
                                          </p:spTgt>
                                        </p:tgtEl>
                                        <p:attrNameLst>
                                          <p:attrName>style.visibility</p:attrName>
                                        </p:attrNameLst>
                                      </p:cBhvr>
                                      <p:to>
                                        <p:strVal val="visible"/>
                                      </p:to>
                                    </p:set>
                                    <p:animEffect transition="in" filter="checkerboard(across)">
                                      <p:cBhvr>
                                        <p:cTn id="20" dur="500"/>
                                        <p:tgtEl>
                                          <p:spTgt spid="238595">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38595">
                                            <p:txEl>
                                              <p:pRg st="6" end="6"/>
                                            </p:txEl>
                                          </p:spTgt>
                                        </p:tgtEl>
                                        <p:attrNameLst>
                                          <p:attrName>style.visibility</p:attrName>
                                        </p:attrNameLst>
                                      </p:cBhvr>
                                      <p:to>
                                        <p:strVal val="visible"/>
                                      </p:to>
                                    </p:set>
                                    <p:animEffect transition="in" filter="checkerboard(across)">
                                      <p:cBhvr>
                                        <p:cTn id="23" dur="500"/>
                                        <p:tgtEl>
                                          <p:spTgt spid="2385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lvl="1"/>
            <a:r>
              <a:rPr lang="zh-Hans" altLang="en-US" dirty="0"/>
              <a:t>管道</a:t>
            </a:r>
            <a:endParaRPr lang="en-US" altLang="zh-CN" dirty="0"/>
          </a:p>
        </p:txBody>
      </p:sp>
      <p:sp>
        <p:nvSpPr>
          <p:cNvPr id="238595" name="Rectangle 3"/>
          <p:cNvSpPr>
            <a:spLocks noGrp="1" noChangeArrowheads="1"/>
          </p:cNvSpPr>
          <p:nvPr>
            <p:ph type="body" idx="1"/>
          </p:nvPr>
        </p:nvSpPr>
        <p:spPr>
          <a:xfrm>
            <a:off x="457200" y="1981200"/>
            <a:ext cx="8229600" cy="4876800"/>
          </a:xfrm>
        </p:spPr>
        <p:txBody>
          <a:bodyPr/>
          <a:lstStyle/>
          <a:p>
            <a:r>
              <a:rPr lang="zh-Hans" altLang="en-US" dirty="0"/>
              <a:t>作用：把前一个命令的输出作为下一个命令的输入</a:t>
            </a:r>
            <a:endParaRPr lang="en-US" altLang="zh-Hans" dirty="0"/>
          </a:p>
          <a:p>
            <a:r>
              <a:rPr lang="zh-Hans" altLang="en-US" dirty="0"/>
              <a:t>符号</a:t>
            </a:r>
            <a:r>
              <a:rPr lang="en-US" altLang="zh-Hans" dirty="0">
                <a:sym typeface="Wingdings" pitchFamily="2" charset="2"/>
              </a:rPr>
              <a:t>: |</a:t>
            </a:r>
          </a:p>
          <a:p>
            <a:r>
              <a:rPr lang="zh-Hans" altLang="en-US" dirty="0">
                <a:sym typeface="Wingdings" pitchFamily="2" charset="2"/>
              </a:rPr>
              <a:t>例子：</a:t>
            </a:r>
            <a:endParaRPr lang="en-US" altLang="zh-Hans" dirty="0">
              <a:sym typeface="Wingdings" pitchFamily="2" charset="2"/>
            </a:endParaRPr>
          </a:p>
          <a:p>
            <a:pPr lvl="1"/>
            <a:r>
              <a:rPr lang="en-US" altLang="zh-Hans" dirty="0">
                <a:sym typeface="Wingdings" pitchFamily="2" charset="2"/>
              </a:rPr>
              <a:t>ls /</a:t>
            </a:r>
            <a:r>
              <a:rPr lang="en-US" altLang="zh-Hans" dirty="0" err="1">
                <a:sym typeface="Wingdings" pitchFamily="2" charset="2"/>
              </a:rPr>
              <a:t>var</a:t>
            </a:r>
            <a:r>
              <a:rPr lang="en-US" altLang="zh-Hans" dirty="0">
                <a:sym typeface="Wingdings" pitchFamily="2" charset="2"/>
              </a:rPr>
              <a:t>/log | grep log | </a:t>
            </a:r>
            <a:r>
              <a:rPr lang="en-US" altLang="zh-Hans" dirty="0" err="1">
                <a:sym typeface="Wingdings" pitchFamily="2" charset="2"/>
              </a:rPr>
              <a:t>wc</a:t>
            </a:r>
            <a:r>
              <a:rPr lang="en-US" altLang="zh-Hans" dirty="0">
                <a:sym typeface="Wingdings" pitchFamily="2" charset="2"/>
              </a:rPr>
              <a:t> -l</a:t>
            </a:r>
            <a:endParaRPr lang="en-US" altLang="zh-Hans" dirty="0"/>
          </a:p>
          <a:p>
            <a:endParaRPr lang="en-US" altLang="zh-Hans" dirty="0"/>
          </a:p>
        </p:txBody>
      </p:sp>
    </p:spTree>
    <p:extLst>
      <p:ext uri="{BB962C8B-B14F-4D97-AF65-F5344CB8AC3E}">
        <p14:creationId xmlns:p14="http://schemas.microsoft.com/office/powerpoint/2010/main" val="194344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checkerboard(across)">
                                      <p:cBhvr>
                                        <p:cTn id="7" dur="500"/>
                                        <p:tgtEl>
                                          <p:spTgt spid="23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checkerboard(across)">
                                      <p:cBhvr>
                                        <p:cTn id="12" dur="500"/>
                                        <p:tgtEl>
                                          <p:spTgt spid="238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8595">
                                            <p:txEl>
                                              <p:pRg st="2" end="2"/>
                                            </p:txEl>
                                          </p:spTgt>
                                        </p:tgtEl>
                                        <p:attrNameLst>
                                          <p:attrName>style.visibility</p:attrName>
                                        </p:attrNameLst>
                                      </p:cBhvr>
                                      <p:to>
                                        <p:strVal val="visible"/>
                                      </p:to>
                                    </p:set>
                                    <p:animEffect transition="in" filter="checkerboard(across)">
                                      <p:cBhvr>
                                        <p:cTn id="17" dur="500"/>
                                        <p:tgtEl>
                                          <p:spTgt spid="238595">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38595">
                                            <p:txEl>
                                              <p:pRg st="3" end="3"/>
                                            </p:txEl>
                                          </p:spTgt>
                                        </p:tgtEl>
                                        <p:attrNameLst>
                                          <p:attrName>style.visibility</p:attrName>
                                        </p:attrNameLst>
                                      </p:cBhvr>
                                      <p:to>
                                        <p:strVal val="visible"/>
                                      </p:to>
                                    </p:set>
                                    <p:animEffect transition="in" filter="checkerboard(across)">
                                      <p:cBhvr>
                                        <p:cTn id="20" dur="500"/>
                                        <p:tgtEl>
                                          <p:spTgt spid="238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zh-CN" altLang="en-US"/>
              <a:t>文件系统概念</a:t>
            </a:r>
          </a:p>
        </p:txBody>
      </p:sp>
      <p:sp>
        <p:nvSpPr>
          <p:cNvPr id="271363" name="Rectangle 3"/>
          <p:cNvSpPr>
            <a:spLocks noGrp="1" noChangeArrowheads="1"/>
          </p:cNvSpPr>
          <p:nvPr>
            <p:ph type="body" idx="1"/>
          </p:nvPr>
        </p:nvSpPr>
        <p:spPr/>
        <p:txBody>
          <a:bodyPr/>
          <a:lstStyle/>
          <a:p>
            <a:r>
              <a:rPr lang="zh-CN" altLang="en-US" dirty="0"/>
              <a:t>文件系统是磁盘上有特定格式的一片区域，操作系统通过文件系统可以方便地查询和访问其中所包含的磁盘块</a:t>
            </a:r>
          </a:p>
          <a:p>
            <a:r>
              <a:rPr lang="zh-CN" altLang="en-US" dirty="0"/>
              <a:t>文件：文件系统中存储数据的一个命名对象</a:t>
            </a:r>
          </a:p>
          <a:p>
            <a:r>
              <a:rPr lang="zh-CN" altLang="en-US" dirty="0"/>
              <a:t>目录：文件系统中的每个文件都登记在一个或多个目录中。目录本身也是一个文件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checkerboard(across)">
                                      <p:cBhvr>
                                        <p:cTn id="7" dur="500"/>
                                        <p:tgtEl>
                                          <p:spTgt spid="27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1363">
                                            <p:txEl>
                                              <p:pRg st="1" end="1"/>
                                            </p:txEl>
                                          </p:spTgt>
                                        </p:tgtEl>
                                        <p:attrNameLst>
                                          <p:attrName>style.visibility</p:attrName>
                                        </p:attrNameLst>
                                      </p:cBhvr>
                                      <p:to>
                                        <p:strVal val="visible"/>
                                      </p:to>
                                    </p:set>
                                    <p:animEffect transition="in" filter="checkerboard(across)">
                                      <p:cBhvr>
                                        <p:cTn id="12" dur="500"/>
                                        <p:tgtEl>
                                          <p:spTgt spid="271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1363">
                                            <p:txEl>
                                              <p:pRg st="2" end="2"/>
                                            </p:txEl>
                                          </p:spTgt>
                                        </p:tgtEl>
                                        <p:attrNameLst>
                                          <p:attrName>style.visibility</p:attrName>
                                        </p:attrNameLst>
                                      </p:cBhvr>
                                      <p:to>
                                        <p:strVal val="visible"/>
                                      </p:to>
                                    </p:set>
                                    <p:animEffect transition="in" filter="checkerboard(across)">
                                      <p:cBhvr>
                                        <p:cTn id="17" dur="500"/>
                                        <p:tgtEl>
                                          <p:spTgt spid="271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zh-CN" altLang="en-US" dirty="0"/>
              <a:t>文件结构</a:t>
            </a:r>
          </a:p>
        </p:txBody>
      </p:sp>
      <p:sp>
        <p:nvSpPr>
          <p:cNvPr id="272387" name="Rectangle 3"/>
          <p:cNvSpPr>
            <a:spLocks noGrp="1" noChangeArrowheads="1"/>
          </p:cNvSpPr>
          <p:nvPr>
            <p:ph type="body" idx="1"/>
          </p:nvPr>
        </p:nvSpPr>
        <p:spPr/>
        <p:txBody>
          <a:bodyPr/>
          <a:lstStyle/>
          <a:p>
            <a:r>
              <a:rPr lang="zh-CN" altLang="en-US" dirty="0"/>
              <a:t>文件的成分：无论文件是一个程序、一个文档、一个数据库、一个目录，都有以下同样的结构</a:t>
            </a:r>
          </a:p>
          <a:p>
            <a:pPr lvl="1"/>
            <a:r>
              <a:rPr lang="zh-Hans" altLang="en-US" dirty="0"/>
              <a:t>数据</a:t>
            </a:r>
            <a:endParaRPr lang="en-US" altLang="zh-CN" dirty="0"/>
          </a:p>
          <a:p>
            <a:pPr lvl="1"/>
            <a:r>
              <a:rPr lang="zh-CN" altLang="en-US" dirty="0"/>
              <a:t>索引节点，又称</a:t>
            </a:r>
            <a:r>
              <a:rPr lang="en-US" altLang="zh-CN" dirty="0"/>
              <a:t>I</a:t>
            </a:r>
            <a:r>
              <a:rPr lang="zh-CN" altLang="en-US" dirty="0"/>
              <a:t>节点，存放文件的状态信息</a:t>
            </a:r>
            <a:r>
              <a:rPr lang="zh-Hans" altLang="en-US" dirty="0"/>
              <a:t>的一个数据结构。包含文件的长度、创建及修改时间、权限、所属关系、磁盘位置等。</a:t>
            </a:r>
            <a:endParaRPr lang="en-US" altLang="zh-Hans" dirty="0"/>
          </a:p>
          <a:p>
            <a:pPr lvl="1"/>
            <a:r>
              <a:rPr lang="zh-Hans" altLang="en-US" dirty="0"/>
              <a:t>名字</a:t>
            </a:r>
            <a:endParaRPr lang="zh-CN" altLang="en-US" dirty="0"/>
          </a:p>
          <a:p>
            <a:pPr lvl="2"/>
            <a:endParaRPr lang="zh-CN" altLang="en-US" dirty="0"/>
          </a:p>
        </p:txBody>
      </p:sp>
      <p:pic>
        <p:nvPicPr>
          <p:cNvPr id="2" name="图片 1">
            <a:extLst>
              <a:ext uri="{FF2B5EF4-FFF2-40B4-BE49-F238E27FC236}">
                <a16:creationId xmlns:a16="http://schemas.microsoft.com/office/drawing/2014/main" id="{21FCC182-860A-2B4E-97B0-E309933D610B}"/>
              </a:ext>
            </a:extLst>
          </p:cNvPr>
          <p:cNvPicPr>
            <a:picLocks noChangeAspect="1"/>
          </p:cNvPicPr>
          <p:nvPr/>
        </p:nvPicPr>
        <p:blipFill>
          <a:blip r:embed="rId2"/>
          <a:stretch>
            <a:fillRect/>
          </a:stretch>
        </p:blipFill>
        <p:spPr>
          <a:xfrm>
            <a:off x="457200" y="1556792"/>
            <a:ext cx="8003232" cy="49967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checkerboard(across)">
                                      <p:cBhvr>
                                        <p:cTn id="7" dur="500"/>
                                        <p:tgtEl>
                                          <p:spTgt spid="272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checkerboard(across)">
                                      <p:cBhvr>
                                        <p:cTn id="12" dur="500"/>
                                        <p:tgtEl>
                                          <p:spTgt spid="272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Effect transition="in" filter="checkerboard(across)">
                                      <p:cBhvr>
                                        <p:cTn id="17" dur="500"/>
                                        <p:tgtEl>
                                          <p:spTgt spid="272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2387">
                                            <p:txEl>
                                              <p:pRg st="3" end="3"/>
                                            </p:txEl>
                                          </p:spTgt>
                                        </p:tgtEl>
                                        <p:attrNameLst>
                                          <p:attrName>style.visibility</p:attrName>
                                        </p:attrNameLst>
                                      </p:cBhvr>
                                      <p:to>
                                        <p:strVal val="visible"/>
                                      </p:to>
                                    </p:set>
                                    <p:animEffect transition="in" filter="checkerboard(across)">
                                      <p:cBhvr>
                                        <p:cTn id="22" dur="500"/>
                                        <p:tgtEl>
                                          <p:spTgt spid="272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468313" y="188913"/>
            <a:ext cx="8229600" cy="966787"/>
          </a:xfrm>
        </p:spPr>
        <p:txBody>
          <a:bodyPr/>
          <a:lstStyle/>
          <a:p>
            <a:r>
              <a:rPr lang="zh-CN" altLang="en-US" sz="4000"/>
              <a:t>文件与目录的基本概念 </a:t>
            </a:r>
          </a:p>
        </p:txBody>
      </p:sp>
      <p:sp>
        <p:nvSpPr>
          <p:cNvPr id="239619" name="Rectangle 3"/>
          <p:cNvSpPr>
            <a:spLocks noGrp="1" noChangeArrowheads="1"/>
          </p:cNvSpPr>
          <p:nvPr>
            <p:ph type="body" idx="1"/>
          </p:nvPr>
        </p:nvSpPr>
        <p:spPr>
          <a:xfrm>
            <a:off x="469900" y="1214438"/>
            <a:ext cx="7918450" cy="5238750"/>
          </a:xfrm>
        </p:spPr>
        <p:txBody>
          <a:bodyPr/>
          <a:lstStyle/>
          <a:p>
            <a:r>
              <a:rPr lang="zh-CN" altLang="en-US" dirty="0"/>
              <a:t>文件是</a:t>
            </a:r>
            <a:r>
              <a:rPr lang="en-US" altLang="zh-CN" dirty="0"/>
              <a:t>Linux</a:t>
            </a:r>
            <a:r>
              <a:rPr lang="zh-CN" altLang="en-US" dirty="0"/>
              <a:t>用来存储信息的基本结构，它是被命名的存储在某种介质上的一组信息的集合。</a:t>
            </a:r>
          </a:p>
          <a:p>
            <a:r>
              <a:rPr lang="zh-CN" altLang="en-US" dirty="0"/>
              <a:t> </a:t>
            </a:r>
            <a:r>
              <a:rPr lang="en-US" altLang="zh-CN" dirty="0"/>
              <a:t>Linux</a:t>
            </a:r>
            <a:r>
              <a:rPr lang="zh-CN" altLang="en-US" dirty="0"/>
              <a:t>系统中有三种基本的文件类型</a:t>
            </a:r>
            <a:r>
              <a:rPr lang="en-US" altLang="zh-CN" dirty="0"/>
              <a:t>.</a:t>
            </a:r>
          </a:p>
          <a:p>
            <a:pPr lvl="1"/>
            <a:r>
              <a:rPr lang="zh-CN" altLang="en-US" dirty="0"/>
              <a:t>普通文件：又分为文本文件和二进制文件；</a:t>
            </a:r>
          </a:p>
          <a:p>
            <a:pPr lvl="1"/>
            <a:r>
              <a:rPr lang="zh-CN" altLang="en-US" dirty="0"/>
              <a:t>目录文件：目录文件存储了一组相关文件的位置、大小等与文件有关的信息；</a:t>
            </a:r>
          </a:p>
          <a:p>
            <a:pPr lvl="1"/>
            <a:r>
              <a:rPr lang="zh-CN" altLang="en-US" dirty="0"/>
              <a:t>设备文件：</a:t>
            </a:r>
            <a:r>
              <a:rPr lang="en-US" altLang="zh-CN" dirty="0"/>
              <a:t>Linux</a:t>
            </a:r>
            <a:r>
              <a:rPr lang="zh-CN" altLang="en-US" dirty="0"/>
              <a:t>系统把每一个</a:t>
            </a:r>
            <a:r>
              <a:rPr lang="en-US" altLang="zh-CN" dirty="0"/>
              <a:t>I/O</a:t>
            </a:r>
            <a:r>
              <a:rPr lang="zh-CN" altLang="en-US" dirty="0"/>
              <a:t>设备都看成一个文件，与普通文件一样处理，这样可以使文件与设备的操作尽可能统一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checkerboard(across)">
                                      <p:cBhvr>
                                        <p:cTn id="7" dur="500"/>
                                        <p:tgtEl>
                                          <p:spTgt spid="239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9619">
                                            <p:txEl>
                                              <p:pRg st="1" end="1"/>
                                            </p:txEl>
                                          </p:spTgt>
                                        </p:tgtEl>
                                        <p:attrNameLst>
                                          <p:attrName>style.visibility</p:attrName>
                                        </p:attrNameLst>
                                      </p:cBhvr>
                                      <p:to>
                                        <p:strVal val="visible"/>
                                      </p:to>
                                    </p:set>
                                    <p:animEffect transition="in" filter="checkerboard(across)">
                                      <p:cBhvr>
                                        <p:cTn id="12" dur="500"/>
                                        <p:tgtEl>
                                          <p:spTgt spid="239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9619">
                                            <p:txEl>
                                              <p:pRg st="2" end="2"/>
                                            </p:txEl>
                                          </p:spTgt>
                                        </p:tgtEl>
                                        <p:attrNameLst>
                                          <p:attrName>style.visibility</p:attrName>
                                        </p:attrNameLst>
                                      </p:cBhvr>
                                      <p:to>
                                        <p:strVal val="visible"/>
                                      </p:to>
                                    </p:set>
                                    <p:animEffect transition="in" filter="checkerboard(across)">
                                      <p:cBhvr>
                                        <p:cTn id="17" dur="500"/>
                                        <p:tgtEl>
                                          <p:spTgt spid="239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9619">
                                            <p:txEl>
                                              <p:pRg st="3" end="3"/>
                                            </p:txEl>
                                          </p:spTgt>
                                        </p:tgtEl>
                                        <p:attrNameLst>
                                          <p:attrName>style.visibility</p:attrName>
                                        </p:attrNameLst>
                                      </p:cBhvr>
                                      <p:to>
                                        <p:strVal val="visible"/>
                                      </p:to>
                                    </p:set>
                                    <p:animEffect transition="in" filter="checkerboard(across)">
                                      <p:cBhvr>
                                        <p:cTn id="22" dur="500"/>
                                        <p:tgtEl>
                                          <p:spTgt spid="239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39619">
                                            <p:txEl>
                                              <p:pRg st="4" end="4"/>
                                            </p:txEl>
                                          </p:spTgt>
                                        </p:tgtEl>
                                        <p:attrNameLst>
                                          <p:attrName>style.visibility</p:attrName>
                                        </p:attrNameLst>
                                      </p:cBhvr>
                                      <p:to>
                                        <p:strVal val="visible"/>
                                      </p:to>
                                    </p:set>
                                    <p:animEffect transition="in" filter="checkerboard(across)">
                                      <p:cBhvr>
                                        <p:cTn id="27" dur="500"/>
                                        <p:tgtEl>
                                          <p:spTgt spid="239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zh-CN" altLang="en-US" sz="4000" dirty="0"/>
              <a:t>目录和文件的基本操作 </a:t>
            </a:r>
          </a:p>
        </p:txBody>
      </p:sp>
      <p:sp>
        <p:nvSpPr>
          <p:cNvPr id="248835" name="Rectangle 3"/>
          <p:cNvSpPr>
            <a:spLocks noGrp="1" noChangeArrowheads="1"/>
          </p:cNvSpPr>
          <p:nvPr>
            <p:ph type="body" idx="1"/>
          </p:nvPr>
        </p:nvSpPr>
        <p:spPr>
          <a:xfrm>
            <a:off x="468313" y="1628775"/>
            <a:ext cx="8229600" cy="4608513"/>
          </a:xfrm>
        </p:spPr>
        <p:txBody>
          <a:bodyPr/>
          <a:lstStyle/>
          <a:p>
            <a:r>
              <a:rPr lang="zh-CN" altLang="en-US" b="1" dirty="0">
                <a:ea typeface="宋体" pitchFamily="2" charset="-122"/>
              </a:rPr>
              <a:t>显示目录与文件操作命令</a:t>
            </a:r>
            <a:r>
              <a:rPr lang="zh-CN" altLang="en-US" dirty="0"/>
              <a:t> </a:t>
            </a:r>
            <a:endParaRPr lang="en-US" altLang="zh-CN" dirty="0"/>
          </a:p>
          <a:p>
            <a:pPr lvl="1"/>
            <a:r>
              <a:rPr lang="en-US" altLang="zh-CN" dirty="0"/>
              <a:t>ls [-a] [-l] [-</a:t>
            </a:r>
            <a:r>
              <a:rPr lang="en-US" altLang="zh-CN" dirty="0" err="1"/>
              <a:t>i</a:t>
            </a:r>
            <a:r>
              <a:rPr lang="en-US" altLang="zh-CN" dirty="0"/>
              <a:t>] [-t] [-S] [-d][-R]</a:t>
            </a:r>
          </a:p>
          <a:p>
            <a:pPr lvl="2"/>
            <a:r>
              <a:rPr lang="en-US" altLang="zh-CN" b="1" dirty="0"/>
              <a:t>-a all</a:t>
            </a:r>
            <a:r>
              <a:rPr lang="zh-Hans" altLang="en-US" b="1" dirty="0"/>
              <a:t> 列出所有，包括隐藏文件</a:t>
            </a:r>
            <a:endParaRPr lang="en-US" altLang="zh-CN" b="1" dirty="0"/>
          </a:p>
          <a:p>
            <a:pPr lvl="2"/>
            <a:r>
              <a:rPr lang="en-US" altLang="zh-CN" b="1" dirty="0"/>
              <a:t>-l long</a:t>
            </a:r>
            <a:r>
              <a:rPr lang="zh-Hans" altLang="en-US" b="1" dirty="0"/>
              <a:t> 长格式</a:t>
            </a:r>
            <a:endParaRPr lang="en-US" altLang="zh-CN" b="1" dirty="0"/>
          </a:p>
          <a:p>
            <a:pPr lvl="2"/>
            <a:r>
              <a:rPr lang="en-US" altLang="zh-CN" b="1" dirty="0"/>
              <a:t>-</a:t>
            </a:r>
            <a:r>
              <a:rPr lang="en-US" altLang="zh-Hans" b="1" dirty="0" err="1"/>
              <a:t>i</a:t>
            </a:r>
            <a:r>
              <a:rPr lang="zh-Hans" altLang="en-US" b="1" dirty="0"/>
              <a:t> </a:t>
            </a:r>
            <a:r>
              <a:rPr lang="en-US" altLang="zh-Hans" b="1" dirty="0" err="1"/>
              <a:t>inode</a:t>
            </a:r>
            <a:r>
              <a:rPr lang="zh-Hans" altLang="en-US" b="1" dirty="0"/>
              <a:t>节点 </a:t>
            </a:r>
            <a:endParaRPr lang="en-US" altLang="zh-Hans" b="1" dirty="0"/>
          </a:p>
          <a:p>
            <a:pPr lvl="2"/>
            <a:r>
              <a:rPr lang="en-US" altLang="zh-Hans" b="1" dirty="0"/>
              <a:t>-t time</a:t>
            </a:r>
            <a:r>
              <a:rPr lang="zh-Hans" altLang="en-US" b="1" dirty="0"/>
              <a:t>排序</a:t>
            </a:r>
            <a:endParaRPr lang="en-US" altLang="zh-Hans" b="1" dirty="0"/>
          </a:p>
          <a:p>
            <a:pPr lvl="2"/>
            <a:r>
              <a:rPr lang="en-US" altLang="zh-Hans" b="1" dirty="0"/>
              <a:t>-S</a:t>
            </a:r>
            <a:r>
              <a:rPr lang="zh-Hans" altLang="en-US" b="1" dirty="0"/>
              <a:t> </a:t>
            </a:r>
            <a:r>
              <a:rPr lang="en-US" altLang="zh-Hans" b="1" dirty="0"/>
              <a:t>size</a:t>
            </a:r>
            <a:r>
              <a:rPr lang="zh-Hans" altLang="en-US" b="1" dirty="0"/>
              <a:t>排序</a:t>
            </a:r>
            <a:endParaRPr lang="en-US" altLang="zh-Hans" b="1" dirty="0"/>
          </a:p>
          <a:p>
            <a:pPr lvl="2"/>
            <a:r>
              <a:rPr lang="en-US" altLang="zh-Hans" b="1" dirty="0"/>
              <a:t>-d</a:t>
            </a:r>
            <a:r>
              <a:rPr lang="zh-Hans" altLang="en-US" b="1" dirty="0"/>
              <a:t> </a:t>
            </a:r>
            <a:r>
              <a:rPr lang="en-US" altLang="zh-Hans" b="1" dirty="0"/>
              <a:t>directory</a:t>
            </a:r>
            <a:r>
              <a:rPr lang="zh-Hans" altLang="en-US" b="1" dirty="0"/>
              <a:t> 只显示目录，而不是显示其下的内容</a:t>
            </a:r>
            <a:endParaRPr lang="en-US" altLang="zh-Hans" b="1" dirty="0"/>
          </a:p>
          <a:p>
            <a:pPr lvl="2"/>
            <a:r>
              <a:rPr lang="en-US" altLang="zh-Hans" b="1" dirty="0"/>
              <a:t>-R</a:t>
            </a:r>
            <a:r>
              <a:rPr lang="zh-Hans" altLang="en-US" b="1" dirty="0"/>
              <a:t> </a:t>
            </a:r>
            <a:r>
              <a:rPr lang="en-US" altLang="zh-Hans" b="1" dirty="0"/>
              <a:t>recursive</a:t>
            </a:r>
            <a:r>
              <a:rPr lang="zh-Hans" altLang="en-US" b="1" dirty="0"/>
              <a:t> 显示制定目录及子目录下的内容</a:t>
            </a:r>
            <a:endParaRPr lang="en-US" altLang="zh-CN" b="1" dirty="0"/>
          </a:p>
        </p:txBody>
      </p:sp>
    </p:spTree>
    <p:extLst>
      <p:ext uri="{BB962C8B-B14F-4D97-AF65-F5344CB8AC3E}">
        <p14:creationId xmlns:p14="http://schemas.microsoft.com/office/powerpoint/2010/main" val="4023497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zh-CN" dirty="0"/>
              <a:t>Linux</a:t>
            </a:r>
            <a:r>
              <a:rPr lang="zh-CN" altLang="en-US" dirty="0"/>
              <a:t>文件</a:t>
            </a:r>
          </a:p>
        </p:txBody>
      </p:sp>
      <p:pic>
        <p:nvPicPr>
          <p:cNvPr id="234500" name="Picture 4" descr="0210filepermission_2"/>
          <p:cNvPicPr>
            <a:picLocks noChangeAspect="1" noChangeArrowheads="1"/>
          </p:cNvPicPr>
          <p:nvPr/>
        </p:nvPicPr>
        <p:blipFill>
          <a:blip r:embed="rId2">
            <a:extLst>
              <a:ext uri="{28A0092B-C50C-407E-A947-70E740481C1C}">
                <a14:useLocalDpi xmlns:a14="http://schemas.microsoft.com/office/drawing/2010/main" val="0"/>
              </a:ext>
            </a:extLst>
          </a:blip>
          <a:srcRect t="26126" b="12094"/>
          <a:stretch>
            <a:fillRect/>
          </a:stretch>
        </p:blipFill>
        <p:spPr bwMode="auto">
          <a:xfrm>
            <a:off x="611188" y="3068638"/>
            <a:ext cx="792003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501" name="Text Box 5"/>
          <p:cNvSpPr txBox="1">
            <a:spLocks noChangeArrowheads="1"/>
          </p:cNvSpPr>
          <p:nvPr/>
        </p:nvSpPr>
        <p:spPr bwMode="auto">
          <a:xfrm>
            <a:off x="2051050" y="2774950"/>
            <a:ext cx="884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链接数</a:t>
            </a:r>
          </a:p>
        </p:txBody>
      </p:sp>
      <p:sp>
        <p:nvSpPr>
          <p:cNvPr id="234502" name="Text Box 6"/>
          <p:cNvSpPr txBox="1">
            <a:spLocks noChangeArrowheads="1"/>
          </p:cNvSpPr>
          <p:nvPr/>
        </p:nvSpPr>
        <p:spPr bwMode="auto">
          <a:xfrm>
            <a:off x="3708400" y="2774950"/>
            <a:ext cx="884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所属组</a:t>
            </a:r>
          </a:p>
        </p:txBody>
      </p:sp>
      <p:sp>
        <p:nvSpPr>
          <p:cNvPr id="234503" name="Text Box 7"/>
          <p:cNvSpPr txBox="1">
            <a:spLocks noChangeArrowheads="1"/>
          </p:cNvSpPr>
          <p:nvPr/>
        </p:nvSpPr>
        <p:spPr bwMode="auto">
          <a:xfrm>
            <a:off x="2679700" y="4797425"/>
            <a:ext cx="1100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所属用户</a:t>
            </a:r>
          </a:p>
        </p:txBody>
      </p:sp>
      <p:sp>
        <p:nvSpPr>
          <p:cNvPr id="234504" name="Text Box 8"/>
          <p:cNvSpPr txBox="1">
            <a:spLocks noChangeArrowheads="1"/>
          </p:cNvSpPr>
          <p:nvPr/>
        </p:nvSpPr>
        <p:spPr bwMode="auto">
          <a:xfrm>
            <a:off x="950913" y="4797425"/>
            <a:ext cx="1100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文件属性</a:t>
            </a:r>
          </a:p>
        </p:txBody>
      </p:sp>
      <p:sp>
        <p:nvSpPr>
          <p:cNvPr id="234505" name="Text Box 9"/>
          <p:cNvSpPr txBox="1">
            <a:spLocks noChangeArrowheads="1"/>
          </p:cNvSpPr>
          <p:nvPr/>
        </p:nvSpPr>
        <p:spPr bwMode="auto">
          <a:xfrm>
            <a:off x="4427538" y="4868863"/>
            <a:ext cx="1100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文件大小</a:t>
            </a:r>
          </a:p>
        </p:txBody>
      </p:sp>
      <p:sp>
        <p:nvSpPr>
          <p:cNvPr id="234506" name="Text Box 10"/>
          <p:cNvSpPr txBox="1">
            <a:spLocks noChangeArrowheads="1"/>
          </p:cNvSpPr>
          <p:nvPr/>
        </p:nvSpPr>
        <p:spPr bwMode="auto">
          <a:xfrm>
            <a:off x="5867400" y="2708275"/>
            <a:ext cx="1100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修改时间</a:t>
            </a:r>
          </a:p>
        </p:txBody>
      </p:sp>
      <p:sp>
        <p:nvSpPr>
          <p:cNvPr id="234507" name="Text Box 11"/>
          <p:cNvSpPr txBox="1">
            <a:spLocks noChangeArrowheads="1"/>
          </p:cNvSpPr>
          <p:nvPr/>
        </p:nvSpPr>
        <p:spPr bwMode="auto">
          <a:xfrm>
            <a:off x="7596188" y="4797425"/>
            <a:ext cx="1100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文件名</a:t>
            </a:r>
          </a:p>
        </p:txBody>
      </p:sp>
      <p:sp>
        <p:nvSpPr>
          <p:cNvPr id="11" name="Rectangle 3">
            <a:extLst>
              <a:ext uri="{FF2B5EF4-FFF2-40B4-BE49-F238E27FC236}">
                <a16:creationId xmlns:a16="http://schemas.microsoft.com/office/drawing/2014/main" id="{CA8B8768-E65D-4643-8580-E0F70A171FAA}"/>
              </a:ext>
            </a:extLst>
          </p:cNvPr>
          <p:cNvSpPr txBox="1">
            <a:spLocks noChangeArrowheads="1"/>
          </p:cNvSpPr>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en-US" altLang="zh-CN" kern="0" dirty="0"/>
              <a:t>ls -l</a:t>
            </a:r>
            <a:endParaRPr lang="zh-CN" altLang="en-US" kern="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TW" dirty="0"/>
              <a:t>Linux </a:t>
            </a:r>
            <a:r>
              <a:rPr lang="zh-CN" altLang="en-US" dirty="0"/>
              <a:t>文件属性</a:t>
            </a:r>
          </a:p>
        </p:txBody>
      </p:sp>
      <p:pic>
        <p:nvPicPr>
          <p:cNvPr id="242691" name="Picture 3" descr="0210filepermission_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15581" b="44438"/>
          <a:stretch>
            <a:fillRect/>
          </a:stretch>
        </p:blipFill>
        <p:spPr>
          <a:xfrm>
            <a:off x="827088" y="2781300"/>
            <a:ext cx="7251700" cy="129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2692" name="Text Box 4"/>
          <p:cNvSpPr txBox="1">
            <a:spLocks noChangeArrowheads="1"/>
          </p:cNvSpPr>
          <p:nvPr/>
        </p:nvSpPr>
        <p:spPr bwMode="auto">
          <a:xfrm>
            <a:off x="1258888" y="2349500"/>
            <a:ext cx="5761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可读           可写           可执行                    无此属性</a:t>
            </a:r>
          </a:p>
        </p:txBody>
      </p:sp>
      <p:sp>
        <p:nvSpPr>
          <p:cNvPr id="242693" name="Text Box 5"/>
          <p:cNvSpPr txBox="1">
            <a:spLocks noChangeArrowheads="1"/>
          </p:cNvSpPr>
          <p:nvPr/>
        </p:nvSpPr>
        <p:spPr bwMode="auto">
          <a:xfrm>
            <a:off x="1403350" y="4070350"/>
            <a:ext cx="6337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文件类型      拥有者属性    组属性      其他人对该文件属性</a:t>
            </a:r>
          </a:p>
        </p:txBody>
      </p:sp>
      <p:sp>
        <p:nvSpPr>
          <p:cNvPr id="6" name="Rectangle 3">
            <a:extLst>
              <a:ext uri="{FF2B5EF4-FFF2-40B4-BE49-F238E27FC236}">
                <a16:creationId xmlns:a16="http://schemas.microsoft.com/office/drawing/2014/main" id="{C0292B59-0E00-6E41-BA5D-D9CAD47A85AE}"/>
              </a:ext>
            </a:extLst>
          </p:cNvPr>
          <p:cNvSpPr txBox="1">
            <a:spLocks noChangeArrowheads="1"/>
          </p:cNvSpPr>
          <p:nvPr/>
        </p:nvSpPr>
        <p:spPr bwMode="auto">
          <a:xfrm>
            <a:off x="457200" y="1981200"/>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endParaRPr lang="en-US" altLang="zh-CN" kern="0" dirty="0"/>
          </a:p>
          <a:p>
            <a:endParaRPr lang="en-US" altLang="zh-CN" kern="0" dirty="0"/>
          </a:p>
          <a:p>
            <a:endParaRPr lang="en-US" altLang="zh-CN" kern="0" dirty="0"/>
          </a:p>
          <a:p>
            <a:pPr marL="0" indent="0">
              <a:buNone/>
            </a:pPr>
            <a:endParaRPr lang="en-US" altLang="zh-CN" kern="0" dirty="0"/>
          </a:p>
          <a:p>
            <a:pPr marL="0" indent="0">
              <a:buNone/>
            </a:pPr>
            <a:endParaRPr lang="en-US" altLang="zh-CN"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a:t>Linux</a:t>
            </a:r>
            <a:r>
              <a:rPr lang="zh-CN" altLang="en-US"/>
              <a:t>终端使用基础 </a:t>
            </a:r>
          </a:p>
        </p:txBody>
      </p:sp>
      <p:sp>
        <p:nvSpPr>
          <p:cNvPr id="235523" name="Rectangle 3"/>
          <p:cNvSpPr>
            <a:spLocks noGrp="1" noChangeArrowheads="1"/>
          </p:cNvSpPr>
          <p:nvPr>
            <p:ph type="body" idx="1"/>
          </p:nvPr>
        </p:nvSpPr>
        <p:spPr>
          <a:xfrm>
            <a:off x="457200" y="1981200"/>
            <a:ext cx="8229600" cy="4544144"/>
          </a:xfrm>
        </p:spPr>
        <p:txBody>
          <a:bodyPr/>
          <a:lstStyle/>
          <a:p>
            <a:r>
              <a:rPr lang="en-US" altLang="zh-CN" dirty="0"/>
              <a:t>Linux</a:t>
            </a:r>
            <a:r>
              <a:rPr lang="zh-CN" altLang="en-US" dirty="0"/>
              <a:t>终端也称为虚拟控制台 </a:t>
            </a:r>
            <a:r>
              <a:rPr lang="en-US" altLang="zh-CN" dirty="0"/>
              <a:t>.</a:t>
            </a:r>
          </a:p>
          <a:p>
            <a:r>
              <a:rPr lang="zh-CN" altLang="en-US" dirty="0"/>
              <a:t>一台计算机的输入输出设备就是一个物理的控制台 </a:t>
            </a:r>
            <a:r>
              <a:rPr lang="en-US" altLang="zh-CN" dirty="0"/>
              <a:t>.</a:t>
            </a:r>
          </a:p>
          <a:p>
            <a:r>
              <a:rPr lang="zh-CN" altLang="en-US" dirty="0"/>
              <a:t>如果在一台计算机上用软件的方法实现了多个互不干扰独立工作的控制台界面，就是实现了多个虚拟控制台。 </a:t>
            </a:r>
          </a:p>
          <a:p>
            <a:r>
              <a:rPr lang="en-US" altLang="zh-CN" dirty="0"/>
              <a:t>Linux</a:t>
            </a:r>
            <a:r>
              <a:rPr lang="zh-CN" altLang="en-US" dirty="0"/>
              <a:t>终端的工作方式是字符命令行方式，用户通过键盘输入命令进行操作，可以通过</a:t>
            </a:r>
            <a:r>
              <a:rPr lang="en-US" altLang="zh-CN" dirty="0"/>
              <a:t>Linux</a:t>
            </a:r>
            <a:r>
              <a:rPr lang="zh-CN" altLang="en-US" dirty="0"/>
              <a:t>终端对系统进行控制。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checkerboard(across)">
                                      <p:cBhvr>
                                        <p:cTn id="7" dur="500"/>
                                        <p:tgtEl>
                                          <p:spTgt spid="235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checkerboard(across)">
                                      <p:cBhvr>
                                        <p:cTn id="12" dur="500"/>
                                        <p:tgtEl>
                                          <p:spTgt spid="2355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checkerboard(across)">
                                      <p:cBhvr>
                                        <p:cTn id="17" dur="500"/>
                                        <p:tgtEl>
                                          <p:spTgt spid="2355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5523">
                                            <p:txEl>
                                              <p:pRg st="3" end="3"/>
                                            </p:txEl>
                                          </p:spTgt>
                                        </p:tgtEl>
                                        <p:attrNameLst>
                                          <p:attrName>style.visibility</p:attrName>
                                        </p:attrNameLst>
                                      </p:cBhvr>
                                      <p:to>
                                        <p:strVal val="visible"/>
                                      </p:to>
                                    </p:set>
                                    <p:animEffect transition="in" filter="checkerboard(across)">
                                      <p:cBhvr>
                                        <p:cTn id="22" dur="500"/>
                                        <p:tgtEl>
                                          <p:spTgt spid="235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TW" dirty="0"/>
              <a:t>Linux </a:t>
            </a:r>
            <a:r>
              <a:rPr lang="zh-CN" altLang="en-US" dirty="0"/>
              <a:t>文件种类</a:t>
            </a:r>
          </a:p>
        </p:txBody>
      </p:sp>
      <p:sp>
        <p:nvSpPr>
          <p:cNvPr id="241667" name="Rectangle 3"/>
          <p:cNvSpPr>
            <a:spLocks noGrp="1" noChangeArrowheads="1"/>
          </p:cNvSpPr>
          <p:nvPr>
            <p:ph type="body" idx="1"/>
          </p:nvPr>
        </p:nvSpPr>
        <p:spPr>
          <a:xfrm>
            <a:off x="457200" y="1981200"/>
            <a:ext cx="8229600" cy="4832176"/>
          </a:xfrm>
        </p:spPr>
        <p:txBody>
          <a:bodyPr/>
          <a:lstStyle/>
          <a:p>
            <a:pPr>
              <a:lnSpc>
                <a:spcPct val="80000"/>
              </a:lnSpc>
            </a:pPr>
            <a:r>
              <a:rPr lang="zh-CN" altLang="en-US" sz="2800" dirty="0"/>
              <a:t>正规文件</a:t>
            </a:r>
            <a:r>
              <a:rPr lang="en-US" altLang="zh-TW" sz="2800" dirty="0"/>
              <a:t>( regular file )</a:t>
            </a:r>
            <a:r>
              <a:rPr lang="zh-Hans" altLang="en-US" sz="2800" dirty="0"/>
              <a:t> ：</a:t>
            </a:r>
            <a:r>
              <a:rPr lang="en-US" altLang="zh-TW" sz="2800" dirty="0"/>
              <a:t>[ - ]</a:t>
            </a:r>
          </a:p>
          <a:p>
            <a:pPr lvl="1">
              <a:lnSpc>
                <a:spcPct val="80000"/>
              </a:lnSpc>
            </a:pPr>
            <a:r>
              <a:rPr lang="zh-CN" altLang="en-US" dirty="0"/>
              <a:t>纯文字文件</a:t>
            </a:r>
            <a:r>
              <a:rPr lang="en-US" altLang="zh-TW" dirty="0"/>
              <a:t>(</a:t>
            </a:r>
            <a:r>
              <a:rPr lang="en-US" altLang="zh-TW" dirty="0" err="1"/>
              <a:t>ascii</a:t>
            </a:r>
            <a:r>
              <a:rPr lang="en-US" altLang="zh-TW" dirty="0"/>
              <a:t>)</a:t>
            </a:r>
            <a:r>
              <a:rPr lang="zh-Hans" altLang="en-US" dirty="0"/>
              <a:t> 或 </a:t>
            </a:r>
            <a:r>
              <a:rPr lang="zh-CN" altLang="en-US" dirty="0"/>
              <a:t>二进制文件</a:t>
            </a:r>
            <a:r>
              <a:rPr lang="en-US" altLang="zh-TW" dirty="0"/>
              <a:t>(binary)</a:t>
            </a:r>
            <a:r>
              <a:rPr lang="zh-TW" altLang="en-US" dirty="0"/>
              <a:t>　 </a:t>
            </a:r>
          </a:p>
          <a:p>
            <a:pPr>
              <a:lnSpc>
                <a:spcPct val="80000"/>
              </a:lnSpc>
            </a:pPr>
            <a:r>
              <a:rPr lang="zh-CN" altLang="en-US" sz="2800" dirty="0"/>
              <a:t>目录</a:t>
            </a:r>
            <a:r>
              <a:rPr lang="zh-TW" altLang="en-US" sz="2800" dirty="0"/>
              <a:t> </a:t>
            </a:r>
            <a:r>
              <a:rPr lang="en-US" altLang="zh-TW" sz="2800" dirty="0"/>
              <a:t>(directory)</a:t>
            </a:r>
            <a:r>
              <a:rPr lang="zh-TW" altLang="en-US" sz="2800" dirty="0"/>
              <a:t>：</a:t>
            </a:r>
            <a:r>
              <a:rPr lang="zh-Hans" altLang="en-US" sz="2800" dirty="0"/>
              <a:t> </a:t>
            </a:r>
            <a:r>
              <a:rPr lang="en-US" altLang="zh-TW" sz="2800" dirty="0"/>
              <a:t>[ d ]</a:t>
            </a:r>
            <a:endParaRPr lang="zh-TW" altLang="en-US" sz="2800" dirty="0"/>
          </a:p>
          <a:p>
            <a:pPr>
              <a:lnSpc>
                <a:spcPct val="80000"/>
              </a:lnSpc>
            </a:pPr>
            <a:r>
              <a:rPr lang="zh-CN" altLang="en-US" sz="2800" dirty="0"/>
              <a:t>链接文件</a:t>
            </a:r>
            <a:r>
              <a:rPr lang="zh-TW" altLang="en-US" sz="2800" dirty="0"/>
              <a:t> </a:t>
            </a:r>
            <a:r>
              <a:rPr lang="en-US" altLang="zh-TW" sz="2800" dirty="0"/>
              <a:t>(link)</a:t>
            </a:r>
            <a:r>
              <a:rPr lang="zh-TW" altLang="en-US" sz="2800" dirty="0"/>
              <a:t>：</a:t>
            </a:r>
            <a:r>
              <a:rPr lang="en-US" altLang="zh-TW" sz="2800" dirty="0"/>
              <a:t>[ l ]</a:t>
            </a:r>
          </a:p>
          <a:p>
            <a:pPr>
              <a:lnSpc>
                <a:spcPct val="80000"/>
              </a:lnSpc>
            </a:pPr>
            <a:r>
              <a:rPr lang="zh-CN" altLang="en-US" sz="2800" dirty="0"/>
              <a:t>设备文件</a:t>
            </a:r>
            <a:r>
              <a:rPr lang="zh-TW" altLang="en-US" sz="2800" dirty="0"/>
              <a:t> </a:t>
            </a:r>
            <a:r>
              <a:rPr lang="en-US" altLang="zh-TW" sz="2800" dirty="0"/>
              <a:t>(device)</a:t>
            </a:r>
            <a:r>
              <a:rPr lang="zh-TW" altLang="en-US" sz="2800" dirty="0"/>
              <a:t>：</a:t>
            </a:r>
          </a:p>
          <a:p>
            <a:pPr lvl="1">
              <a:lnSpc>
                <a:spcPct val="80000"/>
              </a:lnSpc>
            </a:pPr>
            <a:r>
              <a:rPr lang="zh-CN" altLang="en-US" dirty="0"/>
              <a:t>区块</a:t>
            </a:r>
            <a:r>
              <a:rPr lang="zh-TW" altLang="en-US" dirty="0"/>
              <a:t> </a:t>
            </a:r>
            <a:r>
              <a:rPr lang="en-US" altLang="zh-TW" dirty="0"/>
              <a:t>(block) </a:t>
            </a:r>
            <a:r>
              <a:rPr lang="zh-CN" altLang="en-US" dirty="0"/>
              <a:t>设备文件</a:t>
            </a:r>
            <a:r>
              <a:rPr lang="zh-Hans" altLang="en-US" dirty="0"/>
              <a:t>：</a:t>
            </a:r>
            <a:r>
              <a:rPr lang="en-US" altLang="zh-TW" dirty="0"/>
              <a:t>[ b ]</a:t>
            </a:r>
            <a:r>
              <a:rPr lang="zh-TW" altLang="en-US" dirty="0"/>
              <a:t>； </a:t>
            </a:r>
          </a:p>
          <a:p>
            <a:pPr lvl="1">
              <a:lnSpc>
                <a:spcPct val="80000"/>
              </a:lnSpc>
            </a:pPr>
            <a:r>
              <a:rPr lang="zh-TW" altLang="en-US" dirty="0"/>
              <a:t>字</a:t>
            </a:r>
            <a:r>
              <a:rPr lang="zh-CN" altLang="en-US" dirty="0"/>
              <a:t>符</a:t>
            </a:r>
            <a:r>
              <a:rPr lang="zh-TW" altLang="en-US" dirty="0"/>
              <a:t> </a:t>
            </a:r>
            <a:r>
              <a:rPr lang="en-US" altLang="zh-TW" dirty="0"/>
              <a:t>(character) </a:t>
            </a:r>
            <a:r>
              <a:rPr lang="zh-CN" altLang="en-US" dirty="0"/>
              <a:t>设备文件</a:t>
            </a:r>
            <a:r>
              <a:rPr lang="zh-Hans" altLang="en-US" dirty="0"/>
              <a:t>：</a:t>
            </a:r>
            <a:r>
              <a:rPr lang="en-US" altLang="zh-TW" dirty="0"/>
              <a:t>[ c ]</a:t>
            </a:r>
            <a:r>
              <a:rPr lang="zh-TW" altLang="en-US" dirty="0"/>
              <a:t>。</a:t>
            </a:r>
            <a:endParaRPr lang="en-US" altLang="zh-TW" dirty="0"/>
          </a:p>
          <a:p>
            <a:pPr>
              <a:lnSpc>
                <a:spcPct val="80000"/>
              </a:lnSpc>
            </a:pPr>
            <a:r>
              <a:rPr lang="zh-Hans" altLang="en-US" sz="2800" dirty="0"/>
              <a:t>管道文件</a:t>
            </a:r>
            <a:r>
              <a:rPr lang="en-US" altLang="zh-Hans" sz="2800" dirty="0"/>
              <a:t>(Pipe)</a:t>
            </a:r>
            <a:r>
              <a:rPr lang="zh-Hans" altLang="en-US" sz="2800" dirty="0"/>
              <a:t>：</a:t>
            </a:r>
            <a:r>
              <a:rPr lang="en-US" altLang="zh-TW" sz="2800" dirty="0"/>
              <a:t> [ </a:t>
            </a:r>
            <a:r>
              <a:rPr lang="en-US" altLang="zh-Hans" sz="2800" dirty="0"/>
              <a:t>p</a:t>
            </a:r>
            <a:r>
              <a:rPr lang="en-US" altLang="zh-TW" sz="2800" dirty="0"/>
              <a:t> ] </a:t>
            </a:r>
          </a:p>
          <a:p>
            <a:pPr>
              <a:lnSpc>
                <a:spcPct val="80000"/>
              </a:lnSpc>
            </a:pPr>
            <a:r>
              <a:rPr lang="en-US" altLang="zh-TW" sz="2800" dirty="0"/>
              <a:t>Sock</a:t>
            </a:r>
            <a:r>
              <a:rPr lang="en-US" altLang="zh-Hans" sz="2800" dirty="0"/>
              <a:t>et</a:t>
            </a:r>
            <a:r>
              <a:rPr lang="zh-Hans" altLang="en-US" sz="2800" dirty="0"/>
              <a:t>文件</a:t>
            </a:r>
            <a:r>
              <a:rPr lang="en-US" altLang="zh-Hans" sz="2800" dirty="0"/>
              <a:t>(Socket)</a:t>
            </a:r>
            <a:r>
              <a:rPr lang="zh-Hans" altLang="en-US" sz="2800" dirty="0"/>
              <a:t>：</a:t>
            </a:r>
            <a:r>
              <a:rPr lang="en-US" altLang="zh-TW" sz="2800" dirty="0"/>
              <a:t> [ </a:t>
            </a:r>
            <a:r>
              <a:rPr lang="en-US" altLang="zh-Hans" sz="2800" dirty="0"/>
              <a:t>s</a:t>
            </a:r>
            <a:r>
              <a:rPr lang="en-US" altLang="zh-TW" sz="2800" dirty="0"/>
              <a:t> ]</a:t>
            </a:r>
          </a:p>
          <a:p>
            <a:pPr>
              <a:lnSpc>
                <a:spcPct val="80000"/>
              </a:lnSpc>
            </a:pPr>
            <a:endParaRPr lang="en-US" altLang="zh-TW" sz="2800" dirty="0"/>
          </a:p>
          <a:p>
            <a:pPr>
              <a:lnSpc>
                <a:spcPct val="80000"/>
              </a:lnSpc>
            </a:pPr>
            <a:r>
              <a:rPr lang="en-US" altLang="zh-Hans" sz="2800" dirty="0"/>
              <a:t>ls -l /dev</a:t>
            </a:r>
            <a:endParaRPr lang="en-US" altLang="zh-TW"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checkerboard(across)">
                                      <p:cBhvr>
                                        <p:cTn id="7" dur="500"/>
                                        <p:tgtEl>
                                          <p:spTgt spid="24166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1667">
                                            <p:txEl>
                                              <p:pRg st="1" end="1"/>
                                            </p:txEl>
                                          </p:spTgt>
                                        </p:tgtEl>
                                        <p:attrNameLst>
                                          <p:attrName>style.visibility</p:attrName>
                                        </p:attrNameLst>
                                      </p:cBhvr>
                                      <p:to>
                                        <p:strVal val="visible"/>
                                      </p:to>
                                    </p:set>
                                    <p:animEffect transition="in" filter="checkerboard(across)">
                                      <p:cBhvr>
                                        <p:cTn id="10" dur="500"/>
                                        <p:tgtEl>
                                          <p:spTgt spid="2416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animEffect transition="in" filter="checkerboard(across)">
                                      <p:cBhvr>
                                        <p:cTn id="15" dur="500"/>
                                        <p:tgtEl>
                                          <p:spTgt spid="2416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41667">
                                            <p:txEl>
                                              <p:pRg st="3" end="3"/>
                                            </p:txEl>
                                          </p:spTgt>
                                        </p:tgtEl>
                                        <p:attrNameLst>
                                          <p:attrName>style.visibility</p:attrName>
                                        </p:attrNameLst>
                                      </p:cBhvr>
                                      <p:to>
                                        <p:strVal val="visible"/>
                                      </p:to>
                                    </p:set>
                                    <p:animEffect transition="in" filter="checkerboard(across)">
                                      <p:cBhvr>
                                        <p:cTn id="20" dur="500"/>
                                        <p:tgtEl>
                                          <p:spTgt spid="2416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41667">
                                            <p:txEl>
                                              <p:pRg st="4" end="4"/>
                                            </p:txEl>
                                          </p:spTgt>
                                        </p:tgtEl>
                                        <p:attrNameLst>
                                          <p:attrName>style.visibility</p:attrName>
                                        </p:attrNameLst>
                                      </p:cBhvr>
                                      <p:to>
                                        <p:strVal val="visible"/>
                                      </p:to>
                                    </p:set>
                                    <p:animEffect transition="in" filter="checkerboard(across)">
                                      <p:cBhvr>
                                        <p:cTn id="25" dur="500"/>
                                        <p:tgtEl>
                                          <p:spTgt spid="241667">
                                            <p:txEl>
                                              <p:pRg st="4" end="4"/>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41667">
                                            <p:txEl>
                                              <p:pRg st="5" end="5"/>
                                            </p:txEl>
                                          </p:spTgt>
                                        </p:tgtEl>
                                        <p:attrNameLst>
                                          <p:attrName>style.visibility</p:attrName>
                                        </p:attrNameLst>
                                      </p:cBhvr>
                                      <p:to>
                                        <p:strVal val="visible"/>
                                      </p:to>
                                    </p:set>
                                    <p:animEffect transition="in" filter="checkerboard(across)">
                                      <p:cBhvr>
                                        <p:cTn id="28" dur="500"/>
                                        <p:tgtEl>
                                          <p:spTgt spid="241667">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41667">
                                            <p:txEl>
                                              <p:pRg st="6" end="6"/>
                                            </p:txEl>
                                          </p:spTgt>
                                        </p:tgtEl>
                                        <p:attrNameLst>
                                          <p:attrName>style.visibility</p:attrName>
                                        </p:attrNameLst>
                                      </p:cBhvr>
                                      <p:to>
                                        <p:strVal val="visible"/>
                                      </p:to>
                                    </p:set>
                                    <p:animEffect transition="in" filter="checkerboard(across)">
                                      <p:cBhvr>
                                        <p:cTn id="31" dur="500"/>
                                        <p:tgtEl>
                                          <p:spTgt spid="24166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41667">
                                            <p:txEl>
                                              <p:pRg st="7" end="7"/>
                                            </p:txEl>
                                          </p:spTgt>
                                        </p:tgtEl>
                                        <p:attrNameLst>
                                          <p:attrName>style.visibility</p:attrName>
                                        </p:attrNameLst>
                                      </p:cBhvr>
                                      <p:to>
                                        <p:strVal val="visible"/>
                                      </p:to>
                                    </p:set>
                                    <p:animEffect transition="in" filter="checkerboard(across)">
                                      <p:cBhvr>
                                        <p:cTn id="36" dur="500"/>
                                        <p:tgtEl>
                                          <p:spTgt spid="24166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41667">
                                            <p:txEl>
                                              <p:pRg st="8" end="8"/>
                                            </p:txEl>
                                          </p:spTgt>
                                        </p:tgtEl>
                                        <p:attrNameLst>
                                          <p:attrName>style.visibility</p:attrName>
                                        </p:attrNameLst>
                                      </p:cBhvr>
                                      <p:to>
                                        <p:strVal val="visible"/>
                                      </p:to>
                                    </p:set>
                                    <p:animEffect transition="in" filter="checkerboard(across)">
                                      <p:cBhvr>
                                        <p:cTn id="41" dur="500"/>
                                        <p:tgtEl>
                                          <p:spTgt spid="24166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41667">
                                            <p:txEl>
                                              <p:pRg st="10" end="10"/>
                                            </p:txEl>
                                          </p:spTgt>
                                        </p:tgtEl>
                                        <p:attrNameLst>
                                          <p:attrName>style.visibility</p:attrName>
                                        </p:attrNameLst>
                                      </p:cBhvr>
                                      <p:to>
                                        <p:strVal val="visible"/>
                                      </p:to>
                                    </p:set>
                                    <p:animEffect transition="in" filter="checkerboard(across)">
                                      <p:cBhvr>
                                        <p:cTn id="46" dur="500"/>
                                        <p:tgtEl>
                                          <p:spTgt spid="2416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zh-CN"/>
              <a:t>Linux</a:t>
            </a:r>
            <a:r>
              <a:rPr lang="zh-CN" altLang="en-US"/>
              <a:t>程序</a:t>
            </a:r>
          </a:p>
        </p:txBody>
      </p:sp>
      <p:sp>
        <p:nvSpPr>
          <p:cNvPr id="263171" name="Rectangle 3"/>
          <p:cNvSpPr>
            <a:spLocks noGrp="1" noChangeArrowheads="1"/>
          </p:cNvSpPr>
          <p:nvPr>
            <p:ph type="body" idx="1"/>
          </p:nvPr>
        </p:nvSpPr>
        <p:spPr/>
        <p:txBody>
          <a:bodyPr/>
          <a:lstStyle/>
          <a:p>
            <a:r>
              <a:rPr lang="en-US" altLang="zh-CN" dirty="0"/>
              <a:t>Linux</a:t>
            </a:r>
            <a:r>
              <a:rPr lang="zh-CN" altLang="en-US" dirty="0"/>
              <a:t>中的应用程序有两种类型</a:t>
            </a:r>
          </a:p>
          <a:p>
            <a:pPr lvl="1"/>
            <a:r>
              <a:rPr lang="zh-CN" altLang="en-US" dirty="0"/>
              <a:t>可执行文件（相当于</a:t>
            </a:r>
            <a:r>
              <a:rPr lang="en-US" altLang="zh-CN" dirty="0"/>
              <a:t>windows</a:t>
            </a:r>
            <a:r>
              <a:rPr lang="zh-CN" altLang="en-US" dirty="0"/>
              <a:t>中的</a:t>
            </a:r>
            <a:r>
              <a:rPr lang="en-US" altLang="zh-CN" dirty="0"/>
              <a:t>.exe</a:t>
            </a:r>
            <a:r>
              <a:rPr lang="zh-CN" altLang="en-US" dirty="0"/>
              <a:t>文件）</a:t>
            </a:r>
          </a:p>
          <a:p>
            <a:pPr lvl="1"/>
            <a:r>
              <a:rPr lang="zh-CN" altLang="en-US" dirty="0"/>
              <a:t>脚本文件（相当于</a:t>
            </a:r>
            <a:r>
              <a:rPr lang="en-US" altLang="zh-CN" dirty="0"/>
              <a:t>windows</a:t>
            </a:r>
            <a:r>
              <a:rPr lang="zh-CN" altLang="en-US" dirty="0"/>
              <a:t>中的</a:t>
            </a:r>
            <a:r>
              <a:rPr lang="en-US" altLang="zh-CN" dirty="0"/>
              <a:t>.bat .</a:t>
            </a:r>
            <a:r>
              <a:rPr lang="en-US" altLang="zh-CN" dirty="0" err="1"/>
              <a:t>cmd</a:t>
            </a:r>
            <a:r>
              <a:rPr lang="zh-CN" altLang="en-US" dirty="0"/>
              <a:t>文件）</a:t>
            </a:r>
            <a:endParaRPr lang="en-US" altLang="zh-CN" dirty="0"/>
          </a:p>
          <a:p>
            <a:pPr lvl="1"/>
            <a:r>
              <a:rPr lang="zh-Hans" altLang="en-US" dirty="0"/>
              <a:t>具有执行权限的文件都可执行</a:t>
            </a:r>
            <a:endParaRPr lang="zh-CN" altLang="en-US" dirty="0"/>
          </a:p>
          <a:p>
            <a:r>
              <a:rPr lang="en-US" altLang="zh-CN" dirty="0"/>
              <a:t>Linux</a:t>
            </a:r>
            <a:r>
              <a:rPr lang="zh-CN" altLang="en-US" dirty="0"/>
              <a:t>并不要求应用程序具有特殊的文件名或扩展名</a:t>
            </a:r>
            <a:endParaRPr lang="en-US" altLang="zh-CN" dirty="0"/>
          </a:p>
          <a:p>
            <a:r>
              <a:rPr lang="zh-Hans" altLang="en-US" dirty="0"/>
              <a:t>但通常会加上后缀，因为方便区分</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checkerboard(across)">
                                      <p:cBhvr>
                                        <p:cTn id="7" dur="500"/>
                                        <p:tgtEl>
                                          <p:spTgt spid="263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3171">
                                            <p:txEl>
                                              <p:pRg st="1" end="1"/>
                                            </p:txEl>
                                          </p:spTgt>
                                        </p:tgtEl>
                                        <p:attrNameLst>
                                          <p:attrName>style.visibility</p:attrName>
                                        </p:attrNameLst>
                                      </p:cBhvr>
                                      <p:to>
                                        <p:strVal val="visible"/>
                                      </p:to>
                                    </p:set>
                                    <p:animEffect transition="in" filter="checkerboard(across)">
                                      <p:cBhvr>
                                        <p:cTn id="12" dur="500"/>
                                        <p:tgtEl>
                                          <p:spTgt spid="263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3171">
                                            <p:txEl>
                                              <p:pRg st="2" end="2"/>
                                            </p:txEl>
                                          </p:spTgt>
                                        </p:tgtEl>
                                        <p:attrNameLst>
                                          <p:attrName>style.visibility</p:attrName>
                                        </p:attrNameLst>
                                      </p:cBhvr>
                                      <p:to>
                                        <p:strVal val="visible"/>
                                      </p:to>
                                    </p:set>
                                    <p:animEffect transition="in" filter="checkerboard(across)">
                                      <p:cBhvr>
                                        <p:cTn id="17" dur="500"/>
                                        <p:tgtEl>
                                          <p:spTgt spid="263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63171">
                                            <p:txEl>
                                              <p:pRg st="3" end="3"/>
                                            </p:txEl>
                                          </p:spTgt>
                                        </p:tgtEl>
                                        <p:attrNameLst>
                                          <p:attrName>style.visibility</p:attrName>
                                        </p:attrNameLst>
                                      </p:cBhvr>
                                      <p:to>
                                        <p:strVal val="visible"/>
                                      </p:to>
                                    </p:set>
                                    <p:animEffect transition="in" filter="checkerboard(across)">
                                      <p:cBhvr>
                                        <p:cTn id="22" dur="500"/>
                                        <p:tgtEl>
                                          <p:spTgt spid="263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63171">
                                            <p:txEl>
                                              <p:pRg st="4" end="4"/>
                                            </p:txEl>
                                          </p:spTgt>
                                        </p:tgtEl>
                                        <p:attrNameLst>
                                          <p:attrName>style.visibility</p:attrName>
                                        </p:attrNameLst>
                                      </p:cBhvr>
                                      <p:to>
                                        <p:strVal val="visible"/>
                                      </p:to>
                                    </p:set>
                                    <p:animEffect transition="in" filter="checkerboard(across)">
                                      <p:cBhvr>
                                        <p:cTn id="27" dur="500"/>
                                        <p:tgtEl>
                                          <p:spTgt spid="263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63171">
                                            <p:txEl>
                                              <p:pRg st="5" end="5"/>
                                            </p:txEl>
                                          </p:spTgt>
                                        </p:tgtEl>
                                        <p:attrNameLst>
                                          <p:attrName>style.visibility</p:attrName>
                                        </p:attrNameLst>
                                      </p:cBhvr>
                                      <p:to>
                                        <p:strVal val="visible"/>
                                      </p:to>
                                    </p:set>
                                    <p:animEffect transition="in" filter="checkerboard(across)">
                                      <p:cBhvr>
                                        <p:cTn id="32" dur="500"/>
                                        <p:tgtEl>
                                          <p:spTgt spid="263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zh-CN" altLang="en-US"/>
              <a:t>观察目录文件的信息</a:t>
            </a:r>
          </a:p>
        </p:txBody>
      </p:sp>
      <p:sp>
        <p:nvSpPr>
          <p:cNvPr id="274435" name="Rectangle 3"/>
          <p:cNvSpPr>
            <a:spLocks noGrp="1" noChangeArrowheads="1"/>
          </p:cNvSpPr>
          <p:nvPr>
            <p:ph type="body" idx="1"/>
          </p:nvPr>
        </p:nvSpPr>
        <p:spPr>
          <a:xfrm>
            <a:off x="457200" y="1981200"/>
            <a:ext cx="8229600" cy="4400128"/>
          </a:xfrm>
        </p:spPr>
        <p:txBody>
          <a:bodyPr/>
          <a:lstStyle/>
          <a:p>
            <a:pPr>
              <a:lnSpc>
                <a:spcPct val="90000"/>
              </a:lnSpc>
            </a:pPr>
            <a:r>
              <a:rPr lang="zh-CN" altLang="en-US" dirty="0"/>
              <a:t>目录文件也包含数据，它与普通文件的差别是：内核对这些数据进行结构化处理，它是由成对的“</a:t>
            </a:r>
            <a:r>
              <a:rPr lang="en-US" altLang="zh-CN" dirty="0"/>
              <a:t>I</a:t>
            </a:r>
            <a:r>
              <a:rPr lang="zh-CN" altLang="en-US" dirty="0"/>
              <a:t>节点号</a:t>
            </a:r>
            <a:r>
              <a:rPr lang="en-US" altLang="zh-CN" dirty="0"/>
              <a:t>/</a:t>
            </a:r>
            <a:r>
              <a:rPr lang="zh-CN" altLang="en-US" dirty="0"/>
              <a:t>文件名”构成的列表</a:t>
            </a:r>
          </a:p>
          <a:p>
            <a:pPr>
              <a:lnSpc>
                <a:spcPct val="90000"/>
              </a:lnSpc>
            </a:pPr>
            <a:r>
              <a:rPr lang="zh-CN" altLang="en-US" dirty="0"/>
              <a:t>当把文件添加到一个目录中时，该目录的尺寸会增大，以便容纳新文件名。当删除文件时，目录的尺寸并不减小，而是内核对该目录项做上特殊标记，以便下次添加一个文件时重新使用它。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Effect transition="in" filter="checkerboard(across)">
                                      <p:cBhvr>
                                        <p:cTn id="7" dur="500"/>
                                        <p:tgtEl>
                                          <p:spTgt spid="274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4435">
                                            <p:txEl>
                                              <p:pRg st="1" end="1"/>
                                            </p:txEl>
                                          </p:spTgt>
                                        </p:tgtEl>
                                        <p:attrNameLst>
                                          <p:attrName>style.visibility</p:attrName>
                                        </p:attrNameLst>
                                      </p:cBhvr>
                                      <p:to>
                                        <p:strVal val="visible"/>
                                      </p:to>
                                    </p:set>
                                    <p:animEffect transition="in" filter="checkerboard(across)">
                                      <p:cBhvr>
                                        <p:cTn id="12" dur="500"/>
                                        <p:tgtEl>
                                          <p:spTgt spid="274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目录</a:t>
            </a:r>
          </a:p>
        </p:txBody>
      </p:sp>
      <p:sp>
        <p:nvSpPr>
          <p:cNvPr id="245763" name="Rectangle 3"/>
          <p:cNvSpPr>
            <a:spLocks noGrp="1" noChangeArrowheads="1"/>
          </p:cNvSpPr>
          <p:nvPr>
            <p:ph type="body" idx="1"/>
          </p:nvPr>
        </p:nvSpPr>
        <p:spPr>
          <a:xfrm>
            <a:off x="457200" y="1981200"/>
            <a:ext cx="8229600" cy="4400128"/>
          </a:xfrm>
        </p:spPr>
        <p:txBody>
          <a:bodyPr/>
          <a:lstStyle/>
          <a:p>
            <a:r>
              <a:rPr lang="en-US" altLang="zh-CN" sz="2800" dirty="0"/>
              <a:t>Linux</a:t>
            </a:r>
            <a:r>
              <a:rPr lang="zh-CN" altLang="en-US" sz="2800" dirty="0"/>
              <a:t>系统以目录的方式来组织和管理系统中的所有文件 </a:t>
            </a:r>
          </a:p>
          <a:p>
            <a:r>
              <a:rPr lang="en-US" altLang="zh-CN" sz="2800" dirty="0"/>
              <a:t>Linux</a:t>
            </a:r>
            <a:r>
              <a:rPr lang="zh-CN" altLang="en-US" sz="2800" dirty="0"/>
              <a:t>系统通过目录将系统中所有的文件分级、分层组织在一起，形成了</a:t>
            </a:r>
            <a:r>
              <a:rPr lang="en-US" altLang="zh-CN" sz="2800" dirty="0"/>
              <a:t>Linux</a:t>
            </a:r>
            <a:r>
              <a:rPr lang="zh-CN" altLang="en-US" sz="2800" dirty="0"/>
              <a:t>文件系统的树型层次结构。以根目录“</a:t>
            </a:r>
            <a:r>
              <a:rPr lang="en-US" altLang="zh-CN" sz="2800" dirty="0"/>
              <a:t>/”</a:t>
            </a:r>
            <a:r>
              <a:rPr lang="zh-CN" altLang="en-US" sz="2800" dirty="0"/>
              <a:t>为起点，所有其他的目录都由根目录派生而来。</a:t>
            </a:r>
          </a:p>
          <a:p>
            <a:r>
              <a:rPr lang="zh-CN" altLang="en-US" sz="2800" dirty="0"/>
              <a:t>特殊目录</a:t>
            </a:r>
            <a:r>
              <a:rPr lang="en-US" altLang="zh-CN" sz="2800" dirty="0"/>
              <a:t>:</a:t>
            </a:r>
            <a:r>
              <a:rPr lang="zh-CN" altLang="en-US" sz="2800" dirty="0"/>
              <a:t> </a:t>
            </a:r>
            <a:r>
              <a:rPr lang="en-US" altLang="zh-CN" sz="2800" dirty="0"/>
              <a:t>“.”</a:t>
            </a:r>
            <a:r>
              <a:rPr lang="zh-CN" altLang="en-US" sz="2800" dirty="0"/>
              <a:t>代表该目录自己， “</a:t>
            </a:r>
            <a:r>
              <a:rPr lang="en-US" altLang="zh-CN" sz="2800" dirty="0"/>
              <a:t>..”</a:t>
            </a:r>
            <a:r>
              <a:rPr lang="zh-CN" altLang="en-US" sz="2800" dirty="0"/>
              <a:t>代表该目录的父目录，对于根目录，“</a:t>
            </a:r>
            <a:r>
              <a:rPr lang="en-US" altLang="zh-CN" sz="2800" dirty="0"/>
              <a:t>.”</a:t>
            </a:r>
            <a:r>
              <a:rPr lang="zh-CN" altLang="en-US" sz="2800" dirty="0"/>
              <a:t>和“</a:t>
            </a:r>
            <a:r>
              <a:rPr lang="en-US" altLang="zh-CN" sz="2800" dirty="0"/>
              <a:t>..”</a:t>
            </a:r>
            <a:r>
              <a:rPr lang="zh-CN" altLang="en-US" sz="2800" dirty="0"/>
              <a:t>都代表其自己。 </a:t>
            </a:r>
            <a:endParaRPr lang="en-US" altLang="zh-CN" sz="2800" dirty="0"/>
          </a:p>
          <a:p>
            <a:pPr lvl="1"/>
            <a:r>
              <a:rPr lang="en-US" altLang="zh-CN" sz="2400" dirty="0"/>
              <a:t>ls -a</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checkerboard(across)">
                                      <p:cBhvr>
                                        <p:cTn id="7" dur="500"/>
                                        <p:tgtEl>
                                          <p:spTgt spid="245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checkerboard(across)">
                                      <p:cBhvr>
                                        <p:cTn id="12" dur="500"/>
                                        <p:tgtEl>
                                          <p:spTgt spid="245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checkerboard(across)">
                                      <p:cBhvr>
                                        <p:cTn id="17" dur="500"/>
                                        <p:tgtEl>
                                          <p:spTgt spid="24576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45763">
                                            <p:txEl>
                                              <p:pRg st="3" end="3"/>
                                            </p:txEl>
                                          </p:spTgt>
                                        </p:tgtEl>
                                        <p:attrNameLst>
                                          <p:attrName>style.visibility</p:attrName>
                                        </p:attrNameLst>
                                      </p:cBhvr>
                                      <p:to>
                                        <p:strVal val="visible"/>
                                      </p:to>
                                    </p:set>
                                    <p:animEffect transition="in" filter="checkerboard(across)">
                                      <p:cBhvr>
                                        <p:cTn id="20" dur="500"/>
                                        <p:tgtEl>
                                          <p:spTgt spid="245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endParaRPr lang="zh-CN" altLang="en-US"/>
          </a:p>
        </p:txBody>
      </p:sp>
      <p:sp>
        <p:nvSpPr>
          <p:cNvPr id="246787" name="Rectangle 3"/>
          <p:cNvSpPr>
            <a:spLocks noGrp="1" noChangeArrowheads="1"/>
          </p:cNvSpPr>
          <p:nvPr>
            <p:ph type="body" idx="1"/>
          </p:nvPr>
        </p:nvSpPr>
        <p:spPr>
          <a:xfrm>
            <a:off x="457200" y="1981200"/>
            <a:ext cx="8229600" cy="4544144"/>
          </a:xfrm>
        </p:spPr>
        <p:txBody>
          <a:bodyPr/>
          <a:lstStyle/>
          <a:p>
            <a:r>
              <a:rPr lang="zh-CN" altLang="en-US" dirty="0"/>
              <a:t>工作目录：用户登录到</a:t>
            </a:r>
            <a:r>
              <a:rPr lang="en-US" altLang="zh-CN" dirty="0"/>
              <a:t>Linux</a:t>
            </a:r>
            <a:r>
              <a:rPr lang="zh-CN" altLang="en-US" dirty="0"/>
              <a:t>系统后，每时每刻都处在某个目录之中，此目录被称为“工作目录” 或“当前目录”</a:t>
            </a:r>
            <a:endParaRPr lang="en-US" altLang="zh-CN" dirty="0"/>
          </a:p>
          <a:p>
            <a:endParaRPr lang="zh-CN" altLang="en-US" dirty="0"/>
          </a:p>
          <a:p>
            <a:r>
              <a:rPr lang="zh-CN" altLang="en-US" dirty="0"/>
              <a:t>用户主目录（</a:t>
            </a:r>
            <a:r>
              <a:rPr lang="en-US" altLang="zh-CN" dirty="0"/>
              <a:t>Home Directory</a:t>
            </a:r>
            <a:r>
              <a:rPr lang="zh-CN" altLang="en-US" dirty="0"/>
              <a:t>）：是系统管理员在增加用户时为该用户建立起来的目录，每个用户都有自己的主目录。 使用符号</a:t>
            </a:r>
            <a:r>
              <a:rPr lang="en-US" altLang="zh-CN" dirty="0"/>
              <a:t>~</a:t>
            </a:r>
            <a:r>
              <a:rPr lang="zh-CN" altLang="en-US" dirty="0"/>
              <a:t>表示。</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checkerboard(across)">
                                      <p:cBhvr>
                                        <p:cTn id="7" dur="500"/>
                                        <p:tgtEl>
                                          <p:spTgt spid="246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6787">
                                            <p:txEl>
                                              <p:pRg st="2" end="2"/>
                                            </p:txEl>
                                          </p:spTgt>
                                        </p:tgtEl>
                                        <p:attrNameLst>
                                          <p:attrName>style.visibility</p:attrName>
                                        </p:attrNameLst>
                                      </p:cBhvr>
                                      <p:to>
                                        <p:strVal val="visible"/>
                                      </p:to>
                                    </p:set>
                                    <p:animEffect transition="in" filter="checkerboard(across)">
                                      <p:cBhvr>
                                        <p:cTn id="12" dur="500"/>
                                        <p:tgtEl>
                                          <p:spTgt spid="246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395288" y="549274"/>
            <a:ext cx="8134350" cy="6120085"/>
          </a:xfrm>
        </p:spPr>
        <p:txBody>
          <a:bodyPr/>
          <a:lstStyle/>
          <a:p>
            <a:pPr>
              <a:lnSpc>
                <a:spcPct val="90000"/>
              </a:lnSpc>
            </a:pPr>
            <a:r>
              <a:rPr lang="zh-CN" altLang="en-US" dirty="0"/>
              <a:t>路径是指从树型目录结构中的某个目录到某个文件的一条道路。此路径的主要构成是目录名称，中间用“</a:t>
            </a:r>
            <a:r>
              <a:rPr lang="en-US" altLang="zh-CN" dirty="0"/>
              <a:t>/”</a:t>
            </a:r>
            <a:r>
              <a:rPr lang="zh-CN" altLang="en-US" dirty="0"/>
              <a:t>分开。</a:t>
            </a:r>
          </a:p>
          <a:p>
            <a:pPr lvl="1">
              <a:lnSpc>
                <a:spcPct val="90000"/>
              </a:lnSpc>
            </a:pPr>
            <a:r>
              <a:rPr lang="zh-CN" altLang="en-US" dirty="0"/>
              <a:t>绝对路径是指从“根”开始的路径，也称为完全路径；</a:t>
            </a:r>
            <a:endParaRPr lang="en-US" altLang="zh-CN" dirty="0"/>
          </a:p>
          <a:p>
            <a:pPr lvl="2">
              <a:lnSpc>
                <a:spcPct val="90000"/>
              </a:lnSpc>
            </a:pPr>
            <a:r>
              <a:rPr lang="en-US" altLang="zh-CN" dirty="0"/>
              <a:t>cd /</a:t>
            </a:r>
            <a:r>
              <a:rPr lang="en-US" altLang="zh-CN" dirty="0" err="1"/>
              <a:t>usr</a:t>
            </a:r>
            <a:r>
              <a:rPr lang="en-US" altLang="zh-CN" dirty="0"/>
              <a:t>/local/bin</a:t>
            </a:r>
          </a:p>
          <a:p>
            <a:pPr lvl="2">
              <a:lnSpc>
                <a:spcPct val="90000"/>
              </a:lnSpc>
            </a:pPr>
            <a:endParaRPr lang="zh-CN" altLang="en-US" dirty="0"/>
          </a:p>
          <a:p>
            <a:pPr lvl="1">
              <a:lnSpc>
                <a:spcPct val="90000"/>
              </a:lnSpc>
            </a:pPr>
            <a:r>
              <a:rPr lang="zh-CN" altLang="en-US" dirty="0"/>
              <a:t>相对路径是指从用户工作目录开始的路径。</a:t>
            </a:r>
            <a:endParaRPr lang="en-US" altLang="zh-CN" dirty="0"/>
          </a:p>
          <a:p>
            <a:pPr lvl="2">
              <a:lnSpc>
                <a:spcPct val="90000"/>
              </a:lnSpc>
            </a:pPr>
            <a:r>
              <a:rPr lang="en-US" altLang="zh-CN" dirty="0"/>
              <a:t>cd /</a:t>
            </a:r>
            <a:r>
              <a:rPr lang="en-US" altLang="zh-CN" dirty="0" err="1"/>
              <a:t>usr</a:t>
            </a:r>
            <a:endParaRPr lang="en-US" altLang="zh-CN" dirty="0"/>
          </a:p>
          <a:p>
            <a:pPr lvl="2">
              <a:lnSpc>
                <a:spcPct val="90000"/>
              </a:lnSpc>
            </a:pPr>
            <a:r>
              <a:rPr lang="en-US" altLang="zh-CN" dirty="0"/>
              <a:t>cd local/bin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checkerboard(across)">
                                      <p:cBhvr>
                                        <p:cTn id="7" dur="500"/>
                                        <p:tgtEl>
                                          <p:spTgt spid="247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7811">
                                            <p:txEl>
                                              <p:pRg st="1" end="1"/>
                                            </p:txEl>
                                          </p:spTgt>
                                        </p:tgtEl>
                                        <p:attrNameLst>
                                          <p:attrName>style.visibility</p:attrName>
                                        </p:attrNameLst>
                                      </p:cBhvr>
                                      <p:to>
                                        <p:strVal val="visible"/>
                                      </p:to>
                                    </p:set>
                                    <p:animEffect transition="in" filter="checkerboard(across)">
                                      <p:cBhvr>
                                        <p:cTn id="12" dur="500"/>
                                        <p:tgtEl>
                                          <p:spTgt spid="247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7811">
                                            <p:txEl>
                                              <p:pRg st="2" end="2"/>
                                            </p:txEl>
                                          </p:spTgt>
                                        </p:tgtEl>
                                        <p:attrNameLst>
                                          <p:attrName>style.visibility</p:attrName>
                                        </p:attrNameLst>
                                      </p:cBhvr>
                                      <p:to>
                                        <p:strVal val="visible"/>
                                      </p:to>
                                    </p:set>
                                    <p:animEffect transition="in" filter="checkerboard(across)">
                                      <p:cBhvr>
                                        <p:cTn id="17" dur="500"/>
                                        <p:tgtEl>
                                          <p:spTgt spid="247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7811">
                                            <p:txEl>
                                              <p:pRg st="4" end="4"/>
                                            </p:txEl>
                                          </p:spTgt>
                                        </p:tgtEl>
                                        <p:attrNameLst>
                                          <p:attrName>style.visibility</p:attrName>
                                        </p:attrNameLst>
                                      </p:cBhvr>
                                      <p:to>
                                        <p:strVal val="visible"/>
                                      </p:to>
                                    </p:set>
                                    <p:animEffect transition="in" filter="checkerboard(across)">
                                      <p:cBhvr>
                                        <p:cTn id="22" dur="500"/>
                                        <p:tgtEl>
                                          <p:spTgt spid="2478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7811">
                                            <p:txEl>
                                              <p:pRg st="5" end="5"/>
                                            </p:txEl>
                                          </p:spTgt>
                                        </p:tgtEl>
                                        <p:attrNameLst>
                                          <p:attrName>style.visibility</p:attrName>
                                        </p:attrNameLst>
                                      </p:cBhvr>
                                      <p:to>
                                        <p:strVal val="visible"/>
                                      </p:to>
                                    </p:set>
                                    <p:animEffect transition="in" filter="checkerboard(across)">
                                      <p:cBhvr>
                                        <p:cTn id="27" dur="500"/>
                                        <p:tgtEl>
                                          <p:spTgt spid="2478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47811">
                                            <p:txEl>
                                              <p:pRg st="6" end="6"/>
                                            </p:txEl>
                                          </p:spTgt>
                                        </p:tgtEl>
                                        <p:attrNameLst>
                                          <p:attrName>style.visibility</p:attrName>
                                        </p:attrNameLst>
                                      </p:cBhvr>
                                      <p:to>
                                        <p:strVal val="visible"/>
                                      </p:to>
                                    </p:set>
                                    <p:animEffect transition="in" filter="checkerboard(across)">
                                      <p:cBhvr>
                                        <p:cTn id="32" dur="500"/>
                                        <p:tgtEl>
                                          <p:spTgt spid="2478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endParaRPr lang="zh-CN" altLang="en-US"/>
          </a:p>
        </p:txBody>
      </p:sp>
      <p:sp>
        <p:nvSpPr>
          <p:cNvPr id="264195" name="Rectangle 3"/>
          <p:cNvSpPr>
            <a:spLocks noGrp="1" noChangeArrowheads="1"/>
          </p:cNvSpPr>
          <p:nvPr>
            <p:ph type="body" idx="1"/>
          </p:nvPr>
        </p:nvSpPr>
        <p:spPr/>
        <p:txBody>
          <a:bodyPr/>
          <a:lstStyle/>
          <a:p>
            <a:r>
              <a:rPr lang="en-US" altLang="zh-CN" dirty="0"/>
              <a:t>Linux</a:t>
            </a:r>
            <a:r>
              <a:rPr lang="zh-CN" altLang="en-US" dirty="0"/>
              <a:t>用正斜线（</a:t>
            </a:r>
            <a:r>
              <a:rPr lang="en-US" altLang="zh-CN" dirty="0"/>
              <a:t>/</a:t>
            </a:r>
            <a:r>
              <a:rPr lang="zh-CN" altLang="en-US" dirty="0"/>
              <a:t>）分隔文件名里的目录名</a:t>
            </a:r>
          </a:p>
          <a:p>
            <a:r>
              <a:rPr lang="en-US" altLang="zh-CN" dirty="0"/>
              <a:t>Windows</a:t>
            </a:r>
            <a:r>
              <a:rPr lang="zh-CN" altLang="en-US" dirty="0"/>
              <a:t>用反斜线（</a:t>
            </a:r>
            <a:r>
              <a:rPr lang="en-US" altLang="zh-CN" dirty="0"/>
              <a:t>\</a:t>
            </a:r>
            <a:r>
              <a:rPr lang="zh-CN" altLang="en-US" dirty="0"/>
              <a:t>）分隔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checkerboard(across)">
                                      <p:cBhvr>
                                        <p:cTn id="7" dur="500"/>
                                        <p:tgtEl>
                                          <p:spTgt spid="26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checkerboard(across)">
                                      <p:cBhvr>
                                        <p:cTn id="12" dur="500"/>
                                        <p:tgtEl>
                                          <p:spTgt spid="264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a:ea typeface="宋体" pitchFamily="2" charset="-122"/>
              </a:rPr>
              <a:t>改变目录和查看当前目录命令</a:t>
            </a:r>
            <a:r>
              <a:rPr lang="zh-CN" altLang="en-US"/>
              <a:t> </a:t>
            </a:r>
          </a:p>
        </p:txBody>
      </p:sp>
      <p:sp>
        <p:nvSpPr>
          <p:cNvPr id="280579" name="Rectangle 3"/>
          <p:cNvSpPr>
            <a:spLocks noGrp="1" noChangeArrowheads="1"/>
          </p:cNvSpPr>
          <p:nvPr>
            <p:ph type="body" idx="1"/>
          </p:nvPr>
        </p:nvSpPr>
        <p:spPr/>
        <p:txBody>
          <a:bodyPr/>
          <a:lstStyle/>
          <a:p>
            <a:r>
              <a:rPr lang="zh-CN" altLang="en-US" b="1" dirty="0"/>
              <a:t>切换工作目录命令</a:t>
            </a:r>
            <a:r>
              <a:rPr lang="en-US" altLang="zh-CN" b="1" dirty="0"/>
              <a:t>cd</a:t>
            </a:r>
            <a:endParaRPr lang="en-US" altLang="zh-CN" dirty="0"/>
          </a:p>
          <a:p>
            <a:pPr>
              <a:buFont typeface="Wingdings" pitchFamily="2" charset="2"/>
              <a:buNone/>
            </a:pPr>
            <a:r>
              <a:rPr lang="en-US" altLang="zh-CN" dirty="0"/>
              <a:t>     cd &lt;</a:t>
            </a:r>
            <a:r>
              <a:rPr lang="en-US" altLang="zh-CN" dirty="0" err="1"/>
              <a:t>dirName</a:t>
            </a:r>
            <a:r>
              <a:rPr lang="en-US" altLang="zh-CN" dirty="0"/>
              <a:t>&gt;</a:t>
            </a:r>
          </a:p>
          <a:p>
            <a:pPr>
              <a:buFont typeface="Wingdings" pitchFamily="2" charset="2"/>
              <a:buNone/>
            </a:pPr>
            <a:r>
              <a:rPr lang="en-US" altLang="zh-CN" dirty="0"/>
              <a:t>	  cd ..  cd ~  cd -</a:t>
            </a:r>
          </a:p>
          <a:p>
            <a:pPr>
              <a:buFont typeface="Wingdings" pitchFamily="2" charset="2"/>
              <a:buNone/>
            </a:pPr>
            <a:r>
              <a:rPr lang="zh-Hans" altLang="en-US" dirty="0"/>
              <a:t>     </a:t>
            </a:r>
            <a:r>
              <a:rPr lang="en-US" altLang="zh-Hans" dirty="0"/>
              <a:t>cd </a:t>
            </a:r>
            <a:r>
              <a:rPr lang="zh-Hans" altLang="en-US" dirty="0"/>
              <a:t>绝对路径  或 相对路径</a:t>
            </a:r>
            <a:endParaRPr lang="en-US" altLang="zh-CN" dirty="0"/>
          </a:p>
          <a:p>
            <a:r>
              <a:rPr lang="zh-CN" altLang="en-US" b="1" dirty="0"/>
              <a:t>显示当前路径命令</a:t>
            </a:r>
            <a:r>
              <a:rPr lang="en-US" altLang="zh-CN" b="1" dirty="0" err="1"/>
              <a:t>pwd</a:t>
            </a:r>
            <a:endParaRPr lang="en-US" altLang="zh-CN" dirty="0"/>
          </a:p>
          <a:p>
            <a:pPr lvl="1">
              <a:buFont typeface="Wingdings" pitchFamily="2" charset="2"/>
              <a:buNone/>
            </a:pPr>
            <a:r>
              <a:rPr lang="en-US" altLang="zh-CN" dirty="0"/>
              <a:t>     </a:t>
            </a:r>
            <a:r>
              <a:rPr lang="en-US" altLang="zh-CN" dirty="0" err="1"/>
              <a:t>pwd</a:t>
            </a: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checkerboard(across)">
                                      <p:cBhvr>
                                        <p:cTn id="7" dur="500"/>
                                        <p:tgtEl>
                                          <p:spTgt spid="280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0579">
                                            <p:txEl>
                                              <p:pRg st="1" end="1"/>
                                            </p:txEl>
                                          </p:spTgt>
                                        </p:tgtEl>
                                        <p:attrNameLst>
                                          <p:attrName>style.visibility</p:attrName>
                                        </p:attrNameLst>
                                      </p:cBhvr>
                                      <p:to>
                                        <p:strVal val="visible"/>
                                      </p:to>
                                    </p:set>
                                    <p:animEffect transition="in" filter="checkerboard(across)">
                                      <p:cBhvr>
                                        <p:cTn id="12" dur="500"/>
                                        <p:tgtEl>
                                          <p:spTgt spid="280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80579">
                                            <p:txEl>
                                              <p:pRg st="2" end="2"/>
                                            </p:txEl>
                                          </p:spTgt>
                                        </p:tgtEl>
                                        <p:attrNameLst>
                                          <p:attrName>style.visibility</p:attrName>
                                        </p:attrNameLst>
                                      </p:cBhvr>
                                      <p:to>
                                        <p:strVal val="visible"/>
                                      </p:to>
                                    </p:set>
                                    <p:animEffect transition="in" filter="checkerboard(across)">
                                      <p:cBhvr>
                                        <p:cTn id="17" dur="500"/>
                                        <p:tgtEl>
                                          <p:spTgt spid="280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80579">
                                            <p:txEl>
                                              <p:pRg st="3" end="3"/>
                                            </p:txEl>
                                          </p:spTgt>
                                        </p:tgtEl>
                                        <p:attrNameLst>
                                          <p:attrName>style.visibility</p:attrName>
                                        </p:attrNameLst>
                                      </p:cBhvr>
                                      <p:to>
                                        <p:strVal val="visible"/>
                                      </p:to>
                                    </p:set>
                                    <p:animEffect transition="in" filter="checkerboard(across)">
                                      <p:cBhvr>
                                        <p:cTn id="22" dur="500"/>
                                        <p:tgtEl>
                                          <p:spTgt spid="280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80579">
                                            <p:txEl>
                                              <p:pRg st="4" end="4"/>
                                            </p:txEl>
                                          </p:spTgt>
                                        </p:tgtEl>
                                        <p:attrNameLst>
                                          <p:attrName>style.visibility</p:attrName>
                                        </p:attrNameLst>
                                      </p:cBhvr>
                                      <p:to>
                                        <p:strVal val="visible"/>
                                      </p:to>
                                    </p:set>
                                    <p:animEffect transition="in" filter="checkerboard(across)">
                                      <p:cBhvr>
                                        <p:cTn id="27" dur="500"/>
                                        <p:tgtEl>
                                          <p:spTgt spid="280579">
                                            <p:txEl>
                                              <p:pRg st="4" end="4"/>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80579">
                                            <p:txEl>
                                              <p:pRg st="5" end="5"/>
                                            </p:txEl>
                                          </p:spTgt>
                                        </p:tgtEl>
                                        <p:attrNameLst>
                                          <p:attrName>style.visibility</p:attrName>
                                        </p:attrNameLst>
                                      </p:cBhvr>
                                      <p:to>
                                        <p:strVal val="visible"/>
                                      </p:to>
                                    </p:set>
                                    <p:animEffect transition="in" filter="checkerboard(across)">
                                      <p:cBhvr>
                                        <p:cTn id="30" dur="500"/>
                                        <p:tgtEl>
                                          <p:spTgt spid="280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zh-CN" altLang="en-US" sz="4000"/>
              <a:t>目录和文件的基本操作 </a:t>
            </a:r>
          </a:p>
        </p:txBody>
      </p:sp>
      <p:sp>
        <p:nvSpPr>
          <p:cNvPr id="248835" name="Rectangle 3"/>
          <p:cNvSpPr>
            <a:spLocks noGrp="1" noChangeArrowheads="1"/>
          </p:cNvSpPr>
          <p:nvPr>
            <p:ph type="body" idx="1"/>
          </p:nvPr>
        </p:nvSpPr>
        <p:spPr>
          <a:xfrm>
            <a:off x="468313" y="1628775"/>
            <a:ext cx="8229600" cy="4608513"/>
          </a:xfrm>
        </p:spPr>
        <p:txBody>
          <a:bodyPr/>
          <a:lstStyle/>
          <a:p>
            <a:r>
              <a:rPr lang="zh-CN" altLang="en-US" b="1" dirty="0"/>
              <a:t>文件查看和连接命令</a:t>
            </a:r>
            <a:r>
              <a:rPr lang="en-US" altLang="zh-CN" b="1" dirty="0"/>
              <a:t>cat</a:t>
            </a:r>
            <a:endParaRPr lang="en-US" altLang="zh-CN" dirty="0"/>
          </a:p>
          <a:p>
            <a:pPr lvl="1">
              <a:buNone/>
            </a:pPr>
            <a:r>
              <a:rPr lang="en-US" altLang="zh-CN" dirty="0"/>
              <a:t>cat [</a:t>
            </a:r>
            <a:r>
              <a:rPr lang="zh-CN" altLang="en-US" dirty="0"/>
              <a:t>选项</a:t>
            </a:r>
            <a:r>
              <a:rPr lang="en-US" altLang="zh-CN" dirty="0"/>
              <a:t>] &lt;file1&gt; &lt;file2&gt; …</a:t>
            </a:r>
          </a:p>
          <a:p>
            <a:pPr lvl="1">
              <a:buNone/>
            </a:pPr>
            <a:r>
              <a:rPr lang="en-US" altLang="zh-CN" dirty="0"/>
              <a:t>[-n] : </a:t>
            </a:r>
            <a:r>
              <a:rPr lang="zh-Hans" altLang="en-US" dirty="0"/>
              <a:t>给每行编号</a:t>
            </a:r>
            <a:endParaRPr lang="en-US" altLang="zh-CN" dirty="0"/>
          </a:p>
          <a:p>
            <a:pPr lvl="1">
              <a:buNone/>
            </a:pPr>
            <a:r>
              <a:rPr lang="en-US" altLang="zh-CN" dirty="0"/>
              <a:t>[-b]</a:t>
            </a:r>
            <a:r>
              <a:rPr lang="zh-Hans" altLang="en-US" dirty="0"/>
              <a:t> </a:t>
            </a:r>
            <a:r>
              <a:rPr lang="en-US" altLang="zh-Hans" dirty="0"/>
              <a:t>:</a:t>
            </a:r>
            <a:r>
              <a:rPr lang="zh-Hans" altLang="en-US" dirty="0"/>
              <a:t> 给每行编号，除了空白行</a:t>
            </a:r>
            <a:endParaRPr lang="en-US" altLang="zh-Hans" dirty="0"/>
          </a:p>
          <a:p>
            <a:pPr lvl="1">
              <a:buNone/>
            </a:pPr>
            <a:endParaRPr lang="en-US" altLang="zh-Hans" dirty="0"/>
          </a:p>
          <a:p>
            <a:pPr lvl="1">
              <a:buNone/>
            </a:pPr>
            <a:r>
              <a:rPr lang="en-US" altLang="zh-Hans" dirty="0"/>
              <a:t>cat</a:t>
            </a:r>
            <a:r>
              <a:rPr lang="zh-Hans" altLang="en-US" dirty="0"/>
              <a:t> </a:t>
            </a:r>
            <a:r>
              <a:rPr lang="en-US" altLang="zh-Hans" dirty="0"/>
              <a:t>-n file1 /</a:t>
            </a:r>
            <a:r>
              <a:rPr lang="en-US" altLang="zh-Hans" dirty="0" err="1"/>
              <a:t>usr</a:t>
            </a:r>
            <a:r>
              <a:rPr lang="en-US" altLang="zh-Hans" dirty="0"/>
              <a:t>/local/file2</a:t>
            </a:r>
          </a:p>
        </p:txBody>
      </p:sp>
    </p:spTree>
    <p:extLst>
      <p:ext uri="{BB962C8B-B14F-4D97-AF65-F5344CB8AC3E}">
        <p14:creationId xmlns:p14="http://schemas.microsoft.com/office/powerpoint/2010/main" val="263831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checkerboard(across)">
                                      <p:cBhvr>
                                        <p:cTn id="7" dur="500"/>
                                        <p:tgtEl>
                                          <p:spTgt spid="24883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8835">
                                            <p:txEl>
                                              <p:pRg st="1" end="1"/>
                                            </p:txEl>
                                          </p:spTgt>
                                        </p:tgtEl>
                                        <p:attrNameLst>
                                          <p:attrName>style.visibility</p:attrName>
                                        </p:attrNameLst>
                                      </p:cBhvr>
                                      <p:to>
                                        <p:strVal val="visible"/>
                                      </p:to>
                                    </p:set>
                                    <p:animEffect transition="in" filter="checkerboard(across)">
                                      <p:cBhvr>
                                        <p:cTn id="10" dur="500"/>
                                        <p:tgtEl>
                                          <p:spTgt spid="24883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48835">
                                            <p:txEl>
                                              <p:pRg st="2" end="2"/>
                                            </p:txEl>
                                          </p:spTgt>
                                        </p:tgtEl>
                                        <p:attrNameLst>
                                          <p:attrName>style.visibility</p:attrName>
                                        </p:attrNameLst>
                                      </p:cBhvr>
                                      <p:to>
                                        <p:strVal val="visible"/>
                                      </p:to>
                                    </p:set>
                                    <p:animEffect transition="in" filter="checkerboard(across)">
                                      <p:cBhvr>
                                        <p:cTn id="13" dur="500"/>
                                        <p:tgtEl>
                                          <p:spTgt spid="24883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8835">
                                            <p:txEl>
                                              <p:pRg st="3" end="3"/>
                                            </p:txEl>
                                          </p:spTgt>
                                        </p:tgtEl>
                                        <p:attrNameLst>
                                          <p:attrName>style.visibility</p:attrName>
                                        </p:attrNameLst>
                                      </p:cBhvr>
                                      <p:to>
                                        <p:strVal val="visible"/>
                                      </p:to>
                                    </p:set>
                                    <p:animEffect transition="in" filter="checkerboard(across)">
                                      <p:cBhvr>
                                        <p:cTn id="16" dur="500"/>
                                        <p:tgtEl>
                                          <p:spTgt spid="24883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48835">
                                            <p:txEl>
                                              <p:pRg st="5" end="5"/>
                                            </p:txEl>
                                          </p:spTgt>
                                        </p:tgtEl>
                                        <p:attrNameLst>
                                          <p:attrName>style.visibility</p:attrName>
                                        </p:attrNameLst>
                                      </p:cBhvr>
                                      <p:to>
                                        <p:strVal val="visible"/>
                                      </p:to>
                                    </p:set>
                                    <p:animEffect transition="in" filter="checkerboard(across)">
                                      <p:cBhvr>
                                        <p:cTn id="21" dur="500"/>
                                        <p:tgtEl>
                                          <p:spTgt spid="2488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zh-CN" altLang="en-US" sz="4000"/>
              <a:t>目录和文件的基本操作 </a:t>
            </a:r>
          </a:p>
        </p:txBody>
      </p:sp>
      <p:sp>
        <p:nvSpPr>
          <p:cNvPr id="248835" name="Rectangle 3"/>
          <p:cNvSpPr>
            <a:spLocks noGrp="1" noChangeArrowheads="1"/>
          </p:cNvSpPr>
          <p:nvPr>
            <p:ph type="body" idx="1"/>
          </p:nvPr>
        </p:nvSpPr>
        <p:spPr>
          <a:xfrm>
            <a:off x="468313" y="1628775"/>
            <a:ext cx="8229600" cy="4896569"/>
          </a:xfrm>
        </p:spPr>
        <p:txBody>
          <a:bodyPr/>
          <a:lstStyle/>
          <a:p>
            <a:r>
              <a:rPr lang="zh-CN" altLang="en-US" b="1" dirty="0"/>
              <a:t>分屏显示命令</a:t>
            </a:r>
            <a:r>
              <a:rPr lang="en-US" altLang="zh-CN" b="1" dirty="0"/>
              <a:t>more</a:t>
            </a:r>
            <a:r>
              <a:rPr lang="zh-CN" altLang="en-US" b="1" dirty="0"/>
              <a:t>（下翻一页或一行）</a:t>
            </a:r>
            <a:endParaRPr lang="zh-CN" altLang="en-US" dirty="0"/>
          </a:p>
          <a:p>
            <a:pPr lvl="1">
              <a:buFont typeface="Wingdings" pitchFamily="2" charset="2"/>
              <a:buNone/>
            </a:pPr>
            <a:r>
              <a:rPr lang="en-US" altLang="zh-CN" dirty="0"/>
              <a:t>more [</a:t>
            </a:r>
            <a:r>
              <a:rPr lang="zh-CN" altLang="en-US" dirty="0"/>
              <a:t>选项</a:t>
            </a:r>
            <a:r>
              <a:rPr lang="en-US" altLang="zh-CN" dirty="0"/>
              <a:t>]  &lt;file&gt;…  [+num]</a:t>
            </a:r>
          </a:p>
          <a:p>
            <a:pPr lvl="1">
              <a:buFont typeface="Wingdings" pitchFamily="2" charset="2"/>
              <a:buNone/>
            </a:pPr>
            <a:r>
              <a:rPr lang="zh-CN" altLang="en-US" dirty="0"/>
              <a:t>一次加载</a:t>
            </a:r>
            <a:endParaRPr lang="en-US" altLang="zh-CN" dirty="0"/>
          </a:p>
          <a:p>
            <a:r>
              <a:rPr lang="zh-CN" altLang="en-US" b="1" dirty="0"/>
              <a:t>按页显示命令</a:t>
            </a:r>
            <a:r>
              <a:rPr lang="en-US" altLang="zh-CN" b="1" dirty="0"/>
              <a:t>less</a:t>
            </a:r>
            <a:r>
              <a:rPr lang="zh-CN" altLang="en-US" b="1" dirty="0"/>
              <a:t>（支持上翻）</a:t>
            </a:r>
            <a:endParaRPr lang="en-US" altLang="zh-CN" b="1" dirty="0"/>
          </a:p>
          <a:p>
            <a:pPr lvl="1">
              <a:buNone/>
            </a:pPr>
            <a:r>
              <a:rPr lang="en-US" altLang="zh-CN" dirty="0"/>
              <a:t>less [</a:t>
            </a:r>
            <a:r>
              <a:rPr lang="zh-CN" altLang="en-US" dirty="0"/>
              <a:t>选项</a:t>
            </a:r>
            <a:r>
              <a:rPr lang="en-US" altLang="zh-CN" dirty="0"/>
              <a:t>] &lt;filename&gt;</a:t>
            </a:r>
          </a:p>
          <a:p>
            <a:pPr lvl="1">
              <a:buNone/>
            </a:pPr>
            <a:r>
              <a:rPr lang="zh-CN" altLang="en-US" dirty="0"/>
              <a:t>按需加载</a:t>
            </a:r>
            <a:endParaRPr lang="en-US" altLang="zh-CN" dirty="0"/>
          </a:p>
          <a:p>
            <a:r>
              <a:rPr lang="zh-CN" altLang="en-US" dirty="0"/>
              <a:t>基本操作</a:t>
            </a:r>
            <a:endParaRPr lang="en-US" altLang="zh-CN" sz="3200" b="1" dirty="0">
              <a:cs typeface="+mn-cs"/>
            </a:endParaRPr>
          </a:p>
          <a:p>
            <a:pPr lvl="1">
              <a:buNone/>
            </a:pPr>
            <a:r>
              <a:rPr lang="en-US" altLang="zh-CN" dirty="0"/>
              <a:t>q</a:t>
            </a:r>
            <a:r>
              <a:rPr lang="zh-Hans" altLang="en-US" dirty="0"/>
              <a:t>：</a:t>
            </a:r>
            <a:r>
              <a:rPr lang="zh-CN" altLang="en-US" dirty="0"/>
              <a:t>退出   空格</a:t>
            </a:r>
            <a:r>
              <a:rPr lang="zh-Hans" altLang="en-US" dirty="0"/>
              <a:t>：</a:t>
            </a:r>
            <a:r>
              <a:rPr lang="zh-CN" altLang="en-US" dirty="0"/>
              <a:t>下一页   回车</a:t>
            </a:r>
            <a:r>
              <a:rPr lang="zh-Hans" altLang="en-US" dirty="0">
                <a:sym typeface="Wingdings"/>
              </a:rPr>
              <a:t>：</a:t>
            </a:r>
            <a:r>
              <a:rPr lang="en-US" altLang="zh-CN" dirty="0">
                <a:sym typeface="Wingdings"/>
              </a:rPr>
              <a:t> </a:t>
            </a:r>
            <a:r>
              <a:rPr lang="zh-CN" altLang="en-US" dirty="0">
                <a:sym typeface="Wingdings"/>
              </a:rPr>
              <a:t>下一行</a:t>
            </a:r>
            <a:endParaRPr lang="en-US" altLang="zh-CN" dirty="0">
              <a:sym typeface="Wingdings"/>
            </a:endParaRPr>
          </a:p>
          <a:p>
            <a:pPr lvl="1">
              <a:buNone/>
            </a:pPr>
            <a:r>
              <a:rPr lang="zh-CN" altLang="en-US" dirty="0">
                <a:sym typeface="Wingdings"/>
              </a:rPr>
              <a:t>上下移动键</a:t>
            </a:r>
            <a:r>
              <a:rPr lang="zh-Hans" altLang="en-US" dirty="0">
                <a:sym typeface="Wingdings"/>
              </a:rPr>
              <a:t>：</a:t>
            </a:r>
            <a:r>
              <a:rPr lang="zh-CN" altLang="en-US" dirty="0">
                <a:sym typeface="Wingdings"/>
              </a:rPr>
              <a:t>上下移动</a:t>
            </a:r>
            <a:endParaRPr lang="zh-CN" altLang="en-US" dirty="0"/>
          </a:p>
        </p:txBody>
      </p:sp>
    </p:spTree>
    <p:extLst>
      <p:ext uri="{BB962C8B-B14F-4D97-AF65-F5344CB8AC3E}">
        <p14:creationId xmlns:p14="http://schemas.microsoft.com/office/powerpoint/2010/main" val="36628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checkerboard(across)">
                                      <p:cBhvr>
                                        <p:cTn id="7" dur="500"/>
                                        <p:tgtEl>
                                          <p:spTgt spid="24883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8835">
                                            <p:txEl>
                                              <p:pRg st="1" end="1"/>
                                            </p:txEl>
                                          </p:spTgt>
                                        </p:tgtEl>
                                        <p:attrNameLst>
                                          <p:attrName>style.visibility</p:attrName>
                                        </p:attrNameLst>
                                      </p:cBhvr>
                                      <p:to>
                                        <p:strVal val="visible"/>
                                      </p:to>
                                    </p:set>
                                    <p:animEffect transition="in" filter="checkerboard(across)">
                                      <p:cBhvr>
                                        <p:cTn id="10" dur="500"/>
                                        <p:tgtEl>
                                          <p:spTgt spid="24883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48835">
                                            <p:txEl>
                                              <p:pRg st="2" end="2"/>
                                            </p:txEl>
                                          </p:spTgt>
                                        </p:tgtEl>
                                        <p:attrNameLst>
                                          <p:attrName>style.visibility</p:attrName>
                                        </p:attrNameLst>
                                      </p:cBhvr>
                                      <p:to>
                                        <p:strVal val="visible"/>
                                      </p:to>
                                    </p:set>
                                    <p:animEffect transition="in" filter="checkerboard(across)">
                                      <p:cBhvr>
                                        <p:cTn id="13" dur="500"/>
                                        <p:tgtEl>
                                          <p:spTgt spid="2488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48835">
                                            <p:txEl>
                                              <p:pRg st="3" end="3"/>
                                            </p:txEl>
                                          </p:spTgt>
                                        </p:tgtEl>
                                        <p:attrNameLst>
                                          <p:attrName>style.visibility</p:attrName>
                                        </p:attrNameLst>
                                      </p:cBhvr>
                                      <p:to>
                                        <p:strVal val="visible"/>
                                      </p:to>
                                    </p:set>
                                    <p:animEffect transition="in" filter="checkerboard(across)">
                                      <p:cBhvr>
                                        <p:cTn id="18" dur="500"/>
                                        <p:tgtEl>
                                          <p:spTgt spid="24883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48835">
                                            <p:txEl>
                                              <p:pRg st="4" end="4"/>
                                            </p:txEl>
                                          </p:spTgt>
                                        </p:tgtEl>
                                        <p:attrNameLst>
                                          <p:attrName>style.visibility</p:attrName>
                                        </p:attrNameLst>
                                      </p:cBhvr>
                                      <p:to>
                                        <p:strVal val="visible"/>
                                      </p:to>
                                    </p:set>
                                    <p:animEffect transition="in" filter="checkerboard(across)">
                                      <p:cBhvr>
                                        <p:cTn id="21" dur="500"/>
                                        <p:tgtEl>
                                          <p:spTgt spid="248835">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48835">
                                            <p:txEl>
                                              <p:pRg st="5" end="5"/>
                                            </p:txEl>
                                          </p:spTgt>
                                        </p:tgtEl>
                                        <p:attrNameLst>
                                          <p:attrName>style.visibility</p:attrName>
                                        </p:attrNameLst>
                                      </p:cBhvr>
                                      <p:to>
                                        <p:strVal val="visible"/>
                                      </p:to>
                                    </p:set>
                                    <p:animEffect transition="in" filter="checkerboard(across)">
                                      <p:cBhvr>
                                        <p:cTn id="24" dur="500"/>
                                        <p:tgtEl>
                                          <p:spTgt spid="24883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48835">
                                            <p:txEl>
                                              <p:pRg st="6" end="6"/>
                                            </p:txEl>
                                          </p:spTgt>
                                        </p:tgtEl>
                                        <p:attrNameLst>
                                          <p:attrName>style.visibility</p:attrName>
                                        </p:attrNameLst>
                                      </p:cBhvr>
                                      <p:to>
                                        <p:strVal val="visible"/>
                                      </p:to>
                                    </p:set>
                                    <p:animEffect transition="in" filter="checkerboard(across)">
                                      <p:cBhvr>
                                        <p:cTn id="29" dur="500"/>
                                        <p:tgtEl>
                                          <p:spTgt spid="248835">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48835">
                                            <p:txEl>
                                              <p:pRg st="7" end="7"/>
                                            </p:txEl>
                                          </p:spTgt>
                                        </p:tgtEl>
                                        <p:attrNameLst>
                                          <p:attrName>style.visibility</p:attrName>
                                        </p:attrNameLst>
                                      </p:cBhvr>
                                      <p:to>
                                        <p:strVal val="visible"/>
                                      </p:to>
                                    </p:set>
                                    <p:animEffect transition="in" filter="checkerboard(across)">
                                      <p:cBhvr>
                                        <p:cTn id="32" dur="500"/>
                                        <p:tgtEl>
                                          <p:spTgt spid="248835">
                                            <p:txEl>
                                              <p:pRg st="7" end="7"/>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48835">
                                            <p:txEl>
                                              <p:pRg st="8" end="8"/>
                                            </p:txEl>
                                          </p:spTgt>
                                        </p:tgtEl>
                                        <p:attrNameLst>
                                          <p:attrName>style.visibility</p:attrName>
                                        </p:attrNameLst>
                                      </p:cBhvr>
                                      <p:to>
                                        <p:strVal val="visible"/>
                                      </p:to>
                                    </p:set>
                                    <p:animEffect transition="in" filter="checkerboard(across)">
                                      <p:cBhvr>
                                        <p:cTn id="35" dur="500"/>
                                        <p:tgtEl>
                                          <p:spTgt spid="2488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zh-CN"/>
              <a:t>Linux</a:t>
            </a:r>
            <a:r>
              <a:rPr lang="zh-CN" altLang="en-US"/>
              <a:t>终端启动方式 </a:t>
            </a:r>
          </a:p>
        </p:txBody>
      </p:sp>
      <p:sp>
        <p:nvSpPr>
          <p:cNvPr id="276483" name="Rectangle 3"/>
          <p:cNvSpPr>
            <a:spLocks noGrp="1" noChangeArrowheads="1"/>
          </p:cNvSpPr>
          <p:nvPr>
            <p:ph type="body" idx="1"/>
          </p:nvPr>
        </p:nvSpPr>
        <p:spPr>
          <a:xfrm>
            <a:off x="457200" y="1981200"/>
            <a:ext cx="7859713" cy="1735138"/>
          </a:xfrm>
        </p:spPr>
        <p:txBody>
          <a:bodyPr/>
          <a:lstStyle/>
          <a:p>
            <a:r>
              <a:rPr lang="en-US" altLang="zh-CN" dirty="0"/>
              <a:t>Linux</a:t>
            </a:r>
            <a:r>
              <a:rPr lang="zh-CN" altLang="en-US" dirty="0"/>
              <a:t>终端其实就是用户与操作系统之间的一个接口，用户通过终端与操作系统进行交互</a:t>
            </a:r>
            <a:r>
              <a:rPr lang="en-US" altLang="zh-CN" dirty="0"/>
              <a:t>.</a:t>
            </a:r>
          </a:p>
          <a:p>
            <a:endParaRPr lang="en-US" altLang="zh-CN" dirty="0"/>
          </a:p>
        </p:txBody>
      </p:sp>
      <p:pic>
        <p:nvPicPr>
          <p:cNvPr id="276484" name="Picture 4" descr="0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3802063"/>
            <a:ext cx="5329237"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485" name="Text Box 5"/>
          <p:cNvSpPr txBox="1">
            <a:spLocks noChangeArrowheads="1"/>
          </p:cNvSpPr>
          <p:nvPr/>
        </p:nvSpPr>
        <p:spPr bwMode="auto">
          <a:xfrm>
            <a:off x="107504" y="3716338"/>
            <a:ext cx="345484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solidFill>
                  <a:srgbClr val="0000FF"/>
                </a:solidFill>
              </a:rPr>
              <a:t>Linux</a:t>
            </a:r>
            <a:r>
              <a:rPr lang="zh-CN" altLang="en-US" dirty="0">
                <a:solidFill>
                  <a:srgbClr val="0000FF"/>
                </a:solidFill>
              </a:rPr>
              <a:t>终端包括</a:t>
            </a:r>
            <a:r>
              <a:rPr lang="en-US" altLang="zh-CN" dirty="0">
                <a:solidFill>
                  <a:srgbClr val="0000FF"/>
                </a:solidFill>
              </a:rPr>
              <a:t>Shell</a:t>
            </a:r>
            <a:r>
              <a:rPr lang="zh-CN" altLang="en-US" dirty="0">
                <a:solidFill>
                  <a:srgbClr val="0000FF"/>
                </a:solidFill>
              </a:rPr>
              <a:t>字符界面终端、图形界面终端及其他用户界面的终端</a:t>
            </a:r>
            <a:r>
              <a:rPr lang="en-US" altLang="zh-CN" dirty="0">
                <a:solidFill>
                  <a:srgbClr val="0000FF"/>
                </a:solidFill>
              </a:rPr>
              <a:t>;</a:t>
            </a:r>
          </a:p>
          <a:p>
            <a:pPr>
              <a:spcBef>
                <a:spcPct val="50000"/>
              </a:spcBef>
            </a:pPr>
            <a:r>
              <a:rPr lang="zh-CN" altLang="en-US" dirty="0">
                <a:solidFill>
                  <a:srgbClr val="0000FF"/>
                </a:solidFill>
                <a:ea typeface="宋体" pitchFamily="2" charset="-122"/>
              </a:rPr>
              <a:t>默认地启动了</a:t>
            </a:r>
            <a:r>
              <a:rPr lang="en-US" altLang="zh-CN" dirty="0">
                <a:solidFill>
                  <a:srgbClr val="0000FF"/>
                </a:solidFill>
                <a:ea typeface="宋体" pitchFamily="2" charset="-122"/>
              </a:rPr>
              <a:t>6</a:t>
            </a:r>
            <a:r>
              <a:rPr lang="zh-CN" altLang="en-US" dirty="0">
                <a:solidFill>
                  <a:srgbClr val="0000FF"/>
                </a:solidFill>
                <a:ea typeface="宋体" pitchFamily="2" charset="-122"/>
              </a:rPr>
              <a:t>个字符界面的虚拟终端，如果采用</a:t>
            </a:r>
            <a:r>
              <a:rPr lang="en-US" altLang="zh-CN" dirty="0">
                <a:solidFill>
                  <a:srgbClr val="0000FF"/>
                </a:solidFill>
                <a:ea typeface="宋体" pitchFamily="2" charset="-122"/>
              </a:rPr>
              <a:t>X Window</a:t>
            </a:r>
            <a:r>
              <a:rPr lang="zh-CN" altLang="en-US" dirty="0">
                <a:solidFill>
                  <a:srgbClr val="0000FF"/>
                </a:solidFill>
                <a:ea typeface="宋体" pitchFamily="2" charset="-122"/>
              </a:rPr>
              <a:t>图形界面启动，那么</a:t>
            </a:r>
            <a:r>
              <a:rPr lang="en-US" altLang="zh-CN" dirty="0">
                <a:solidFill>
                  <a:srgbClr val="0000FF"/>
                </a:solidFill>
                <a:ea typeface="宋体" pitchFamily="2" charset="-122"/>
              </a:rPr>
              <a:t>X Window</a:t>
            </a:r>
            <a:r>
              <a:rPr lang="zh-CN" altLang="en-US" dirty="0">
                <a:solidFill>
                  <a:srgbClr val="0000FF"/>
                </a:solidFill>
                <a:ea typeface="宋体" pitchFamily="2" charset="-122"/>
              </a:rPr>
              <a:t>处于第</a:t>
            </a:r>
            <a:r>
              <a:rPr lang="en-US" altLang="zh-CN" dirty="0">
                <a:solidFill>
                  <a:srgbClr val="0000FF"/>
                </a:solidFill>
                <a:ea typeface="宋体" pitchFamily="2" charset="-122"/>
              </a:rPr>
              <a:t>7</a:t>
            </a:r>
            <a:r>
              <a:rPr lang="zh-CN" altLang="en-US" dirty="0">
                <a:solidFill>
                  <a:srgbClr val="0000FF"/>
                </a:solidFill>
                <a:ea typeface="宋体" pitchFamily="2" charset="-122"/>
              </a:rPr>
              <a:t>个虚拟终端上</a:t>
            </a:r>
            <a:r>
              <a:rPr lang="en-US" altLang="zh-CN" dirty="0">
                <a:solidFill>
                  <a:srgbClr val="0000FF"/>
                </a:solidFill>
              </a:rPr>
              <a:t>;</a:t>
            </a:r>
          </a:p>
          <a:p>
            <a:pPr>
              <a:spcBef>
                <a:spcPct val="50000"/>
              </a:spcBef>
            </a:pPr>
            <a:r>
              <a:rPr lang="en-US" altLang="zh-CN" dirty="0" err="1">
                <a:solidFill>
                  <a:srgbClr val="FF3300"/>
                </a:solidFill>
              </a:rPr>
              <a:t>Alt+Fn</a:t>
            </a:r>
            <a:r>
              <a:rPr lang="zh-CN" altLang="en-US" dirty="0">
                <a:solidFill>
                  <a:srgbClr val="FF3300"/>
                </a:solidFill>
              </a:rPr>
              <a:t>（</a:t>
            </a:r>
            <a:r>
              <a:rPr lang="en-US" altLang="zh-CN" i="1" dirty="0">
                <a:solidFill>
                  <a:srgbClr val="FF3300"/>
                </a:solidFill>
              </a:rPr>
              <a:t>n</a:t>
            </a:r>
            <a:r>
              <a:rPr lang="en-US" altLang="zh-CN" dirty="0">
                <a:solidFill>
                  <a:srgbClr val="FF3300"/>
                </a:solidFill>
              </a:rPr>
              <a:t>=1</a:t>
            </a:r>
            <a:r>
              <a:rPr lang="zh-CN" altLang="en-US" dirty="0">
                <a:solidFill>
                  <a:srgbClr val="FF3300"/>
                </a:solidFill>
              </a:rPr>
              <a:t>～</a:t>
            </a:r>
            <a:r>
              <a:rPr lang="en-US" altLang="zh-CN" dirty="0">
                <a:solidFill>
                  <a:srgbClr val="FF3300"/>
                </a:solidFill>
              </a:rPr>
              <a:t>6</a:t>
            </a:r>
            <a:r>
              <a:rPr lang="zh-CN" altLang="en-US" dirty="0">
                <a:solidFill>
                  <a:srgbClr val="FF3300"/>
                </a:solidFill>
              </a:rPr>
              <a:t>） 或</a:t>
            </a:r>
            <a:r>
              <a:rPr lang="en-US" altLang="zh-CN" dirty="0" err="1">
                <a:solidFill>
                  <a:srgbClr val="FF3300"/>
                </a:solidFill>
              </a:rPr>
              <a:t>Alt+Ctrl+Fn</a:t>
            </a:r>
            <a:r>
              <a:rPr lang="zh-CN" altLang="en-US" dirty="0">
                <a:solidFill>
                  <a:srgbClr val="FF3300"/>
                </a:solidFill>
              </a:rPr>
              <a:t>（</a:t>
            </a:r>
            <a:r>
              <a:rPr lang="en-US" altLang="zh-CN" i="1" dirty="0">
                <a:solidFill>
                  <a:srgbClr val="FF3300"/>
                </a:solidFill>
              </a:rPr>
              <a:t>n</a:t>
            </a:r>
            <a:r>
              <a:rPr lang="en-US" altLang="zh-CN" dirty="0">
                <a:solidFill>
                  <a:srgbClr val="FF3300"/>
                </a:solidFill>
              </a:rPr>
              <a:t>=1</a:t>
            </a:r>
            <a:r>
              <a:rPr lang="zh-CN" altLang="en-US" dirty="0">
                <a:solidFill>
                  <a:srgbClr val="FF3300"/>
                </a:solidFill>
              </a:rPr>
              <a:t>～</a:t>
            </a:r>
            <a:r>
              <a:rPr lang="en-US" altLang="zh-CN" dirty="0">
                <a:solidFill>
                  <a:srgbClr val="FF3300"/>
                </a:solidFill>
              </a:rPr>
              <a:t>6</a:t>
            </a:r>
            <a:r>
              <a:rPr lang="zh-CN" altLang="en-US" dirty="0">
                <a:solidFill>
                  <a:srgbClr val="FF3300"/>
                </a:solidFill>
              </a:rPr>
              <a:t>）</a:t>
            </a:r>
            <a:r>
              <a:rPr lang="zh-CN" altLang="en-US" dirty="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checkerboard(across)">
                                      <p:cBhvr>
                                        <p:cTn id="7" dur="500"/>
                                        <p:tgtEl>
                                          <p:spTgt spid="27648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483">
                                            <p:txEl>
                                              <p:pRg st="0" end="0"/>
                                            </p:txEl>
                                          </p:spTgt>
                                        </p:tgtEl>
                                        <p:attrNameLst>
                                          <p:attrName>style.visibility</p:attrName>
                                        </p:attrNameLst>
                                      </p:cBhvr>
                                      <p:to>
                                        <p:strVal val="visible"/>
                                      </p:to>
                                    </p:set>
                                    <p:animEffect transition="in" filter="checkerboard(across)">
                                      <p:cBhvr>
                                        <p:cTn id="12" dur="500"/>
                                        <p:tgtEl>
                                          <p:spTgt spid="2764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6485"/>
                                        </p:tgtEl>
                                        <p:attrNameLst>
                                          <p:attrName>style.visibility</p:attrName>
                                        </p:attrNameLst>
                                      </p:cBhvr>
                                      <p:to>
                                        <p:strVal val="visible"/>
                                      </p:to>
                                    </p:set>
                                    <p:animEffect transition="in" filter="checkerboard(across)">
                                      <p:cBhvr>
                                        <p:cTn id="17" dur="500"/>
                                        <p:tgtEl>
                                          <p:spTgt spid="276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zh-CN" altLang="en-US" sz="4000"/>
              <a:t>目录和文件的基本操作 </a:t>
            </a:r>
          </a:p>
        </p:txBody>
      </p:sp>
      <p:sp>
        <p:nvSpPr>
          <p:cNvPr id="277507" name="Rectangle 3"/>
          <p:cNvSpPr>
            <a:spLocks noGrp="1" noChangeArrowheads="1"/>
          </p:cNvSpPr>
          <p:nvPr>
            <p:ph type="body" idx="1"/>
          </p:nvPr>
        </p:nvSpPr>
        <p:spPr>
          <a:xfrm>
            <a:off x="468313" y="1628775"/>
            <a:ext cx="8229600" cy="5112593"/>
          </a:xfrm>
        </p:spPr>
        <p:txBody>
          <a:bodyPr/>
          <a:lstStyle/>
          <a:p>
            <a:r>
              <a:rPr lang="en-US" altLang="zh-CN" dirty="0"/>
              <a:t>head</a:t>
            </a:r>
            <a:r>
              <a:rPr lang="zh-CN" altLang="en-US" dirty="0"/>
              <a:t>命令 </a:t>
            </a:r>
            <a:r>
              <a:rPr lang="en-US" altLang="zh-CN" dirty="0"/>
              <a:t> </a:t>
            </a:r>
            <a:r>
              <a:rPr lang="zh-CN" altLang="en-US" dirty="0"/>
              <a:t>前</a:t>
            </a:r>
            <a:r>
              <a:rPr lang="en-US" altLang="zh-CN" dirty="0"/>
              <a:t>10</a:t>
            </a:r>
            <a:r>
              <a:rPr lang="zh-CN" altLang="en-US" dirty="0"/>
              <a:t>条</a:t>
            </a:r>
          </a:p>
          <a:p>
            <a:pPr lvl="1"/>
            <a:r>
              <a:rPr lang="en-US" altLang="zh-CN" dirty="0"/>
              <a:t>[-n]</a:t>
            </a:r>
          </a:p>
          <a:p>
            <a:pPr lvl="1"/>
            <a:r>
              <a:rPr lang="en-US" altLang="zh-CN" dirty="0"/>
              <a:t>head -n 4 </a:t>
            </a:r>
            <a:r>
              <a:rPr lang="en-US" altLang="zh-CN" dirty="0">
                <a:ea typeface="宋体" pitchFamily="2" charset="-122"/>
              </a:rPr>
              <a:t>/</a:t>
            </a:r>
            <a:r>
              <a:rPr lang="en-US" altLang="zh-CN" dirty="0" err="1">
                <a:ea typeface="宋体" pitchFamily="2" charset="-122"/>
              </a:rPr>
              <a:t>etc</a:t>
            </a:r>
            <a:r>
              <a:rPr lang="en-US" altLang="zh-CN" dirty="0">
                <a:ea typeface="宋体" pitchFamily="2" charset="-122"/>
              </a:rPr>
              <a:t>/</a:t>
            </a:r>
            <a:r>
              <a:rPr lang="en-US" altLang="zh-CN" dirty="0" err="1">
                <a:ea typeface="宋体" pitchFamily="2" charset="-122"/>
              </a:rPr>
              <a:t>xinetd.d</a:t>
            </a:r>
            <a:r>
              <a:rPr lang="en-US" altLang="zh-CN" dirty="0">
                <a:ea typeface="宋体" pitchFamily="2" charset="-122"/>
              </a:rPr>
              <a:t>/krb5-telnet</a:t>
            </a:r>
          </a:p>
          <a:p>
            <a:pPr lvl="1"/>
            <a:r>
              <a:rPr lang="en-US" altLang="zh-CN" dirty="0"/>
              <a:t>head  -4 </a:t>
            </a:r>
            <a:r>
              <a:rPr lang="en-US" altLang="zh-CN" dirty="0">
                <a:ea typeface="宋体" pitchFamily="2" charset="-122"/>
              </a:rPr>
              <a:t>/</a:t>
            </a:r>
            <a:r>
              <a:rPr lang="en-US" altLang="zh-CN" dirty="0" err="1">
                <a:ea typeface="宋体" pitchFamily="2" charset="-122"/>
              </a:rPr>
              <a:t>etc</a:t>
            </a:r>
            <a:r>
              <a:rPr lang="en-US" altLang="zh-CN" dirty="0">
                <a:ea typeface="宋体" pitchFamily="2" charset="-122"/>
              </a:rPr>
              <a:t>/</a:t>
            </a:r>
            <a:r>
              <a:rPr lang="en-US" altLang="zh-CN" dirty="0" err="1">
                <a:ea typeface="宋体" pitchFamily="2" charset="-122"/>
              </a:rPr>
              <a:t>xinetd.d</a:t>
            </a:r>
            <a:r>
              <a:rPr lang="en-US" altLang="zh-CN" dirty="0">
                <a:ea typeface="宋体" pitchFamily="2" charset="-122"/>
              </a:rPr>
              <a:t>/krb5-telnet</a:t>
            </a:r>
          </a:p>
          <a:p>
            <a:r>
              <a:rPr lang="en-US" altLang="zh-CN" dirty="0"/>
              <a:t>tail</a:t>
            </a:r>
            <a:r>
              <a:rPr lang="zh-CN" altLang="en-US" dirty="0"/>
              <a:t>命令 后</a:t>
            </a:r>
            <a:r>
              <a:rPr lang="en-US" altLang="zh-CN" dirty="0"/>
              <a:t>10</a:t>
            </a:r>
            <a:r>
              <a:rPr lang="zh-CN" altLang="en-US" dirty="0"/>
              <a:t>条</a:t>
            </a:r>
          </a:p>
          <a:p>
            <a:pPr lvl="1"/>
            <a:r>
              <a:rPr lang="en-US" altLang="zh-CN" dirty="0"/>
              <a:t>[-n] [-c] [-f]</a:t>
            </a:r>
          </a:p>
          <a:p>
            <a:pPr lvl="1"/>
            <a:r>
              <a:rPr lang="en-US" altLang="zh-CN" dirty="0"/>
              <a:t>tail -20 </a:t>
            </a:r>
            <a:r>
              <a:rPr lang="en-US" altLang="zh-CN" dirty="0">
                <a:ea typeface="宋体" pitchFamily="2" charset="-122"/>
              </a:rPr>
              <a:t>/</a:t>
            </a:r>
            <a:r>
              <a:rPr lang="en-US" altLang="zh-CN" dirty="0" err="1">
                <a:ea typeface="宋体" pitchFamily="2" charset="-122"/>
              </a:rPr>
              <a:t>etc</a:t>
            </a:r>
            <a:r>
              <a:rPr lang="en-US" altLang="zh-CN" dirty="0">
                <a:ea typeface="宋体" pitchFamily="2" charset="-122"/>
              </a:rPr>
              <a:t>/</a:t>
            </a:r>
            <a:r>
              <a:rPr lang="en-US" altLang="zh-CN" dirty="0" err="1">
                <a:ea typeface="宋体" pitchFamily="2" charset="-122"/>
              </a:rPr>
              <a:t>xinetd.d</a:t>
            </a:r>
            <a:r>
              <a:rPr lang="en-US" altLang="zh-CN" dirty="0">
                <a:ea typeface="宋体" pitchFamily="2" charset="-122"/>
              </a:rPr>
              <a:t>/krb5-telnet</a:t>
            </a:r>
            <a:endParaRPr lang="en-US" altLang="zh-CN" dirty="0"/>
          </a:p>
          <a:p>
            <a:pPr lvl="1"/>
            <a:r>
              <a:rPr lang="en-US" altLang="zh-CN" dirty="0"/>
              <a:t>tail -c 100 </a:t>
            </a:r>
            <a:r>
              <a:rPr lang="fr-FR" altLang="zh-CN" dirty="0">
                <a:ea typeface="宋体" pitchFamily="2" charset="-122"/>
              </a:rPr>
              <a:t>/</a:t>
            </a:r>
            <a:r>
              <a:rPr lang="fr-FR" altLang="zh-CN" dirty="0" err="1">
                <a:ea typeface="宋体" pitchFamily="2" charset="-122"/>
              </a:rPr>
              <a:t>etc</a:t>
            </a:r>
            <a:r>
              <a:rPr lang="fr-FR" altLang="zh-CN" dirty="0">
                <a:ea typeface="宋体" pitchFamily="2" charset="-122"/>
              </a:rPr>
              <a:t>/</a:t>
            </a:r>
            <a:r>
              <a:rPr lang="fr-FR" altLang="zh-CN" dirty="0" err="1">
                <a:ea typeface="宋体" pitchFamily="2" charset="-122"/>
              </a:rPr>
              <a:t>xinetd.d</a:t>
            </a:r>
            <a:r>
              <a:rPr lang="fr-FR" altLang="zh-CN" dirty="0">
                <a:ea typeface="宋体" pitchFamily="2" charset="-122"/>
              </a:rPr>
              <a:t>/krb5-telnet</a:t>
            </a:r>
          </a:p>
          <a:p>
            <a:pPr lvl="1"/>
            <a:r>
              <a:rPr lang="fr-FR" altLang="zh-CN" dirty="0" err="1">
                <a:ea typeface="宋体" pitchFamily="2" charset="-122"/>
              </a:rPr>
              <a:t>tail</a:t>
            </a:r>
            <a:r>
              <a:rPr lang="fr-FR" altLang="zh-CN" dirty="0">
                <a:ea typeface="宋体" pitchFamily="2" charset="-122"/>
              </a:rPr>
              <a:t> -f </a:t>
            </a:r>
            <a:r>
              <a:rPr lang="fr-FR" altLang="zh-CN" dirty="0" err="1">
                <a:ea typeface="宋体" pitchFamily="2" charset="-122"/>
              </a:rPr>
              <a:t>output.txt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checkerboard(across)">
                                      <p:cBhvr>
                                        <p:cTn id="7" dur="500"/>
                                        <p:tgtEl>
                                          <p:spTgt spid="27750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7507">
                                            <p:txEl>
                                              <p:pRg st="1" end="1"/>
                                            </p:txEl>
                                          </p:spTgt>
                                        </p:tgtEl>
                                        <p:attrNameLst>
                                          <p:attrName>style.visibility</p:attrName>
                                        </p:attrNameLst>
                                      </p:cBhvr>
                                      <p:to>
                                        <p:strVal val="visible"/>
                                      </p:to>
                                    </p:set>
                                    <p:animEffect transition="in" filter="checkerboard(across)">
                                      <p:cBhvr>
                                        <p:cTn id="10" dur="500"/>
                                        <p:tgtEl>
                                          <p:spTgt spid="2775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77507">
                                            <p:txEl>
                                              <p:pRg st="2" end="2"/>
                                            </p:txEl>
                                          </p:spTgt>
                                        </p:tgtEl>
                                        <p:attrNameLst>
                                          <p:attrName>style.visibility</p:attrName>
                                        </p:attrNameLst>
                                      </p:cBhvr>
                                      <p:to>
                                        <p:strVal val="visible"/>
                                      </p:to>
                                    </p:set>
                                    <p:animEffect transition="in" filter="checkerboard(across)">
                                      <p:cBhvr>
                                        <p:cTn id="15" dur="500"/>
                                        <p:tgtEl>
                                          <p:spTgt spid="2775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77507">
                                            <p:txEl>
                                              <p:pRg st="3" end="3"/>
                                            </p:txEl>
                                          </p:spTgt>
                                        </p:tgtEl>
                                        <p:attrNameLst>
                                          <p:attrName>style.visibility</p:attrName>
                                        </p:attrNameLst>
                                      </p:cBhvr>
                                      <p:to>
                                        <p:strVal val="visible"/>
                                      </p:to>
                                    </p:set>
                                    <p:animEffect transition="in" filter="checkerboard(across)">
                                      <p:cBhvr>
                                        <p:cTn id="20" dur="500"/>
                                        <p:tgtEl>
                                          <p:spTgt spid="2775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77507">
                                            <p:txEl>
                                              <p:pRg st="4" end="4"/>
                                            </p:txEl>
                                          </p:spTgt>
                                        </p:tgtEl>
                                        <p:attrNameLst>
                                          <p:attrName>style.visibility</p:attrName>
                                        </p:attrNameLst>
                                      </p:cBhvr>
                                      <p:to>
                                        <p:strVal val="visible"/>
                                      </p:to>
                                    </p:set>
                                    <p:animEffect transition="in" filter="checkerboard(across)">
                                      <p:cBhvr>
                                        <p:cTn id="25" dur="500"/>
                                        <p:tgtEl>
                                          <p:spTgt spid="277507">
                                            <p:txEl>
                                              <p:pRg st="4" end="4"/>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77507">
                                            <p:txEl>
                                              <p:pRg st="5" end="5"/>
                                            </p:txEl>
                                          </p:spTgt>
                                        </p:tgtEl>
                                        <p:attrNameLst>
                                          <p:attrName>style.visibility</p:attrName>
                                        </p:attrNameLst>
                                      </p:cBhvr>
                                      <p:to>
                                        <p:strVal val="visible"/>
                                      </p:to>
                                    </p:set>
                                    <p:animEffect transition="in" filter="checkerboard(across)">
                                      <p:cBhvr>
                                        <p:cTn id="28" dur="500"/>
                                        <p:tgtEl>
                                          <p:spTgt spid="27750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77507">
                                            <p:txEl>
                                              <p:pRg st="6" end="6"/>
                                            </p:txEl>
                                          </p:spTgt>
                                        </p:tgtEl>
                                        <p:attrNameLst>
                                          <p:attrName>style.visibility</p:attrName>
                                        </p:attrNameLst>
                                      </p:cBhvr>
                                      <p:to>
                                        <p:strVal val="visible"/>
                                      </p:to>
                                    </p:set>
                                    <p:animEffect transition="in" filter="checkerboard(across)">
                                      <p:cBhvr>
                                        <p:cTn id="33" dur="500"/>
                                        <p:tgtEl>
                                          <p:spTgt spid="27750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77507">
                                            <p:txEl>
                                              <p:pRg st="7" end="7"/>
                                            </p:txEl>
                                          </p:spTgt>
                                        </p:tgtEl>
                                        <p:attrNameLst>
                                          <p:attrName>style.visibility</p:attrName>
                                        </p:attrNameLst>
                                      </p:cBhvr>
                                      <p:to>
                                        <p:strVal val="visible"/>
                                      </p:to>
                                    </p:set>
                                    <p:animEffect transition="in" filter="checkerboard(across)">
                                      <p:cBhvr>
                                        <p:cTn id="38" dur="500"/>
                                        <p:tgtEl>
                                          <p:spTgt spid="277507">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77507">
                                            <p:txEl>
                                              <p:pRg st="8" end="8"/>
                                            </p:txEl>
                                          </p:spTgt>
                                        </p:tgtEl>
                                        <p:attrNameLst>
                                          <p:attrName>style.visibility</p:attrName>
                                        </p:attrNameLst>
                                      </p:cBhvr>
                                      <p:to>
                                        <p:strVal val="visible"/>
                                      </p:to>
                                    </p:set>
                                    <p:animEffect transition="in" filter="checkerboard(across)">
                                      <p:cBhvr>
                                        <p:cTn id="43" dur="500"/>
                                        <p:tgtEl>
                                          <p:spTgt spid="277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zh-CN" altLang="en-US" sz="4000"/>
              <a:t>创建和删除目录命令 </a:t>
            </a:r>
          </a:p>
        </p:txBody>
      </p:sp>
      <p:sp>
        <p:nvSpPr>
          <p:cNvPr id="278531" name="Rectangle 3"/>
          <p:cNvSpPr>
            <a:spLocks noGrp="1" noChangeArrowheads="1"/>
          </p:cNvSpPr>
          <p:nvPr>
            <p:ph type="body" idx="1"/>
          </p:nvPr>
        </p:nvSpPr>
        <p:spPr/>
        <p:txBody>
          <a:bodyPr/>
          <a:lstStyle/>
          <a:p>
            <a:r>
              <a:rPr lang="zh-CN" altLang="en-US" b="1" dirty="0"/>
              <a:t>创建目录命令</a:t>
            </a:r>
            <a:r>
              <a:rPr lang="en-US" altLang="zh-CN" b="1" dirty="0" err="1"/>
              <a:t>mkdir</a:t>
            </a:r>
            <a:endParaRPr lang="en-US" altLang="zh-CN" dirty="0"/>
          </a:p>
          <a:p>
            <a:pPr lvl="1">
              <a:buFont typeface="Wingdings" pitchFamily="2" charset="2"/>
              <a:buNone/>
            </a:pPr>
            <a:r>
              <a:rPr lang="en-US" altLang="zh-CN" dirty="0" err="1"/>
              <a:t>mkdir</a:t>
            </a:r>
            <a:r>
              <a:rPr lang="en-US" altLang="zh-CN" dirty="0"/>
              <a:t> [-p] &lt;</a:t>
            </a:r>
            <a:r>
              <a:rPr lang="en-US" altLang="zh-CN" dirty="0" err="1"/>
              <a:t>dirName</a:t>
            </a:r>
            <a:r>
              <a:rPr lang="en-US" altLang="zh-CN" dirty="0"/>
              <a:t>&gt;…</a:t>
            </a:r>
          </a:p>
          <a:p>
            <a:pPr lvl="1">
              <a:buFont typeface="Wingdings" pitchFamily="2" charset="2"/>
              <a:buNone/>
            </a:pPr>
            <a:endParaRPr lang="en-US" altLang="zh-CN" dirty="0"/>
          </a:p>
          <a:p>
            <a:r>
              <a:rPr lang="zh-CN" altLang="en-US" b="1" dirty="0"/>
              <a:t>删除空目录命令</a:t>
            </a:r>
            <a:r>
              <a:rPr lang="en-US" altLang="zh-CN" b="1" dirty="0" err="1"/>
              <a:t>rmdir</a:t>
            </a:r>
            <a:endParaRPr lang="en-US" altLang="zh-CN" dirty="0"/>
          </a:p>
          <a:p>
            <a:pPr lvl="1">
              <a:buFont typeface="Wingdings" pitchFamily="2" charset="2"/>
              <a:buNone/>
            </a:pPr>
            <a:r>
              <a:rPr lang="en-US" altLang="zh-CN" dirty="0" err="1"/>
              <a:t>rmdir</a:t>
            </a:r>
            <a:r>
              <a:rPr lang="en-US" altLang="zh-CN" dirty="0"/>
              <a:t> [-p] &lt;</a:t>
            </a:r>
            <a:r>
              <a:rPr lang="en-US" altLang="zh-CN" dirty="0" err="1"/>
              <a:t>dirName</a:t>
            </a:r>
            <a:r>
              <a:rPr lang="en-US" altLang="zh-CN" dirty="0"/>
              <a:t>&gt;</a:t>
            </a:r>
          </a:p>
          <a:p>
            <a:pPr lvl="1">
              <a:buFont typeface="Wingdings" pitchFamily="2" charset="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checkerboard(across)">
                                      <p:cBhvr>
                                        <p:cTn id="7" dur="500"/>
                                        <p:tgtEl>
                                          <p:spTgt spid="27853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8531">
                                            <p:txEl>
                                              <p:pRg st="1" end="1"/>
                                            </p:txEl>
                                          </p:spTgt>
                                        </p:tgtEl>
                                        <p:attrNameLst>
                                          <p:attrName>style.visibility</p:attrName>
                                        </p:attrNameLst>
                                      </p:cBhvr>
                                      <p:to>
                                        <p:strVal val="visible"/>
                                      </p:to>
                                    </p:set>
                                    <p:animEffect transition="in" filter="checkerboard(across)">
                                      <p:cBhvr>
                                        <p:cTn id="10" dur="500"/>
                                        <p:tgtEl>
                                          <p:spTgt spid="278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78531">
                                            <p:txEl>
                                              <p:pRg st="3" end="3"/>
                                            </p:txEl>
                                          </p:spTgt>
                                        </p:tgtEl>
                                        <p:attrNameLst>
                                          <p:attrName>style.visibility</p:attrName>
                                        </p:attrNameLst>
                                      </p:cBhvr>
                                      <p:to>
                                        <p:strVal val="visible"/>
                                      </p:to>
                                    </p:set>
                                    <p:animEffect transition="in" filter="checkerboard(across)">
                                      <p:cBhvr>
                                        <p:cTn id="15" dur="500"/>
                                        <p:tgtEl>
                                          <p:spTgt spid="278531">
                                            <p:txEl>
                                              <p:pRg st="3" end="3"/>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78531">
                                            <p:txEl>
                                              <p:pRg st="4" end="4"/>
                                            </p:txEl>
                                          </p:spTgt>
                                        </p:tgtEl>
                                        <p:attrNameLst>
                                          <p:attrName>style.visibility</p:attrName>
                                        </p:attrNameLst>
                                      </p:cBhvr>
                                      <p:to>
                                        <p:strVal val="visible"/>
                                      </p:to>
                                    </p:set>
                                    <p:animEffect transition="in" filter="checkerboard(across)">
                                      <p:cBhvr>
                                        <p:cTn id="18" dur="500"/>
                                        <p:tgtEl>
                                          <p:spTgt spid="278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zh-CN" altLang="en-US">
                <a:ea typeface="宋体" pitchFamily="2" charset="-122"/>
              </a:rPr>
              <a:t>创建和删除文件命令</a:t>
            </a:r>
            <a:r>
              <a:rPr lang="zh-CN" altLang="en-US"/>
              <a:t> </a:t>
            </a:r>
          </a:p>
        </p:txBody>
      </p:sp>
      <p:sp>
        <p:nvSpPr>
          <p:cNvPr id="279555" name="Rectangle 3"/>
          <p:cNvSpPr>
            <a:spLocks noGrp="1" noChangeArrowheads="1"/>
          </p:cNvSpPr>
          <p:nvPr>
            <p:ph type="body" idx="1"/>
          </p:nvPr>
        </p:nvSpPr>
        <p:spPr/>
        <p:txBody>
          <a:bodyPr/>
          <a:lstStyle/>
          <a:p>
            <a:r>
              <a:rPr lang="en-US" altLang="zh-CN" dirty="0"/>
              <a:t>touch</a:t>
            </a:r>
            <a:r>
              <a:rPr lang="zh-CN" altLang="en-US" dirty="0"/>
              <a:t>命令 </a:t>
            </a:r>
          </a:p>
          <a:p>
            <a:pPr lvl="1"/>
            <a:r>
              <a:rPr lang="zh-CN" altLang="en-US" dirty="0">
                <a:ea typeface="宋体" pitchFamily="2" charset="-122"/>
              </a:rPr>
              <a:t>用于改变文件的时间记录和创建一个空文件</a:t>
            </a:r>
            <a:endParaRPr lang="en-US" altLang="zh-CN" dirty="0">
              <a:ea typeface="宋体" pitchFamily="2" charset="-122"/>
            </a:endParaRPr>
          </a:p>
          <a:p>
            <a:pPr lvl="1"/>
            <a:r>
              <a:rPr lang="en-US" altLang="zh-CN" dirty="0"/>
              <a:t>touch /path/to/file</a:t>
            </a:r>
            <a:r>
              <a:rPr lang="zh-CN" altLang="en-US" dirty="0"/>
              <a:t> </a:t>
            </a:r>
            <a:endParaRPr lang="en-US" altLang="zh-CN" dirty="0"/>
          </a:p>
          <a:p>
            <a:pPr lvl="1"/>
            <a:r>
              <a:rPr lang="en-US" altLang="zh-CN" dirty="0"/>
              <a:t>touch </a:t>
            </a:r>
            <a:r>
              <a:rPr lang="mr-IN" altLang="zh-CN" dirty="0"/>
              <a:t>–</a:t>
            </a:r>
            <a:r>
              <a:rPr lang="en-US" altLang="zh-CN" dirty="0"/>
              <a:t>r /source/file/path /</a:t>
            </a:r>
            <a:r>
              <a:rPr lang="en-US" altLang="zh-CN" dirty="0" err="1"/>
              <a:t>dest</a:t>
            </a:r>
            <a:r>
              <a:rPr lang="en-US" altLang="zh-CN" dirty="0"/>
              <a:t>/file/path</a:t>
            </a:r>
            <a:endParaRPr lang="zh-CN" altLang="en-US" dirty="0"/>
          </a:p>
          <a:p>
            <a:r>
              <a:rPr lang="fr-FR" altLang="zh-CN" dirty="0" err="1"/>
              <a:t>rm</a:t>
            </a:r>
            <a:r>
              <a:rPr lang="zh-CN" altLang="en-US" dirty="0"/>
              <a:t>命令 </a:t>
            </a:r>
          </a:p>
          <a:p>
            <a:pPr lvl="1"/>
            <a:r>
              <a:rPr lang="zh-CN" altLang="en-US" dirty="0">
                <a:ea typeface="宋体" pitchFamily="2" charset="-122"/>
              </a:rPr>
              <a:t>用于删除文件或目录</a:t>
            </a:r>
            <a:r>
              <a:rPr lang="zh-CN" altLang="en-US" dirty="0"/>
              <a:t> </a:t>
            </a:r>
          </a:p>
          <a:p>
            <a:pPr lvl="1"/>
            <a:r>
              <a:rPr lang="en-US" altLang="zh-CN" dirty="0"/>
              <a:t>[-f]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checkerboard(across)">
                                      <p:cBhvr>
                                        <p:cTn id="7" dur="500"/>
                                        <p:tgtEl>
                                          <p:spTgt spid="27955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9555">
                                            <p:txEl>
                                              <p:pRg st="1" end="1"/>
                                            </p:txEl>
                                          </p:spTgt>
                                        </p:tgtEl>
                                        <p:attrNameLst>
                                          <p:attrName>style.visibility</p:attrName>
                                        </p:attrNameLst>
                                      </p:cBhvr>
                                      <p:to>
                                        <p:strVal val="visible"/>
                                      </p:to>
                                    </p:set>
                                    <p:animEffect transition="in" filter="checkerboard(across)">
                                      <p:cBhvr>
                                        <p:cTn id="10" dur="500"/>
                                        <p:tgtEl>
                                          <p:spTgt spid="27955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9555">
                                            <p:txEl>
                                              <p:pRg st="2" end="2"/>
                                            </p:txEl>
                                          </p:spTgt>
                                        </p:tgtEl>
                                        <p:attrNameLst>
                                          <p:attrName>style.visibility</p:attrName>
                                        </p:attrNameLst>
                                      </p:cBhvr>
                                      <p:to>
                                        <p:strVal val="visible"/>
                                      </p:to>
                                    </p:set>
                                    <p:animEffect transition="in" filter="checkerboard(across)">
                                      <p:cBhvr>
                                        <p:cTn id="13" dur="500"/>
                                        <p:tgtEl>
                                          <p:spTgt spid="27955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79555">
                                            <p:txEl>
                                              <p:pRg st="3" end="3"/>
                                            </p:txEl>
                                          </p:spTgt>
                                        </p:tgtEl>
                                        <p:attrNameLst>
                                          <p:attrName>style.visibility</p:attrName>
                                        </p:attrNameLst>
                                      </p:cBhvr>
                                      <p:to>
                                        <p:strVal val="visible"/>
                                      </p:to>
                                    </p:set>
                                    <p:animEffect transition="in" filter="checkerboard(across)">
                                      <p:cBhvr>
                                        <p:cTn id="16" dur="500"/>
                                        <p:tgtEl>
                                          <p:spTgt spid="2795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79555">
                                            <p:txEl>
                                              <p:pRg st="4" end="4"/>
                                            </p:txEl>
                                          </p:spTgt>
                                        </p:tgtEl>
                                        <p:attrNameLst>
                                          <p:attrName>style.visibility</p:attrName>
                                        </p:attrNameLst>
                                      </p:cBhvr>
                                      <p:to>
                                        <p:strVal val="visible"/>
                                      </p:to>
                                    </p:set>
                                    <p:animEffect transition="in" filter="checkerboard(across)">
                                      <p:cBhvr>
                                        <p:cTn id="21" dur="500"/>
                                        <p:tgtEl>
                                          <p:spTgt spid="279555">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79555">
                                            <p:txEl>
                                              <p:pRg st="5" end="5"/>
                                            </p:txEl>
                                          </p:spTgt>
                                        </p:tgtEl>
                                        <p:attrNameLst>
                                          <p:attrName>style.visibility</p:attrName>
                                        </p:attrNameLst>
                                      </p:cBhvr>
                                      <p:to>
                                        <p:strVal val="visible"/>
                                      </p:to>
                                    </p:set>
                                    <p:animEffect transition="in" filter="checkerboard(across)">
                                      <p:cBhvr>
                                        <p:cTn id="24" dur="500"/>
                                        <p:tgtEl>
                                          <p:spTgt spid="279555">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79555">
                                            <p:txEl>
                                              <p:pRg st="6" end="6"/>
                                            </p:txEl>
                                          </p:spTgt>
                                        </p:tgtEl>
                                        <p:attrNameLst>
                                          <p:attrName>style.visibility</p:attrName>
                                        </p:attrNameLst>
                                      </p:cBhvr>
                                      <p:to>
                                        <p:strVal val="visible"/>
                                      </p:to>
                                    </p:set>
                                    <p:animEffect transition="in" filter="checkerboard(across)">
                                      <p:cBhvr>
                                        <p:cTn id="27" dur="500"/>
                                        <p:tgtEl>
                                          <p:spTgt spid="279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zh-CN" altLang="en-US" sz="4000"/>
              <a:t>复制、删除和移动命令 </a:t>
            </a:r>
          </a:p>
        </p:txBody>
      </p:sp>
      <p:sp>
        <p:nvSpPr>
          <p:cNvPr id="249859" name="Rectangle 3"/>
          <p:cNvSpPr>
            <a:spLocks noGrp="1" noChangeArrowheads="1"/>
          </p:cNvSpPr>
          <p:nvPr>
            <p:ph type="body" idx="1"/>
          </p:nvPr>
        </p:nvSpPr>
        <p:spPr>
          <a:xfrm>
            <a:off x="457200" y="1981200"/>
            <a:ext cx="8229600" cy="4688160"/>
          </a:xfrm>
        </p:spPr>
        <p:txBody>
          <a:bodyPr/>
          <a:lstStyle/>
          <a:p>
            <a:r>
              <a:rPr lang="zh-CN" altLang="en-US" b="1" dirty="0"/>
              <a:t>复制命令</a:t>
            </a:r>
            <a:r>
              <a:rPr lang="en-US" altLang="zh-CN" b="1" dirty="0" err="1"/>
              <a:t>cp</a:t>
            </a:r>
            <a:endParaRPr lang="en-US" altLang="zh-CN" dirty="0"/>
          </a:p>
          <a:p>
            <a:pPr lvl="1">
              <a:buFont typeface="Wingdings" pitchFamily="2" charset="2"/>
              <a:buNone/>
            </a:pPr>
            <a:r>
              <a:rPr lang="en-US" altLang="zh-CN" dirty="0" err="1"/>
              <a:t>cp</a:t>
            </a:r>
            <a:r>
              <a:rPr lang="en-US" altLang="zh-CN" dirty="0"/>
              <a:t> [</a:t>
            </a:r>
            <a:r>
              <a:rPr lang="zh-CN" altLang="en-US" dirty="0"/>
              <a:t>选项</a:t>
            </a:r>
            <a:r>
              <a:rPr lang="en-US" altLang="zh-CN" dirty="0"/>
              <a:t>] &lt;source&gt; &lt;</a:t>
            </a:r>
            <a:r>
              <a:rPr lang="en-US" altLang="zh-CN" dirty="0" err="1"/>
              <a:t>dest</a:t>
            </a:r>
            <a:r>
              <a:rPr lang="en-US" altLang="zh-CN" dirty="0"/>
              <a:t>&gt;</a:t>
            </a:r>
          </a:p>
          <a:p>
            <a:pPr lvl="1">
              <a:buFont typeface="Wingdings" pitchFamily="2" charset="2"/>
              <a:buNone/>
            </a:pPr>
            <a:r>
              <a:rPr lang="zh-CN" altLang="en-US" dirty="0"/>
              <a:t>或者  </a:t>
            </a:r>
            <a:r>
              <a:rPr lang="en-US" altLang="zh-CN" dirty="0" err="1"/>
              <a:t>cp</a:t>
            </a:r>
            <a:r>
              <a:rPr lang="en-US" altLang="zh-CN" dirty="0"/>
              <a:t> [</a:t>
            </a:r>
            <a:r>
              <a:rPr lang="zh-CN" altLang="en-US" dirty="0"/>
              <a:t>选项</a:t>
            </a:r>
            <a:r>
              <a:rPr lang="en-US" altLang="zh-CN" dirty="0"/>
              <a:t>] &lt;source&gt;... &lt;directory&gt;</a:t>
            </a:r>
          </a:p>
          <a:p>
            <a:pPr lvl="1">
              <a:buFont typeface="Wingdings" pitchFamily="2" charset="2"/>
              <a:buNone/>
            </a:pPr>
            <a:r>
              <a:rPr lang="en-US" altLang="zh-CN" dirty="0"/>
              <a:t>[-r]</a:t>
            </a:r>
          </a:p>
          <a:p>
            <a:pPr lvl="1">
              <a:buFont typeface="Wingdings" pitchFamily="2" charset="2"/>
              <a:buNone/>
            </a:pPr>
            <a:endParaRPr lang="en-US" altLang="zh-CN" dirty="0"/>
          </a:p>
          <a:p>
            <a:r>
              <a:rPr lang="zh-CN" altLang="en-US" b="1" dirty="0"/>
              <a:t>移动或重命名命令</a:t>
            </a:r>
            <a:r>
              <a:rPr lang="en-US" altLang="zh-CN" b="1" dirty="0"/>
              <a:t>mv</a:t>
            </a:r>
            <a:endParaRPr lang="en-US" altLang="zh-CN" dirty="0"/>
          </a:p>
          <a:p>
            <a:pPr lvl="1">
              <a:buFont typeface="Wingdings" pitchFamily="2" charset="2"/>
              <a:buNone/>
            </a:pPr>
            <a:r>
              <a:rPr lang="en-US" altLang="zh-CN" dirty="0"/>
              <a:t>mv [</a:t>
            </a:r>
            <a:r>
              <a:rPr lang="zh-CN" altLang="en-US" dirty="0"/>
              <a:t>选项</a:t>
            </a:r>
            <a:r>
              <a:rPr lang="en-US" altLang="zh-CN" dirty="0"/>
              <a:t>] &lt;source&gt; &lt;</a:t>
            </a:r>
            <a:r>
              <a:rPr lang="en-US" altLang="zh-CN" dirty="0" err="1"/>
              <a:t>dest</a:t>
            </a:r>
            <a:r>
              <a:rPr lang="en-US" altLang="zh-CN" dirty="0"/>
              <a:t>&gt;</a:t>
            </a:r>
          </a:p>
          <a:p>
            <a:pPr lvl="1">
              <a:buFont typeface="Wingdings" pitchFamily="2" charset="2"/>
              <a:buNone/>
            </a:pPr>
            <a:r>
              <a:rPr lang="zh-CN" altLang="en-US" dirty="0"/>
              <a:t>或者  </a:t>
            </a:r>
            <a:r>
              <a:rPr lang="en-US" altLang="zh-CN" dirty="0"/>
              <a:t>mv [</a:t>
            </a:r>
            <a:r>
              <a:rPr lang="zh-CN" altLang="en-US" dirty="0"/>
              <a:t>选项</a:t>
            </a:r>
            <a:r>
              <a:rPr lang="en-US" altLang="zh-CN" dirty="0"/>
              <a:t>] &lt;source&gt;... &lt;directory&gt;</a:t>
            </a:r>
          </a:p>
          <a:p>
            <a:pPr lvl="1">
              <a:buFont typeface="Wingdings" pitchFamily="2" charset="2"/>
              <a:buNone/>
            </a:pPr>
            <a:r>
              <a:rPr lang="en-US" altLang="zh-CN" dirty="0"/>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checkerboard(across)">
                                      <p:cBhvr>
                                        <p:cTn id="7" dur="500"/>
                                        <p:tgtEl>
                                          <p:spTgt spid="24985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9859">
                                            <p:txEl>
                                              <p:pRg st="1" end="1"/>
                                            </p:txEl>
                                          </p:spTgt>
                                        </p:tgtEl>
                                        <p:attrNameLst>
                                          <p:attrName>style.visibility</p:attrName>
                                        </p:attrNameLst>
                                      </p:cBhvr>
                                      <p:to>
                                        <p:strVal val="visible"/>
                                      </p:to>
                                    </p:set>
                                    <p:animEffect transition="in" filter="checkerboard(across)">
                                      <p:cBhvr>
                                        <p:cTn id="10" dur="500"/>
                                        <p:tgtEl>
                                          <p:spTgt spid="249859">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49859">
                                            <p:txEl>
                                              <p:pRg st="2" end="2"/>
                                            </p:txEl>
                                          </p:spTgt>
                                        </p:tgtEl>
                                        <p:attrNameLst>
                                          <p:attrName>style.visibility</p:attrName>
                                        </p:attrNameLst>
                                      </p:cBhvr>
                                      <p:to>
                                        <p:strVal val="visible"/>
                                      </p:to>
                                    </p:set>
                                    <p:animEffect transition="in" filter="checkerboard(across)">
                                      <p:cBhvr>
                                        <p:cTn id="13" dur="500"/>
                                        <p:tgtEl>
                                          <p:spTgt spid="249859">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9859">
                                            <p:txEl>
                                              <p:pRg st="3" end="3"/>
                                            </p:txEl>
                                          </p:spTgt>
                                        </p:tgtEl>
                                        <p:attrNameLst>
                                          <p:attrName>style.visibility</p:attrName>
                                        </p:attrNameLst>
                                      </p:cBhvr>
                                      <p:to>
                                        <p:strVal val="visible"/>
                                      </p:to>
                                    </p:set>
                                    <p:animEffect transition="in" filter="checkerboard(across)">
                                      <p:cBhvr>
                                        <p:cTn id="16" dur="500"/>
                                        <p:tgtEl>
                                          <p:spTgt spid="2498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49859">
                                            <p:txEl>
                                              <p:pRg st="5" end="5"/>
                                            </p:txEl>
                                          </p:spTgt>
                                        </p:tgtEl>
                                        <p:attrNameLst>
                                          <p:attrName>style.visibility</p:attrName>
                                        </p:attrNameLst>
                                      </p:cBhvr>
                                      <p:to>
                                        <p:strVal val="visible"/>
                                      </p:to>
                                    </p:set>
                                    <p:animEffect transition="in" filter="checkerboard(across)">
                                      <p:cBhvr>
                                        <p:cTn id="21" dur="500"/>
                                        <p:tgtEl>
                                          <p:spTgt spid="249859">
                                            <p:txEl>
                                              <p:pRg st="5" end="5"/>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49859">
                                            <p:txEl>
                                              <p:pRg st="6" end="6"/>
                                            </p:txEl>
                                          </p:spTgt>
                                        </p:tgtEl>
                                        <p:attrNameLst>
                                          <p:attrName>style.visibility</p:attrName>
                                        </p:attrNameLst>
                                      </p:cBhvr>
                                      <p:to>
                                        <p:strVal val="visible"/>
                                      </p:to>
                                    </p:set>
                                    <p:animEffect transition="in" filter="checkerboard(across)">
                                      <p:cBhvr>
                                        <p:cTn id="24" dur="500"/>
                                        <p:tgtEl>
                                          <p:spTgt spid="249859">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49859">
                                            <p:txEl>
                                              <p:pRg st="7" end="7"/>
                                            </p:txEl>
                                          </p:spTgt>
                                        </p:tgtEl>
                                        <p:attrNameLst>
                                          <p:attrName>style.visibility</p:attrName>
                                        </p:attrNameLst>
                                      </p:cBhvr>
                                      <p:to>
                                        <p:strVal val="visible"/>
                                      </p:to>
                                    </p:set>
                                    <p:animEffect transition="in" filter="checkerboard(across)">
                                      <p:cBhvr>
                                        <p:cTn id="27" dur="500"/>
                                        <p:tgtEl>
                                          <p:spTgt spid="249859">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49859">
                                            <p:txEl>
                                              <p:pRg st="8" end="8"/>
                                            </p:txEl>
                                          </p:spTgt>
                                        </p:tgtEl>
                                        <p:attrNameLst>
                                          <p:attrName>style.visibility</p:attrName>
                                        </p:attrNameLst>
                                      </p:cBhvr>
                                      <p:to>
                                        <p:strVal val="visible"/>
                                      </p:to>
                                    </p:set>
                                    <p:animEffect transition="in" filter="checkerboard(across)">
                                      <p:cBhvr>
                                        <p:cTn id="30" dur="500"/>
                                        <p:tgtEl>
                                          <p:spTgt spid="2498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zh-CN" altLang="en-US" sz="4000"/>
              <a:t>查找与定位命令 </a:t>
            </a:r>
          </a:p>
        </p:txBody>
      </p:sp>
      <p:sp>
        <p:nvSpPr>
          <p:cNvPr id="252931" name="Rectangle 3"/>
          <p:cNvSpPr>
            <a:spLocks noGrp="1" noChangeArrowheads="1"/>
          </p:cNvSpPr>
          <p:nvPr>
            <p:ph type="body" idx="1"/>
          </p:nvPr>
        </p:nvSpPr>
        <p:spPr>
          <a:xfrm>
            <a:off x="457200" y="1981200"/>
            <a:ext cx="8229600" cy="4328120"/>
          </a:xfrm>
        </p:spPr>
        <p:txBody>
          <a:bodyPr/>
          <a:lstStyle/>
          <a:p>
            <a:r>
              <a:rPr lang="zh-CN" altLang="en-US" b="1" dirty="0"/>
              <a:t>查找文件或者目录命令</a:t>
            </a:r>
            <a:r>
              <a:rPr lang="en-US" altLang="zh-CN" b="1" dirty="0"/>
              <a:t>find</a:t>
            </a:r>
            <a:endParaRPr lang="en-US" altLang="zh-CN" dirty="0"/>
          </a:p>
          <a:p>
            <a:pPr lvl="1">
              <a:buFont typeface="Wingdings" pitchFamily="2" charset="2"/>
              <a:buNone/>
            </a:pPr>
            <a:r>
              <a:rPr lang="en-US" altLang="zh-CN" dirty="0"/>
              <a:t>    find [path…] [expression]</a:t>
            </a:r>
          </a:p>
          <a:p>
            <a:pPr lvl="1">
              <a:buFont typeface="Wingdings" pitchFamily="2" charset="2"/>
              <a:buNone/>
            </a:pPr>
            <a:r>
              <a:rPr lang="en-US" altLang="zh-CN" dirty="0"/>
              <a:t>	[-name][-perm][-size][-user][-type][-exec]</a:t>
            </a:r>
          </a:p>
          <a:p>
            <a:pPr lvl="1">
              <a:buFont typeface="Wingdings" pitchFamily="2" charset="2"/>
              <a:buNone/>
            </a:pPr>
            <a:r>
              <a:rPr lang="en-US" altLang="zh-CN" dirty="0"/>
              <a:t>find /</a:t>
            </a:r>
            <a:r>
              <a:rPr lang="en-US" altLang="zh-CN" dirty="0" err="1"/>
              <a:t>etc</a:t>
            </a:r>
            <a:r>
              <a:rPr lang="en-US" altLang="zh-CN" dirty="0"/>
              <a:t> -name “*.</a:t>
            </a:r>
            <a:r>
              <a:rPr lang="en-US" altLang="zh-CN" dirty="0" err="1"/>
              <a:t>conf</a:t>
            </a:r>
            <a:r>
              <a:rPr lang="en-US" altLang="zh-CN" dirty="0"/>
              <a:t>”</a:t>
            </a:r>
          </a:p>
          <a:p>
            <a:pPr lvl="1">
              <a:buFont typeface="Wingdings" pitchFamily="2" charset="2"/>
              <a:buNone/>
            </a:pPr>
            <a:r>
              <a:rPr lang="en-US" altLang="zh-CN" dirty="0"/>
              <a:t>find . -type file -exec file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checkerboard(across)">
                                      <p:cBhvr>
                                        <p:cTn id="7" dur="500"/>
                                        <p:tgtEl>
                                          <p:spTgt spid="25293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2931">
                                            <p:txEl>
                                              <p:pRg st="1" end="1"/>
                                            </p:txEl>
                                          </p:spTgt>
                                        </p:tgtEl>
                                        <p:attrNameLst>
                                          <p:attrName>style.visibility</p:attrName>
                                        </p:attrNameLst>
                                      </p:cBhvr>
                                      <p:to>
                                        <p:strVal val="visible"/>
                                      </p:to>
                                    </p:set>
                                    <p:animEffect transition="in" filter="checkerboard(across)">
                                      <p:cBhvr>
                                        <p:cTn id="10" dur="500"/>
                                        <p:tgtEl>
                                          <p:spTgt spid="25293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52931">
                                            <p:txEl>
                                              <p:pRg st="2" end="2"/>
                                            </p:txEl>
                                          </p:spTgt>
                                        </p:tgtEl>
                                        <p:attrNameLst>
                                          <p:attrName>style.visibility</p:attrName>
                                        </p:attrNameLst>
                                      </p:cBhvr>
                                      <p:to>
                                        <p:strVal val="visible"/>
                                      </p:to>
                                    </p:set>
                                    <p:animEffect transition="in" filter="checkerboard(across)">
                                      <p:cBhvr>
                                        <p:cTn id="13" dur="500"/>
                                        <p:tgtEl>
                                          <p:spTgt spid="25293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52931">
                                            <p:txEl>
                                              <p:pRg st="3" end="3"/>
                                            </p:txEl>
                                          </p:spTgt>
                                        </p:tgtEl>
                                        <p:attrNameLst>
                                          <p:attrName>style.visibility</p:attrName>
                                        </p:attrNameLst>
                                      </p:cBhvr>
                                      <p:to>
                                        <p:strVal val="visible"/>
                                      </p:to>
                                    </p:set>
                                    <p:animEffect transition="in" filter="checkerboard(across)">
                                      <p:cBhvr>
                                        <p:cTn id="18" dur="500"/>
                                        <p:tgtEl>
                                          <p:spTgt spid="2529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52931">
                                            <p:txEl>
                                              <p:pRg st="4" end="4"/>
                                            </p:txEl>
                                          </p:spTgt>
                                        </p:tgtEl>
                                        <p:attrNameLst>
                                          <p:attrName>style.visibility</p:attrName>
                                        </p:attrNameLst>
                                      </p:cBhvr>
                                      <p:to>
                                        <p:strVal val="visible"/>
                                      </p:to>
                                    </p:set>
                                    <p:animEffect transition="in" filter="checkerboard(across)">
                                      <p:cBhvr>
                                        <p:cTn id="23" dur="500"/>
                                        <p:tgtEl>
                                          <p:spTgt spid="252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zh-CN" altLang="en-US" sz="4000" dirty="0"/>
              <a:t>查找与定位命令 </a:t>
            </a:r>
            <a:r>
              <a:rPr lang="zh-Hans" altLang="en-US" sz="4000" dirty="0"/>
              <a:t> </a:t>
            </a:r>
            <a:endParaRPr lang="zh-CN" altLang="en-US" sz="4000" dirty="0"/>
          </a:p>
        </p:txBody>
      </p:sp>
      <p:sp>
        <p:nvSpPr>
          <p:cNvPr id="252931" name="Rectangle 3"/>
          <p:cNvSpPr>
            <a:spLocks noGrp="1" noChangeArrowheads="1"/>
          </p:cNvSpPr>
          <p:nvPr>
            <p:ph type="body" idx="1"/>
          </p:nvPr>
        </p:nvSpPr>
        <p:spPr>
          <a:xfrm>
            <a:off x="457200" y="1981200"/>
            <a:ext cx="8229600" cy="4328120"/>
          </a:xfrm>
        </p:spPr>
        <p:txBody>
          <a:bodyPr/>
          <a:lstStyle/>
          <a:p>
            <a:r>
              <a:rPr lang="zh-CN" altLang="en-US" b="1" dirty="0"/>
              <a:t>文件定位命令</a:t>
            </a:r>
            <a:r>
              <a:rPr lang="en-US" altLang="zh-CN" b="1" dirty="0"/>
              <a:t>locate/</a:t>
            </a:r>
            <a:r>
              <a:rPr lang="en-US" altLang="zh-CN" b="1" dirty="0" err="1"/>
              <a:t>slocate</a:t>
            </a:r>
            <a:endParaRPr lang="en-US" altLang="zh-CN" b="1" dirty="0"/>
          </a:p>
          <a:p>
            <a:pPr lvl="1">
              <a:buFont typeface="Wingdings" pitchFamily="2" charset="2"/>
              <a:buNone/>
            </a:pPr>
            <a:r>
              <a:rPr lang="en-US" altLang="zh-CN" dirty="0"/>
              <a:t>    locate [</a:t>
            </a:r>
            <a:r>
              <a:rPr lang="zh-CN" altLang="en-US" dirty="0"/>
              <a:t>选项</a:t>
            </a:r>
            <a:r>
              <a:rPr lang="en-US" altLang="zh-CN" dirty="0"/>
              <a:t>] &lt;search string&gt;</a:t>
            </a:r>
          </a:p>
          <a:p>
            <a:pPr lvl="1">
              <a:buFont typeface="Wingdings" pitchFamily="2" charset="2"/>
              <a:buNone/>
            </a:pPr>
            <a:r>
              <a:rPr lang="en-US" altLang="zh-CN" dirty="0"/>
              <a:t>    </a:t>
            </a:r>
            <a:r>
              <a:rPr lang="zh-CN" altLang="en-US" dirty="0"/>
              <a:t>快速从系统数据库中查找指定的内容</a:t>
            </a:r>
          </a:p>
          <a:p>
            <a:pPr lvl="1">
              <a:buFont typeface="Wingdings" pitchFamily="2" charset="2"/>
              <a:buNone/>
            </a:pPr>
            <a:r>
              <a:rPr lang="zh-CN" altLang="en-US" dirty="0"/>
              <a:t>    </a:t>
            </a:r>
            <a:endParaRPr lang="en-US" altLang="zh-CN" dirty="0"/>
          </a:p>
          <a:p>
            <a:pPr lvl="1">
              <a:buFont typeface="Wingdings" pitchFamily="2" charset="2"/>
              <a:buNone/>
            </a:pPr>
            <a:r>
              <a:rPr lang="zh-Hans" altLang="en-US" dirty="0"/>
              <a:t>先要</a:t>
            </a:r>
            <a:r>
              <a:rPr lang="zh-CN" altLang="en-US" dirty="0"/>
              <a:t>更新数据库 </a:t>
            </a:r>
            <a:r>
              <a:rPr lang="en-US" altLang="zh-CN" dirty="0" err="1"/>
              <a:t>updatedb</a:t>
            </a:r>
            <a:endParaRPr lang="en-US" altLang="zh-CN" dirty="0"/>
          </a:p>
        </p:txBody>
      </p:sp>
    </p:spTree>
    <p:extLst>
      <p:ext uri="{BB962C8B-B14F-4D97-AF65-F5344CB8AC3E}">
        <p14:creationId xmlns:p14="http://schemas.microsoft.com/office/powerpoint/2010/main" val="179797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checkerboard(across)">
                                      <p:cBhvr>
                                        <p:cTn id="7" dur="500"/>
                                        <p:tgtEl>
                                          <p:spTgt spid="25293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2931">
                                            <p:txEl>
                                              <p:pRg st="1" end="1"/>
                                            </p:txEl>
                                          </p:spTgt>
                                        </p:tgtEl>
                                        <p:attrNameLst>
                                          <p:attrName>style.visibility</p:attrName>
                                        </p:attrNameLst>
                                      </p:cBhvr>
                                      <p:to>
                                        <p:strVal val="visible"/>
                                      </p:to>
                                    </p:set>
                                    <p:animEffect transition="in" filter="checkerboard(across)">
                                      <p:cBhvr>
                                        <p:cTn id="10" dur="500"/>
                                        <p:tgtEl>
                                          <p:spTgt spid="25293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52931">
                                            <p:txEl>
                                              <p:pRg st="2" end="2"/>
                                            </p:txEl>
                                          </p:spTgt>
                                        </p:tgtEl>
                                        <p:attrNameLst>
                                          <p:attrName>style.visibility</p:attrName>
                                        </p:attrNameLst>
                                      </p:cBhvr>
                                      <p:to>
                                        <p:strVal val="visible"/>
                                      </p:to>
                                    </p:set>
                                    <p:animEffect transition="in" filter="checkerboard(across)">
                                      <p:cBhvr>
                                        <p:cTn id="13" dur="500"/>
                                        <p:tgtEl>
                                          <p:spTgt spid="252931">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52931">
                                            <p:txEl>
                                              <p:pRg st="3" end="3"/>
                                            </p:txEl>
                                          </p:spTgt>
                                        </p:tgtEl>
                                        <p:attrNameLst>
                                          <p:attrName>style.visibility</p:attrName>
                                        </p:attrNameLst>
                                      </p:cBhvr>
                                      <p:to>
                                        <p:strVal val="visible"/>
                                      </p:to>
                                    </p:set>
                                    <p:animEffect transition="in" filter="checkerboard(across)">
                                      <p:cBhvr>
                                        <p:cTn id="16" dur="500"/>
                                        <p:tgtEl>
                                          <p:spTgt spid="252931">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52931">
                                            <p:txEl>
                                              <p:pRg st="4" end="4"/>
                                            </p:txEl>
                                          </p:spTgt>
                                        </p:tgtEl>
                                        <p:attrNameLst>
                                          <p:attrName>style.visibility</p:attrName>
                                        </p:attrNameLst>
                                      </p:cBhvr>
                                      <p:to>
                                        <p:strVal val="visible"/>
                                      </p:to>
                                    </p:set>
                                    <p:animEffect transition="in" filter="checkerboard(across)">
                                      <p:cBhvr>
                                        <p:cTn id="19" dur="500"/>
                                        <p:tgtEl>
                                          <p:spTgt spid="252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zh-CN" altLang="en-US" b="1" dirty="0"/>
              <a:t>链接</a:t>
            </a:r>
            <a:endParaRPr lang="zh-CN" altLang="en-US" dirty="0"/>
          </a:p>
        </p:txBody>
      </p:sp>
      <p:sp>
        <p:nvSpPr>
          <p:cNvPr id="253955" name="Rectangle 3"/>
          <p:cNvSpPr>
            <a:spLocks noGrp="1" noChangeArrowheads="1"/>
          </p:cNvSpPr>
          <p:nvPr>
            <p:ph type="body" idx="1"/>
          </p:nvPr>
        </p:nvSpPr>
        <p:spPr>
          <a:xfrm>
            <a:off x="457200" y="1981200"/>
            <a:ext cx="8229600" cy="4544144"/>
          </a:xfrm>
        </p:spPr>
        <p:txBody>
          <a:bodyPr/>
          <a:lstStyle/>
          <a:p>
            <a:pPr>
              <a:lnSpc>
                <a:spcPct val="90000"/>
              </a:lnSpc>
            </a:pPr>
            <a:r>
              <a:rPr lang="zh-CN" altLang="en-US" sz="2400" b="1" dirty="0"/>
              <a:t>链接</a:t>
            </a:r>
            <a:r>
              <a:rPr lang="en-US" altLang="zh-CN" sz="2400" b="1" dirty="0" err="1"/>
              <a:t>ln</a:t>
            </a:r>
            <a:endParaRPr lang="en-US" altLang="zh-CN" sz="2400" b="1" dirty="0"/>
          </a:p>
          <a:p>
            <a:pPr lvl="1">
              <a:lnSpc>
                <a:spcPct val="90000"/>
              </a:lnSpc>
              <a:buFont typeface="Wingdings" pitchFamily="2" charset="2"/>
              <a:buNone/>
            </a:pPr>
            <a:r>
              <a:rPr lang="en-US" altLang="zh-CN" sz="2000" dirty="0"/>
              <a:t>  </a:t>
            </a:r>
            <a:r>
              <a:rPr lang="en-US" altLang="zh-CN" sz="2000" dirty="0" err="1"/>
              <a:t>ln</a:t>
            </a:r>
            <a:r>
              <a:rPr lang="en-US" altLang="zh-CN" sz="2000" dirty="0"/>
              <a:t> [</a:t>
            </a:r>
            <a:r>
              <a:rPr lang="zh-CN" altLang="en-US" sz="2000" dirty="0"/>
              <a:t>选项</a:t>
            </a:r>
            <a:r>
              <a:rPr lang="en-US" altLang="zh-CN" sz="2000" dirty="0"/>
              <a:t>] &lt;source&gt; &lt;</a:t>
            </a:r>
            <a:r>
              <a:rPr lang="en-US" altLang="zh-CN" sz="2000" dirty="0" err="1"/>
              <a:t>dest</a:t>
            </a:r>
            <a:r>
              <a:rPr lang="en-US" altLang="zh-CN" sz="2000" dirty="0"/>
              <a:t>&gt;</a:t>
            </a:r>
          </a:p>
          <a:p>
            <a:pPr lvl="1">
              <a:lnSpc>
                <a:spcPct val="90000"/>
              </a:lnSpc>
              <a:buFont typeface="Wingdings" pitchFamily="2" charset="2"/>
              <a:buNone/>
            </a:pPr>
            <a:r>
              <a:rPr lang="zh-Hans" altLang="en-US" sz="2000" dirty="0"/>
              <a:t>  </a:t>
            </a:r>
            <a:r>
              <a:rPr lang="en-US" altLang="zh-Hans" sz="2000" dirty="0"/>
              <a:t>[-s]</a:t>
            </a:r>
            <a:endParaRPr lang="en-US" altLang="zh-CN" sz="2000" dirty="0"/>
          </a:p>
          <a:p>
            <a:pPr lvl="1">
              <a:lnSpc>
                <a:spcPct val="90000"/>
              </a:lnSpc>
              <a:buFont typeface="Wingdings" pitchFamily="2" charset="2"/>
              <a:buNone/>
            </a:pPr>
            <a:endParaRPr lang="en-US" altLang="zh-CN" sz="2000" dirty="0"/>
          </a:p>
          <a:p>
            <a:pPr>
              <a:lnSpc>
                <a:spcPct val="90000"/>
              </a:lnSpc>
            </a:pPr>
            <a:r>
              <a:rPr lang="zh-CN" altLang="en-US" sz="2400" dirty="0"/>
              <a:t>硬链接</a:t>
            </a:r>
            <a:r>
              <a:rPr lang="zh-CN" altLang="en-US" sz="2400" dirty="0">
                <a:ea typeface="宋体" pitchFamily="2" charset="-122"/>
              </a:rPr>
              <a:t>（</a:t>
            </a:r>
            <a:r>
              <a:rPr lang="en-US" altLang="zh-CN" sz="2400" dirty="0">
                <a:ea typeface="宋体" pitchFamily="2" charset="-122"/>
              </a:rPr>
              <a:t>hard link</a:t>
            </a:r>
            <a:r>
              <a:rPr lang="zh-CN" altLang="en-US" sz="2400" dirty="0">
                <a:ea typeface="宋体" pitchFamily="2" charset="-122"/>
              </a:rPr>
              <a:t>）：给文件一个副本（别名），同时建立两者之间的连接关系，修改其中一个，与其连接的文件同时被修改，如果删除其中一个，其余的文件不受影响。磁盘上只有一份数据。硬链接是存在同一个文件系统中。</a:t>
            </a:r>
            <a:endParaRPr lang="en-US" altLang="zh-CN" sz="2400" dirty="0">
              <a:ea typeface="宋体" pitchFamily="2" charset="-122"/>
            </a:endParaRPr>
          </a:p>
          <a:p>
            <a:pPr>
              <a:lnSpc>
                <a:spcPct val="90000"/>
              </a:lnSpc>
            </a:pPr>
            <a:endParaRPr lang="zh-CN" altLang="en-US" sz="2400" dirty="0"/>
          </a:p>
          <a:p>
            <a:pPr>
              <a:lnSpc>
                <a:spcPct val="90000"/>
              </a:lnSpc>
            </a:pPr>
            <a:r>
              <a:rPr lang="zh-CN" altLang="en-US" sz="2400" dirty="0"/>
              <a:t>软链接</a:t>
            </a:r>
            <a:r>
              <a:rPr lang="zh-CN" altLang="en-US" sz="2400" dirty="0">
                <a:ea typeface="宋体" pitchFamily="2" charset="-122"/>
              </a:rPr>
              <a:t>（</a:t>
            </a:r>
            <a:r>
              <a:rPr lang="en-US" altLang="zh-CN" sz="2400" dirty="0">
                <a:ea typeface="宋体" pitchFamily="2" charset="-122"/>
              </a:rPr>
              <a:t>symbolic link</a:t>
            </a:r>
            <a:r>
              <a:rPr lang="zh-CN" altLang="en-US" sz="2400" dirty="0">
                <a:ea typeface="宋体" pitchFamily="2" charset="-122"/>
              </a:rPr>
              <a:t>）：软链接的方式则是产生一个特殊的文件，该文件的内容是指向另一个文件的位置。它只是一个快捷方式，删除了源文件，这个连接文件就没用了。软链接可以跨越不同的文件系统。</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checkerboard(across)">
                                      <p:cBhvr>
                                        <p:cTn id="7" dur="500"/>
                                        <p:tgtEl>
                                          <p:spTgt spid="25395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3955">
                                            <p:txEl>
                                              <p:pRg st="1" end="1"/>
                                            </p:txEl>
                                          </p:spTgt>
                                        </p:tgtEl>
                                        <p:attrNameLst>
                                          <p:attrName>style.visibility</p:attrName>
                                        </p:attrNameLst>
                                      </p:cBhvr>
                                      <p:to>
                                        <p:strVal val="visible"/>
                                      </p:to>
                                    </p:set>
                                    <p:animEffect transition="in" filter="checkerboard(across)">
                                      <p:cBhvr>
                                        <p:cTn id="10" dur="500"/>
                                        <p:tgtEl>
                                          <p:spTgt spid="25395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53955">
                                            <p:txEl>
                                              <p:pRg st="2" end="2"/>
                                            </p:txEl>
                                          </p:spTgt>
                                        </p:tgtEl>
                                        <p:attrNameLst>
                                          <p:attrName>style.visibility</p:attrName>
                                        </p:attrNameLst>
                                      </p:cBhvr>
                                      <p:to>
                                        <p:strVal val="visible"/>
                                      </p:to>
                                    </p:set>
                                    <p:animEffect transition="in" filter="checkerboard(across)">
                                      <p:cBhvr>
                                        <p:cTn id="13" dur="500"/>
                                        <p:tgtEl>
                                          <p:spTgt spid="2539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53955">
                                            <p:txEl>
                                              <p:pRg st="4" end="4"/>
                                            </p:txEl>
                                          </p:spTgt>
                                        </p:tgtEl>
                                        <p:attrNameLst>
                                          <p:attrName>style.visibility</p:attrName>
                                        </p:attrNameLst>
                                      </p:cBhvr>
                                      <p:to>
                                        <p:strVal val="visible"/>
                                      </p:to>
                                    </p:set>
                                    <p:animEffect transition="in" filter="checkerboard(across)">
                                      <p:cBhvr>
                                        <p:cTn id="18" dur="500"/>
                                        <p:tgtEl>
                                          <p:spTgt spid="25395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53955">
                                            <p:txEl>
                                              <p:pRg st="6" end="6"/>
                                            </p:txEl>
                                          </p:spTgt>
                                        </p:tgtEl>
                                        <p:attrNameLst>
                                          <p:attrName>style.visibility</p:attrName>
                                        </p:attrNameLst>
                                      </p:cBhvr>
                                      <p:to>
                                        <p:strVal val="visible"/>
                                      </p:to>
                                    </p:set>
                                    <p:animEffect transition="in" filter="checkerboard(across)">
                                      <p:cBhvr>
                                        <p:cTn id="23" dur="500"/>
                                        <p:tgtEl>
                                          <p:spTgt spid="2539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zh-CN" altLang="en-US" b="1" dirty="0"/>
              <a:t>软链接与硬链接的区别与联系</a:t>
            </a:r>
            <a:endParaRPr lang="zh-CN" altLang="en-US" dirty="0"/>
          </a:p>
        </p:txBody>
      </p:sp>
      <p:sp>
        <p:nvSpPr>
          <p:cNvPr id="253955" name="Rectangle 3"/>
          <p:cNvSpPr>
            <a:spLocks noGrp="1" noChangeArrowheads="1"/>
          </p:cNvSpPr>
          <p:nvPr>
            <p:ph type="body" idx="1"/>
          </p:nvPr>
        </p:nvSpPr>
        <p:spPr/>
        <p:txBody>
          <a:bodyPr/>
          <a:lstStyle/>
          <a:p>
            <a:pPr>
              <a:lnSpc>
                <a:spcPct val="90000"/>
              </a:lnSpc>
            </a:pPr>
            <a:r>
              <a:rPr lang="zh-CN" altLang="en-US" sz="2400" dirty="0"/>
              <a:t>适用场景</a:t>
            </a:r>
            <a:endParaRPr lang="en-US" altLang="zh-CN" sz="2400" dirty="0"/>
          </a:p>
          <a:p>
            <a:pPr>
              <a:lnSpc>
                <a:spcPct val="90000"/>
              </a:lnSpc>
            </a:pPr>
            <a:r>
              <a:rPr lang="en-US" altLang="zh-CN" sz="2400" dirty="0" err="1"/>
              <a:t>iNode</a:t>
            </a:r>
            <a:r>
              <a:rPr lang="zh-CN" altLang="en-US" sz="2400" dirty="0"/>
              <a:t>节点</a:t>
            </a:r>
            <a:endParaRPr lang="en-US" altLang="zh-CN" sz="2400" dirty="0"/>
          </a:p>
          <a:p>
            <a:pPr>
              <a:lnSpc>
                <a:spcPct val="90000"/>
              </a:lnSpc>
            </a:pPr>
            <a:r>
              <a:rPr lang="zh-CN" altLang="en-US" sz="2400" dirty="0"/>
              <a:t>链接数</a:t>
            </a:r>
            <a:endParaRPr lang="en-US" altLang="zh-CN" sz="2400" dirty="0"/>
          </a:p>
          <a:p>
            <a:pPr>
              <a:lnSpc>
                <a:spcPct val="90000"/>
              </a:lnSpc>
            </a:pPr>
            <a:r>
              <a:rPr lang="zh-CN" altLang="en-US" sz="2400" dirty="0"/>
              <a:t>文件的属性</a:t>
            </a:r>
            <a:endParaRPr lang="en-US" altLang="zh-CN" sz="2400" dirty="0"/>
          </a:p>
          <a:p>
            <a:pPr>
              <a:lnSpc>
                <a:spcPct val="90000"/>
              </a:lnSpc>
            </a:pPr>
            <a:r>
              <a:rPr lang="zh-CN" altLang="en-US" sz="2400" dirty="0"/>
              <a:t>对链接进行操作（修改，删除）对原文件的影响</a:t>
            </a:r>
            <a:endParaRPr lang="en-US" altLang="zh-CN" sz="2400" dirty="0"/>
          </a:p>
          <a:p>
            <a:pPr>
              <a:lnSpc>
                <a:spcPct val="90000"/>
              </a:lnSpc>
            </a:pPr>
            <a:r>
              <a:rPr lang="zh-CN" altLang="en-US" sz="2400" dirty="0"/>
              <a:t>对原文件进行操作（修改，删除）对链接的影响</a:t>
            </a:r>
            <a:endParaRPr lang="en-US" altLang="zh-CN" sz="2400" dirty="0"/>
          </a:p>
          <a:p>
            <a:pPr>
              <a:lnSpc>
                <a:spcPct val="90000"/>
              </a:lnSpc>
            </a:pPr>
            <a:endParaRPr lang="en-US" altLang="zh-CN" sz="2400" dirty="0"/>
          </a:p>
          <a:p>
            <a:pPr>
              <a:lnSpc>
                <a:spcPct val="90000"/>
              </a:lnSpc>
            </a:pPr>
            <a:r>
              <a:rPr lang="zh-CN" altLang="en-US" sz="2400" dirty="0"/>
              <a:t>需要指定绝对路径</a:t>
            </a:r>
          </a:p>
        </p:txBody>
      </p:sp>
    </p:spTree>
    <p:extLst>
      <p:ext uri="{BB962C8B-B14F-4D97-AF65-F5344CB8AC3E}">
        <p14:creationId xmlns:p14="http://schemas.microsoft.com/office/powerpoint/2010/main" val="18882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checkerboard(across)">
                                      <p:cBhvr>
                                        <p:cTn id="7" dur="500"/>
                                        <p:tgtEl>
                                          <p:spTgt spid="253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3955">
                                            <p:txEl>
                                              <p:pRg st="1" end="1"/>
                                            </p:txEl>
                                          </p:spTgt>
                                        </p:tgtEl>
                                        <p:attrNameLst>
                                          <p:attrName>style.visibility</p:attrName>
                                        </p:attrNameLst>
                                      </p:cBhvr>
                                      <p:to>
                                        <p:strVal val="visible"/>
                                      </p:to>
                                    </p:set>
                                    <p:animEffect transition="in" filter="checkerboard(across)">
                                      <p:cBhvr>
                                        <p:cTn id="12" dur="500"/>
                                        <p:tgtEl>
                                          <p:spTgt spid="2539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3955">
                                            <p:txEl>
                                              <p:pRg st="2" end="2"/>
                                            </p:txEl>
                                          </p:spTgt>
                                        </p:tgtEl>
                                        <p:attrNameLst>
                                          <p:attrName>style.visibility</p:attrName>
                                        </p:attrNameLst>
                                      </p:cBhvr>
                                      <p:to>
                                        <p:strVal val="visible"/>
                                      </p:to>
                                    </p:set>
                                    <p:animEffect transition="in" filter="checkerboard(across)">
                                      <p:cBhvr>
                                        <p:cTn id="17" dur="500"/>
                                        <p:tgtEl>
                                          <p:spTgt spid="2539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3955">
                                            <p:txEl>
                                              <p:pRg st="3" end="3"/>
                                            </p:txEl>
                                          </p:spTgt>
                                        </p:tgtEl>
                                        <p:attrNameLst>
                                          <p:attrName>style.visibility</p:attrName>
                                        </p:attrNameLst>
                                      </p:cBhvr>
                                      <p:to>
                                        <p:strVal val="visible"/>
                                      </p:to>
                                    </p:set>
                                    <p:animEffect transition="in" filter="checkerboard(across)">
                                      <p:cBhvr>
                                        <p:cTn id="22" dur="500"/>
                                        <p:tgtEl>
                                          <p:spTgt spid="2539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53955">
                                            <p:txEl>
                                              <p:pRg st="4" end="4"/>
                                            </p:txEl>
                                          </p:spTgt>
                                        </p:tgtEl>
                                        <p:attrNameLst>
                                          <p:attrName>style.visibility</p:attrName>
                                        </p:attrNameLst>
                                      </p:cBhvr>
                                      <p:to>
                                        <p:strVal val="visible"/>
                                      </p:to>
                                    </p:set>
                                    <p:animEffect transition="in" filter="checkerboard(across)">
                                      <p:cBhvr>
                                        <p:cTn id="27" dur="500"/>
                                        <p:tgtEl>
                                          <p:spTgt spid="2539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53955">
                                            <p:txEl>
                                              <p:pRg st="5" end="5"/>
                                            </p:txEl>
                                          </p:spTgt>
                                        </p:tgtEl>
                                        <p:attrNameLst>
                                          <p:attrName>style.visibility</p:attrName>
                                        </p:attrNameLst>
                                      </p:cBhvr>
                                      <p:to>
                                        <p:strVal val="visible"/>
                                      </p:to>
                                    </p:set>
                                    <p:animEffect transition="in" filter="checkerboard(across)">
                                      <p:cBhvr>
                                        <p:cTn id="32" dur="500"/>
                                        <p:tgtEl>
                                          <p:spTgt spid="2539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53955">
                                            <p:txEl>
                                              <p:pRg st="7" end="7"/>
                                            </p:txEl>
                                          </p:spTgt>
                                        </p:tgtEl>
                                        <p:attrNameLst>
                                          <p:attrName>style.visibility</p:attrName>
                                        </p:attrNameLst>
                                      </p:cBhvr>
                                      <p:to>
                                        <p:strVal val="visible"/>
                                      </p:to>
                                    </p:set>
                                    <p:animEffect transition="in" filter="checkerboard(across)">
                                      <p:cBhvr>
                                        <p:cTn id="37" dur="500"/>
                                        <p:tgtEl>
                                          <p:spTgt spid="2539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sz="4000">
                <a:ea typeface="宋体" pitchFamily="2" charset="-122"/>
              </a:rPr>
              <a:t>修改目录与文件权限和所属用户和所属组命令</a:t>
            </a:r>
            <a:r>
              <a:rPr lang="zh-CN" altLang="en-US" sz="4000"/>
              <a:t> </a:t>
            </a:r>
          </a:p>
        </p:txBody>
      </p:sp>
      <p:sp>
        <p:nvSpPr>
          <p:cNvPr id="281603" name="Rectangle 3"/>
          <p:cNvSpPr>
            <a:spLocks noGrp="1" noChangeArrowheads="1"/>
          </p:cNvSpPr>
          <p:nvPr>
            <p:ph type="body" idx="1"/>
          </p:nvPr>
        </p:nvSpPr>
        <p:spPr>
          <a:xfrm>
            <a:off x="457200" y="1981200"/>
            <a:ext cx="8229600" cy="4760168"/>
          </a:xfrm>
        </p:spPr>
        <p:txBody>
          <a:bodyPr/>
          <a:lstStyle/>
          <a:p>
            <a:pPr>
              <a:lnSpc>
                <a:spcPct val="90000"/>
              </a:lnSpc>
            </a:pPr>
            <a:r>
              <a:rPr lang="en-US" altLang="zh-CN" sz="2800" dirty="0" err="1"/>
              <a:t>chmod</a:t>
            </a:r>
            <a:r>
              <a:rPr lang="zh-CN" altLang="en-US" sz="2800" dirty="0"/>
              <a:t>命令 </a:t>
            </a:r>
          </a:p>
          <a:p>
            <a:pPr lvl="1">
              <a:lnSpc>
                <a:spcPct val="90000"/>
              </a:lnSpc>
            </a:pPr>
            <a:r>
              <a:rPr lang="zh-CN" altLang="en-US" sz="2400" dirty="0"/>
              <a:t>作用：改变指定目录或文件的权限。</a:t>
            </a:r>
          </a:p>
          <a:p>
            <a:pPr lvl="1">
              <a:lnSpc>
                <a:spcPct val="90000"/>
              </a:lnSpc>
            </a:pPr>
            <a:r>
              <a:rPr lang="zh-CN" altLang="en-US" sz="2400" dirty="0"/>
              <a:t>语法：</a:t>
            </a:r>
            <a:r>
              <a:rPr lang="en-US" altLang="zh-CN" sz="2400" dirty="0" err="1"/>
              <a:t>chmod</a:t>
            </a:r>
            <a:r>
              <a:rPr lang="en-US" altLang="zh-CN" sz="2400" dirty="0"/>
              <a:t> [</a:t>
            </a:r>
            <a:r>
              <a:rPr lang="zh-CN" altLang="en-US" sz="2400" dirty="0"/>
              <a:t>选项</a:t>
            </a:r>
            <a:r>
              <a:rPr lang="en-US" altLang="zh-CN" sz="2400" dirty="0"/>
              <a:t>] mode</a:t>
            </a:r>
            <a:r>
              <a:rPr lang="zh-CN" altLang="en-US" sz="2400" dirty="0"/>
              <a:t>文件名或目录</a:t>
            </a:r>
          </a:p>
          <a:p>
            <a:pPr lvl="1">
              <a:lnSpc>
                <a:spcPct val="90000"/>
              </a:lnSpc>
            </a:pPr>
            <a:r>
              <a:rPr lang="zh-CN" altLang="en-US" sz="2400" dirty="0"/>
              <a:t>该命令语法中</a:t>
            </a:r>
            <a:r>
              <a:rPr lang="en-US" altLang="zh-CN" sz="2400" dirty="0"/>
              <a:t>mode</a:t>
            </a:r>
            <a:r>
              <a:rPr lang="zh-CN" altLang="en-US" sz="2400" dirty="0"/>
              <a:t>代表权限设定字串，格式如下：</a:t>
            </a:r>
          </a:p>
          <a:p>
            <a:pPr lvl="2">
              <a:lnSpc>
                <a:spcPct val="90000"/>
              </a:lnSpc>
            </a:pPr>
            <a:r>
              <a:rPr lang="en-US" altLang="zh-CN" sz="2000" dirty="0"/>
              <a:t>[</a:t>
            </a:r>
            <a:r>
              <a:rPr lang="en-US" altLang="zh-CN" sz="2000" dirty="0" err="1"/>
              <a:t>ugoa</a:t>
            </a:r>
            <a:r>
              <a:rPr lang="en-US" altLang="zh-CN" sz="2000" dirty="0"/>
              <a:t>...][+-=][</a:t>
            </a:r>
            <a:r>
              <a:rPr lang="en-US" altLang="zh-CN" sz="2000" dirty="0" err="1"/>
              <a:t>rwxX</a:t>
            </a:r>
            <a:r>
              <a:rPr lang="en-US" altLang="zh-CN" sz="2000" dirty="0"/>
              <a:t>]...][,...] </a:t>
            </a:r>
          </a:p>
          <a:p>
            <a:pPr lvl="2">
              <a:lnSpc>
                <a:spcPct val="90000"/>
              </a:lnSpc>
            </a:pPr>
            <a:r>
              <a:rPr lang="en-US" altLang="zh-CN" sz="2000" dirty="0" err="1"/>
              <a:t>rwx</a:t>
            </a:r>
            <a:r>
              <a:rPr lang="en-US" altLang="zh-CN" sz="2000" dirty="0"/>
              <a:t> 421 0</a:t>
            </a:r>
          </a:p>
          <a:p>
            <a:pPr lvl="2">
              <a:lnSpc>
                <a:spcPct val="90000"/>
              </a:lnSpc>
            </a:pPr>
            <a:r>
              <a:rPr lang="en-US" altLang="zh-CN" sz="2000" dirty="0"/>
              <a:t>[-R]</a:t>
            </a:r>
          </a:p>
          <a:p>
            <a:pPr lvl="1">
              <a:lnSpc>
                <a:spcPct val="90000"/>
              </a:lnSpc>
            </a:pPr>
            <a:r>
              <a:rPr lang="en-US" altLang="zh-CN" sz="2400" dirty="0" err="1"/>
              <a:t>chmod</a:t>
            </a:r>
            <a:r>
              <a:rPr lang="en-US" altLang="zh-CN" sz="2400" dirty="0"/>
              <a:t> a=</a:t>
            </a:r>
            <a:r>
              <a:rPr lang="en-US" altLang="zh-CN" sz="2400" dirty="0" err="1"/>
              <a:t>rwx,u-x,g-wx,o-rwx</a:t>
            </a:r>
            <a:r>
              <a:rPr lang="en-US" altLang="zh-CN" sz="2400" dirty="0"/>
              <a:t>  </a:t>
            </a:r>
            <a:r>
              <a:rPr lang="en-US" altLang="zh-CN" sz="2400" dirty="0" err="1"/>
              <a:t>test.txt</a:t>
            </a:r>
            <a:endParaRPr lang="en-US" altLang="zh-CN" sz="2400" dirty="0"/>
          </a:p>
          <a:p>
            <a:pPr lvl="1">
              <a:lnSpc>
                <a:spcPct val="90000"/>
              </a:lnSpc>
            </a:pPr>
            <a:r>
              <a:rPr lang="en-US" altLang="zh-CN" sz="2400" dirty="0" err="1"/>
              <a:t>chmod</a:t>
            </a:r>
            <a:r>
              <a:rPr lang="en-US" altLang="zh-CN" sz="2400" dirty="0"/>
              <a:t> 640 </a:t>
            </a:r>
            <a:r>
              <a:rPr lang="en-US" altLang="zh-CN" sz="2400" dirty="0" err="1"/>
              <a:t>test.txt</a:t>
            </a:r>
            <a:endParaRPr lang="en-US" altLang="zh-CN" sz="2400" dirty="0"/>
          </a:p>
          <a:p>
            <a:pPr lvl="1">
              <a:lnSpc>
                <a:spcPct val="90000"/>
              </a:lnSpc>
            </a:pPr>
            <a:r>
              <a:rPr lang="en-US" altLang="zh-CN" sz="2400" dirty="0" err="1"/>
              <a:t>chmod</a:t>
            </a:r>
            <a:r>
              <a:rPr lang="en-US" altLang="zh-CN" sz="2400" dirty="0"/>
              <a:t> -R 764 </a:t>
            </a:r>
            <a:r>
              <a:rPr lang="en-US" altLang="zh-Hans" sz="2400" dirty="0" err="1"/>
              <a:t>D</a:t>
            </a:r>
            <a:r>
              <a:rPr lang="en-US" altLang="zh-CN" sz="2400" dirty="0" err="1"/>
              <a:t>irectory</a:t>
            </a:r>
            <a:r>
              <a:rPr lang="en-US" altLang="zh-Hans" sz="2400" dirty="0" err="1"/>
              <a:t>P</a:t>
            </a:r>
            <a:r>
              <a:rPr lang="en-US" altLang="zh-CN" sz="2400" dirty="0" err="1"/>
              <a:t>ath</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checkerboard(across)">
                                      <p:cBhvr>
                                        <p:cTn id="7" dur="500"/>
                                        <p:tgtEl>
                                          <p:spTgt spid="281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checkerboard(across)">
                                      <p:cBhvr>
                                        <p:cTn id="12" dur="500"/>
                                        <p:tgtEl>
                                          <p:spTgt spid="281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81603">
                                            <p:txEl>
                                              <p:pRg st="2" end="2"/>
                                            </p:txEl>
                                          </p:spTgt>
                                        </p:tgtEl>
                                        <p:attrNameLst>
                                          <p:attrName>style.visibility</p:attrName>
                                        </p:attrNameLst>
                                      </p:cBhvr>
                                      <p:to>
                                        <p:strVal val="visible"/>
                                      </p:to>
                                    </p:set>
                                    <p:animEffect transition="in" filter="checkerboard(across)">
                                      <p:cBhvr>
                                        <p:cTn id="17" dur="500"/>
                                        <p:tgtEl>
                                          <p:spTgt spid="281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81603">
                                            <p:txEl>
                                              <p:pRg st="3" end="3"/>
                                            </p:txEl>
                                          </p:spTgt>
                                        </p:tgtEl>
                                        <p:attrNameLst>
                                          <p:attrName>style.visibility</p:attrName>
                                        </p:attrNameLst>
                                      </p:cBhvr>
                                      <p:to>
                                        <p:strVal val="visible"/>
                                      </p:to>
                                    </p:set>
                                    <p:animEffect transition="in" filter="checkerboard(across)">
                                      <p:cBhvr>
                                        <p:cTn id="22" dur="500"/>
                                        <p:tgtEl>
                                          <p:spTgt spid="281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81603">
                                            <p:txEl>
                                              <p:pRg st="4" end="4"/>
                                            </p:txEl>
                                          </p:spTgt>
                                        </p:tgtEl>
                                        <p:attrNameLst>
                                          <p:attrName>style.visibility</p:attrName>
                                        </p:attrNameLst>
                                      </p:cBhvr>
                                      <p:to>
                                        <p:strVal val="visible"/>
                                      </p:to>
                                    </p:set>
                                    <p:animEffect transition="in" filter="checkerboard(across)">
                                      <p:cBhvr>
                                        <p:cTn id="27" dur="500"/>
                                        <p:tgtEl>
                                          <p:spTgt spid="281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81603">
                                            <p:txEl>
                                              <p:pRg st="5" end="5"/>
                                            </p:txEl>
                                          </p:spTgt>
                                        </p:tgtEl>
                                        <p:attrNameLst>
                                          <p:attrName>style.visibility</p:attrName>
                                        </p:attrNameLst>
                                      </p:cBhvr>
                                      <p:to>
                                        <p:strVal val="visible"/>
                                      </p:to>
                                    </p:set>
                                    <p:animEffect transition="in" filter="checkerboard(across)">
                                      <p:cBhvr>
                                        <p:cTn id="32" dur="500"/>
                                        <p:tgtEl>
                                          <p:spTgt spid="281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81603">
                                            <p:txEl>
                                              <p:pRg st="6" end="6"/>
                                            </p:txEl>
                                          </p:spTgt>
                                        </p:tgtEl>
                                        <p:attrNameLst>
                                          <p:attrName>style.visibility</p:attrName>
                                        </p:attrNameLst>
                                      </p:cBhvr>
                                      <p:to>
                                        <p:strVal val="visible"/>
                                      </p:to>
                                    </p:set>
                                    <p:animEffect transition="in" filter="checkerboard(across)">
                                      <p:cBhvr>
                                        <p:cTn id="37" dur="500"/>
                                        <p:tgtEl>
                                          <p:spTgt spid="281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81603">
                                            <p:txEl>
                                              <p:pRg st="7" end="7"/>
                                            </p:txEl>
                                          </p:spTgt>
                                        </p:tgtEl>
                                        <p:attrNameLst>
                                          <p:attrName>style.visibility</p:attrName>
                                        </p:attrNameLst>
                                      </p:cBhvr>
                                      <p:to>
                                        <p:strVal val="visible"/>
                                      </p:to>
                                    </p:set>
                                    <p:animEffect transition="in" filter="checkerboard(across)">
                                      <p:cBhvr>
                                        <p:cTn id="42" dur="500"/>
                                        <p:tgtEl>
                                          <p:spTgt spid="2816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81603">
                                            <p:txEl>
                                              <p:pRg st="8" end="8"/>
                                            </p:txEl>
                                          </p:spTgt>
                                        </p:tgtEl>
                                        <p:attrNameLst>
                                          <p:attrName>style.visibility</p:attrName>
                                        </p:attrNameLst>
                                      </p:cBhvr>
                                      <p:to>
                                        <p:strVal val="visible"/>
                                      </p:to>
                                    </p:set>
                                    <p:animEffect transition="in" filter="checkerboard(across)">
                                      <p:cBhvr>
                                        <p:cTn id="47" dur="500"/>
                                        <p:tgtEl>
                                          <p:spTgt spid="2816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81603">
                                            <p:txEl>
                                              <p:pRg st="9" end="9"/>
                                            </p:txEl>
                                          </p:spTgt>
                                        </p:tgtEl>
                                        <p:attrNameLst>
                                          <p:attrName>style.visibility</p:attrName>
                                        </p:attrNameLst>
                                      </p:cBhvr>
                                      <p:to>
                                        <p:strVal val="visible"/>
                                      </p:to>
                                    </p:set>
                                    <p:animEffect transition="in" filter="checkerboard(across)">
                                      <p:cBhvr>
                                        <p:cTn id="52" dur="500"/>
                                        <p:tgtEl>
                                          <p:spTgt spid="281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sz="4000">
                <a:ea typeface="宋体" pitchFamily="2" charset="-122"/>
              </a:rPr>
              <a:t>修改目录与文件权限和所属用户和所属组命令</a:t>
            </a:r>
            <a:r>
              <a:rPr lang="zh-CN" altLang="en-US" sz="4000"/>
              <a:t> </a:t>
            </a:r>
          </a:p>
        </p:txBody>
      </p:sp>
      <p:sp>
        <p:nvSpPr>
          <p:cNvPr id="281603" name="Rectangle 3"/>
          <p:cNvSpPr>
            <a:spLocks noGrp="1" noChangeArrowheads="1"/>
          </p:cNvSpPr>
          <p:nvPr>
            <p:ph type="body" idx="1"/>
          </p:nvPr>
        </p:nvSpPr>
        <p:spPr>
          <a:xfrm>
            <a:off x="457200" y="1981200"/>
            <a:ext cx="8229600" cy="4760168"/>
          </a:xfrm>
        </p:spPr>
        <p:txBody>
          <a:bodyPr/>
          <a:lstStyle/>
          <a:p>
            <a:pPr>
              <a:lnSpc>
                <a:spcPct val="90000"/>
              </a:lnSpc>
            </a:pPr>
            <a:r>
              <a:rPr lang="en-US" altLang="zh-CN" sz="2800" dirty="0" err="1"/>
              <a:t>chown</a:t>
            </a:r>
            <a:r>
              <a:rPr lang="zh-CN" altLang="en-US" sz="2800" dirty="0"/>
              <a:t>命令 </a:t>
            </a:r>
          </a:p>
          <a:p>
            <a:pPr lvl="1">
              <a:lnSpc>
                <a:spcPct val="90000"/>
              </a:lnSpc>
            </a:pPr>
            <a:r>
              <a:rPr lang="zh-CN" altLang="en-US" sz="2400" dirty="0">
                <a:ea typeface="宋体" pitchFamily="2" charset="-122"/>
              </a:rPr>
              <a:t>作用：改变指定目录或文件的所属用户、所属组。</a:t>
            </a:r>
            <a:r>
              <a:rPr lang="zh-CN" altLang="en-US" sz="2400" dirty="0"/>
              <a:t> </a:t>
            </a:r>
          </a:p>
          <a:p>
            <a:pPr lvl="1">
              <a:lnSpc>
                <a:spcPct val="90000"/>
              </a:lnSpc>
            </a:pPr>
            <a:r>
              <a:rPr lang="zh-CN" altLang="en-US" sz="2400" dirty="0"/>
              <a:t>语法：</a:t>
            </a:r>
            <a:r>
              <a:rPr lang="en-US" altLang="zh-CN" sz="2400" dirty="0" err="1"/>
              <a:t>chown</a:t>
            </a:r>
            <a:r>
              <a:rPr lang="en-US" altLang="zh-CN" sz="2400" dirty="0"/>
              <a:t> [</a:t>
            </a:r>
            <a:r>
              <a:rPr lang="zh-CN" altLang="en-US" sz="2400" dirty="0"/>
              <a:t>选项</a:t>
            </a:r>
            <a:r>
              <a:rPr lang="en-US" altLang="zh-CN" sz="2400" dirty="0"/>
              <a:t>] </a:t>
            </a:r>
            <a:r>
              <a:rPr lang="zh-CN" altLang="en-US" sz="2400" dirty="0"/>
              <a:t>用户名</a:t>
            </a:r>
            <a:r>
              <a:rPr lang="en-US" altLang="zh-CN" sz="2400" dirty="0"/>
              <a:t>[</a:t>
            </a:r>
            <a:r>
              <a:rPr lang="zh-CN" altLang="en-US" sz="2400" dirty="0"/>
              <a:t>：组名</a:t>
            </a:r>
            <a:r>
              <a:rPr lang="en-US" altLang="zh-CN" sz="2400" dirty="0"/>
              <a:t>] </a:t>
            </a:r>
            <a:r>
              <a:rPr lang="zh-CN" altLang="en-US" sz="2400" dirty="0"/>
              <a:t>文件名或目录</a:t>
            </a:r>
            <a:endParaRPr lang="en-US" altLang="zh-CN" sz="2400" dirty="0"/>
          </a:p>
          <a:p>
            <a:pPr lvl="1">
              <a:lnSpc>
                <a:spcPct val="90000"/>
              </a:lnSpc>
            </a:pPr>
            <a:r>
              <a:rPr lang="en-US" altLang="zh-CN" sz="2400" dirty="0"/>
              <a:t>root</a:t>
            </a:r>
            <a:r>
              <a:rPr lang="zh-CN" altLang="en-US" sz="2400" dirty="0"/>
              <a:t>权限 </a:t>
            </a:r>
            <a:endParaRPr lang="en-US" altLang="zh-CN" sz="2400" dirty="0"/>
          </a:p>
          <a:p>
            <a:pPr lvl="1">
              <a:lnSpc>
                <a:spcPct val="90000"/>
              </a:lnSpc>
            </a:pPr>
            <a:r>
              <a:rPr lang="en-US" altLang="zh-CN" sz="2400" dirty="0"/>
              <a:t>[-R]</a:t>
            </a:r>
          </a:p>
          <a:p>
            <a:pPr lvl="1">
              <a:lnSpc>
                <a:spcPct val="90000"/>
              </a:lnSpc>
            </a:pPr>
            <a:endParaRPr lang="zh-CN" altLang="en-US" sz="2400" dirty="0"/>
          </a:p>
          <a:p>
            <a:pPr>
              <a:lnSpc>
                <a:spcPct val="90000"/>
              </a:lnSpc>
            </a:pPr>
            <a:r>
              <a:rPr lang="en-US" altLang="zh-CN" sz="2800" dirty="0" err="1"/>
              <a:t>chgrp</a:t>
            </a:r>
            <a:r>
              <a:rPr lang="zh-CN" altLang="en-US" sz="2800" dirty="0"/>
              <a:t>命令</a:t>
            </a:r>
          </a:p>
          <a:p>
            <a:pPr lvl="1">
              <a:lnSpc>
                <a:spcPct val="90000"/>
              </a:lnSpc>
            </a:pPr>
            <a:r>
              <a:rPr lang="zh-CN" altLang="en-US" sz="2400" dirty="0">
                <a:ea typeface="宋体" pitchFamily="2" charset="-122"/>
              </a:rPr>
              <a:t>作用：改变指定目录或文件的所属组。</a:t>
            </a:r>
            <a:endParaRPr lang="en-US" altLang="zh-CN" sz="2400" dirty="0">
              <a:ea typeface="宋体" pitchFamily="2" charset="-122"/>
            </a:endParaRPr>
          </a:p>
          <a:p>
            <a:pPr lvl="1">
              <a:lnSpc>
                <a:spcPct val="90000"/>
              </a:lnSpc>
            </a:pPr>
            <a:r>
              <a:rPr lang="zh-CN" altLang="en-US" sz="2400" dirty="0">
                <a:ea typeface="宋体" pitchFamily="2" charset="-122"/>
              </a:rPr>
              <a:t>语法：</a:t>
            </a:r>
            <a:r>
              <a:rPr lang="en-US" altLang="zh-CN" sz="2400" dirty="0" err="1">
                <a:ea typeface="宋体" pitchFamily="2" charset="-122"/>
              </a:rPr>
              <a:t>chgrp</a:t>
            </a:r>
            <a:r>
              <a:rPr lang="en-US" altLang="zh-CN" sz="2400" dirty="0">
                <a:ea typeface="宋体" pitchFamily="2" charset="-122"/>
              </a:rPr>
              <a:t> [</a:t>
            </a:r>
            <a:r>
              <a:rPr lang="zh-CN" altLang="en-US" sz="2400" dirty="0">
                <a:ea typeface="宋体" pitchFamily="2" charset="-122"/>
              </a:rPr>
              <a:t>选项</a:t>
            </a:r>
            <a:r>
              <a:rPr lang="en-US" altLang="zh-CN" sz="2400" dirty="0">
                <a:ea typeface="宋体" pitchFamily="2" charset="-122"/>
              </a:rPr>
              <a:t>] </a:t>
            </a:r>
            <a:r>
              <a:rPr lang="zh-CN" altLang="en-US" sz="2400" dirty="0">
                <a:ea typeface="宋体" pitchFamily="2" charset="-122"/>
              </a:rPr>
              <a:t>组名</a:t>
            </a:r>
            <a:r>
              <a:rPr lang="en-US" altLang="zh-CN" sz="2400" dirty="0">
                <a:ea typeface="宋体" pitchFamily="2" charset="-122"/>
              </a:rPr>
              <a:t> </a:t>
            </a:r>
            <a:r>
              <a:rPr lang="zh-CN" altLang="en-US" sz="2400" dirty="0">
                <a:ea typeface="宋体" pitchFamily="2" charset="-122"/>
              </a:rPr>
              <a:t>文件名或目录</a:t>
            </a:r>
            <a:r>
              <a:rPr lang="zh-CN" altLang="en-US" sz="2400" dirty="0"/>
              <a:t> </a:t>
            </a:r>
            <a:endParaRPr lang="en-US" altLang="zh-CN" sz="2400" dirty="0"/>
          </a:p>
          <a:p>
            <a:pPr lvl="1">
              <a:lnSpc>
                <a:spcPct val="90000"/>
              </a:lnSpc>
            </a:pPr>
            <a:r>
              <a:rPr lang="en-US" altLang="zh-CN" sz="2400" dirty="0"/>
              <a:t>root</a:t>
            </a:r>
            <a:r>
              <a:rPr lang="zh-CN" altLang="en-US" sz="2400" dirty="0"/>
              <a:t>权限</a:t>
            </a:r>
            <a:endParaRPr lang="en-US" altLang="zh-CN" sz="2400" dirty="0"/>
          </a:p>
          <a:p>
            <a:pPr lvl="1">
              <a:lnSpc>
                <a:spcPct val="90000"/>
              </a:lnSpc>
            </a:pPr>
            <a:r>
              <a:rPr lang="en-US" altLang="zh-CN" sz="2400" dirty="0"/>
              <a:t>[-R]</a:t>
            </a:r>
            <a:endParaRPr lang="zh-CN" altLang="en-US" sz="2400" dirty="0"/>
          </a:p>
        </p:txBody>
      </p:sp>
    </p:spTree>
    <p:extLst>
      <p:ext uri="{BB962C8B-B14F-4D97-AF65-F5344CB8AC3E}">
        <p14:creationId xmlns:p14="http://schemas.microsoft.com/office/powerpoint/2010/main" val="127663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checkerboard(across)">
                                      <p:cBhvr>
                                        <p:cTn id="7" dur="500"/>
                                        <p:tgtEl>
                                          <p:spTgt spid="28160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1603">
                                            <p:txEl>
                                              <p:pRg st="1" end="1"/>
                                            </p:txEl>
                                          </p:spTgt>
                                        </p:tgtEl>
                                        <p:attrNameLst>
                                          <p:attrName>style.visibility</p:attrName>
                                        </p:attrNameLst>
                                      </p:cBhvr>
                                      <p:to>
                                        <p:strVal val="visible"/>
                                      </p:to>
                                    </p:set>
                                    <p:animEffect transition="in" filter="checkerboard(across)">
                                      <p:cBhvr>
                                        <p:cTn id="10" dur="500"/>
                                        <p:tgtEl>
                                          <p:spTgt spid="28160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1603">
                                            <p:txEl>
                                              <p:pRg st="2" end="2"/>
                                            </p:txEl>
                                          </p:spTgt>
                                        </p:tgtEl>
                                        <p:attrNameLst>
                                          <p:attrName>style.visibility</p:attrName>
                                        </p:attrNameLst>
                                      </p:cBhvr>
                                      <p:to>
                                        <p:strVal val="visible"/>
                                      </p:to>
                                    </p:set>
                                    <p:animEffect transition="in" filter="checkerboard(across)">
                                      <p:cBhvr>
                                        <p:cTn id="13" dur="500"/>
                                        <p:tgtEl>
                                          <p:spTgt spid="28160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81603">
                                            <p:txEl>
                                              <p:pRg st="3" end="3"/>
                                            </p:txEl>
                                          </p:spTgt>
                                        </p:tgtEl>
                                        <p:attrNameLst>
                                          <p:attrName>style.visibility</p:attrName>
                                        </p:attrNameLst>
                                      </p:cBhvr>
                                      <p:to>
                                        <p:strVal val="visible"/>
                                      </p:to>
                                    </p:set>
                                    <p:animEffect transition="in" filter="checkerboard(across)">
                                      <p:cBhvr>
                                        <p:cTn id="16" dur="500"/>
                                        <p:tgtEl>
                                          <p:spTgt spid="28160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81603">
                                            <p:txEl>
                                              <p:pRg st="4" end="4"/>
                                            </p:txEl>
                                          </p:spTgt>
                                        </p:tgtEl>
                                        <p:attrNameLst>
                                          <p:attrName>style.visibility</p:attrName>
                                        </p:attrNameLst>
                                      </p:cBhvr>
                                      <p:to>
                                        <p:strVal val="visible"/>
                                      </p:to>
                                    </p:set>
                                    <p:animEffect transition="in" filter="checkerboard(across)">
                                      <p:cBhvr>
                                        <p:cTn id="19" dur="500"/>
                                        <p:tgtEl>
                                          <p:spTgt spid="28160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81603">
                                            <p:txEl>
                                              <p:pRg st="6" end="6"/>
                                            </p:txEl>
                                          </p:spTgt>
                                        </p:tgtEl>
                                        <p:attrNameLst>
                                          <p:attrName>style.visibility</p:attrName>
                                        </p:attrNameLst>
                                      </p:cBhvr>
                                      <p:to>
                                        <p:strVal val="visible"/>
                                      </p:to>
                                    </p:set>
                                    <p:animEffect transition="in" filter="checkerboard(across)">
                                      <p:cBhvr>
                                        <p:cTn id="24" dur="500"/>
                                        <p:tgtEl>
                                          <p:spTgt spid="281603">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81603">
                                            <p:txEl>
                                              <p:pRg st="7" end="7"/>
                                            </p:txEl>
                                          </p:spTgt>
                                        </p:tgtEl>
                                        <p:attrNameLst>
                                          <p:attrName>style.visibility</p:attrName>
                                        </p:attrNameLst>
                                      </p:cBhvr>
                                      <p:to>
                                        <p:strVal val="visible"/>
                                      </p:to>
                                    </p:set>
                                    <p:animEffect transition="in" filter="checkerboard(across)">
                                      <p:cBhvr>
                                        <p:cTn id="27" dur="500"/>
                                        <p:tgtEl>
                                          <p:spTgt spid="281603">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81603">
                                            <p:txEl>
                                              <p:pRg st="8" end="8"/>
                                            </p:txEl>
                                          </p:spTgt>
                                        </p:tgtEl>
                                        <p:attrNameLst>
                                          <p:attrName>style.visibility</p:attrName>
                                        </p:attrNameLst>
                                      </p:cBhvr>
                                      <p:to>
                                        <p:strVal val="visible"/>
                                      </p:to>
                                    </p:set>
                                    <p:animEffect transition="in" filter="checkerboard(across)">
                                      <p:cBhvr>
                                        <p:cTn id="30" dur="500"/>
                                        <p:tgtEl>
                                          <p:spTgt spid="281603">
                                            <p:txEl>
                                              <p:pRg st="8" end="8"/>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281603">
                                            <p:txEl>
                                              <p:pRg st="9" end="9"/>
                                            </p:txEl>
                                          </p:spTgt>
                                        </p:tgtEl>
                                        <p:attrNameLst>
                                          <p:attrName>style.visibility</p:attrName>
                                        </p:attrNameLst>
                                      </p:cBhvr>
                                      <p:to>
                                        <p:strVal val="visible"/>
                                      </p:to>
                                    </p:set>
                                    <p:animEffect transition="in" filter="checkerboard(across)">
                                      <p:cBhvr>
                                        <p:cTn id="33" dur="500"/>
                                        <p:tgtEl>
                                          <p:spTgt spid="281603">
                                            <p:txEl>
                                              <p:pRg st="9" end="9"/>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81603">
                                            <p:txEl>
                                              <p:pRg st="10" end="10"/>
                                            </p:txEl>
                                          </p:spTgt>
                                        </p:tgtEl>
                                        <p:attrNameLst>
                                          <p:attrName>style.visibility</p:attrName>
                                        </p:attrNameLst>
                                      </p:cBhvr>
                                      <p:to>
                                        <p:strVal val="visible"/>
                                      </p:to>
                                    </p:set>
                                    <p:animEffect transition="in" filter="checkerboard(across)">
                                      <p:cBhvr>
                                        <p:cTn id="36" dur="500"/>
                                        <p:tgtEl>
                                          <p:spTgt spid="281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zh-CN" altLang="en-US"/>
              <a:t>什么是</a:t>
            </a:r>
            <a:r>
              <a:rPr lang="en-US" altLang="zh-CN"/>
              <a:t>shell</a:t>
            </a:r>
          </a:p>
        </p:txBody>
      </p:sp>
      <p:sp>
        <p:nvSpPr>
          <p:cNvPr id="265219" name="Rectangle 3"/>
          <p:cNvSpPr>
            <a:spLocks noGrp="1" noChangeArrowheads="1"/>
          </p:cNvSpPr>
          <p:nvPr>
            <p:ph type="body" idx="1"/>
          </p:nvPr>
        </p:nvSpPr>
        <p:spPr>
          <a:xfrm>
            <a:off x="457200" y="1981199"/>
            <a:ext cx="8229600" cy="4543425"/>
          </a:xfrm>
        </p:spPr>
        <p:txBody>
          <a:bodyPr/>
          <a:lstStyle/>
          <a:p>
            <a:r>
              <a:rPr lang="en-US" altLang="zh-CN" dirty="0"/>
              <a:t>Shell</a:t>
            </a:r>
            <a:r>
              <a:rPr lang="zh-CN" altLang="en-US" dirty="0"/>
              <a:t>是一个作为用户与</a:t>
            </a:r>
            <a:r>
              <a:rPr lang="en-US" altLang="zh-CN" dirty="0" err="1"/>
              <a:t>linux</a:t>
            </a:r>
            <a:r>
              <a:rPr lang="zh-CN" altLang="en-US" dirty="0"/>
              <a:t>系统间接口的程序，它允许用户向操作系统输入需要执行的命令</a:t>
            </a:r>
          </a:p>
          <a:p>
            <a:r>
              <a:rPr lang="zh-CN" altLang="en-US" dirty="0"/>
              <a:t>在</a:t>
            </a:r>
            <a:r>
              <a:rPr lang="en-US" altLang="zh-CN" dirty="0" err="1"/>
              <a:t>linux</a:t>
            </a:r>
            <a:r>
              <a:rPr lang="zh-CN" altLang="en-US" dirty="0"/>
              <a:t>中可有多种</a:t>
            </a:r>
            <a:r>
              <a:rPr lang="en-US" altLang="zh-CN" dirty="0"/>
              <a:t>shell</a:t>
            </a:r>
          </a:p>
          <a:p>
            <a:endParaRPr lang="en-US" altLang="zh-CN" dirty="0"/>
          </a:p>
          <a:p>
            <a:r>
              <a:rPr lang="zh-CN" altLang="en-US" dirty="0"/>
              <a:t>可用多个</a:t>
            </a:r>
            <a:r>
              <a:rPr lang="en-US" altLang="zh-CN" dirty="0"/>
              <a:t>shell</a:t>
            </a:r>
          </a:p>
        </p:txBody>
      </p:sp>
      <p:sp>
        <p:nvSpPr>
          <p:cNvPr id="265220" name="Rectangle 4"/>
          <p:cNvSpPr>
            <a:spLocks noChangeArrowheads="1"/>
          </p:cNvSpPr>
          <p:nvPr/>
        </p:nvSpPr>
        <p:spPr bwMode="auto">
          <a:xfrm>
            <a:off x="5219700" y="3500438"/>
            <a:ext cx="3384550" cy="30241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1" name="Oval 5"/>
          <p:cNvSpPr>
            <a:spLocks noChangeArrowheads="1"/>
          </p:cNvSpPr>
          <p:nvPr/>
        </p:nvSpPr>
        <p:spPr bwMode="auto">
          <a:xfrm>
            <a:off x="6372225" y="4508500"/>
            <a:ext cx="1008063" cy="100965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1"/>
                </a:solidFill>
              </a:rPr>
              <a:t>内核</a:t>
            </a:r>
          </a:p>
        </p:txBody>
      </p:sp>
      <p:sp>
        <p:nvSpPr>
          <p:cNvPr id="265222" name="Rectangle 6"/>
          <p:cNvSpPr>
            <a:spLocks noChangeArrowheads="1"/>
          </p:cNvSpPr>
          <p:nvPr/>
        </p:nvSpPr>
        <p:spPr bwMode="auto">
          <a:xfrm>
            <a:off x="5724525" y="4005263"/>
            <a:ext cx="792163" cy="57626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csh</a:t>
            </a:r>
          </a:p>
        </p:txBody>
      </p:sp>
      <p:sp>
        <p:nvSpPr>
          <p:cNvPr id="265223" name="Rectangle 7"/>
          <p:cNvSpPr>
            <a:spLocks noChangeArrowheads="1"/>
          </p:cNvSpPr>
          <p:nvPr/>
        </p:nvSpPr>
        <p:spPr bwMode="auto">
          <a:xfrm>
            <a:off x="5724525" y="5373688"/>
            <a:ext cx="792163" cy="57626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bash</a:t>
            </a:r>
          </a:p>
        </p:txBody>
      </p:sp>
      <p:sp>
        <p:nvSpPr>
          <p:cNvPr id="265224" name="Rectangle 8"/>
          <p:cNvSpPr>
            <a:spLocks noChangeArrowheads="1"/>
          </p:cNvSpPr>
          <p:nvPr/>
        </p:nvSpPr>
        <p:spPr bwMode="auto">
          <a:xfrm>
            <a:off x="7235825" y="5373688"/>
            <a:ext cx="1008063" cy="576262"/>
          </a:xfrm>
          <a:prstGeom prst="rect">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1"/>
                </a:solidFill>
              </a:rPr>
              <a:t>xwindow</a:t>
            </a:r>
          </a:p>
        </p:txBody>
      </p:sp>
      <p:sp>
        <p:nvSpPr>
          <p:cNvPr id="265225" name="Rectangle 9"/>
          <p:cNvSpPr>
            <a:spLocks noChangeArrowheads="1"/>
          </p:cNvSpPr>
          <p:nvPr/>
        </p:nvSpPr>
        <p:spPr bwMode="auto">
          <a:xfrm>
            <a:off x="7235825" y="4005263"/>
            <a:ext cx="1008063" cy="576262"/>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其他程序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checkerboard(across)">
                                      <p:cBhvr>
                                        <p:cTn id="7" dur="500"/>
                                        <p:tgtEl>
                                          <p:spTgt spid="265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5219">
                                            <p:txEl>
                                              <p:pRg st="1" end="1"/>
                                            </p:txEl>
                                          </p:spTgt>
                                        </p:tgtEl>
                                        <p:attrNameLst>
                                          <p:attrName>style.visibility</p:attrName>
                                        </p:attrNameLst>
                                      </p:cBhvr>
                                      <p:to>
                                        <p:strVal val="visible"/>
                                      </p:to>
                                    </p:set>
                                    <p:animEffect transition="in" filter="checkerboard(across)">
                                      <p:cBhvr>
                                        <p:cTn id="12" dur="500"/>
                                        <p:tgtEl>
                                          <p:spTgt spid="265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5219">
                                            <p:txEl>
                                              <p:pRg st="3" end="3"/>
                                            </p:txEl>
                                          </p:spTgt>
                                        </p:tgtEl>
                                        <p:attrNameLst>
                                          <p:attrName>style.visibility</p:attrName>
                                        </p:attrNameLst>
                                      </p:cBhvr>
                                      <p:to>
                                        <p:strVal val="visible"/>
                                      </p:to>
                                    </p:set>
                                    <p:animEffect transition="in" filter="checkerboard(across)">
                                      <p:cBhvr>
                                        <p:cTn id="17" dur="500"/>
                                        <p:tgtEl>
                                          <p:spTgt spid="265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zh-CN" altLang="en-US">
                <a:ea typeface="宋体" pitchFamily="2" charset="-122"/>
              </a:rPr>
              <a:t>文件内容提取工具</a:t>
            </a:r>
            <a:endParaRPr lang="zh-CN" altLang="en-US"/>
          </a:p>
        </p:txBody>
      </p:sp>
      <p:sp>
        <p:nvSpPr>
          <p:cNvPr id="282627" name="Rectangle 3"/>
          <p:cNvSpPr>
            <a:spLocks noGrp="1" noChangeArrowheads="1"/>
          </p:cNvSpPr>
          <p:nvPr>
            <p:ph type="body" idx="1"/>
          </p:nvPr>
        </p:nvSpPr>
        <p:spPr>
          <a:xfrm>
            <a:off x="457200" y="1981200"/>
            <a:ext cx="8229600" cy="4688160"/>
          </a:xfrm>
        </p:spPr>
        <p:txBody>
          <a:bodyPr/>
          <a:lstStyle/>
          <a:p>
            <a:r>
              <a:rPr lang="en-US" altLang="zh-CN" dirty="0">
                <a:ea typeface="宋体" pitchFamily="2" charset="-122"/>
              </a:rPr>
              <a:t>cut</a:t>
            </a:r>
            <a:r>
              <a:rPr lang="zh-CN" altLang="en-US" dirty="0">
                <a:ea typeface="宋体" pitchFamily="2" charset="-122"/>
              </a:rPr>
              <a:t>命令</a:t>
            </a:r>
          </a:p>
          <a:p>
            <a:pPr lvl="1"/>
            <a:r>
              <a:rPr lang="zh-CN" altLang="en-US" dirty="0">
                <a:ea typeface="宋体" pitchFamily="2" charset="-122"/>
              </a:rPr>
              <a:t>作用：从指定文件中过滤或提取特定内容，并显示在当前屏幕上。</a:t>
            </a:r>
          </a:p>
          <a:p>
            <a:pPr lvl="1"/>
            <a:r>
              <a:rPr lang="zh-CN" altLang="en-US" dirty="0">
                <a:ea typeface="宋体" pitchFamily="2" charset="-122"/>
              </a:rPr>
              <a:t>提取</a:t>
            </a:r>
            <a:r>
              <a:rPr lang="en-US" altLang="zh-CN" dirty="0">
                <a:ea typeface="宋体" pitchFamily="2" charset="-122"/>
              </a:rPr>
              <a:t>/</a:t>
            </a:r>
            <a:r>
              <a:rPr lang="en-US" altLang="zh-CN" dirty="0" err="1">
                <a:ea typeface="宋体" pitchFamily="2" charset="-122"/>
              </a:rPr>
              <a:t>etc</a:t>
            </a:r>
            <a:r>
              <a:rPr lang="en-US" altLang="zh-CN" dirty="0">
                <a:ea typeface="宋体" pitchFamily="2" charset="-122"/>
              </a:rPr>
              <a:t>/</a:t>
            </a:r>
            <a:r>
              <a:rPr lang="en-US" altLang="zh-CN" dirty="0" err="1">
                <a:ea typeface="宋体" pitchFamily="2" charset="-122"/>
              </a:rPr>
              <a:t>passwd</a:t>
            </a:r>
            <a:r>
              <a:rPr lang="zh-CN" altLang="en-US" dirty="0">
                <a:ea typeface="宋体" pitchFamily="2" charset="-122"/>
              </a:rPr>
              <a:t>文件中的第</a:t>
            </a:r>
            <a:r>
              <a:rPr lang="en-US" altLang="zh-CN" dirty="0">
                <a:ea typeface="宋体" pitchFamily="2" charset="-122"/>
              </a:rPr>
              <a:t>1,3,5</a:t>
            </a:r>
            <a:r>
              <a:rPr lang="zh-CN" altLang="en-US" dirty="0">
                <a:ea typeface="宋体" pitchFamily="2" charset="-122"/>
              </a:rPr>
              <a:t>列</a:t>
            </a:r>
            <a:endParaRPr lang="zh-CN" altLang="en-US" dirty="0"/>
          </a:p>
          <a:p>
            <a:pPr lvl="2"/>
            <a:r>
              <a:rPr lang="en-US" altLang="zh-CN" dirty="0"/>
              <a:t>cut -d: -f1,3,5 /</a:t>
            </a:r>
            <a:r>
              <a:rPr lang="en-US" altLang="zh-CN" dirty="0" err="1"/>
              <a:t>etc</a:t>
            </a:r>
            <a:r>
              <a:rPr lang="en-US" altLang="zh-CN" dirty="0"/>
              <a:t>/</a:t>
            </a:r>
            <a:r>
              <a:rPr lang="en-US" altLang="zh-CN" dirty="0" err="1"/>
              <a:t>passwd</a:t>
            </a:r>
            <a:endParaRPr lang="en-US" altLang="zh-CN" dirty="0"/>
          </a:p>
          <a:p>
            <a:pPr lvl="2"/>
            <a:r>
              <a:rPr lang="en-US" altLang="zh-CN" dirty="0"/>
              <a:t>cut -d: -f 1-5 /</a:t>
            </a:r>
            <a:r>
              <a:rPr lang="en-US" altLang="zh-CN" dirty="0" err="1"/>
              <a:t>etc</a:t>
            </a:r>
            <a:r>
              <a:rPr lang="en-US" altLang="zh-CN" dirty="0"/>
              <a:t>/</a:t>
            </a:r>
            <a:r>
              <a:rPr lang="en-US" altLang="zh-CN" dirty="0" err="1"/>
              <a:t>passwd</a:t>
            </a:r>
            <a:endParaRPr lang="zh-CN" altLang="en-US" dirty="0"/>
          </a:p>
          <a:p>
            <a:pPr lvl="1"/>
            <a:r>
              <a:rPr lang="zh-CN" altLang="en-US" dirty="0">
                <a:ea typeface="宋体" pitchFamily="2" charset="-122"/>
              </a:rPr>
              <a:t>将</a:t>
            </a:r>
            <a:r>
              <a:rPr lang="en-US" altLang="zh-CN" dirty="0">
                <a:ea typeface="宋体" pitchFamily="2" charset="-122"/>
              </a:rPr>
              <a:t>/</a:t>
            </a:r>
            <a:r>
              <a:rPr lang="en-US" altLang="zh-CN" dirty="0" err="1">
                <a:ea typeface="宋体" pitchFamily="2" charset="-122"/>
              </a:rPr>
              <a:t>etc</a:t>
            </a:r>
            <a:r>
              <a:rPr lang="en-US" altLang="zh-CN" dirty="0">
                <a:ea typeface="宋体" pitchFamily="2" charset="-122"/>
              </a:rPr>
              <a:t>/</a:t>
            </a:r>
            <a:r>
              <a:rPr lang="en-US" altLang="zh-CN" dirty="0" err="1">
                <a:ea typeface="宋体" pitchFamily="2" charset="-122"/>
              </a:rPr>
              <a:t>passwd</a:t>
            </a:r>
            <a:r>
              <a:rPr lang="zh-CN" altLang="en-US" dirty="0">
                <a:ea typeface="宋体" pitchFamily="2" charset="-122"/>
              </a:rPr>
              <a:t>文件从第</a:t>
            </a:r>
            <a:r>
              <a:rPr lang="en-US" altLang="zh-CN" dirty="0">
                <a:ea typeface="宋体" pitchFamily="2" charset="-122"/>
              </a:rPr>
              <a:t>2</a:t>
            </a:r>
            <a:r>
              <a:rPr lang="zh-CN" altLang="en-US" dirty="0">
                <a:ea typeface="宋体" pitchFamily="2" charset="-122"/>
              </a:rPr>
              <a:t>个字母至第</a:t>
            </a:r>
            <a:r>
              <a:rPr lang="en-US" altLang="zh-CN" dirty="0">
                <a:ea typeface="宋体" pitchFamily="2" charset="-122"/>
              </a:rPr>
              <a:t>5</a:t>
            </a:r>
            <a:r>
              <a:rPr lang="zh-CN" altLang="en-US" dirty="0">
                <a:ea typeface="宋体" pitchFamily="2" charset="-122"/>
              </a:rPr>
              <a:t>个字母的内容提取出来</a:t>
            </a:r>
            <a:r>
              <a:rPr lang="zh-CN" altLang="en-US" dirty="0"/>
              <a:t> </a:t>
            </a:r>
          </a:p>
          <a:p>
            <a:pPr lvl="2"/>
            <a:r>
              <a:rPr lang="fr-FR" altLang="zh-CN" dirty="0" err="1"/>
              <a:t>cut</a:t>
            </a:r>
            <a:r>
              <a:rPr lang="fr-FR" altLang="zh-CN" dirty="0"/>
              <a:t> -c2-5 /</a:t>
            </a:r>
            <a:r>
              <a:rPr lang="fr-FR" altLang="zh-CN" dirty="0" err="1"/>
              <a:t>etc</a:t>
            </a:r>
            <a:r>
              <a:rPr lang="fr-FR" altLang="zh-CN" dirty="0"/>
              <a:t>/</a:t>
            </a:r>
            <a:r>
              <a:rPr lang="fr-FR" altLang="zh-CN" dirty="0" err="1"/>
              <a:t>passwd</a:t>
            </a:r>
            <a:endParaRPr lang="fr-FR" altLang="zh-CN" dirty="0"/>
          </a:p>
          <a:p>
            <a:pPr lvl="2"/>
            <a:r>
              <a:rPr lang="fr-FR" altLang="zh-CN" dirty="0" err="1"/>
              <a:t>cut</a:t>
            </a:r>
            <a:r>
              <a:rPr lang="fr-FR" altLang="zh-CN" dirty="0"/>
              <a:t> </a:t>
            </a:r>
            <a:r>
              <a:rPr lang="en-US" altLang="zh-CN" dirty="0"/>
              <a:t>-</a:t>
            </a:r>
            <a:r>
              <a:rPr lang="fr-FR" altLang="zh-CN" dirty="0"/>
              <a:t>c2,5,7 /</a:t>
            </a:r>
            <a:r>
              <a:rPr lang="fr-FR" altLang="zh-CN" dirty="0" err="1"/>
              <a:t>etc</a:t>
            </a:r>
            <a:r>
              <a:rPr lang="fr-FR" altLang="zh-CN" dirty="0"/>
              <a:t>/</a:t>
            </a:r>
            <a:r>
              <a:rPr lang="fr-FR" altLang="zh-CN" dirty="0" err="1"/>
              <a:t>passwd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checkerboard(across)">
                                      <p:cBhvr>
                                        <p:cTn id="7" dur="500"/>
                                        <p:tgtEl>
                                          <p:spTgt spid="28262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2627">
                                            <p:txEl>
                                              <p:pRg st="1" end="1"/>
                                            </p:txEl>
                                          </p:spTgt>
                                        </p:tgtEl>
                                        <p:attrNameLst>
                                          <p:attrName>style.visibility</p:attrName>
                                        </p:attrNameLst>
                                      </p:cBhvr>
                                      <p:to>
                                        <p:strVal val="visible"/>
                                      </p:to>
                                    </p:set>
                                    <p:animEffect transition="in" filter="checkerboard(across)">
                                      <p:cBhvr>
                                        <p:cTn id="10" dur="500"/>
                                        <p:tgtEl>
                                          <p:spTgt spid="28262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2627">
                                            <p:txEl>
                                              <p:pRg st="2" end="2"/>
                                            </p:txEl>
                                          </p:spTgt>
                                        </p:tgtEl>
                                        <p:attrNameLst>
                                          <p:attrName>style.visibility</p:attrName>
                                        </p:attrNameLst>
                                      </p:cBhvr>
                                      <p:to>
                                        <p:strVal val="visible"/>
                                      </p:to>
                                    </p:set>
                                    <p:animEffect transition="in" filter="checkerboard(across)">
                                      <p:cBhvr>
                                        <p:cTn id="13" dur="500"/>
                                        <p:tgtEl>
                                          <p:spTgt spid="282627">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82627">
                                            <p:txEl>
                                              <p:pRg st="3" end="3"/>
                                            </p:txEl>
                                          </p:spTgt>
                                        </p:tgtEl>
                                        <p:attrNameLst>
                                          <p:attrName>style.visibility</p:attrName>
                                        </p:attrNameLst>
                                      </p:cBhvr>
                                      <p:to>
                                        <p:strVal val="visible"/>
                                      </p:to>
                                    </p:set>
                                    <p:animEffect transition="in" filter="checkerboard(across)">
                                      <p:cBhvr>
                                        <p:cTn id="16" dur="500"/>
                                        <p:tgtEl>
                                          <p:spTgt spid="282627">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animEffect transition="in" filter="checkerboard(across)">
                                      <p:cBhvr>
                                        <p:cTn id="19" dur="500"/>
                                        <p:tgtEl>
                                          <p:spTgt spid="282627">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82627">
                                            <p:txEl>
                                              <p:pRg st="5" end="5"/>
                                            </p:txEl>
                                          </p:spTgt>
                                        </p:tgtEl>
                                        <p:attrNameLst>
                                          <p:attrName>style.visibility</p:attrName>
                                        </p:attrNameLst>
                                      </p:cBhvr>
                                      <p:to>
                                        <p:strVal val="visible"/>
                                      </p:to>
                                    </p:set>
                                    <p:animEffect transition="in" filter="checkerboard(across)">
                                      <p:cBhvr>
                                        <p:cTn id="22" dur="500"/>
                                        <p:tgtEl>
                                          <p:spTgt spid="282627">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82627">
                                            <p:txEl>
                                              <p:pRg st="6" end="6"/>
                                            </p:txEl>
                                          </p:spTgt>
                                        </p:tgtEl>
                                        <p:attrNameLst>
                                          <p:attrName>style.visibility</p:attrName>
                                        </p:attrNameLst>
                                      </p:cBhvr>
                                      <p:to>
                                        <p:strVal val="visible"/>
                                      </p:to>
                                    </p:set>
                                    <p:animEffect transition="in" filter="checkerboard(across)">
                                      <p:cBhvr>
                                        <p:cTn id="25" dur="500"/>
                                        <p:tgtEl>
                                          <p:spTgt spid="282627">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82627">
                                            <p:txEl>
                                              <p:pRg st="7" end="7"/>
                                            </p:txEl>
                                          </p:spTgt>
                                        </p:tgtEl>
                                        <p:attrNameLst>
                                          <p:attrName>style.visibility</p:attrName>
                                        </p:attrNameLst>
                                      </p:cBhvr>
                                      <p:to>
                                        <p:strVal val="visible"/>
                                      </p:to>
                                    </p:set>
                                    <p:animEffect transition="in" filter="checkerboard(across)">
                                      <p:cBhvr>
                                        <p:cTn id="28" dur="500"/>
                                        <p:tgtEl>
                                          <p:spTgt spid="282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sz="4000" dirty="0"/>
              <a:t>shell</a:t>
            </a:r>
            <a:r>
              <a:rPr lang="zh-CN" altLang="en-US" sz="4000" dirty="0"/>
              <a:t>的基本形式 </a:t>
            </a:r>
          </a:p>
        </p:txBody>
      </p:sp>
      <p:sp>
        <p:nvSpPr>
          <p:cNvPr id="237571" name="Rectangle 3"/>
          <p:cNvSpPr>
            <a:spLocks noGrp="1" noChangeArrowheads="1"/>
          </p:cNvSpPr>
          <p:nvPr>
            <p:ph type="body" idx="1"/>
          </p:nvPr>
        </p:nvSpPr>
        <p:spPr>
          <a:xfrm>
            <a:off x="422548" y="1700808"/>
            <a:ext cx="8229600" cy="5048200"/>
          </a:xfrm>
        </p:spPr>
        <p:txBody>
          <a:bodyPr/>
          <a:lstStyle/>
          <a:p>
            <a:pPr>
              <a:lnSpc>
                <a:spcPct val="90000"/>
              </a:lnSpc>
            </a:pPr>
            <a:r>
              <a:rPr lang="en-US" altLang="zh-CN" sz="2800" dirty="0"/>
              <a:t>shell</a:t>
            </a:r>
            <a:r>
              <a:rPr lang="zh-CN" altLang="en-US" sz="2800" dirty="0"/>
              <a:t>的种类 </a:t>
            </a:r>
            <a:r>
              <a:rPr lang="en-US" altLang="zh-CN" sz="2800" dirty="0"/>
              <a:t>:</a:t>
            </a:r>
          </a:p>
          <a:p>
            <a:pPr lvl="1">
              <a:lnSpc>
                <a:spcPct val="90000"/>
              </a:lnSpc>
            </a:pPr>
            <a:r>
              <a:rPr lang="en-US" altLang="zh-CN" dirty="0"/>
              <a:t>ash</a:t>
            </a:r>
            <a:r>
              <a:rPr lang="zh-CN" altLang="en-US" dirty="0"/>
              <a:t>：是贝尔实验室开发的</a:t>
            </a:r>
            <a:r>
              <a:rPr lang="en-US" altLang="zh-CN" dirty="0"/>
              <a:t>shell</a:t>
            </a:r>
            <a:r>
              <a:rPr lang="zh-CN" altLang="en-US" dirty="0"/>
              <a:t>，</a:t>
            </a:r>
            <a:r>
              <a:rPr lang="en-US" altLang="zh-CN" dirty="0" err="1"/>
              <a:t>bsh</a:t>
            </a:r>
            <a:r>
              <a:rPr lang="zh-CN" altLang="en-US" dirty="0"/>
              <a:t>是对</a:t>
            </a:r>
            <a:r>
              <a:rPr lang="en-US" altLang="zh-CN" dirty="0"/>
              <a:t>ash</a:t>
            </a:r>
            <a:r>
              <a:rPr lang="zh-CN" altLang="en-US" dirty="0"/>
              <a:t>的符号链接。</a:t>
            </a:r>
          </a:p>
          <a:p>
            <a:pPr lvl="1">
              <a:lnSpc>
                <a:spcPct val="90000"/>
              </a:lnSpc>
            </a:pPr>
            <a:r>
              <a:rPr lang="en-US" altLang="zh-CN" dirty="0"/>
              <a:t>bash</a:t>
            </a:r>
            <a:r>
              <a:rPr lang="zh-CN" altLang="en-US" dirty="0"/>
              <a:t>：是</a:t>
            </a:r>
            <a:r>
              <a:rPr lang="en-US" altLang="zh-CN" dirty="0"/>
              <a:t>GNU</a:t>
            </a:r>
            <a:r>
              <a:rPr lang="zh-CN" altLang="en-US" dirty="0"/>
              <a:t>的</a:t>
            </a:r>
            <a:r>
              <a:rPr lang="en-US" altLang="zh-CN" dirty="0"/>
              <a:t>Bourne Again shell</a:t>
            </a:r>
            <a:r>
              <a:rPr lang="zh-CN" altLang="en-US" dirty="0"/>
              <a:t>，是</a:t>
            </a:r>
            <a:r>
              <a:rPr lang="en-US" altLang="zh-CN" dirty="0"/>
              <a:t>GNU</a:t>
            </a:r>
            <a:r>
              <a:rPr lang="zh-CN" altLang="en-US" dirty="0"/>
              <a:t>操作系统上默认的</a:t>
            </a:r>
            <a:r>
              <a:rPr lang="en-US" altLang="zh-CN" dirty="0"/>
              <a:t>shell</a:t>
            </a:r>
            <a:r>
              <a:rPr lang="zh-CN" altLang="en-US" dirty="0"/>
              <a:t>。</a:t>
            </a:r>
            <a:r>
              <a:rPr lang="en-US" altLang="zh-CN" dirty="0" err="1"/>
              <a:t>sh</a:t>
            </a:r>
            <a:r>
              <a:rPr lang="zh-CN" altLang="en-US" dirty="0"/>
              <a:t>以及</a:t>
            </a:r>
            <a:r>
              <a:rPr lang="en-US" altLang="zh-CN" dirty="0"/>
              <a:t>bash2</a:t>
            </a:r>
            <a:r>
              <a:rPr lang="zh-CN" altLang="en-US" dirty="0"/>
              <a:t>都是对它的符号链接。</a:t>
            </a:r>
          </a:p>
          <a:p>
            <a:pPr lvl="1">
              <a:lnSpc>
                <a:spcPct val="90000"/>
              </a:lnSpc>
            </a:pPr>
            <a:r>
              <a:rPr lang="en-US" altLang="zh-CN" dirty="0" err="1"/>
              <a:t>tcsh</a:t>
            </a:r>
            <a:r>
              <a:rPr lang="zh-CN" altLang="en-US" dirty="0"/>
              <a:t>：是</a:t>
            </a:r>
            <a:r>
              <a:rPr lang="en-US" altLang="zh-CN" dirty="0"/>
              <a:t>Berkeley UNIX C shell</a:t>
            </a:r>
            <a:r>
              <a:rPr lang="zh-CN" altLang="en-US" dirty="0"/>
              <a:t>。</a:t>
            </a:r>
            <a:r>
              <a:rPr lang="en-US" altLang="zh-CN" dirty="0" err="1"/>
              <a:t>csh</a:t>
            </a:r>
            <a:r>
              <a:rPr lang="zh-CN" altLang="en-US" dirty="0"/>
              <a:t>是对它的符号链接。</a:t>
            </a:r>
          </a:p>
          <a:p>
            <a:pPr lvl="1">
              <a:lnSpc>
                <a:spcPct val="90000"/>
              </a:lnSpc>
            </a:pPr>
            <a:r>
              <a:rPr lang="en-US" altLang="zh-CN" dirty="0" err="1"/>
              <a:t>ksh</a:t>
            </a:r>
            <a:r>
              <a:rPr lang="zh-CN" altLang="en-US" dirty="0"/>
              <a:t>：</a:t>
            </a:r>
            <a:r>
              <a:rPr lang="en-US" altLang="zh-CN" dirty="0" err="1"/>
              <a:t>Korn</a:t>
            </a:r>
            <a:r>
              <a:rPr lang="en-US" altLang="zh-CN" dirty="0"/>
              <a:t> Shell</a:t>
            </a:r>
            <a:r>
              <a:rPr lang="zh-CN" altLang="en-US" dirty="0"/>
              <a:t>的语法与</a:t>
            </a:r>
            <a:r>
              <a:rPr lang="en-US" altLang="zh-CN" dirty="0"/>
              <a:t>Bourne Shell</a:t>
            </a:r>
            <a:r>
              <a:rPr lang="zh-CN" altLang="en-US" dirty="0"/>
              <a:t>相同，同时具备了</a:t>
            </a:r>
            <a:r>
              <a:rPr lang="en-US" altLang="zh-CN" dirty="0"/>
              <a:t>C Shell</a:t>
            </a:r>
            <a:r>
              <a:rPr lang="zh-CN" altLang="en-US" dirty="0"/>
              <a:t>的易用特点。 </a:t>
            </a:r>
            <a:endParaRPr lang="en-US" altLang="zh-CN" dirty="0"/>
          </a:p>
          <a:p>
            <a:pPr lvl="1">
              <a:lnSpc>
                <a:spcPct val="90000"/>
              </a:lnSpc>
            </a:pPr>
            <a:r>
              <a:rPr lang="en-US" altLang="zh-CN" dirty="0" err="1"/>
              <a:t>zsh</a:t>
            </a:r>
            <a:r>
              <a:rPr lang="zh-CN" altLang="en-US" dirty="0"/>
              <a:t> ： </a:t>
            </a:r>
            <a:r>
              <a:rPr lang="en-US" altLang="zh-CN" dirty="0" err="1"/>
              <a:t>Korn</a:t>
            </a:r>
            <a:r>
              <a:rPr lang="en-US" altLang="zh-CN" dirty="0"/>
              <a:t> Shell</a:t>
            </a:r>
            <a:r>
              <a:rPr lang="zh-CN" altLang="en-US" dirty="0"/>
              <a:t> 的一个增强版本，具备</a:t>
            </a:r>
            <a:r>
              <a:rPr lang="en-US" altLang="zh-CN" dirty="0"/>
              <a:t>bash</a:t>
            </a:r>
            <a:r>
              <a:rPr lang="zh-CN" altLang="en-US" dirty="0"/>
              <a:t> </a:t>
            </a:r>
            <a:r>
              <a:rPr lang="en-US" altLang="zh-CN" dirty="0"/>
              <a:t>shell</a:t>
            </a:r>
            <a:r>
              <a:rPr lang="zh-CN" altLang="en-US" dirty="0"/>
              <a:t>的许多特点。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checkerboard(across)">
                                      <p:cBhvr>
                                        <p:cTn id="7" dur="500"/>
                                        <p:tgtEl>
                                          <p:spTgt spid="237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7571">
                                            <p:txEl>
                                              <p:pRg st="1" end="1"/>
                                            </p:txEl>
                                          </p:spTgt>
                                        </p:tgtEl>
                                        <p:attrNameLst>
                                          <p:attrName>style.visibility</p:attrName>
                                        </p:attrNameLst>
                                      </p:cBhvr>
                                      <p:to>
                                        <p:strVal val="visible"/>
                                      </p:to>
                                    </p:set>
                                    <p:animEffect transition="in" filter="checkerboard(across)">
                                      <p:cBhvr>
                                        <p:cTn id="12" dur="500"/>
                                        <p:tgtEl>
                                          <p:spTgt spid="237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7571">
                                            <p:txEl>
                                              <p:pRg st="2" end="2"/>
                                            </p:txEl>
                                          </p:spTgt>
                                        </p:tgtEl>
                                        <p:attrNameLst>
                                          <p:attrName>style.visibility</p:attrName>
                                        </p:attrNameLst>
                                      </p:cBhvr>
                                      <p:to>
                                        <p:strVal val="visible"/>
                                      </p:to>
                                    </p:set>
                                    <p:animEffect transition="in" filter="checkerboard(across)">
                                      <p:cBhvr>
                                        <p:cTn id="17" dur="500"/>
                                        <p:tgtEl>
                                          <p:spTgt spid="237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7571">
                                            <p:txEl>
                                              <p:pRg st="3" end="3"/>
                                            </p:txEl>
                                          </p:spTgt>
                                        </p:tgtEl>
                                        <p:attrNameLst>
                                          <p:attrName>style.visibility</p:attrName>
                                        </p:attrNameLst>
                                      </p:cBhvr>
                                      <p:to>
                                        <p:strVal val="visible"/>
                                      </p:to>
                                    </p:set>
                                    <p:animEffect transition="in" filter="checkerboard(across)">
                                      <p:cBhvr>
                                        <p:cTn id="22" dur="500"/>
                                        <p:tgtEl>
                                          <p:spTgt spid="237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37571">
                                            <p:txEl>
                                              <p:pRg st="4" end="4"/>
                                            </p:txEl>
                                          </p:spTgt>
                                        </p:tgtEl>
                                        <p:attrNameLst>
                                          <p:attrName>style.visibility</p:attrName>
                                        </p:attrNameLst>
                                      </p:cBhvr>
                                      <p:to>
                                        <p:strVal val="visible"/>
                                      </p:to>
                                    </p:set>
                                    <p:animEffect transition="in" filter="checkerboard(across)">
                                      <p:cBhvr>
                                        <p:cTn id="27" dur="500"/>
                                        <p:tgtEl>
                                          <p:spTgt spid="2375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37571">
                                            <p:txEl>
                                              <p:pRg st="5" end="5"/>
                                            </p:txEl>
                                          </p:spTgt>
                                        </p:tgtEl>
                                        <p:attrNameLst>
                                          <p:attrName>style.visibility</p:attrName>
                                        </p:attrNameLst>
                                      </p:cBhvr>
                                      <p:to>
                                        <p:strVal val="visible"/>
                                      </p:to>
                                    </p:set>
                                    <p:animEffect transition="in" filter="checkerboard(across)">
                                      <p:cBhvr>
                                        <p:cTn id="32" dur="500"/>
                                        <p:tgtEl>
                                          <p:spTgt spid="237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zh-CN" altLang="en-US" dirty="0"/>
              <a:t>我们用的</a:t>
            </a:r>
            <a:r>
              <a:rPr lang="en-US" altLang="zh-CN" dirty="0"/>
              <a:t>shell</a:t>
            </a:r>
          </a:p>
        </p:txBody>
      </p:sp>
      <p:sp>
        <p:nvSpPr>
          <p:cNvPr id="266243" name="Rectangle 3"/>
          <p:cNvSpPr>
            <a:spLocks noGrp="1" noChangeArrowheads="1"/>
          </p:cNvSpPr>
          <p:nvPr>
            <p:ph type="body" idx="1"/>
          </p:nvPr>
        </p:nvSpPr>
        <p:spPr>
          <a:xfrm>
            <a:off x="457200" y="1844824"/>
            <a:ext cx="8229600" cy="5013176"/>
          </a:xfrm>
        </p:spPr>
        <p:txBody>
          <a:bodyPr/>
          <a:lstStyle/>
          <a:p>
            <a:r>
              <a:rPr lang="en-US" altLang="zh-CN" dirty="0"/>
              <a:t>GNU</a:t>
            </a:r>
            <a:r>
              <a:rPr lang="zh-CN" altLang="en-US" dirty="0"/>
              <a:t>工具中的使用的是：</a:t>
            </a:r>
            <a:r>
              <a:rPr lang="en-US" altLang="zh-CN" dirty="0"/>
              <a:t>bash</a:t>
            </a:r>
          </a:p>
          <a:p>
            <a:r>
              <a:rPr lang="zh-CN" altLang="en-US" dirty="0"/>
              <a:t>作为</a:t>
            </a:r>
            <a:r>
              <a:rPr lang="en-US" altLang="zh-CN" dirty="0"/>
              <a:t>/bin/</a:t>
            </a:r>
            <a:r>
              <a:rPr lang="en-US" altLang="zh-CN" dirty="0" err="1"/>
              <a:t>sh</a:t>
            </a:r>
            <a:r>
              <a:rPr lang="zh-CN" altLang="en-US" dirty="0"/>
              <a:t>被默认安装</a:t>
            </a:r>
          </a:p>
          <a:p>
            <a:r>
              <a:rPr lang="zh-CN" altLang="en-US" dirty="0"/>
              <a:t>大多数</a:t>
            </a:r>
            <a:r>
              <a:rPr lang="en-US" altLang="zh-CN" dirty="0" err="1"/>
              <a:t>linux</a:t>
            </a:r>
            <a:r>
              <a:rPr lang="zh-CN" altLang="en-US" dirty="0"/>
              <a:t>发行版中，</a:t>
            </a:r>
            <a:r>
              <a:rPr lang="en-US" altLang="zh-CN" dirty="0"/>
              <a:t>shell</a:t>
            </a:r>
            <a:r>
              <a:rPr lang="zh-CN" altLang="en-US" dirty="0"/>
              <a:t>程序</a:t>
            </a:r>
            <a:r>
              <a:rPr lang="en-US" altLang="zh-CN" dirty="0"/>
              <a:t>/bin/</a:t>
            </a:r>
            <a:r>
              <a:rPr lang="en-US" altLang="zh-CN" dirty="0" err="1"/>
              <a:t>sh</a:t>
            </a:r>
            <a:r>
              <a:rPr lang="zh-CN" altLang="en-US" dirty="0"/>
              <a:t>实际上是对程序</a:t>
            </a:r>
            <a:r>
              <a:rPr lang="en-US" altLang="zh-CN" dirty="0"/>
              <a:t>/bin/bash</a:t>
            </a:r>
            <a:r>
              <a:rPr lang="zh-CN" altLang="en-US" dirty="0"/>
              <a:t>的一个</a:t>
            </a:r>
            <a:r>
              <a:rPr lang="zh-Hans" altLang="en-US" dirty="0"/>
              <a:t>链接</a:t>
            </a:r>
            <a:endParaRPr lang="en-US" altLang="zh-CN" dirty="0"/>
          </a:p>
          <a:p>
            <a:pPr lvl="1"/>
            <a:r>
              <a:rPr lang="en-US" altLang="zh-CN" dirty="0"/>
              <a:t>ls -l /bin/</a:t>
            </a:r>
            <a:r>
              <a:rPr lang="en-US" altLang="zh-CN" dirty="0" err="1"/>
              <a:t>sh</a:t>
            </a:r>
            <a:endParaRPr lang="zh-CN" altLang="en-US" dirty="0"/>
          </a:p>
          <a:p>
            <a:r>
              <a:rPr lang="en-US" altLang="zh-CN" dirty="0"/>
              <a:t>echo $SHELL #</a:t>
            </a:r>
            <a:r>
              <a:rPr lang="zh-Hans" altLang="en-US" dirty="0"/>
              <a:t>查看当前使用</a:t>
            </a:r>
            <a:r>
              <a:rPr lang="en-US" altLang="zh-Hans" dirty="0"/>
              <a:t>shell</a:t>
            </a:r>
            <a:endParaRPr lang="en-US" altLang="zh-CN" dirty="0"/>
          </a:p>
          <a:p>
            <a:r>
              <a:rPr lang="en-US" altLang="zh-CN" dirty="0" err="1"/>
              <a:t>chsh</a:t>
            </a:r>
            <a:r>
              <a:rPr lang="en-US" altLang="zh-CN" dirty="0"/>
              <a:t> -l </a:t>
            </a:r>
            <a:r>
              <a:rPr lang="zh-Hans" altLang="en-US" dirty="0"/>
              <a:t> </a:t>
            </a:r>
            <a:r>
              <a:rPr lang="en-US" altLang="zh-Hans" dirty="0"/>
              <a:t>#</a:t>
            </a:r>
            <a:r>
              <a:rPr lang="zh-Hans" altLang="en-US" dirty="0"/>
              <a:t>查看系统支持的</a:t>
            </a:r>
            <a:r>
              <a:rPr lang="en-US" altLang="zh-Hans" dirty="0"/>
              <a:t>shell</a:t>
            </a:r>
            <a:r>
              <a:rPr lang="zh-Hans" altLang="en-US" dirty="0"/>
              <a:t>列表</a:t>
            </a:r>
            <a:endParaRPr lang="en-US" altLang="zh-CN" dirty="0"/>
          </a:p>
          <a:p>
            <a:r>
              <a:rPr lang="en-US" altLang="zh-CN" dirty="0" err="1"/>
              <a:t>chsh</a:t>
            </a:r>
            <a:r>
              <a:rPr lang="en-US" altLang="zh-CN" dirty="0"/>
              <a:t> -s /path/to/shell username</a:t>
            </a:r>
            <a:r>
              <a:rPr lang="zh-Hans" altLang="en-US" dirty="0"/>
              <a:t> </a:t>
            </a:r>
            <a:r>
              <a:rPr lang="en-US" altLang="zh-Hans" dirty="0"/>
              <a:t>#</a:t>
            </a:r>
            <a:r>
              <a:rPr lang="zh-Hans" altLang="en-US" dirty="0"/>
              <a:t>更改</a:t>
            </a:r>
            <a:r>
              <a:rPr lang="en-US" altLang="zh-Hans" dirty="0"/>
              <a:t>shell</a:t>
            </a:r>
            <a:endParaRPr lang="en-US" altLang="zh-CN" dirty="0"/>
          </a:p>
          <a:p>
            <a:r>
              <a:rPr lang="en-US" altLang="zh-CN" dirty="0"/>
              <a:t>/bin/bash --version</a:t>
            </a:r>
            <a:r>
              <a:rPr lang="zh-Hans" altLang="en-US" dirty="0"/>
              <a:t> </a:t>
            </a:r>
            <a:r>
              <a:rPr lang="en-US" altLang="zh-Hans" dirty="0"/>
              <a:t>#</a:t>
            </a:r>
            <a:r>
              <a:rPr lang="zh-Hans" altLang="en-US" dirty="0"/>
              <a:t>查看</a:t>
            </a:r>
            <a:r>
              <a:rPr lang="en-US" altLang="zh-Hans" dirty="0"/>
              <a:t>bash</a:t>
            </a:r>
            <a:r>
              <a:rPr lang="zh-Hans" altLang="en-US" dirty="0"/>
              <a:t>版本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checkerboard(across)">
                                      <p:cBhvr>
                                        <p:cTn id="7" dur="500"/>
                                        <p:tgtEl>
                                          <p:spTgt spid="266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checkerboard(across)">
                                      <p:cBhvr>
                                        <p:cTn id="12" dur="500"/>
                                        <p:tgtEl>
                                          <p:spTgt spid="266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6243">
                                            <p:txEl>
                                              <p:pRg st="2" end="2"/>
                                            </p:txEl>
                                          </p:spTgt>
                                        </p:tgtEl>
                                        <p:attrNameLst>
                                          <p:attrName>style.visibility</p:attrName>
                                        </p:attrNameLst>
                                      </p:cBhvr>
                                      <p:to>
                                        <p:strVal val="visible"/>
                                      </p:to>
                                    </p:set>
                                    <p:animEffect transition="in" filter="checkerboard(across)">
                                      <p:cBhvr>
                                        <p:cTn id="17" dur="500"/>
                                        <p:tgtEl>
                                          <p:spTgt spid="26624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66243">
                                            <p:txEl>
                                              <p:pRg st="3" end="3"/>
                                            </p:txEl>
                                          </p:spTgt>
                                        </p:tgtEl>
                                        <p:attrNameLst>
                                          <p:attrName>style.visibility</p:attrName>
                                        </p:attrNameLst>
                                      </p:cBhvr>
                                      <p:to>
                                        <p:strVal val="visible"/>
                                      </p:to>
                                    </p:set>
                                    <p:animEffect transition="in" filter="checkerboard(across)">
                                      <p:cBhvr>
                                        <p:cTn id="20" dur="500"/>
                                        <p:tgtEl>
                                          <p:spTgt spid="2662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66243">
                                            <p:txEl>
                                              <p:pRg st="4" end="4"/>
                                            </p:txEl>
                                          </p:spTgt>
                                        </p:tgtEl>
                                        <p:attrNameLst>
                                          <p:attrName>style.visibility</p:attrName>
                                        </p:attrNameLst>
                                      </p:cBhvr>
                                      <p:to>
                                        <p:strVal val="visible"/>
                                      </p:to>
                                    </p:set>
                                    <p:animEffect transition="in" filter="checkerboard(across)">
                                      <p:cBhvr>
                                        <p:cTn id="25" dur="500"/>
                                        <p:tgtEl>
                                          <p:spTgt spid="26624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66243">
                                            <p:txEl>
                                              <p:pRg st="5" end="5"/>
                                            </p:txEl>
                                          </p:spTgt>
                                        </p:tgtEl>
                                        <p:attrNameLst>
                                          <p:attrName>style.visibility</p:attrName>
                                        </p:attrNameLst>
                                      </p:cBhvr>
                                      <p:to>
                                        <p:strVal val="visible"/>
                                      </p:to>
                                    </p:set>
                                    <p:animEffect transition="in" filter="checkerboard(across)">
                                      <p:cBhvr>
                                        <p:cTn id="30" dur="500"/>
                                        <p:tgtEl>
                                          <p:spTgt spid="26624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66243">
                                            <p:txEl>
                                              <p:pRg st="6" end="6"/>
                                            </p:txEl>
                                          </p:spTgt>
                                        </p:tgtEl>
                                        <p:attrNameLst>
                                          <p:attrName>style.visibility</p:attrName>
                                        </p:attrNameLst>
                                      </p:cBhvr>
                                      <p:to>
                                        <p:strVal val="visible"/>
                                      </p:to>
                                    </p:set>
                                    <p:animEffect transition="in" filter="checkerboard(across)">
                                      <p:cBhvr>
                                        <p:cTn id="35" dur="500"/>
                                        <p:tgtEl>
                                          <p:spTgt spid="26624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66243">
                                            <p:txEl>
                                              <p:pRg st="7" end="7"/>
                                            </p:txEl>
                                          </p:spTgt>
                                        </p:tgtEl>
                                        <p:attrNameLst>
                                          <p:attrName>style.visibility</p:attrName>
                                        </p:attrNameLst>
                                      </p:cBhvr>
                                      <p:to>
                                        <p:strVal val="visible"/>
                                      </p:to>
                                    </p:set>
                                    <p:animEffect transition="in" filter="checkerboard(across)">
                                      <p:cBhvr>
                                        <p:cTn id="40" dur="500"/>
                                        <p:tgtEl>
                                          <p:spTgt spid="266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Hans" dirty="0"/>
              <a:t>Shell</a:t>
            </a:r>
            <a:r>
              <a:rPr lang="zh-Hans" altLang="en-US" dirty="0"/>
              <a:t>简介</a:t>
            </a:r>
            <a:endParaRPr lang="zh-CN" altLang="en-US" dirty="0"/>
          </a:p>
        </p:txBody>
      </p:sp>
      <p:sp>
        <p:nvSpPr>
          <p:cNvPr id="238595" name="Rectangle 3"/>
          <p:cNvSpPr>
            <a:spLocks noGrp="1" noChangeArrowheads="1"/>
          </p:cNvSpPr>
          <p:nvPr>
            <p:ph type="body" idx="1"/>
          </p:nvPr>
        </p:nvSpPr>
        <p:spPr>
          <a:xfrm>
            <a:off x="457200" y="1981200"/>
            <a:ext cx="8229600" cy="4876800"/>
          </a:xfrm>
        </p:spPr>
        <p:txBody>
          <a:bodyPr/>
          <a:lstStyle/>
          <a:p>
            <a:r>
              <a:rPr lang="en-US" altLang="zh-CN" dirty="0"/>
              <a:t>shell</a:t>
            </a:r>
            <a:r>
              <a:rPr lang="zh-CN" altLang="en-US" dirty="0"/>
              <a:t>命令的基本格式是：</a:t>
            </a:r>
          </a:p>
          <a:p>
            <a:pPr lvl="1">
              <a:buFont typeface="Wingdings" pitchFamily="2" charset="2"/>
              <a:buNone/>
            </a:pPr>
            <a:r>
              <a:rPr lang="zh-CN" altLang="en-US" dirty="0"/>
              <a:t>命令名  </a:t>
            </a:r>
            <a:r>
              <a:rPr lang="en-US" altLang="zh-CN" dirty="0"/>
              <a:t>[</a:t>
            </a:r>
            <a:r>
              <a:rPr lang="zh-CN" altLang="en-US" dirty="0"/>
              <a:t>选项</a:t>
            </a:r>
            <a:r>
              <a:rPr lang="en-US" altLang="zh-CN" dirty="0"/>
              <a:t>]   &lt;</a:t>
            </a:r>
            <a:r>
              <a:rPr lang="zh-CN" altLang="en-US" dirty="0"/>
              <a:t>参数</a:t>
            </a:r>
            <a:r>
              <a:rPr lang="en-US" altLang="zh-CN" dirty="0"/>
              <a:t>1&gt; &lt;</a:t>
            </a:r>
            <a:r>
              <a:rPr lang="zh-CN" altLang="en-US" dirty="0"/>
              <a:t>参数</a:t>
            </a:r>
            <a:r>
              <a:rPr lang="en-US" altLang="zh-CN" dirty="0"/>
              <a:t>2&gt; ……</a:t>
            </a:r>
          </a:p>
          <a:p>
            <a:pPr lvl="1"/>
            <a:r>
              <a:rPr lang="en-US" altLang="zh-CN" dirty="0"/>
              <a:t>ls -al /</a:t>
            </a:r>
            <a:r>
              <a:rPr lang="en-US" altLang="zh-CN" dirty="0" err="1"/>
              <a:t>usr</a:t>
            </a:r>
            <a:r>
              <a:rPr lang="en-US" altLang="zh-CN" dirty="0"/>
              <a:t> /</a:t>
            </a:r>
            <a:r>
              <a:rPr lang="en-US" altLang="zh-CN" dirty="0" err="1"/>
              <a:t>var</a:t>
            </a:r>
            <a:r>
              <a:rPr lang="en-US" altLang="zh-CN" dirty="0"/>
              <a:t>/log</a:t>
            </a:r>
          </a:p>
          <a:p>
            <a:r>
              <a:rPr lang="zh-CN" altLang="en-US" dirty="0"/>
              <a:t>功能</a:t>
            </a:r>
            <a:r>
              <a:rPr lang="en-US" altLang="zh-CN" dirty="0"/>
              <a:t>&amp;</a:t>
            </a:r>
            <a:r>
              <a:rPr lang="zh-CN" altLang="en-US" dirty="0"/>
              <a:t>特点</a:t>
            </a:r>
            <a:endParaRPr lang="en-US" altLang="zh-CN" dirty="0"/>
          </a:p>
          <a:p>
            <a:pPr lvl="1"/>
            <a:r>
              <a:rPr lang="zh-CN" altLang="en-US" dirty="0"/>
              <a:t>命令自动补齐与历史记录</a:t>
            </a:r>
            <a:endParaRPr lang="en-US" altLang="zh-CN" dirty="0"/>
          </a:p>
          <a:p>
            <a:pPr lvl="1"/>
            <a:r>
              <a:rPr lang="en-US" altLang="zh-CN" dirty="0"/>
              <a:t>shell</a:t>
            </a:r>
            <a:r>
              <a:rPr lang="zh-CN" altLang="en-US" dirty="0"/>
              <a:t>提示符</a:t>
            </a:r>
            <a:endParaRPr lang="en-US" altLang="zh-CN" dirty="0"/>
          </a:p>
          <a:p>
            <a:pPr lvl="1"/>
            <a:r>
              <a:rPr lang="zh-CN" altLang="en-US" dirty="0"/>
              <a:t>输入输出重定向</a:t>
            </a:r>
            <a:endParaRPr lang="en-US" altLang="zh-CN" dirty="0"/>
          </a:p>
          <a:p>
            <a:pPr lvl="1"/>
            <a:r>
              <a:rPr lang="zh-CN" altLang="en-US" dirty="0"/>
              <a:t>管道</a:t>
            </a:r>
            <a:endParaRPr lang="en-US" altLang="zh-CN" dirty="0"/>
          </a:p>
          <a:p>
            <a:pPr lvl="1"/>
            <a:r>
              <a:rPr lang="mr-IN" altLang="zh-CN"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checkerboard(across)">
                                      <p:cBhvr>
                                        <p:cTn id="7" dur="500"/>
                                        <p:tgtEl>
                                          <p:spTgt spid="23859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8595">
                                            <p:txEl>
                                              <p:pRg st="1" end="1"/>
                                            </p:txEl>
                                          </p:spTgt>
                                        </p:tgtEl>
                                        <p:attrNameLst>
                                          <p:attrName>style.visibility</p:attrName>
                                        </p:attrNameLst>
                                      </p:cBhvr>
                                      <p:to>
                                        <p:strVal val="visible"/>
                                      </p:to>
                                    </p:set>
                                    <p:animEffect transition="in" filter="checkerboard(across)">
                                      <p:cBhvr>
                                        <p:cTn id="10" dur="500"/>
                                        <p:tgtEl>
                                          <p:spTgt spid="2385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38595">
                                            <p:txEl>
                                              <p:pRg st="2" end="2"/>
                                            </p:txEl>
                                          </p:spTgt>
                                        </p:tgtEl>
                                        <p:attrNameLst>
                                          <p:attrName>style.visibility</p:attrName>
                                        </p:attrNameLst>
                                      </p:cBhvr>
                                      <p:to>
                                        <p:strVal val="visible"/>
                                      </p:to>
                                    </p:set>
                                    <p:animEffect transition="in" filter="checkerboard(across)">
                                      <p:cBhvr>
                                        <p:cTn id="15" dur="500"/>
                                        <p:tgtEl>
                                          <p:spTgt spid="2385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38595">
                                            <p:txEl>
                                              <p:pRg st="3" end="3"/>
                                            </p:txEl>
                                          </p:spTgt>
                                        </p:tgtEl>
                                        <p:attrNameLst>
                                          <p:attrName>style.visibility</p:attrName>
                                        </p:attrNameLst>
                                      </p:cBhvr>
                                      <p:to>
                                        <p:strVal val="visible"/>
                                      </p:to>
                                    </p:set>
                                    <p:animEffect transition="in" filter="checkerboard(across)">
                                      <p:cBhvr>
                                        <p:cTn id="20" dur="500"/>
                                        <p:tgtEl>
                                          <p:spTgt spid="238595">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38595">
                                            <p:txEl>
                                              <p:pRg st="4" end="4"/>
                                            </p:txEl>
                                          </p:spTgt>
                                        </p:tgtEl>
                                        <p:attrNameLst>
                                          <p:attrName>style.visibility</p:attrName>
                                        </p:attrNameLst>
                                      </p:cBhvr>
                                      <p:to>
                                        <p:strVal val="visible"/>
                                      </p:to>
                                    </p:set>
                                    <p:animEffect transition="in" filter="checkerboard(across)">
                                      <p:cBhvr>
                                        <p:cTn id="23" dur="500"/>
                                        <p:tgtEl>
                                          <p:spTgt spid="238595">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38595">
                                            <p:txEl>
                                              <p:pRg st="5" end="5"/>
                                            </p:txEl>
                                          </p:spTgt>
                                        </p:tgtEl>
                                        <p:attrNameLst>
                                          <p:attrName>style.visibility</p:attrName>
                                        </p:attrNameLst>
                                      </p:cBhvr>
                                      <p:to>
                                        <p:strVal val="visible"/>
                                      </p:to>
                                    </p:set>
                                    <p:animEffect transition="in" filter="checkerboard(across)">
                                      <p:cBhvr>
                                        <p:cTn id="26" dur="500"/>
                                        <p:tgtEl>
                                          <p:spTgt spid="238595">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38595">
                                            <p:txEl>
                                              <p:pRg st="6" end="6"/>
                                            </p:txEl>
                                          </p:spTgt>
                                        </p:tgtEl>
                                        <p:attrNameLst>
                                          <p:attrName>style.visibility</p:attrName>
                                        </p:attrNameLst>
                                      </p:cBhvr>
                                      <p:to>
                                        <p:strVal val="visible"/>
                                      </p:to>
                                    </p:set>
                                    <p:animEffect transition="in" filter="checkerboard(across)">
                                      <p:cBhvr>
                                        <p:cTn id="29" dur="500"/>
                                        <p:tgtEl>
                                          <p:spTgt spid="238595">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38595">
                                            <p:txEl>
                                              <p:pRg st="7" end="7"/>
                                            </p:txEl>
                                          </p:spTgt>
                                        </p:tgtEl>
                                        <p:attrNameLst>
                                          <p:attrName>style.visibility</p:attrName>
                                        </p:attrNameLst>
                                      </p:cBhvr>
                                      <p:to>
                                        <p:strVal val="visible"/>
                                      </p:to>
                                    </p:set>
                                    <p:animEffect transition="in" filter="checkerboard(across)">
                                      <p:cBhvr>
                                        <p:cTn id="32" dur="500"/>
                                        <p:tgtEl>
                                          <p:spTgt spid="238595">
                                            <p:txEl>
                                              <p:pRg st="7" end="7"/>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38595">
                                            <p:txEl>
                                              <p:pRg st="8" end="8"/>
                                            </p:txEl>
                                          </p:spTgt>
                                        </p:tgtEl>
                                        <p:attrNameLst>
                                          <p:attrName>style.visibility</p:attrName>
                                        </p:attrNameLst>
                                      </p:cBhvr>
                                      <p:to>
                                        <p:strVal val="visible"/>
                                      </p:to>
                                    </p:set>
                                    <p:animEffect transition="in" filter="checkerboard(across)">
                                      <p:cBhvr>
                                        <p:cTn id="35" dur="500"/>
                                        <p:tgtEl>
                                          <p:spTgt spid="238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zh-CN" altLang="en-US" dirty="0"/>
              <a:t>命令自动补齐与历史记录</a:t>
            </a:r>
          </a:p>
        </p:txBody>
      </p:sp>
      <p:sp>
        <p:nvSpPr>
          <p:cNvPr id="238595" name="Rectangle 3"/>
          <p:cNvSpPr>
            <a:spLocks noGrp="1" noChangeArrowheads="1"/>
          </p:cNvSpPr>
          <p:nvPr>
            <p:ph type="body" idx="1"/>
          </p:nvPr>
        </p:nvSpPr>
        <p:spPr>
          <a:xfrm>
            <a:off x="457200" y="1981200"/>
            <a:ext cx="8229600" cy="4472136"/>
          </a:xfrm>
        </p:spPr>
        <p:txBody>
          <a:bodyPr/>
          <a:lstStyle/>
          <a:p>
            <a:r>
              <a:rPr lang="en-US" altLang="zh-CN" dirty="0"/>
              <a:t>tab</a:t>
            </a:r>
            <a:r>
              <a:rPr lang="zh-Hans" altLang="en-US" dirty="0"/>
              <a:t>键</a:t>
            </a:r>
            <a:endParaRPr lang="en-US" altLang="zh-Hans" dirty="0"/>
          </a:p>
          <a:p>
            <a:pPr lvl="1"/>
            <a:r>
              <a:rPr lang="zh-Hans" altLang="en-US" dirty="0"/>
              <a:t>命令自动补齐</a:t>
            </a:r>
            <a:endParaRPr lang="en-US" altLang="zh-Hans" dirty="0"/>
          </a:p>
          <a:p>
            <a:r>
              <a:rPr lang="zh-Hans" altLang="en-US" dirty="0"/>
              <a:t>键盘上下键↑↓</a:t>
            </a:r>
            <a:endParaRPr lang="en-US" altLang="zh-Hans" dirty="0"/>
          </a:p>
          <a:p>
            <a:pPr lvl="1"/>
            <a:r>
              <a:rPr lang="zh-Hans" altLang="en-US" dirty="0"/>
              <a:t>上下翻看历史输入命令</a:t>
            </a:r>
            <a:endParaRPr lang="en-US" altLang="zh-Hans" dirty="0"/>
          </a:p>
        </p:txBody>
      </p:sp>
    </p:spTree>
    <p:extLst>
      <p:ext uri="{BB962C8B-B14F-4D97-AF65-F5344CB8AC3E}">
        <p14:creationId xmlns:p14="http://schemas.microsoft.com/office/powerpoint/2010/main" val="403923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lvl="1"/>
            <a:r>
              <a:rPr lang="en-US" altLang="zh-CN" dirty="0"/>
              <a:t>shell</a:t>
            </a:r>
            <a:r>
              <a:rPr lang="zh-CN" altLang="en-US" dirty="0"/>
              <a:t>提示符</a:t>
            </a:r>
            <a:endParaRPr lang="en-US" altLang="zh-CN" dirty="0"/>
          </a:p>
        </p:txBody>
      </p:sp>
      <p:sp>
        <p:nvSpPr>
          <p:cNvPr id="238595" name="Rectangle 3"/>
          <p:cNvSpPr>
            <a:spLocks noGrp="1" noChangeArrowheads="1"/>
          </p:cNvSpPr>
          <p:nvPr>
            <p:ph type="body" idx="1"/>
          </p:nvPr>
        </p:nvSpPr>
        <p:spPr>
          <a:xfrm>
            <a:off x="457200" y="1981200"/>
            <a:ext cx="8229600" cy="4472136"/>
          </a:xfrm>
        </p:spPr>
        <p:txBody>
          <a:bodyPr/>
          <a:lstStyle/>
          <a:p>
            <a:r>
              <a:rPr lang="en-US" altLang="zh-Hans" dirty="0"/>
              <a:t>#</a:t>
            </a:r>
          </a:p>
          <a:p>
            <a:pPr lvl="1"/>
            <a:r>
              <a:rPr lang="zh-Hans" altLang="en-US" dirty="0"/>
              <a:t>超级管理员</a:t>
            </a:r>
            <a:r>
              <a:rPr lang="en-US" altLang="zh-Hans" dirty="0"/>
              <a:t>root</a:t>
            </a:r>
            <a:r>
              <a:rPr lang="zh-Hans" altLang="en-US" dirty="0"/>
              <a:t>的命令提示符</a:t>
            </a:r>
            <a:endParaRPr lang="en-US" altLang="zh-Hans" dirty="0"/>
          </a:p>
          <a:p>
            <a:r>
              <a:rPr lang="en-US" altLang="zh-Hans" dirty="0"/>
              <a:t>$</a:t>
            </a:r>
          </a:p>
          <a:p>
            <a:pPr lvl="1"/>
            <a:r>
              <a:rPr lang="zh-Hans" altLang="en-US" dirty="0"/>
              <a:t>其他用户的命令提示符</a:t>
            </a:r>
            <a:endParaRPr lang="en-US" altLang="zh-Hans" dirty="0"/>
          </a:p>
        </p:txBody>
      </p:sp>
    </p:spTree>
    <p:extLst>
      <p:ext uri="{BB962C8B-B14F-4D97-AF65-F5344CB8AC3E}">
        <p14:creationId xmlns:p14="http://schemas.microsoft.com/office/powerpoint/2010/main" val="2996409909"/>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3666</TotalTime>
  <Words>2478</Words>
  <Application>Microsoft Macintosh PowerPoint</Application>
  <PresentationFormat>全屏显示(4:3)</PresentationFormat>
  <Paragraphs>296</Paragraphs>
  <Slides>40</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宋体</vt:lpstr>
      <vt:lpstr>新細明體</vt:lpstr>
      <vt:lpstr>Arial</vt:lpstr>
      <vt:lpstr>Arial Black</vt:lpstr>
      <vt:lpstr>Calibri</vt:lpstr>
      <vt:lpstr>Times New Roman</vt:lpstr>
      <vt:lpstr>Wingdings</vt:lpstr>
      <vt:lpstr>Pixel</vt:lpstr>
      <vt:lpstr>Linux 系统应用与程序设计</vt:lpstr>
      <vt:lpstr>Linux终端使用基础 </vt:lpstr>
      <vt:lpstr>Linux终端启动方式 </vt:lpstr>
      <vt:lpstr>什么是shell</vt:lpstr>
      <vt:lpstr>shell的基本形式 </vt:lpstr>
      <vt:lpstr>我们用的shell</vt:lpstr>
      <vt:lpstr>Shell简介</vt:lpstr>
      <vt:lpstr>命令自动补齐与历史记录</vt:lpstr>
      <vt:lpstr>shell提示符</vt:lpstr>
      <vt:lpstr>输入/输出/错误输出</vt:lpstr>
      <vt:lpstr>重定向</vt:lpstr>
      <vt:lpstr>高级重定向</vt:lpstr>
      <vt:lpstr>管道</vt:lpstr>
      <vt:lpstr>文件系统概念</vt:lpstr>
      <vt:lpstr>文件结构</vt:lpstr>
      <vt:lpstr>文件与目录的基本概念 </vt:lpstr>
      <vt:lpstr>目录和文件的基本操作 </vt:lpstr>
      <vt:lpstr>Linux文件</vt:lpstr>
      <vt:lpstr>Linux 文件属性</vt:lpstr>
      <vt:lpstr>Linux 文件种类</vt:lpstr>
      <vt:lpstr>Linux程序</vt:lpstr>
      <vt:lpstr>观察目录文件的信息</vt:lpstr>
      <vt:lpstr>目录</vt:lpstr>
      <vt:lpstr>PowerPoint 演示文稿</vt:lpstr>
      <vt:lpstr>PowerPoint 演示文稿</vt:lpstr>
      <vt:lpstr>PowerPoint 演示文稿</vt:lpstr>
      <vt:lpstr>改变目录和查看当前目录命令 </vt:lpstr>
      <vt:lpstr>目录和文件的基本操作 </vt:lpstr>
      <vt:lpstr>目录和文件的基本操作 </vt:lpstr>
      <vt:lpstr>目录和文件的基本操作 </vt:lpstr>
      <vt:lpstr>创建和删除目录命令 </vt:lpstr>
      <vt:lpstr>创建和删除文件命令 </vt:lpstr>
      <vt:lpstr>复制、删除和移动命令 </vt:lpstr>
      <vt:lpstr>查找与定位命令 </vt:lpstr>
      <vt:lpstr>查找与定位命令  </vt:lpstr>
      <vt:lpstr>链接</vt:lpstr>
      <vt:lpstr>软链接与硬链接的区别与联系</vt:lpstr>
      <vt:lpstr>修改目录与文件权限和所属用户和所属组命令 </vt:lpstr>
      <vt:lpstr>修改目录与文件权限和所属用户和所属组命令 </vt:lpstr>
      <vt:lpstr>文件内容提取工具</vt:lpstr>
    </vt:vector>
  </TitlesOfParts>
  <Company>haha</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RedHat Linux</dc:title>
  <dc:creator>jason</dc:creator>
  <cp:lastModifiedBy>Microsoft Office 用户</cp:lastModifiedBy>
  <cp:revision>388</cp:revision>
  <dcterms:created xsi:type="dcterms:W3CDTF">2003-05-27T11:46:24Z</dcterms:created>
  <dcterms:modified xsi:type="dcterms:W3CDTF">2018-03-12T01:35:29Z</dcterms:modified>
</cp:coreProperties>
</file>