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74" r:id="rId2"/>
    <p:sldId id="257" r:id="rId3"/>
    <p:sldId id="275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76" r:id="rId14"/>
    <p:sldId id="267" r:id="rId15"/>
    <p:sldId id="268" r:id="rId16"/>
    <p:sldId id="270" r:id="rId17"/>
    <p:sldId id="271" r:id="rId18"/>
    <p:sldId id="272" r:id="rId19"/>
    <p:sldId id="273" r:id="rId20"/>
    <p:sldId id="269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8" autoAdjust="0"/>
    <p:restoredTop sz="93705" autoAdjust="0"/>
  </p:normalViewPr>
  <p:slideViewPr>
    <p:cSldViewPr>
      <p:cViewPr varScale="1">
        <p:scale>
          <a:sx n="118" d="100"/>
          <a:sy n="118" d="100"/>
        </p:scale>
        <p:origin x="20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D5FF-13BF-D643-8DC9-4526841ED39C}" type="datetimeFigureOut">
              <a:t>2018/4/8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8E700-667E-974A-BAAC-A6B20D0BEF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81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81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grpSp>
          <p:nvGrpSpPr>
            <p:cNvPr id="4813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81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81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81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81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B79E163-7159-4EEA-9E78-39124C96AAFD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81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81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6C09ED-94B9-4A2E-8752-0C66E336C37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5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74491-9840-4F73-B15B-1431861E509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391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2D8C82-CA5B-4F1C-B01D-159046D15AE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84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545602-6672-4DFD-82E2-E8C6310EB93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901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617C33-58F8-4710-9C3C-CE3A2C2EF9A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81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AC5788-889D-4E93-AF5A-0A77EE3AD5B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08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22DB48-03B7-4DD1-ADB8-A72658F2126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733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3DE4ED-55DA-49F2-84A0-6DA1591D69E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41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6B94ED-4CB2-4A50-852E-DBF3DAD75EA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55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3C69E9-A297-45FC-B0DE-87D3EC46FCC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80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fld id="{29B4B3DE-0E2A-402C-9390-8927DA25A958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 sz="2400">
                <a:latin typeface="Times New Roman" pitchFamily="18" charset="0"/>
              </a:endParaRP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71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71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71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Linux </a:t>
            </a:r>
            <a:r>
              <a:rPr lang="zh-CN" altLang="en-US"/>
              <a:t>系统应用与程序设计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716016" y="4643356"/>
            <a:ext cx="36718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学院：数学与信息学院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主讲：李舜鹏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电话：</a:t>
            </a:r>
            <a:r>
              <a:rPr lang="en-US" altLang="zh-CN" dirty="0"/>
              <a:t>13533845070/685070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电邮：</a:t>
            </a:r>
            <a:r>
              <a:rPr lang="en-US" altLang="zh-CN" dirty="0"/>
              <a:t>leeshunpeng@163.com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QQ </a:t>
            </a:r>
            <a:r>
              <a:rPr lang="zh-CN" altLang="en-US" dirty="0"/>
              <a:t>： </a:t>
            </a:r>
            <a:r>
              <a:rPr lang="en-US" altLang="zh-CN" dirty="0"/>
              <a:t>424360921</a:t>
            </a:r>
          </a:p>
        </p:txBody>
      </p:sp>
    </p:spTree>
    <p:extLst>
      <p:ext uri="{BB962C8B-B14F-4D97-AF65-F5344CB8AC3E}">
        <p14:creationId xmlns:p14="http://schemas.microsoft.com/office/powerpoint/2010/main" val="187518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 Window</a:t>
            </a:r>
            <a:r>
              <a:rPr lang="zh-CN" altLang="en-US"/>
              <a:t>的运行原理 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C/S</a:t>
            </a:r>
            <a:r>
              <a:rPr lang="zh-CN" altLang="en-US" dirty="0"/>
              <a:t>模式应用程序 </a:t>
            </a:r>
          </a:p>
          <a:p>
            <a:pPr lvl="1"/>
            <a:r>
              <a:rPr lang="en-US" altLang="zh-CN" dirty="0"/>
              <a:t>X Server </a:t>
            </a:r>
            <a:r>
              <a:rPr lang="zh-CN" altLang="en-US" dirty="0"/>
              <a:t>为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X Client </a:t>
            </a:r>
            <a:r>
              <a:rPr lang="zh-CN" altLang="en-US" dirty="0"/>
              <a:t>为</a:t>
            </a:r>
            <a:r>
              <a:rPr lang="en-US" altLang="zh-CN" dirty="0"/>
              <a:t>C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X Client</a:t>
            </a:r>
            <a:r>
              <a:rPr lang="zh-CN" altLang="en-US" dirty="0"/>
              <a:t>只是单纯地执行程序、计算，它只能使用</a:t>
            </a:r>
            <a:r>
              <a:rPr lang="en-US" altLang="zh-CN" dirty="0"/>
              <a:t>XServer</a:t>
            </a:r>
            <a:r>
              <a:rPr lang="zh-CN" altLang="en-US" dirty="0"/>
              <a:t>提供的服务进行输入输出 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X Server</a:t>
            </a:r>
            <a:r>
              <a:rPr lang="zh-CN" altLang="en-US" dirty="0"/>
              <a:t>是一个管理显示的进程，必须运行在一个有图形显示能力的主机上 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 Window</a:t>
            </a:r>
            <a:r>
              <a:rPr lang="zh-CN" altLang="en-US"/>
              <a:t>的运行原理 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X Protocol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协议）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X Protocol</a:t>
            </a:r>
            <a:r>
              <a:rPr lang="zh-CN" altLang="en-US" dirty="0"/>
              <a:t>是</a:t>
            </a:r>
            <a:r>
              <a:rPr lang="en-US" altLang="zh-CN" dirty="0"/>
              <a:t>X Client</a:t>
            </a:r>
            <a:r>
              <a:rPr lang="zh-CN" altLang="en-US" dirty="0"/>
              <a:t>和</a:t>
            </a:r>
            <a:r>
              <a:rPr lang="en-US" altLang="zh-CN" dirty="0"/>
              <a:t>X Server</a:t>
            </a:r>
            <a:r>
              <a:rPr lang="zh-CN" altLang="en-US" dirty="0"/>
              <a:t>进行通信的一套协定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支持的网络协议有</a:t>
            </a:r>
            <a:r>
              <a:rPr lang="en-US" altLang="zh-CN" dirty="0">
                <a:ea typeface="宋体" charset="-122"/>
              </a:rPr>
              <a:t>TCP/IP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DECnet</a:t>
            </a:r>
            <a:r>
              <a:rPr lang="zh-CN" altLang="en-US" dirty="0">
                <a:ea typeface="宋体" charset="-122"/>
              </a:rPr>
              <a:t>等</a:t>
            </a:r>
            <a:r>
              <a:rPr lang="zh-CN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可以认为</a:t>
            </a:r>
            <a:r>
              <a:rPr lang="en-US" altLang="zh-CN" dirty="0">
                <a:ea typeface="宋体" charset="-122"/>
              </a:rPr>
              <a:t>X Protocol</a:t>
            </a:r>
            <a:r>
              <a:rPr lang="zh-CN" altLang="en-US" dirty="0">
                <a:ea typeface="宋体" charset="-122"/>
              </a:rPr>
              <a:t>就是</a:t>
            </a:r>
            <a:r>
              <a:rPr lang="en-US" altLang="zh-CN" dirty="0">
                <a:ea typeface="宋体" charset="-122"/>
              </a:rPr>
              <a:t>X Client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X Server</a:t>
            </a:r>
            <a:r>
              <a:rPr lang="zh-CN" altLang="en-US" dirty="0">
                <a:ea typeface="宋体" charset="-122"/>
              </a:rPr>
              <a:t>交互的一种语言</a:t>
            </a:r>
            <a:r>
              <a:rPr lang="zh-CN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X Protocol</a:t>
            </a:r>
            <a:r>
              <a:rPr lang="zh-CN" altLang="en-US" dirty="0"/>
              <a:t>只是一种协议，并不是一个软件，该协议需要具体的软件来实现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 Window</a:t>
            </a:r>
            <a:r>
              <a:rPr lang="zh-CN" altLang="en-US"/>
              <a:t>的运行原理 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zh-CN" altLang="en-US" sz="2800" dirty="0">
                <a:ea typeface="宋体" charset="-122"/>
              </a:rPr>
              <a:t>各种</a:t>
            </a:r>
            <a:r>
              <a:rPr lang="en-US" altLang="zh-CN" sz="2800" dirty="0">
                <a:ea typeface="宋体" charset="-122"/>
              </a:rPr>
              <a:t>X Server</a:t>
            </a:r>
            <a:r>
              <a:rPr lang="zh-CN" altLang="en-US" sz="2800" dirty="0">
                <a:ea typeface="宋体" charset="-122"/>
              </a:rPr>
              <a:t>软件，实质上就是实现了</a:t>
            </a:r>
            <a:r>
              <a:rPr lang="en-US" altLang="zh-CN" sz="2800" dirty="0">
                <a:ea typeface="宋体" charset="-122"/>
              </a:rPr>
              <a:t>X Protocol</a:t>
            </a:r>
            <a:r>
              <a:rPr lang="zh-CN" altLang="en-US" sz="2800" dirty="0">
                <a:ea typeface="宋体" charset="-122"/>
              </a:rPr>
              <a:t>的软件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>
                <a:ea typeface="宋体" charset="-122"/>
              </a:rPr>
              <a:t>这些软件并没有规定只是在</a:t>
            </a:r>
            <a:r>
              <a:rPr lang="en-US" altLang="zh-CN" sz="2800" dirty="0">
                <a:ea typeface="宋体" charset="-122"/>
              </a:rPr>
              <a:t>UNIX</a:t>
            </a:r>
            <a:r>
              <a:rPr lang="zh-CN" altLang="en-US" sz="2800" dirty="0">
                <a:ea typeface="宋体" charset="-122"/>
              </a:rPr>
              <a:t>和类</a:t>
            </a:r>
            <a:r>
              <a:rPr lang="en-US" altLang="zh-CN" sz="2800" dirty="0">
                <a:ea typeface="宋体" charset="-122"/>
              </a:rPr>
              <a:t>UNIX</a:t>
            </a:r>
            <a:r>
              <a:rPr lang="zh-CN" altLang="en-US" sz="2800" dirty="0">
                <a:ea typeface="宋体" charset="-122"/>
              </a:rPr>
              <a:t>操作系统上运行，在</a:t>
            </a:r>
            <a:r>
              <a:rPr lang="en-US" altLang="zh-CN" sz="2800" dirty="0">
                <a:ea typeface="宋体" charset="-122"/>
              </a:rPr>
              <a:t>Windows</a:t>
            </a:r>
            <a:r>
              <a:rPr lang="zh-CN" altLang="en-US" sz="2800" dirty="0">
                <a:ea typeface="宋体" charset="-122"/>
              </a:rPr>
              <a:t>上也有</a:t>
            </a:r>
            <a:r>
              <a:rPr lang="en-US" altLang="zh-CN" sz="2800" dirty="0">
                <a:ea typeface="宋体" charset="-122"/>
              </a:rPr>
              <a:t>X Server</a:t>
            </a:r>
            <a:r>
              <a:rPr lang="zh-CN" altLang="en-US" sz="2800" dirty="0">
                <a:ea typeface="宋体" charset="-122"/>
              </a:rPr>
              <a:t>软件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>
                <a:solidFill>
                  <a:srgbClr val="FF3300"/>
                </a:solidFill>
                <a:ea typeface="宋体" charset="-122"/>
              </a:rPr>
              <a:t>在</a:t>
            </a:r>
            <a:r>
              <a:rPr lang="en-US" altLang="zh-CN" sz="2800" dirty="0">
                <a:solidFill>
                  <a:srgbClr val="FF3300"/>
                </a:solidFill>
                <a:ea typeface="宋体" charset="-122"/>
              </a:rPr>
              <a:t>Windows</a:t>
            </a:r>
            <a:r>
              <a:rPr lang="zh-CN" altLang="en-US" sz="2800" dirty="0">
                <a:solidFill>
                  <a:srgbClr val="FF3300"/>
                </a:solidFill>
                <a:ea typeface="宋体" charset="-122"/>
              </a:rPr>
              <a:t>上运行一个</a:t>
            </a:r>
            <a:r>
              <a:rPr lang="en-US" altLang="zh-CN" sz="2800" dirty="0">
                <a:solidFill>
                  <a:srgbClr val="FF3300"/>
                </a:solidFill>
                <a:ea typeface="宋体" charset="-122"/>
              </a:rPr>
              <a:t>X Server</a:t>
            </a:r>
            <a:r>
              <a:rPr lang="zh-CN" altLang="en-US" sz="2800" dirty="0">
                <a:solidFill>
                  <a:srgbClr val="FF3300"/>
                </a:solidFill>
                <a:ea typeface="宋体" charset="-122"/>
              </a:rPr>
              <a:t>，在</a:t>
            </a:r>
            <a:r>
              <a:rPr lang="en-US" altLang="zh-CN" sz="2800" dirty="0">
                <a:solidFill>
                  <a:srgbClr val="FF3300"/>
                </a:solidFill>
                <a:ea typeface="宋体" charset="-122"/>
              </a:rPr>
              <a:t>Linux</a:t>
            </a:r>
            <a:r>
              <a:rPr lang="zh-CN" altLang="en-US" sz="2800" dirty="0">
                <a:solidFill>
                  <a:srgbClr val="FF3300"/>
                </a:solidFill>
                <a:ea typeface="宋体" charset="-122"/>
              </a:rPr>
              <a:t>上运行</a:t>
            </a:r>
            <a:r>
              <a:rPr lang="en-US" altLang="zh-CN" sz="2800" dirty="0">
                <a:solidFill>
                  <a:srgbClr val="FF3300"/>
                </a:solidFill>
                <a:ea typeface="宋体" charset="-122"/>
              </a:rPr>
              <a:t>X Client</a:t>
            </a:r>
            <a:r>
              <a:rPr lang="zh-CN" altLang="en-US" sz="2800" dirty="0">
                <a:solidFill>
                  <a:srgbClr val="FF3300"/>
                </a:solidFill>
                <a:ea typeface="宋体" charset="-122"/>
              </a:rPr>
              <a:t>，</a:t>
            </a:r>
            <a:r>
              <a:rPr lang="en-US" altLang="zh-CN" sz="2800" dirty="0">
                <a:solidFill>
                  <a:srgbClr val="FF3300"/>
                </a:solidFill>
                <a:ea typeface="宋体" charset="-122"/>
              </a:rPr>
              <a:t>X Client</a:t>
            </a:r>
            <a:r>
              <a:rPr lang="zh-CN" altLang="en-US" sz="2800" dirty="0">
                <a:solidFill>
                  <a:srgbClr val="FF3300"/>
                </a:solidFill>
                <a:ea typeface="宋体" charset="-122"/>
              </a:rPr>
              <a:t>显示在</a:t>
            </a:r>
            <a:r>
              <a:rPr lang="en-US" altLang="zh-CN" sz="2800" dirty="0">
                <a:solidFill>
                  <a:srgbClr val="FF3300"/>
                </a:solidFill>
                <a:ea typeface="宋体" charset="-122"/>
              </a:rPr>
              <a:t>Windows</a:t>
            </a:r>
            <a:r>
              <a:rPr lang="zh-CN" altLang="en-US" sz="2800" dirty="0">
                <a:solidFill>
                  <a:srgbClr val="FF3300"/>
                </a:solidFill>
                <a:ea typeface="宋体" charset="-122"/>
              </a:rPr>
              <a:t>上也是可行的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>
                <a:ea typeface="宋体" charset="-122"/>
              </a:rPr>
              <a:t>苹果电脑的图形界面用的也是</a:t>
            </a:r>
            <a:r>
              <a:rPr lang="en-US" altLang="zh-CN" sz="2800" dirty="0">
                <a:ea typeface="宋体" charset="-122"/>
              </a:rPr>
              <a:t>X Protocol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 Server</a:t>
            </a:r>
            <a:r>
              <a:rPr lang="zh-CN" altLang="en-US"/>
              <a:t>和</a:t>
            </a:r>
            <a:r>
              <a:rPr lang="en-US" altLang="zh-CN"/>
              <a:t>WM</a:t>
            </a:r>
            <a:r>
              <a:rPr lang="zh-CN" altLang="en-US"/>
              <a:t>（</a:t>
            </a:r>
            <a:r>
              <a:rPr lang="en-US" altLang="zh-CN"/>
              <a:t>Window Manager</a:t>
            </a:r>
            <a:r>
              <a:rPr lang="zh-CN" altLang="en-US"/>
              <a:t>窗口管理器） 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X</a:t>
            </a:r>
            <a:r>
              <a:rPr lang="zh-CN" altLang="en-US" sz="2800" dirty="0"/>
              <a:t> </a:t>
            </a:r>
            <a:r>
              <a:rPr lang="en-US" altLang="zh-CN" sz="2800" dirty="0"/>
              <a:t>Server</a:t>
            </a:r>
            <a:r>
              <a:rPr lang="zh-CN" altLang="en-US" sz="2800" dirty="0"/>
              <a:t>只负责建立窗口，在其中写入文字或者画图，控制输入设备等，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X</a:t>
            </a:r>
            <a:r>
              <a:rPr lang="zh-CN" altLang="en-US" sz="2800" dirty="0"/>
              <a:t> </a:t>
            </a:r>
            <a:r>
              <a:rPr lang="en-US" altLang="zh-CN" sz="2800" dirty="0"/>
              <a:t>Server</a:t>
            </a:r>
            <a:r>
              <a:rPr lang="zh-CN" altLang="en-US" sz="2800" dirty="0"/>
              <a:t>创建的窗口会一个叠一个的堆积在屏幕上，不能操纵和移动，也无法改变大小和最小化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需要引入 窗口管理器</a:t>
            </a:r>
            <a:endParaRPr lang="en-US" altLang="zh-CN" sz="2800" dirty="0"/>
          </a:p>
          <a:p>
            <a:pPr lvl="1"/>
            <a:r>
              <a:rPr lang="zh-CN" altLang="en-US" sz="2400" dirty="0"/>
              <a:t>启动画面／背景图案与颜色／字体／按钮／菜单／桌面设置／移动／放大／缩小等</a:t>
            </a:r>
          </a:p>
        </p:txBody>
      </p:sp>
    </p:spTree>
    <p:extLst>
      <p:ext uri="{BB962C8B-B14F-4D97-AF65-F5344CB8AC3E}">
        <p14:creationId xmlns:p14="http://schemas.microsoft.com/office/powerpoint/2010/main" val="5840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X Server</a:t>
            </a:r>
            <a:r>
              <a:rPr lang="zh-CN" altLang="en-US" sz="4000"/>
              <a:t>和</a:t>
            </a:r>
            <a:r>
              <a:rPr lang="en-US" altLang="zh-CN" sz="4000"/>
              <a:t>WM</a:t>
            </a:r>
            <a:r>
              <a:rPr lang="zh-CN" altLang="en-US" sz="4000"/>
              <a:t>（</a:t>
            </a:r>
            <a:r>
              <a:rPr lang="en-US" altLang="zh-CN" sz="4000"/>
              <a:t>Window Manager</a:t>
            </a:r>
            <a:r>
              <a:rPr lang="zh-CN" altLang="en-US" sz="4000"/>
              <a:t>窗口管理器） 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如</a:t>
            </a:r>
            <a:r>
              <a:rPr lang="en-US" altLang="zh-CN" dirty="0">
                <a:ea typeface="宋体" charset="-122"/>
              </a:rPr>
              <a:t>FVWM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Afterstep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AMIWM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Blockbox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Enlightenment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WindowMaker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TWM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KVM</a:t>
            </a:r>
            <a:r>
              <a:rPr lang="zh-CN" altLang="en-US" dirty="0">
                <a:ea typeface="宋体" charset="-122"/>
              </a:rPr>
              <a:t>等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ea typeface="宋体" charset="-122"/>
              </a:rPr>
              <a:t>使用了不同的窗口管理器，就有不同风格的窗口外形、桌面设置与菜单</a:t>
            </a:r>
            <a:endParaRPr lang="en-US" altLang="zh-CN" dirty="0">
              <a:ea typeface="宋体" charset="-122"/>
            </a:endParaRPr>
          </a:p>
          <a:p>
            <a:endParaRPr lang="zh-CN" altLang="en-US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窗口管理器必须运行在</a:t>
            </a:r>
            <a:r>
              <a:rPr lang="en-US" altLang="zh-CN" dirty="0">
                <a:ea typeface="宋体" charset="-122"/>
              </a:rPr>
              <a:t>X Window</a:t>
            </a:r>
            <a:r>
              <a:rPr lang="zh-CN" altLang="en-US" dirty="0">
                <a:ea typeface="宋体" charset="-122"/>
              </a:rPr>
              <a:t>上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启动图形界面</a:t>
            </a:r>
          </a:p>
          <a:p>
            <a:pPr lvl="1"/>
            <a:r>
              <a:rPr lang="en-US" altLang="zh-CN" dirty="0"/>
              <a:t>init 5</a:t>
            </a:r>
            <a:r>
              <a:rPr lang="zh-CN" altLang="en-US" dirty="0"/>
              <a:t>、</a:t>
            </a:r>
            <a:r>
              <a:rPr lang="en-US" altLang="zh-CN" dirty="0"/>
              <a:t>startx</a:t>
            </a:r>
            <a:r>
              <a:rPr lang="zh-CN" altLang="en-US" dirty="0"/>
              <a:t>（已经启动了</a:t>
            </a:r>
            <a:r>
              <a:rPr lang="en-US" altLang="zh-CN" dirty="0"/>
              <a:t>WM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>
                <a:ea typeface="宋体" charset="-122"/>
              </a:rPr>
              <a:t>进入图形界面但不启动</a:t>
            </a:r>
            <a:r>
              <a:rPr lang="en-US" altLang="zh-CN" dirty="0">
                <a:ea typeface="宋体" charset="-122"/>
              </a:rPr>
              <a:t>WM</a:t>
            </a:r>
            <a:r>
              <a:rPr lang="zh-CN" altLang="en-US" dirty="0">
                <a:ea typeface="宋体" charset="-122"/>
              </a:rPr>
              <a:t>窗口管理器</a:t>
            </a:r>
            <a:r>
              <a:rPr lang="zh-CN" altLang="en-US" dirty="0"/>
              <a:t> </a:t>
            </a:r>
          </a:p>
          <a:p>
            <a:pPr lvl="1"/>
            <a:r>
              <a:rPr lang="en-US" altLang="zh-CN" dirty="0"/>
              <a:t>xinit</a:t>
            </a:r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twm</a:t>
            </a:r>
            <a:r>
              <a:rPr lang="zh-CN" altLang="en-US" dirty="0"/>
              <a:t>或</a:t>
            </a:r>
            <a:r>
              <a:rPr lang="en-US" altLang="zh-CN" dirty="0"/>
              <a:t>gnome-session </a:t>
            </a:r>
            <a:r>
              <a:rPr lang="zh-CN" altLang="en-US" dirty="0"/>
              <a:t>则可启动</a:t>
            </a:r>
            <a:r>
              <a:rPr lang="en-US" altLang="zh-CN" dirty="0"/>
              <a:t>WM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GNOME </a:t>
            </a:r>
            <a:r>
              <a:rPr lang="zh-CN" altLang="en-US"/>
              <a:t>桌面环境 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675687" cy="4525963"/>
          </a:xfrm>
        </p:spPr>
        <p:txBody>
          <a:bodyPr/>
          <a:lstStyle/>
          <a:p>
            <a:r>
              <a:rPr lang="en-US" altLang="zh-CN" dirty="0"/>
              <a:t>GNOME</a:t>
            </a:r>
            <a:r>
              <a:rPr lang="zh-CN" altLang="en-US" dirty="0"/>
              <a:t>是</a:t>
            </a:r>
            <a:r>
              <a:rPr lang="en-US" altLang="zh-CN" dirty="0"/>
              <a:t>GNU</a:t>
            </a:r>
            <a:r>
              <a:rPr lang="zh-CN" altLang="en-US" dirty="0"/>
              <a:t>网络对象模型环境（</a:t>
            </a:r>
            <a:r>
              <a:rPr lang="en-US" altLang="zh-CN" dirty="0"/>
              <a:t>GNU Network Object Model Environment</a:t>
            </a:r>
            <a:r>
              <a:rPr lang="zh-CN" altLang="en-US" dirty="0"/>
              <a:t>）的缩写，它是</a:t>
            </a:r>
            <a:r>
              <a:rPr lang="en-US" altLang="zh-CN" dirty="0"/>
              <a:t>GNU</a:t>
            </a:r>
            <a:r>
              <a:rPr lang="zh-CN" altLang="en-US" dirty="0"/>
              <a:t>项目的一部分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GNOME</a:t>
            </a:r>
            <a:r>
              <a:rPr lang="zh-CN" altLang="en-US" dirty="0"/>
              <a:t>操作界面由</a:t>
            </a:r>
            <a:r>
              <a:rPr lang="en-US" altLang="zh-CN" dirty="0"/>
              <a:t>GNOME</a:t>
            </a:r>
            <a:r>
              <a:rPr lang="zh-CN" altLang="en-US" dirty="0"/>
              <a:t>面板（</a:t>
            </a:r>
            <a:r>
              <a:rPr lang="en-US" altLang="zh-CN" dirty="0"/>
              <a:t>Panel</a:t>
            </a:r>
            <a:r>
              <a:rPr lang="zh-CN" altLang="en-US" dirty="0"/>
              <a:t>）和桌面组成 </a:t>
            </a:r>
          </a:p>
          <a:p>
            <a:endParaRPr lang="zh-CN" altLang="en-US" dirty="0"/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GNOME</a:t>
            </a:r>
            <a:r>
              <a:rPr lang="zh-CN" altLang="en-US"/>
              <a:t>桌面 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初始桌面 </a:t>
            </a:r>
            <a:r>
              <a:rPr lang="en-US" altLang="zh-CN" dirty="0"/>
              <a:t>:</a:t>
            </a:r>
            <a:r>
              <a:rPr lang="zh-CN" altLang="en-US" dirty="0"/>
              <a:t>初始桌面包括 “</a:t>
            </a:r>
            <a:r>
              <a:rPr lang="en-US" altLang="zh-CN" dirty="0"/>
              <a:t>&lt;</a:t>
            </a:r>
            <a:r>
              <a:rPr lang="zh-CN" altLang="en-US" dirty="0"/>
              <a:t>用户名</a:t>
            </a:r>
            <a:r>
              <a:rPr lang="en-US" altLang="zh-CN" dirty="0"/>
              <a:t>&gt;</a:t>
            </a:r>
            <a:r>
              <a:rPr lang="zh-CN" altLang="en-US" dirty="0"/>
              <a:t>的主目录”、“从这里开始”和“回收站”。</a:t>
            </a:r>
            <a:endParaRPr lang="en-US" altLang="zh-CN" dirty="0"/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root</a:t>
            </a:r>
            <a:r>
              <a:rPr lang="zh-CN" altLang="en-US" dirty="0"/>
              <a:t>用户桌面上所保存的所有项目都保存在目录</a:t>
            </a:r>
            <a:r>
              <a:rPr lang="en-US" altLang="zh-CN" dirty="0"/>
              <a:t>/root/.gnome-desktop/</a:t>
            </a:r>
            <a:r>
              <a:rPr lang="zh-CN" altLang="en-US" dirty="0"/>
              <a:t>下，其它用户的桌面上所保存的所有项目都位于该用户主目录下的</a:t>
            </a:r>
            <a:r>
              <a:rPr lang="en-US" altLang="zh-CN" dirty="0"/>
              <a:t>.gnome-desktop</a:t>
            </a:r>
            <a:r>
              <a:rPr lang="zh-CN" altLang="en-US" dirty="0"/>
              <a:t>目录中</a:t>
            </a:r>
            <a:r>
              <a:rPr lang="en-US" altLang="zh-CN" dirty="0"/>
              <a:t>.</a:t>
            </a:r>
            <a:r>
              <a:rPr lang="zh-CN" altLang="en-US" dirty="0"/>
              <a:t>该目录是个点文件，一般隐藏显示。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KDE</a:t>
            </a:r>
            <a:r>
              <a:rPr lang="zh-CN" altLang="en-US"/>
              <a:t>桌面环境 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KDE</a:t>
            </a:r>
            <a:r>
              <a:rPr lang="zh-CN" altLang="en-US" sz="2800" dirty="0"/>
              <a:t>从外表上看同</a:t>
            </a:r>
            <a:r>
              <a:rPr lang="en-US" altLang="zh-CN" sz="2800" dirty="0"/>
              <a:t>GNOME</a:t>
            </a:r>
            <a:r>
              <a:rPr lang="zh-CN" altLang="en-US" sz="2800" dirty="0"/>
              <a:t>几乎相同，也是由面板和桌面组成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KDE</a:t>
            </a:r>
            <a:r>
              <a:rPr lang="zh-CN" altLang="en-US" sz="2800" dirty="0"/>
              <a:t>是遵守</a:t>
            </a:r>
            <a:r>
              <a:rPr lang="en-US" altLang="zh-CN" sz="2800" dirty="0"/>
              <a:t>GNU</a:t>
            </a:r>
            <a:r>
              <a:rPr lang="zh-CN" altLang="en-US" sz="2800" dirty="0"/>
              <a:t>的自由软件。在</a:t>
            </a:r>
            <a:r>
              <a:rPr lang="en-US" altLang="zh-CN" sz="2800" dirty="0"/>
              <a:t>LGPL</a:t>
            </a:r>
            <a:r>
              <a:rPr lang="zh-CN" altLang="en-US" sz="2800" dirty="0"/>
              <a:t>下所有</a:t>
            </a:r>
            <a:r>
              <a:rPr lang="en-US" altLang="zh-CN" sz="2800" dirty="0"/>
              <a:t>KDE</a:t>
            </a:r>
            <a:r>
              <a:rPr lang="zh-CN" altLang="en-US" sz="2800" dirty="0"/>
              <a:t>库都允许开发</a:t>
            </a:r>
            <a:r>
              <a:rPr lang="en-US" altLang="zh-CN" sz="2800" dirty="0"/>
              <a:t>KDE</a:t>
            </a:r>
            <a:r>
              <a:rPr lang="zh-CN" altLang="en-US" sz="2800" dirty="0"/>
              <a:t>桌面的程序，所 </a:t>
            </a:r>
            <a:br>
              <a:rPr lang="zh-CN" altLang="en-US" sz="2800" dirty="0"/>
            </a:br>
            <a:r>
              <a:rPr lang="zh-CN" altLang="en-US" sz="2800" dirty="0"/>
              <a:t>有</a:t>
            </a:r>
            <a:r>
              <a:rPr lang="en-US" altLang="zh-CN" sz="2800" dirty="0"/>
              <a:t>KDE</a:t>
            </a:r>
            <a:r>
              <a:rPr lang="zh-CN" altLang="en-US" sz="2800" dirty="0"/>
              <a:t>应用程序得到</a:t>
            </a:r>
            <a:r>
              <a:rPr lang="en-US" altLang="zh-CN" sz="2800" dirty="0"/>
              <a:t>GPL</a:t>
            </a:r>
            <a:r>
              <a:rPr lang="zh-CN" altLang="en-US" sz="2800" dirty="0"/>
              <a:t>许可，</a:t>
            </a:r>
            <a:r>
              <a:rPr lang="en-US" altLang="zh-CN" sz="2800" dirty="0"/>
              <a:t>KDE</a:t>
            </a:r>
            <a:r>
              <a:rPr lang="zh-CN" altLang="en-US" sz="2800" dirty="0"/>
              <a:t>使用 </a:t>
            </a:r>
            <a:r>
              <a:rPr lang="en-US" altLang="zh-CN" sz="2800" dirty="0"/>
              <a:t>Qt C++ </a:t>
            </a:r>
            <a:r>
              <a:rPr lang="zh-CN" altLang="en-US" sz="2800" dirty="0"/>
              <a:t>跨平台工具包</a:t>
            </a:r>
            <a:r>
              <a:rPr lang="en-US" altLang="zh-CN" sz="2800" dirty="0"/>
              <a:t>,</a:t>
            </a:r>
            <a:r>
              <a:rPr lang="zh-CN" altLang="en-US" sz="2800" dirty="0"/>
              <a:t>有各自的授权。 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Qt</a:t>
            </a:r>
            <a:r>
              <a:rPr lang="zh-CN" altLang="en-US" sz="2800" dirty="0"/>
              <a:t>的授权允许你免费使用</a:t>
            </a:r>
            <a:r>
              <a:rPr lang="en-US" altLang="zh-CN" sz="2800" dirty="0"/>
              <a:t>Qt</a:t>
            </a:r>
            <a:r>
              <a:rPr lang="zh-CN" altLang="en-US" sz="2800" dirty="0"/>
              <a:t>来开发 </a:t>
            </a:r>
            <a:r>
              <a:rPr lang="en-US" altLang="zh-CN" sz="2800" dirty="0"/>
              <a:t>X Windows</a:t>
            </a:r>
            <a:r>
              <a:rPr lang="zh-CN" altLang="en-US" sz="2800" dirty="0"/>
              <a:t>下的软件，只要你的原始代码也自由地 </a:t>
            </a:r>
            <a:br>
              <a:rPr lang="zh-CN" altLang="en-US" sz="2800" dirty="0"/>
            </a:br>
            <a:r>
              <a:rPr lang="zh-CN" altLang="en-US" sz="2800" dirty="0"/>
              <a:t>被使用。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KDE</a:t>
            </a:r>
            <a:r>
              <a:rPr lang="zh-CN" altLang="en-US"/>
              <a:t>桌面环境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如果你希望你的原始代码不允许修改，你必须获得</a:t>
            </a:r>
            <a:r>
              <a:rPr lang="en-US" altLang="zh-CN" dirty="0">
                <a:ea typeface="宋体" charset="-122"/>
              </a:rPr>
              <a:t>Qt</a:t>
            </a:r>
            <a:r>
              <a:rPr lang="zh-CN" altLang="en-US" dirty="0">
                <a:ea typeface="宋体" charset="-122"/>
              </a:rPr>
              <a:t>的商业授权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Qt</a:t>
            </a:r>
            <a:r>
              <a:rPr lang="zh-CN" altLang="en-US" dirty="0"/>
              <a:t>是建造使用者接口的</a:t>
            </a:r>
            <a:r>
              <a:rPr lang="en-US" altLang="zh-CN" dirty="0"/>
              <a:t>C++</a:t>
            </a:r>
            <a:r>
              <a:rPr lang="zh-CN" altLang="en-US" dirty="0"/>
              <a:t>基类库。它提供大多数</a:t>
            </a:r>
            <a:r>
              <a:rPr lang="en-US" altLang="zh-CN" dirty="0"/>
              <a:t>widgets</a:t>
            </a:r>
            <a:r>
              <a:rPr lang="zh-CN" altLang="en-US" dirty="0"/>
              <a:t>、菜单、按钮、</a:t>
            </a:r>
            <a:r>
              <a:rPr lang="en-US" altLang="zh-CN" dirty="0"/>
              <a:t>sliders</a:t>
            </a:r>
            <a:r>
              <a:rPr lang="zh-CN" altLang="en-US" dirty="0"/>
              <a:t>等 </a:t>
            </a:r>
            <a:br>
              <a:rPr lang="zh-CN" altLang="en-US" dirty="0"/>
            </a:br>
            <a:r>
              <a:rPr lang="zh-CN" altLang="en-US" dirty="0"/>
              <a:t>等。</a:t>
            </a:r>
            <a:r>
              <a:rPr lang="en-US" altLang="zh-CN" dirty="0"/>
              <a:t>Qt</a:t>
            </a:r>
            <a:r>
              <a:rPr lang="zh-CN" altLang="en-US" dirty="0"/>
              <a:t>是一个跨平台库，写的代码可在</a:t>
            </a:r>
            <a:r>
              <a:rPr lang="en-US" altLang="zh-CN" dirty="0"/>
              <a:t>Unix</a:t>
            </a:r>
            <a:r>
              <a:rPr lang="zh-CN" altLang="en-US" dirty="0"/>
              <a:t>编译，也可在 </a:t>
            </a:r>
            <a:r>
              <a:rPr lang="en-US" altLang="zh-CN" dirty="0"/>
              <a:t>Windows</a:t>
            </a:r>
            <a:r>
              <a:rPr lang="zh-CN" altLang="en-US" dirty="0"/>
              <a:t>编译。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 Window</a:t>
            </a:r>
            <a:r>
              <a:rPr lang="zh-CN" altLang="en-US"/>
              <a:t>系统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一种以位图方式显示的软件窗口系统。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诞生于</a:t>
            </a:r>
            <a:r>
              <a:rPr lang="en-US" altLang="zh-CN" sz="2400" dirty="0"/>
              <a:t>1984</a:t>
            </a:r>
            <a:r>
              <a:rPr lang="zh-CN" altLang="en-US" sz="2400" dirty="0"/>
              <a:t>，比</a:t>
            </a:r>
            <a:r>
              <a:rPr lang="en-US" altLang="zh-CN" sz="2400" dirty="0"/>
              <a:t>Microsoft</a:t>
            </a:r>
            <a:r>
              <a:rPr lang="zh-CN" altLang="en-US" sz="2400" dirty="0"/>
              <a:t> </a:t>
            </a:r>
            <a:r>
              <a:rPr lang="en-US" altLang="zh-CN" sz="2400" dirty="0"/>
              <a:t>Windows</a:t>
            </a:r>
            <a:r>
              <a:rPr lang="zh-CN" altLang="en-US" sz="2400" dirty="0"/>
              <a:t>要早。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是一套独立于内核的软件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</a:t>
            </a:r>
            <a:r>
              <a:rPr lang="en-US" altLang="zh-CN" dirty="0"/>
              <a:t>GNOME</a:t>
            </a:r>
            <a:r>
              <a:rPr lang="zh-CN" altLang="en-US" dirty="0"/>
              <a:t>和</a:t>
            </a:r>
            <a:r>
              <a:rPr lang="en-US" altLang="zh-CN" dirty="0"/>
              <a:t>KDE</a:t>
            </a:r>
            <a:endParaRPr lang="zh-CN" alt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152"/>
          </a:xfrm>
        </p:spPr>
        <p:txBody>
          <a:bodyPr/>
          <a:lstStyle/>
          <a:p>
            <a:r>
              <a:rPr lang="zh-Hans" altLang="en-US" dirty="0"/>
              <a:t>系统安装时没有安装</a:t>
            </a:r>
            <a:r>
              <a:rPr lang="en-US" altLang="zh-Hans" dirty="0"/>
              <a:t>KDE</a:t>
            </a:r>
            <a:r>
              <a:rPr lang="zh-Hans" altLang="en-US" dirty="0"/>
              <a:t>？</a:t>
            </a:r>
            <a:endParaRPr lang="en-US" altLang="zh-Hans" dirty="0"/>
          </a:p>
          <a:p>
            <a:r>
              <a:rPr lang="zh-Hans" altLang="en-US" dirty="0"/>
              <a:t>利用包管理工具进行安装 </a:t>
            </a:r>
            <a:r>
              <a:rPr lang="en-US" altLang="zh-Hans" dirty="0"/>
              <a:t>yum</a:t>
            </a:r>
          </a:p>
          <a:p>
            <a:pPr lvl="1"/>
            <a:r>
              <a:rPr lang="en-US" altLang="zh-Hans" dirty="0"/>
              <a:t>yum clean all</a:t>
            </a:r>
          </a:p>
          <a:p>
            <a:pPr lvl="1"/>
            <a:r>
              <a:rPr lang="en-US" altLang="zh-CN" dirty="0"/>
              <a:t>yum </a:t>
            </a:r>
            <a:r>
              <a:rPr lang="en-US" altLang="zh-CN" dirty="0" err="1"/>
              <a:t>makecache</a:t>
            </a:r>
            <a:endParaRPr lang="en-US" altLang="zh-CN" dirty="0"/>
          </a:p>
          <a:p>
            <a:pPr lvl="1"/>
            <a:r>
              <a:rPr lang="en-US" altLang="zh-Hans" dirty="0"/>
              <a:t>yum update</a:t>
            </a:r>
          </a:p>
          <a:p>
            <a:pPr lvl="1"/>
            <a:r>
              <a:rPr lang="en-US" altLang="zh-CN" dirty="0"/>
              <a:t>yum list</a:t>
            </a:r>
          </a:p>
          <a:p>
            <a:pPr lvl="1"/>
            <a:r>
              <a:rPr lang="en-US" altLang="zh-CN" dirty="0"/>
              <a:t>yum search xxx</a:t>
            </a:r>
          </a:p>
          <a:p>
            <a:pPr lvl="1"/>
            <a:r>
              <a:rPr lang="en-US" altLang="zh-CN" dirty="0"/>
              <a:t>yum install xxx</a:t>
            </a:r>
          </a:p>
          <a:p>
            <a:pPr lvl="1"/>
            <a:r>
              <a:rPr lang="en-US" altLang="zh-CN" dirty="0"/>
              <a:t>yum remove xxx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856E5-C19A-7E42-8AD6-9E092EE5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配置</a:t>
            </a:r>
            <a:r>
              <a:rPr lang="en-US" altLang="zh-Hans" dirty="0"/>
              <a:t>yum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90328-DDB2-1047-9A44-2EDF14AE2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RHEL</a:t>
            </a:r>
            <a:r>
              <a:rPr kumimoji="1" lang="zh-Hans" altLang="en-US" dirty="0"/>
              <a:t>默认情况下只有注册了才能用</a:t>
            </a:r>
            <a:endParaRPr kumimoji="1" lang="en-US" altLang="zh-Hans" dirty="0"/>
          </a:p>
          <a:p>
            <a:r>
              <a:rPr lang="en-US" altLang="zh-Hans" dirty="0"/>
              <a:t>RHEL5.5</a:t>
            </a:r>
            <a:r>
              <a:rPr lang="zh-Hans" altLang="en-US" dirty="0"/>
              <a:t>的库太老，就算配置了速度也很慢</a:t>
            </a:r>
            <a:endParaRPr lang="en-US" altLang="zh-Hans" dirty="0"/>
          </a:p>
          <a:p>
            <a:r>
              <a:rPr kumimoji="1" lang="zh-Hans" altLang="en-US" dirty="0"/>
              <a:t>本地</a:t>
            </a:r>
            <a:r>
              <a:rPr kumimoji="1" lang="en-US" altLang="zh-Hans" dirty="0"/>
              <a:t>DVD</a:t>
            </a:r>
            <a:r>
              <a:rPr kumimoji="1" lang="zh-Hans" altLang="en-US" dirty="0"/>
              <a:t>作为</a:t>
            </a:r>
            <a:r>
              <a:rPr kumimoji="1" lang="en-US" altLang="zh-Hans" dirty="0"/>
              <a:t>yum</a:t>
            </a:r>
            <a:r>
              <a:rPr kumimoji="1" lang="zh-Hans" altLang="en-US" dirty="0"/>
              <a:t>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73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856E5-C19A-7E42-8AD6-9E092EE5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配置</a:t>
            </a:r>
            <a:r>
              <a:rPr lang="en-US" altLang="zh-Hans" dirty="0"/>
              <a:t>yum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90328-DDB2-1047-9A44-2EDF14AE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32176"/>
          </a:xfrm>
        </p:spPr>
        <p:txBody>
          <a:bodyPr/>
          <a:lstStyle/>
          <a:p>
            <a:r>
              <a:rPr kumimoji="1" lang="en-US" altLang="zh-Hans" sz="2800" dirty="0"/>
              <a:t>1.</a:t>
            </a:r>
            <a:r>
              <a:rPr kumimoji="1" lang="zh-Hans" altLang="en-US" sz="2800" dirty="0"/>
              <a:t>挂载</a:t>
            </a:r>
            <a:r>
              <a:rPr kumimoji="1" lang="en-US" altLang="zh-Hans" sz="2800" dirty="0"/>
              <a:t>DVD</a:t>
            </a:r>
            <a:r>
              <a:rPr kumimoji="1" lang="zh-Hans" altLang="en-US" sz="2800" dirty="0"/>
              <a:t>光盘</a:t>
            </a:r>
            <a:endParaRPr kumimoji="1" lang="en-US" altLang="zh-Hans" sz="2800" dirty="0"/>
          </a:p>
          <a:p>
            <a:pPr lvl="1"/>
            <a:r>
              <a:rPr kumimoji="1" lang="zh-Hans" altLang="en-US" sz="2400" dirty="0"/>
              <a:t>在</a:t>
            </a:r>
            <a:r>
              <a:rPr kumimoji="1" lang="en-US" altLang="zh-Hans" sz="2400" dirty="0" err="1"/>
              <a:t>vmware</a:t>
            </a:r>
            <a:r>
              <a:rPr lang="zh-Hans" altLang="en-US" sz="2400" dirty="0"/>
              <a:t>下配置光盘</a:t>
            </a:r>
            <a:r>
              <a:rPr lang="en-US" altLang="zh-Hans" sz="2400" dirty="0"/>
              <a:t>ISO</a:t>
            </a:r>
            <a:r>
              <a:rPr lang="zh-Hans" altLang="en-US" sz="2400" dirty="0"/>
              <a:t>文件路径，并确保光盘</a:t>
            </a:r>
            <a:endParaRPr lang="en-US" altLang="zh-Hans" sz="2400" dirty="0"/>
          </a:p>
          <a:p>
            <a:pPr lvl="1"/>
            <a:r>
              <a:rPr lang="zh-CN" altLang="en-US" dirty="0"/>
              <a:t>查看</a:t>
            </a:r>
            <a:r>
              <a:rPr lang="en-US" altLang="zh-CN" dirty="0"/>
              <a:t>DVD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2"/>
            <a:r>
              <a:rPr lang="en-US" altLang="zh-CN" dirty="0"/>
              <a:t>cd /media/RHEL_5.5 i386 DVD  </a:t>
            </a:r>
          </a:p>
          <a:p>
            <a:pPr lvl="2"/>
            <a:r>
              <a:rPr lang="en-US" altLang="zh-CN" dirty="0"/>
              <a:t>pwd</a:t>
            </a:r>
          </a:p>
          <a:p>
            <a:pPr lvl="1"/>
            <a:r>
              <a:rPr lang="zh-CN" altLang="en-US" dirty="0"/>
              <a:t>查看</a:t>
            </a:r>
            <a:r>
              <a:rPr lang="en-US" altLang="zh-CN" dirty="0"/>
              <a:t>DVD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2"/>
            <a:r>
              <a:rPr lang="en-US" altLang="zh-CN" dirty="0"/>
              <a:t>cat  .discinfo</a:t>
            </a:r>
            <a:endParaRPr lang="en-US" altLang="zh-Hans" dirty="0"/>
          </a:p>
          <a:p>
            <a:r>
              <a:rPr kumimoji="1" lang="en-US" altLang="zh-CN" sz="2800" dirty="0"/>
              <a:t>2.</a:t>
            </a:r>
            <a:r>
              <a:rPr kumimoji="1" lang="zh-CN" altLang="en-US" sz="2800" dirty="0"/>
              <a:t>创建源文件</a:t>
            </a:r>
            <a:endParaRPr kumimoji="1" lang="en-US" altLang="zh-CN" sz="2800" dirty="0"/>
          </a:p>
          <a:p>
            <a:pPr lvl="1"/>
            <a:r>
              <a:rPr lang="en-US" altLang="zh-CN" dirty="0"/>
              <a:t>cd /etc/yum.repos.d</a:t>
            </a:r>
          </a:p>
          <a:p>
            <a:pPr lvl="1"/>
            <a:r>
              <a:rPr kumimoji="1" lang="en-US" altLang="zh-CN" dirty="0"/>
              <a:t>vi dvd.repo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43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856E5-C19A-7E42-8AD6-9E092EE5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配置</a:t>
            </a:r>
            <a:r>
              <a:rPr lang="en-US" altLang="zh-Hans" dirty="0"/>
              <a:t>yum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90328-DDB2-1047-9A44-2EDF14AE2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[dvd-yum]</a:t>
            </a:r>
          </a:p>
          <a:p>
            <a:pPr marL="0" indent="0">
              <a:buNone/>
            </a:pPr>
            <a:r>
              <a:rPr kumimoji="1" lang="en-US" altLang="zh-CN" sz="2400" dirty="0"/>
              <a:t>mediaid=1269260915.992102 #cat .discinfo</a:t>
            </a:r>
          </a:p>
          <a:p>
            <a:pPr marL="0" indent="0">
              <a:buNone/>
            </a:pPr>
            <a:r>
              <a:rPr lang="en-US" altLang="zh-CN" sz="2400" dirty="0"/>
              <a:t>name=dvd-yum-sources</a:t>
            </a:r>
          </a:p>
          <a:p>
            <a:pPr marL="0" indent="0">
              <a:buNone/>
            </a:pPr>
            <a:r>
              <a:rPr kumimoji="1" lang="en-US" altLang="zh-CN" sz="2400" dirty="0"/>
              <a:t>baseurl=file:///media/RHEL_5.5%20I386%20DVD/Server #</a:t>
            </a:r>
            <a:r>
              <a:rPr kumimoji="1" lang="zh-CN" altLang="en-US" sz="2400" dirty="0"/>
              <a:t>空格用</a:t>
            </a:r>
            <a:r>
              <a:rPr kumimoji="1" lang="en-US" altLang="zh-CN" sz="2400" dirty="0"/>
              <a:t>%20</a:t>
            </a:r>
            <a:r>
              <a:rPr kumimoji="1" lang="zh-CN" altLang="en-US" sz="2400" dirty="0"/>
              <a:t>替换  </a:t>
            </a:r>
            <a:r>
              <a:rPr kumimoji="1" lang="en-US" altLang="zh-CN" sz="2400" dirty="0"/>
              <a:t>pwd</a:t>
            </a:r>
            <a:r>
              <a:rPr kumimoji="1" lang="zh-CN" altLang="en-US" sz="2400" dirty="0"/>
              <a:t>查看路径</a:t>
            </a:r>
            <a:endParaRPr kumimoji="1"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enable=1</a:t>
            </a:r>
          </a:p>
          <a:p>
            <a:pPr marL="0" indent="0">
              <a:buNone/>
            </a:pPr>
            <a:r>
              <a:rPr kumimoji="1" lang="en-US" altLang="zh-CN" sz="2400" dirty="0"/>
              <a:t>pgpcheck=1</a:t>
            </a:r>
          </a:p>
          <a:p>
            <a:pPr marL="0" indent="0">
              <a:buNone/>
            </a:pPr>
            <a:r>
              <a:rPr lang="en-US" altLang="zh-CN" sz="2400" dirty="0"/>
              <a:t>gpgkey=file:///media/RHEL_5.5%20I386%20DVD/RPM-GPG-KEY-redhat-release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0524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856E5-C19A-7E42-8AD6-9E092EE5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配置</a:t>
            </a:r>
            <a:r>
              <a:rPr lang="en-US" altLang="zh-Hans" dirty="0"/>
              <a:t>yum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90328-DDB2-1047-9A44-2EDF14AE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60168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清除缓存 </a:t>
            </a:r>
            <a:r>
              <a:rPr lang="en-US" altLang="zh-CN" dirty="0"/>
              <a:t>&amp;&amp; </a:t>
            </a:r>
            <a:r>
              <a:rPr lang="zh-CN" altLang="en-US" dirty="0"/>
              <a:t>建立缓存</a:t>
            </a:r>
            <a:endParaRPr lang="en-US" altLang="zh-CN" dirty="0"/>
          </a:p>
          <a:p>
            <a:pPr lvl="1"/>
            <a:r>
              <a:rPr lang="en-US" altLang="zh-CN" dirty="0"/>
              <a:t>yum clean all</a:t>
            </a:r>
          </a:p>
          <a:p>
            <a:pPr lvl="1"/>
            <a:r>
              <a:rPr kumimoji="1" lang="en-US" altLang="zh-CN" dirty="0"/>
              <a:t>yum makecache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查看可用的安装包</a:t>
            </a:r>
            <a:endParaRPr lang="en-US" altLang="zh-CN" dirty="0"/>
          </a:p>
          <a:p>
            <a:pPr lvl="1"/>
            <a:r>
              <a:rPr kumimoji="1" lang="en-US" altLang="zh-CN" dirty="0"/>
              <a:t>yum list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安装</a:t>
            </a:r>
            <a:r>
              <a:rPr lang="en-US" altLang="zh-CN" dirty="0"/>
              <a:t>kde</a:t>
            </a:r>
          </a:p>
          <a:p>
            <a:pPr lvl="1"/>
            <a:r>
              <a:rPr kumimoji="1" lang="en-US" altLang="zh-CN" dirty="0"/>
              <a:t>yum groupinstall KDE</a:t>
            </a:r>
          </a:p>
          <a:p>
            <a:r>
              <a:rPr lang="zh-CN" altLang="en-US" dirty="0"/>
              <a:t>安装其他的</a:t>
            </a:r>
            <a:endParaRPr kumimoji="1" lang="en-US" altLang="zh-CN" dirty="0"/>
          </a:p>
          <a:p>
            <a:pPr lvl="1"/>
            <a:r>
              <a:rPr lang="en-US" altLang="zh-CN" dirty="0"/>
              <a:t>yum install 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上的</a:t>
            </a:r>
            <a:r>
              <a:rPr lang="en-US" altLang="zh-CN"/>
              <a:t>X Window</a:t>
            </a:r>
            <a:r>
              <a:rPr lang="zh-CN" altLang="en-US"/>
              <a:t>系统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X Window</a:t>
            </a:r>
            <a:r>
              <a:rPr lang="zh-CN" altLang="en-US" sz="2400" dirty="0"/>
              <a:t>系统由三个基本元素组成：</a:t>
            </a:r>
            <a:r>
              <a:rPr lang="en-US" altLang="zh-CN" sz="2400" dirty="0"/>
              <a:t>X Server</a:t>
            </a:r>
            <a:r>
              <a:rPr lang="zh-CN" altLang="en-US" sz="2400" dirty="0"/>
              <a:t>、</a:t>
            </a:r>
            <a:r>
              <a:rPr lang="en-US" altLang="zh-CN" sz="2400" dirty="0"/>
              <a:t>X Client</a:t>
            </a:r>
            <a:r>
              <a:rPr lang="zh-CN" altLang="en-US" sz="2400" dirty="0"/>
              <a:t>和二者通信的通道。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 X Server</a:t>
            </a:r>
            <a:r>
              <a:rPr lang="zh-CN" altLang="en-US" sz="2400" dirty="0"/>
              <a:t>：是控制输出及输入设备并维护相关资源的程序，它接收输入设备的信息，并将其传给</a:t>
            </a:r>
            <a:r>
              <a:rPr lang="en-US" altLang="zh-CN" sz="2400" dirty="0"/>
              <a:t>X Client</a:t>
            </a:r>
            <a:r>
              <a:rPr lang="zh-CN" altLang="en-US" sz="2400" dirty="0"/>
              <a:t>，而将</a:t>
            </a:r>
            <a:r>
              <a:rPr lang="en-US" altLang="zh-CN" sz="2400" dirty="0"/>
              <a:t>X Client</a:t>
            </a:r>
            <a:r>
              <a:rPr lang="zh-CN" altLang="en-US" sz="2400" dirty="0"/>
              <a:t>传来的信息输出到屏幕上（</a:t>
            </a:r>
            <a:r>
              <a:rPr lang="zh-CN" altLang="en-US" sz="2800" b="1" dirty="0">
                <a:solidFill>
                  <a:srgbClr val="FF3300"/>
                </a:solidFill>
                <a:ea typeface="宋体" charset="-122"/>
              </a:rPr>
              <a:t>在屏幕上构造方块（窗口），然后画出里面的元素</a:t>
            </a:r>
            <a:r>
              <a:rPr lang="zh-CN" altLang="en-US" sz="2800" dirty="0"/>
              <a:t> 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X Client</a:t>
            </a:r>
            <a:r>
              <a:rPr lang="zh-CN" altLang="en-US" sz="2400" dirty="0"/>
              <a:t>：是应用程序的核心部分，它与硬件无关，每个应用程序就是一个</a:t>
            </a:r>
            <a:r>
              <a:rPr lang="en-US" altLang="zh-CN" sz="2400" dirty="0"/>
              <a:t>X Client</a:t>
            </a:r>
            <a:r>
              <a:rPr lang="zh-CN" altLang="en-US" sz="2400" dirty="0"/>
              <a:t>。</a:t>
            </a:r>
            <a:r>
              <a:rPr lang="en-US" altLang="zh-CN" sz="2400" dirty="0"/>
              <a:t>X Client</a:t>
            </a:r>
            <a:r>
              <a:rPr lang="zh-CN" altLang="en-US" sz="2400" dirty="0"/>
              <a:t>可以是终端仿真器（</a:t>
            </a:r>
            <a:r>
              <a:rPr lang="en-US" altLang="zh-CN" sz="2400" dirty="0" err="1"/>
              <a:t>Xterm</a:t>
            </a:r>
            <a:r>
              <a:rPr lang="zh-CN" altLang="en-US" sz="2400" dirty="0"/>
              <a:t>）或图形界面程序，它不直接对显示器绘制或者操作图形，而是与</a:t>
            </a:r>
            <a:r>
              <a:rPr lang="en-US" altLang="zh-CN" sz="2400" dirty="0"/>
              <a:t>X Server</a:t>
            </a:r>
            <a:r>
              <a:rPr lang="zh-CN" altLang="en-US" sz="2400" dirty="0"/>
              <a:t>通信，由</a:t>
            </a:r>
            <a:r>
              <a:rPr lang="en-US" altLang="zh-CN" sz="2400" dirty="0"/>
              <a:t>X Server</a:t>
            </a:r>
            <a:r>
              <a:rPr lang="zh-CN" altLang="en-US" sz="2400" dirty="0"/>
              <a:t>控制显示。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X</a:t>
            </a:r>
            <a:r>
              <a:rPr lang="zh-CN" altLang="en-US" sz="2400" dirty="0"/>
              <a:t>通信通道 ：</a:t>
            </a:r>
            <a:r>
              <a:rPr lang="en-US" altLang="zh-CN" sz="2400" dirty="0"/>
              <a:t>X Client</a:t>
            </a:r>
            <a:r>
              <a:rPr lang="zh-CN" altLang="en-US" sz="2400" dirty="0"/>
              <a:t>与</a:t>
            </a:r>
            <a:r>
              <a:rPr lang="en-US" altLang="zh-CN" sz="2400" dirty="0"/>
              <a:t>X Server</a:t>
            </a:r>
            <a:r>
              <a:rPr lang="zh-CN" altLang="en-US" sz="2400" dirty="0"/>
              <a:t>之间</a:t>
            </a:r>
            <a:r>
              <a:rPr lang="zh-CN" altLang="en-US" sz="2400" dirty="0">
                <a:ea typeface="宋体" charset="-122"/>
              </a:rPr>
              <a:t>传输信息的媒介</a:t>
            </a:r>
            <a:r>
              <a:rPr lang="zh-CN" altLang="en-US" sz="2400" dirty="0"/>
              <a:t> 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6609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 Server</a:t>
            </a:r>
            <a:r>
              <a:rPr lang="zh-CN" altLang="en-US"/>
              <a:t>（</a:t>
            </a:r>
            <a:r>
              <a:rPr lang="en-US" altLang="zh-CN"/>
              <a:t>X</a:t>
            </a:r>
            <a:r>
              <a:rPr lang="zh-CN" altLang="en-US"/>
              <a:t>服务端） 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3538538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每一套显示设备只对应唯一的</a:t>
            </a:r>
            <a:r>
              <a:rPr lang="en-US" altLang="zh-CN" dirty="0">
                <a:ea typeface="宋体" charset="-122"/>
              </a:rPr>
              <a:t>X Server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由系统供应商提供，通常无法被用户修改</a:t>
            </a:r>
            <a:r>
              <a:rPr lang="zh-CN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只是一个普通的用户程序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pic>
        <p:nvPicPr>
          <p:cNvPr id="297988" name="Picture 4" descr="05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2060575"/>
            <a:ext cx="5329237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自由软件编写者或厂商开发出了多种</a:t>
            </a:r>
            <a:r>
              <a:rPr lang="en-US" altLang="zh-CN" sz="4000" dirty="0">
                <a:ea typeface="宋体" charset="-122"/>
              </a:rPr>
              <a:t>X Server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（</a:t>
            </a:r>
            <a:r>
              <a:rPr lang="en-US" altLang="zh-CN" sz="2800" dirty="0">
                <a:ea typeface="宋体" charset="-122"/>
              </a:rPr>
              <a:t>1</a:t>
            </a:r>
            <a:r>
              <a:rPr lang="zh-CN" altLang="en-US" sz="2800" dirty="0">
                <a:ea typeface="宋体" charset="-122"/>
              </a:rPr>
              <a:t>）</a:t>
            </a:r>
            <a:r>
              <a:rPr lang="en-US" altLang="zh-CN" sz="2800" dirty="0">
                <a:ea typeface="宋体" charset="-122"/>
              </a:rPr>
              <a:t>XFree86</a:t>
            </a:r>
            <a:r>
              <a:rPr lang="zh-CN" altLang="en-US" sz="2800" dirty="0">
                <a:ea typeface="宋体" charset="-122"/>
              </a:rPr>
              <a:t>。一个免费的</a:t>
            </a:r>
            <a:r>
              <a:rPr lang="en-US" altLang="zh-CN" sz="2800" dirty="0">
                <a:ea typeface="宋体" charset="-122"/>
              </a:rPr>
              <a:t>X Server</a:t>
            </a:r>
            <a:r>
              <a:rPr lang="zh-CN" altLang="en-US" sz="2800" dirty="0">
                <a:ea typeface="宋体" charset="-122"/>
              </a:rPr>
              <a:t>软件。</a:t>
            </a:r>
          </a:p>
          <a:p>
            <a:r>
              <a:rPr lang="zh-CN" altLang="en-US" sz="2800" dirty="0">
                <a:ea typeface="宋体" charset="-122"/>
              </a:rPr>
              <a:t>（</a:t>
            </a:r>
            <a:r>
              <a:rPr lang="en-US" altLang="zh-CN" sz="2800" dirty="0">
                <a:ea typeface="宋体" charset="-122"/>
              </a:rPr>
              <a:t>2</a:t>
            </a:r>
            <a:r>
              <a:rPr lang="zh-CN" altLang="en-US" sz="2800" dirty="0">
                <a:ea typeface="宋体" charset="-122"/>
              </a:rPr>
              <a:t>）</a:t>
            </a:r>
            <a:r>
              <a:rPr lang="en-US" altLang="zh-CN" sz="2800" dirty="0">
                <a:ea typeface="宋体" charset="-122"/>
              </a:rPr>
              <a:t>Xorg</a:t>
            </a:r>
            <a:r>
              <a:rPr lang="zh-CN" altLang="en-US" sz="2800" dirty="0">
                <a:ea typeface="宋体" charset="-122"/>
              </a:rPr>
              <a:t>。这是运行在大多数</a:t>
            </a:r>
            <a:r>
              <a:rPr lang="en-US" altLang="zh-CN" sz="2800" dirty="0">
                <a:ea typeface="宋体" charset="-122"/>
              </a:rPr>
              <a:t>Linux</a:t>
            </a:r>
            <a:r>
              <a:rPr lang="zh-CN" altLang="en-US" sz="2800" dirty="0">
                <a:ea typeface="宋体" charset="-122"/>
              </a:rPr>
              <a:t>系统上的</a:t>
            </a:r>
            <a:r>
              <a:rPr lang="en-US" altLang="zh-CN" sz="2800" dirty="0">
                <a:ea typeface="宋体" charset="-122"/>
              </a:rPr>
              <a:t>X Server</a:t>
            </a:r>
            <a:r>
              <a:rPr lang="zh-CN" altLang="en-US" sz="2800" dirty="0">
                <a:ea typeface="宋体" charset="-122"/>
              </a:rPr>
              <a:t>，</a:t>
            </a:r>
            <a:r>
              <a:rPr lang="en-US" altLang="zh-CN" sz="2800" dirty="0">
                <a:ea typeface="宋体" charset="-122"/>
              </a:rPr>
              <a:t>Red Hat Enterprises Linux 5.0</a:t>
            </a:r>
            <a:r>
              <a:rPr lang="zh-CN" altLang="en-US" sz="2800" dirty="0">
                <a:ea typeface="宋体" charset="-122"/>
              </a:rPr>
              <a:t>上也是如此。</a:t>
            </a:r>
          </a:p>
          <a:p>
            <a:r>
              <a:rPr lang="zh-CN" altLang="en-US" sz="2800" dirty="0">
                <a:ea typeface="宋体" charset="-122"/>
              </a:rPr>
              <a:t>（</a:t>
            </a:r>
            <a:r>
              <a:rPr lang="en-US" altLang="zh-CN" sz="2800" dirty="0">
                <a:ea typeface="宋体" charset="-122"/>
              </a:rPr>
              <a:t>3</a:t>
            </a:r>
            <a:r>
              <a:rPr lang="zh-CN" altLang="en-US" sz="2800" dirty="0">
                <a:ea typeface="宋体" charset="-122"/>
              </a:rPr>
              <a:t>）</a:t>
            </a:r>
            <a:r>
              <a:rPr lang="en-US" altLang="zh-CN" sz="2800" dirty="0">
                <a:ea typeface="宋体" charset="-122"/>
              </a:rPr>
              <a:t>Accelerated X</a:t>
            </a:r>
            <a:r>
              <a:rPr lang="zh-CN" altLang="en-US" sz="2800" dirty="0">
                <a:ea typeface="宋体" charset="-122"/>
              </a:rPr>
              <a:t>。由</a:t>
            </a:r>
            <a:r>
              <a:rPr lang="en-US" altLang="zh-CN" sz="2800" dirty="0">
                <a:ea typeface="宋体" charset="-122"/>
              </a:rPr>
              <a:t>Accelerated X Product</a:t>
            </a:r>
            <a:r>
              <a:rPr lang="zh-CN" altLang="en-US" sz="2800" dirty="0">
                <a:ea typeface="宋体" charset="-122"/>
              </a:rPr>
              <a:t>开发，在图形的加速显示上做了改进。</a:t>
            </a:r>
          </a:p>
          <a:p>
            <a:r>
              <a:rPr lang="zh-CN" altLang="en-US" sz="2800" dirty="0">
                <a:ea typeface="宋体" charset="-122"/>
              </a:rPr>
              <a:t>（</a:t>
            </a:r>
            <a:r>
              <a:rPr lang="en-US" altLang="zh-CN" sz="2800" dirty="0">
                <a:ea typeface="宋体" charset="-122"/>
              </a:rPr>
              <a:t>4</a:t>
            </a:r>
            <a:r>
              <a:rPr lang="zh-CN" altLang="en-US" sz="2800" dirty="0">
                <a:ea typeface="宋体" charset="-122"/>
              </a:rPr>
              <a:t>）</a:t>
            </a:r>
            <a:r>
              <a:rPr lang="en-US" altLang="zh-CN" sz="2800" dirty="0">
                <a:ea typeface="宋体" charset="-122"/>
              </a:rPr>
              <a:t>X Server suSE</a:t>
            </a:r>
            <a:r>
              <a:rPr lang="zh-CN" altLang="en-US" sz="2800" dirty="0">
                <a:ea typeface="宋体" charset="-122"/>
              </a:rPr>
              <a:t>。</a:t>
            </a:r>
            <a:r>
              <a:rPr lang="en-US" altLang="zh-CN" sz="2800" dirty="0">
                <a:ea typeface="宋体" charset="-122"/>
              </a:rPr>
              <a:t>SuSE Team’s</a:t>
            </a:r>
            <a:r>
              <a:rPr lang="zh-CN" altLang="en-US" sz="2800" dirty="0">
                <a:ea typeface="宋体" charset="-122"/>
              </a:rPr>
              <a:t>开发。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 Client</a:t>
            </a:r>
            <a:r>
              <a:rPr lang="zh-CN" altLang="en-US"/>
              <a:t>（</a:t>
            </a:r>
            <a:r>
              <a:rPr lang="en-US" altLang="zh-CN"/>
              <a:t>X</a:t>
            </a:r>
            <a:r>
              <a:rPr lang="zh-CN" altLang="en-US"/>
              <a:t>客户端）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321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X Client</a:t>
            </a:r>
            <a:r>
              <a:rPr lang="zh-CN" altLang="en-US" dirty="0"/>
              <a:t>是</a:t>
            </a:r>
            <a:r>
              <a:rPr lang="en-US" altLang="zh-CN" dirty="0"/>
              <a:t>X Window</a:t>
            </a:r>
            <a:r>
              <a:rPr lang="zh-CN" altLang="en-US" dirty="0"/>
              <a:t>中的用户端程序 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多种多样的</a:t>
            </a:r>
            <a:r>
              <a:rPr lang="en-US" altLang="zh-CN" dirty="0">
                <a:ea typeface="宋体" charset="-122"/>
              </a:rPr>
              <a:t>X Client</a:t>
            </a:r>
            <a:r>
              <a:rPr lang="zh-CN" altLang="en-US" dirty="0">
                <a:ea typeface="宋体" charset="-122"/>
              </a:rPr>
              <a:t>程序向</a:t>
            </a:r>
            <a:r>
              <a:rPr lang="en-US" altLang="zh-CN" dirty="0">
                <a:ea typeface="宋体" charset="-122"/>
              </a:rPr>
              <a:t>X Server</a:t>
            </a:r>
            <a:r>
              <a:rPr lang="zh-CN" altLang="en-US" dirty="0">
                <a:ea typeface="宋体" charset="-122"/>
              </a:rPr>
              <a:t>发出请求，由</a:t>
            </a:r>
            <a:r>
              <a:rPr lang="en-US" altLang="zh-CN" dirty="0">
                <a:ea typeface="宋体" charset="-122"/>
              </a:rPr>
              <a:t>X Server</a:t>
            </a:r>
            <a:r>
              <a:rPr lang="zh-CN" altLang="en-US" dirty="0">
                <a:ea typeface="宋体" charset="-122"/>
              </a:rPr>
              <a:t>运算得出结果，再显示到指定的地方去，如本地或者</a:t>
            </a:r>
            <a:r>
              <a:rPr lang="zh-CN" altLang="en-US" dirty="0">
                <a:solidFill>
                  <a:srgbClr val="FF3300"/>
                </a:solidFill>
                <a:ea typeface="宋体" charset="-122"/>
              </a:rPr>
              <a:t>远程的</a:t>
            </a:r>
            <a:r>
              <a:rPr lang="zh-CN" altLang="en-US" dirty="0">
                <a:ea typeface="宋体" charset="-122"/>
              </a:rPr>
              <a:t>一台显示器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/>
              <a:t>X Client</a:t>
            </a:r>
            <a:r>
              <a:rPr lang="zh-CN" altLang="en-US" dirty="0"/>
              <a:t>无法直接影响视窗行为或显示效果，它们只能发送一个请求给</a:t>
            </a:r>
            <a:r>
              <a:rPr lang="en-US" altLang="zh-CN" dirty="0"/>
              <a:t>X Server</a:t>
            </a:r>
            <a:r>
              <a:rPr lang="zh-CN" altLang="en-US" dirty="0"/>
              <a:t>，由</a:t>
            </a:r>
            <a:r>
              <a:rPr lang="en-US" altLang="zh-CN" dirty="0"/>
              <a:t>X Server</a:t>
            </a:r>
            <a:r>
              <a:rPr lang="zh-CN" altLang="en-US" dirty="0"/>
              <a:t>来完成这些的请求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</a:t>
            </a:r>
            <a:r>
              <a:rPr lang="zh-CN" altLang="en-US"/>
              <a:t>通信通道 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通信通道的主体是</a:t>
            </a:r>
            <a:r>
              <a:rPr lang="en-US" altLang="zh-CN" dirty="0"/>
              <a:t>xlib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函数库） 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X Client</a:t>
            </a:r>
            <a:r>
              <a:rPr lang="zh-CN" altLang="en-US" dirty="0"/>
              <a:t>调用</a:t>
            </a:r>
            <a:r>
              <a:rPr lang="en-US" altLang="zh-CN" dirty="0"/>
              <a:t>xlib</a:t>
            </a:r>
            <a:r>
              <a:rPr lang="zh-CN" altLang="en-US" dirty="0"/>
              <a:t>，利用相应的通信功能向</a:t>
            </a:r>
            <a:r>
              <a:rPr lang="en-US" altLang="zh-CN" dirty="0"/>
              <a:t>X Server</a:t>
            </a:r>
            <a:r>
              <a:rPr lang="zh-CN" altLang="en-US" dirty="0"/>
              <a:t>发出请求 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X Server</a:t>
            </a:r>
            <a:r>
              <a:rPr lang="zh-CN" altLang="en-US" dirty="0"/>
              <a:t>完成任务之后，同样调用</a:t>
            </a:r>
            <a:r>
              <a:rPr lang="en-US" altLang="zh-CN" dirty="0"/>
              <a:t>xlib</a:t>
            </a:r>
            <a:r>
              <a:rPr lang="zh-CN" altLang="en-US" dirty="0"/>
              <a:t>把结果显示指点的设备上去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 Window</a:t>
            </a:r>
            <a:r>
              <a:rPr lang="zh-CN" altLang="en-US"/>
              <a:t>的特点 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1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良好的网络支持：</a:t>
            </a:r>
            <a:r>
              <a:rPr lang="en-US" altLang="zh-CN" sz="2800" dirty="0"/>
              <a:t>X Window</a:t>
            </a:r>
            <a:r>
              <a:rPr lang="zh-CN" altLang="en-US" sz="2800" dirty="0"/>
              <a:t>采用了</a:t>
            </a:r>
            <a:r>
              <a:rPr lang="en-US" altLang="zh-CN" sz="2800" dirty="0"/>
              <a:t>C/S</a:t>
            </a:r>
            <a:r>
              <a:rPr lang="zh-CN" altLang="en-US" sz="2800" dirty="0"/>
              <a:t>网络结构，</a:t>
            </a:r>
            <a:r>
              <a:rPr lang="en-US" altLang="zh-CN" sz="2800" dirty="0"/>
              <a:t>X Client</a:t>
            </a:r>
            <a:r>
              <a:rPr lang="zh-CN" altLang="en-US" sz="2800" dirty="0"/>
              <a:t>和</a:t>
            </a:r>
            <a:r>
              <a:rPr lang="en-US" altLang="zh-CN" sz="2800" dirty="0"/>
              <a:t>X Server</a:t>
            </a:r>
            <a:r>
              <a:rPr lang="zh-CN" altLang="en-US" sz="2800" dirty="0"/>
              <a:t>可以通过网络来通信，而且有良好的网络透明性。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个性化的窗口界面：</a:t>
            </a:r>
            <a:r>
              <a:rPr lang="en-US" altLang="zh-CN" sz="2800" dirty="0"/>
              <a:t>X Window</a:t>
            </a:r>
            <a:r>
              <a:rPr lang="zh-CN" altLang="en-US" sz="2800" dirty="0"/>
              <a:t>并未对窗口界面作统一的规范，程序员可以根据需求自行设计，其中最有名的就是后面将要介绍的</a:t>
            </a:r>
            <a:r>
              <a:rPr lang="en-US" altLang="zh-CN" sz="2800" dirty="0"/>
              <a:t>GNOME</a:t>
            </a:r>
            <a:r>
              <a:rPr lang="zh-CN" altLang="en-US" sz="2800" dirty="0"/>
              <a:t>与</a:t>
            </a:r>
            <a:r>
              <a:rPr lang="en-US" altLang="zh-CN" sz="2800" dirty="0"/>
              <a:t>KDE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不内嵌于操作系统：</a:t>
            </a:r>
            <a:r>
              <a:rPr lang="en-US" altLang="zh-CN" sz="2800" dirty="0"/>
              <a:t>X Window</a:t>
            </a:r>
            <a:r>
              <a:rPr lang="zh-CN" altLang="en-US" sz="2800" dirty="0"/>
              <a:t>只定义了一个标准，而不属于某个操作系统，因此可在不同的操作系统上运行相同的</a:t>
            </a:r>
            <a:r>
              <a:rPr lang="en-US" altLang="zh-CN" sz="2800" dirty="0"/>
              <a:t>X Window</a:t>
            </a:r>
            <a:r>
              <a:rPr lang="zh-CN" altLang="en-US" sz="2800" dirty="0"/>
              <a:t>软件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 Window</a:t>
            </a:r>
            <a:r>
              <a:rPr lang="zh-CN" altLang="en-US"/>
              <a:t>的特点 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Windows</a:t>
            </a:r>
            <a:r>
              <a:rPr lang="zh-CN" altLang="en-US" dirty="0">
                <a:ea typeface="宋体" charset="-122"/>
              </a:rPr>
              <a:t>下，构建图形界面的功能都做在了操作系统里面，你只能使用那些。这个方法很简单，但是却不灵活。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Unix</a:t>
            </a:r>
            <a:r>
              <a:rPr lang="zh-CN" altLang="en-US" dirty="0">
                <a:ea typeface="宋体" charset="-122"/>
              </a:rPr>
              <a:t>和类</a:t>
            </a:r>
            <a:r>
              <a:rPr lang="en-US" altLang="zh-CN" dirty="0">
                <a:ea typeface="宋体" charset="-122"/>
              </a:rPr>
              <a:t>Unix</a:t>
            </a:r>
            <a:r>
              <a:rPr lang="zh-CN" altLang="en-US" dirty="0">
                <a:ea typeface="宋体" charset="-122"/>
              </a:rPr>
              <a:t>的操作系统没有内建这个功能，要使用</a:t>
            </a:r>
            <a:r>
              <a:rPr lang="en-US" altLang="zh-CN" dirty="0">
                <a:ea typeface="宋体" charset="-122"/>
              </a:rPr>
              <a:t>GUI</a:t>
            </a:r>
            <a:r>
              <a:rPr lang="zh-CN" altLang="en-US" dirty="0">
                <a:ea typeface="宋体" charset="-122"/>
              </a:rPr>
              <a:t>你就不得不使用窗口系统（</a:t>
            </a:r>
            <a:r>
              <a:rPr lang="en-US" altLang="zh-CN" dirty="0">
                <a:ea typeface="宋体" charset="-122"/>
              </a:rPr>
              <a:t>X Window</a:t>
            </a:r>
            <a:r>
              <a:rPr lang="zh-CN" altLang="en-US" dirty="0">
                <a:ea typeface="宋体" charset="-122"/>
              </a:rPr>
              <a:t>）。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3598</TotalTime>
  <Words>1442</Words>
  <Application>Microsoft Macintosh PowerPoint</Application>
  <PresentationFormat>全屏显示(4:3)</PresentationFormat>
  <Paragraphs>152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新細明體</vt:lpstr>
      <vt:lpstr>Arial</vt:lpstr>
      <vt:lpstr>Arial Black</vt:lpstr>
      <vt:lpstr>Calibri</vt:lpstr>
      <vt:lpstr>Times New Roman</vt:lpstr>
      <vt:lpstr>Wingdings</vt:lpstr>
      <vt:lpstr>Pixel</vt:lpstr>
      <vt:lpstr>Linux 系统应用与程序设计</vt:lpstr>
      <vt:lpstr>X Window系统</vt:lpstr>
      <vt:lpstr>Linux上的X Window系统</vt:lpstr>
      <vt:lpstr>X Server（X服务端） </vt:lpstr>
      <vt:lpstr>自由软件编写者或厂商开发出了多种X Server </vt:lpstr>
      <vt:lpstr>X Client（X客户端） </vt:lpstr>
      <vt:lpstr>X通信通道 </vt:lpstr>
      <vt:lpstr>X Window的特点 </vt:lpstr>
      <vt:lpstr>X Window的特点 </vt:lpstr>
      <vt:lpstr>X Window的运行原理 </vt:lpstr>
      <vt:lpstr>X Window的运行原理 </vt:lpstr>
      <vt:lpstr>X Window的运行原理 </vt:lpstr>
      <vt:lpstr>X Server和WM（Window Manager窗口管理器） </vt:lpstr>
      <vt:lpstr>X Server和WM（Window Manager窗口管理器） </vt:lpstr>
      <vt:lpstr>PowerPoint 演示文稿</vt:lpstr>
      <vt:lpstr>GNOME 桌面环境 </vt:lpstr>
      <vt:lpstr>GNOME桌面 </vt:lpstr>
      <vt:lpstr>KDE桌面环境 </vt:lpstr>
      <vt:lpstr>KDE桌面环境</vt:lpstr>
      <vt:lpstr>切换GNOME和KDE</vt:lpstr>
      <vt:lpstr>配置yum</vt:lpstr>
      <vt:lpstr>配置yum</vt:lpstr>
      <vt:lpstr>配置yum</vt:lpstr>
      <vt:lpstr>配置yum</vt:lpstr>
    </vt:vector>
  </TitlesOfParts>
  <Company>haha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RedHat Linux</dc:title>
  <dc:creator>jason</dc:creator>
  <cp:lastModifiedBy>Microsoft Office 用户</cp:lastModifiedBy>
  <cp:revision>210</cp:revision>
  <dcterms:created xsi:type="dcterms:W3CDTF">2003-05-27T11:46:24Z</dcterms:created>
  <dcterms:modified xsi:type="dcterms:W3CDTF">2018-04-08T10:54:18Z</dcterms:modified>
</cp:coreProperties>
</file>