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sldIdLst>
    <p:sldId id="297" r:id="rId2"/>
    <p:sldId id="298" r:id="rId3"/>
    <p:sldId id="301" r:id="rId4"/>
    <p:sldId id="302" r:id="rId5"/>
    <p:sldId id="264" r:id="rId6"/>
    <p:sldId id="265" r:id="rId7"/>
    <p:sldId id="266" r:id="rId8"/>
    <p:sldId id="267" r:id="rId9"/>
    <p:sldId id="299" r:id="rId10"/>
    <p:sldId id="325" r:id="rId11"/>
    <p:sldId id="268" r:id="rId12"/>
    <p:sldId id="269" r:id="rId13"/>
    <p:sldId id="270" r:id="rId14"/>
    <p:sldId id="271" r:id="rId15"/>
    <p:sldId id="300" r:id="rId16"/>
    <p:sldId id="272" r:id="rId17"/>
    <p:sldId id="273" r:id="rId18"/>
    <p:sldId id="274" r:id="rId19"/>
    <p:sldId id="303" r:id="rId20"/>
    <p:sldId id="304" r:id="rId21"/>
    <p:sldId id="257" r:id="rId22"/>
    <p:sldId id="306" r:id="rId23"/>
    <p:sldId id="307" r:id="rId24"/>
    <p:sldId id="308" r:id="rId25"/>
    <p:sldId id="305" r:id="rId26"/>
    <p:sldId id="258" r:id="rId27"/>
    <p:sldId id="259" r:id="rId28"/>
    <p:sldId id="260" r:id="rId29"/>
    <p:sldId id="261" r:id="rId30"/>
    <p:sldId id="309" r:id="rId31"/>
    <p:sldId id="262" r:id="rId32"/>
    <p:sldId id="275" r:id="rId33"/>
    <p:sldId id="276" r:id="rId34"/>
    <p:sldId id="277" r:id="rId35"/>
    <p:sldId id="278" r:id="rId36"/>
    <p:sldId id="324" r:id="rId37"/>
    <p:sldId id="310" r:id="rId38"/>
    <p:sldId id="323" r:id="rId39"/>
    <p:sldId id="311" r:id="rId40"/>
    <p:sldId id="279" r:id="rId41"/>
    <p:sldId id="312" r:id="rId42"/>
    <p:sldId id="281" r:id="rId43"/>
    <p:sldId id="280" r:id="rId44"/>
    <p:sldId id="313" r:id="rId45"/>
    <p:sldId id="282" r:id="rId46"/>
    <p:sldId id="283" r:id="rId47"/>
    <p:sldId id="314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458" autoAdjust="0"/>
  </p:normalViewPr>
  <p:slideViewPr>
    <p:cSldViewPr>
      <p:cViewPr varScale="1">
        <p:scale>
          <a:sx n="66" d="100"/>
          <a:sy n="66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3A39-4132-AC44-8C83-A1A06BF7573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8691-AD99-EF4F-841C-B660EC5C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E8691-AD99-EF4F-841C-B660EC5C13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E8691-AD99-EF4F-841C-B660EC5C13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E8691-AD99-EF4F-841C-B660EC5C13D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E8691-AD99-EF4F-841C-B660EC5C13D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6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81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grpSp>
          <p:nvGrpSpPr>
            <p:cNvPr id="4813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81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0F617A4-C448-4EDF-8376-ED79C9A1296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81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953E2-DB4A-4614-BB5D-28668C72F6F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599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BE4567-713C-4B84-95B8-28D103B240E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410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A51D59-9D9E-49D3-9970-FA11FB42FA4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75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B50D13-DFF6-4611-829A-1BB5373FCB5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299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FFD541-F060-4627-9710-A52D3D7FB59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52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42C368-A923-44DB-A836-82F74CA9F73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0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46CD2E-3AE3-44DE-AF62-173DFC83BB1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38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9A48B3-F229-4340-B880-CCBDFD1DC6F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8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278527-2F6A-4CBF-9DC0-692EA562AF4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7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6E9232-94FF-42BF-ABD1-5C42CF38404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69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fld id="{DCA43B02-8BAD-49CC-93A5-65F7F991635F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71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CN" altLang="en-US"/>
              <a:t>系统应用与程序设计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716016" y="4643356"/>
            <a:ext cx="36718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学院：数学与信息学院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主讲：李舜鹏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电话：</a:t>
            </a:r>
            <a:r>
              <a:rPr lang="en-US" altLang="zh-CN" dirty="0"/>
              <a:t>13533845070/685070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电邮：</a:t>
            </a:r>
            <a:r>
              <a:rPr lang="en-US" altLang="zh-CN" dirty="0"/>
              <a:t>leeshunpeng@163.com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QQ </a:t>
            </a:r>
            <a:r>
              <a:rPr lang="zh-CN" altLang="en-US" dirty="0"/>
              <a:t>： </a:t>
            </a:r>
            <a:r>
              <a:rPr lang="en-US" altLang="zh-CN" dirty="0"/>
              <a:t>424360921</a:t>
            </a:r>
          </a:p>
        </p:txBody>
      </p:sp>
    </p:spTree>
    <p:extLst>
      <p:ext uri="{BB962C8B-B14F-4D97-AF65-F5344CB8AC3E}">
        <p14:creationId xmlns:p14="http://schemas.microsoft.com/office/powerpoint/2010/main" val="41448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6CB43-7BCC-9C49-88F7-AE259E8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CE760-D212-1B44-872C-46F2D714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4" descr="0130">
            <a:extLst>
              <a:ext uri="{FF2B5EF4-FFF2-40B4-BE49-F238E27FC236}">
                <a16:creationId xmlns:a16="http://schemas.microsoft.com/office/drawing/2014/main" id="{EE9CE543-4BB6-E447-AE9D-0E9BB9C37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5429"/>
            <a:ext cx="6173457" cy="642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52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确定挂载信息 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5084762"/>
          </a:xfrm>
        </p:spPr>
        <p:txBody>
          <a:bodyPr/>
          <a:lstStyle/>
          <a:p>
            <a:r>
              <a:rPr lang="zh-CN" altLang="en-US" sz="2400" dirty="0"/>
              <a:t>挂载对象的文件系统类型；</a:t>
            </a:r>
            <a:r>
              <a:rPr lang="en-US" altLang="zh-CN" sz="2400" dirty="0"/>
              <a:t>/proc/filesystems</a:t>
            </a:r>
            <a:endParaRPr lang="zh-CN" altLang="en-US" sz="2400" dirty="0"/>
          </a:p>
          <a:p>
            <a:pPr lvl="1"/>
            <a:r>
              <a:rPr lang="en-US" altLang="zh-CN" sz="2400" b="1" dirty="0" err="1"/>
              <a:t>vfat</a:t>
            </a:r>
            <a:r>
              <a:rPr lang="en-US" altLang="zh-CN" sz="2400" b="1" dirty="0"/>
              <a:t>     ext2    ext3     iso9660</a:t>
            </a:r>
            <a:endParaRPr lang="en-US" altLang="zh-CN" sz="2400" dirty="0"/>
          </a:p>
          <a:p>
            <a:r>
              <a:rPr lang="zh-CN" altLang="en-US" sz="2400" dirty="0"/>
              <a:t>挂载对象的设备名称；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系统中，设备名称通常都在</a:t>
            </a:r>
            <a:r>
              <a:rPr lang="en-US" altLang="zh-CN" sz="2400" dirty="0"/>
              <a:t>/dev</a:t>
            </a:r>
            <a:r>
              <a:rPr lang="zh-CN" altLang="en-US" sz="2400" dirty="0"/>
              <a:t>目录下，设备名称的命名是有规则的 </a:t>
            </a:r>
            <a:r>
              <a:rPr lang="en-US" altLang="zh-CN" sz="2400" dirty="0"/>
              <a:t>;</a:t>
            </a:r>
          </a:p>
          <a:p>
            <a:pPr lvl="1"/>
            <a:r>
              <a:rPr lang="en-US" altLang="zh-CN" sz="2400" dirty="0"/>
              <a:t>/dev/hda1   /dev/sda2  /dev/fd0  /dev/</a:t>
            </a:r>
            <a:r>
              <a:rPr lang="en-US" altLang="zh-CN" sz="2400" dirty="0" err="1"/>
              <a:t>cdrom</a:t>
            </a:r>
            <a:endParaRPr lang="en-US" altLang="zh-CN" sz="2400" dirty="0"/>
          </a:p>
          <a:p>
            <a:r>
              <a:rPr lang="zh-CN" altLang="en-US" sz="2400" dirty="0"/>
              <a:t>设备挂载到哪一目录，即挂载点。</a:t>
            </a:r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系统中有一个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mnt</a:t>
            </a:r>
            <a:r>
              <a:rPr lang="zh-CN" altLang="en-US" sz="2400" dirty="0"/>
              <a:t>目录，专门用作挂载点（</a:t>
            </a:r>
            <a:r>
              <a:rPr lang="en-US" altLang="zh-CN" sz="2400" dirty="0"/>
              <a:t>mount Point</a:t>
            </a:r>
            <a:r>
              <a:rPr lang="zh-CN" altLang="en-US" sz="2400" dirty="0"/>
              <a:t>）目录 </a:t>
            </a:r>
          </a:p>
          <a:p>
            <a:pPr lvl="1"/>
            <a:r>
              <a:rPr lang="zh-CN" altLang="en-US" sz="2400" dirty="0"/>
              <a:t>在挂载设备时首先查看挂载点目录是否存在，如果不存在必须首先创建该目录，否则</a:t>
            </a:r>
            <a:r>
              <a:rPr lang="en-US" altLang="zh-CN" sz="2400" dirty="0"/>
              <a:t>mount</a:t>
            </a:r>
            <a:r>
              <a:rPr lang="zh-CN" altLang="en-US" sz="2400" dirty="0"/>
              <a:t>命令无法正常执行。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挂载命令</a:t>
            </a:r>
            <a:r>
              <a:rPr lang="en-US" altLang="zh-CN" sz="4000"/>
              <a:t>mount 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mount [</a:t>
            </a:r>
            <a:r>
              <a:rPr lang="zh-CN" altLang="en-US" dirty="0"/>
              <a:t>选项</a:t>
            </a:r>
            <a:r>
              <a:rPr lang="en-US" altLang="zh-CN" dirty="0"/>
              <a:t>] &lt;</a:t>
            </a:r>
            <a:r>
              <a:rPr lang="zh-CN" altLang="en-US" dirty="0"/>
              <a:t>挂载设备名称</a:t>
            </a:r>
            <a:r>
              <a:rPr lang="en-US" altLang="zh-CN" dirty="0"/>
              <a:t>&gt;  &lt;</a:t>
            </a:r>
            <a:r>
              <a:rPr lang="zh-CN" altLang="en-US" dirty="0"/>
              <a:t>挂载点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选项：</a:t>
            </a:r>
          </a:p>
          <a:p>
            <a:r>
              <a:rPr lang="en-US" altLang="zh-CN" dirty="0"/>
              <a:t>-t </a:t>
            </a:r>
            <a:r>
              <a:rPr lang="zh-CN" altLang="en-US" dirty="0"/>
              <a:t>挂载的文件系统</a:t>
            </a:r>
            <a:r>
              <a:rPr lang="en-US" altLang="zh-CN" dirty="0"/>
              <a:t> [ext2 ext3 </a:t>
            </a:r>
            <a:r>
              <a:rPr lang="en-US" altLang="zh-CN" dirty="0" err="1"/>
              <a:t>vfat</a:t>
            </a:r>
            <a:r>
              <a:rPr lang="en-US" altLang="zh-CN" dirty="0"/>
              <a:t> iso9660]</a:t>
            </a:r>
            <a:endParaRPr lang="zh-CN" altLang="en-US" dirty="0"/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例如：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mount  -t  ext2  /dev/fd0  /</a:t>
            </a:r>
            <a:r>
              <a:rPr lang="en-US" altLang="zh-CN" dirty="0" err="1"/>
              <a:t>mnt</a:t>
            </a:r>
            <a:r>
              <a:rPr lang="en-US" altLang="zh-CN" dirty="0"/>
              <a:t>/floppy</a:t>
            </a:r>
          </a:p>
          <a:p>
            <a:r>
              <a:rPr lang="en-US" altLang="zh-CN" dirty="0"/>
              <a:t>-o [</a:t>
            </a:r>
            <a:r>
              <a:rPr lang="zh-CN" altLang="en-US" dirty="0"/>
              <a:t>参数</a:t>
            </a:r>
            <a:r>
              <a:rPr lang="en-US" altLang="zh-CN" dirty="0"/>
              <a:t>=</a:t>
            </a:r>
            <a:r>
              <a:rPr lang="zh-CN" altLang="en-US" dirty="0"/>
              <a:t>值</a:t>
            </a:r>
            <a:r>
              <a:rPr lang="en-US" altLang="zh-CN" dirty="0"/>
              <a:t>] </a:t>
            </a:r>
            <a:r>
              <a:rPr lang="zh-CN" altLang="en-US" dirty="0"/>
              <a:t>，对于挂载的不同类型的设备可以使用一组不同的参数。</a:t>
            </a:r>
            <a:r>
              <a:rPr lang="en-US" altLang="zh-CN" dirty="0"/>
              <a:t>[</a:t>
            </a:r>
            <a:r>
              <a:rPr lang="en-US" altLang="zh-CN" dirty="0" err="1"/>
              <a:t>ro</a:t>
            </a:r>
            <a:r>
              <a:rPr lang="en-US" altLang="zh-CN" dirty="0"/>
              <a:t> </a:t>
            </a:r>
            <a:r>
              <a:rPr lang="en-US" altLang="zh-CN" dirty="0" err="1"/>
              <a:t>rw</a:t>
            </a:r>
            <a:r>
              <a:rPr lang="en-US" altLang="zh-CN" dirty="0"/>
              <a:t> auto </a:t>
            </a:r>
            <a:r>
              <a:rPr lang="en-US" altLang="zh-CN" dirty="0" err="1"/>
              <a:t>iochatset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mount  -o  </a:t>
            </a:r>
            <a:r>
              <a:rPr lang="en-US" altLang="zh-CN" dirty="0" err="1"/>
              <a:t>iocharset</a:t>
            </a:r>
            <a:r>
              <a:rPr lang="en-US" altLang="zh-CN" dirty="0"/>
              <a:t>=cp936 /dev/sda1 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endParaRPr lang="en-US" altLang="zh-CN" dirty="0"/>
          </a:p>
          <a:p>
            <a:pPr lvl="2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挂载设备的过程 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查看设备</a:t>
            </a:r>
            <a:r>
              <a:rPr lang="zh-CN" altLang="en-US" dirty="0"/>
              <a:t>：使用命令“</a:t>
            </a:r>
            <a:r>
              <a:rPr lang="en-US" altLang="zh-CN" dirty="0" err="1"/>
              <a:t>fdisk</a:t>
            </a:r>
            <a:r>
              <a:rPr lang="en-US" altLang="zh-CN" dirty="0"/>
              <a:t> -l”</a:t>
            </a:r>
            <a:r>
              <a:rPr lang="zh-CN" altLang="en-US" dirty="0"/>
              <a:t>可以查看系统的存储设备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挂载设备</a:t>
            </a:r>
            <a:r>
              <a:rPr lang="zh-CN" altLang="en-US" dirty="0"/>
              <a:t> ：首先使用</a:t>
            </a:r>
            <a:r>
              <a:rPr lang="en-US" altLang="zh-CN" dirty="0" err="1"/>
              <a:t>mkdir</a:t>
            </a:r>
            <a:r>
              <a:rPr lang="zh-CN" altLang="en-US" dirty="0"/>
              <a:t>命令建立挂载点目录，然后再使用</a:t>
            </a:r>
            <a:r>
              <a:rPr lang="en-US" altLang="zh-CN" dirty="0"/>
              <a:t>mount</a:t>
            </a:r>
            <a:r>
              <a:rPr lang="zh-CN" altLang="en-US" dirty="0"/>
              <a:t>命令挂载相关设备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访问设备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卸载设备</a:t>
            </a:r>
            <a:r>
              <a:rPr lang="zh-CN" altLang="en-US" dirty="0"/>
              <a:t> ：用户在使用完挂载设备后，不能直接将挂载设备从系统拔出，否则会出现问题，严重的会导致系统崩溃。用户必须先执行卸载命令然后再该设备拔出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/>
              <a:t>umount</a:t>
            </a:r>
            <a:r>
              <a:rPr lang="en-US" altLang="zh-CN" dirty="0"/>
              <a:t> [</a:t>
            </a:r>
            <a:r>
              <a:rPr lang="zh-CN" altLang="en-US" dirty="0"/>
              <a:t>挂载点或设备名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自动挂载 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使用配置文件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fstab</a:t>
            </a:r>
            <a:r>
              <a:rPr lang="zh-CN" altLang="en-US" sz="2800" dirty="0"/>
              <a:t>来自动挂载存储设备。</a:t>
            </a:r>
          </a:p>
          <a:p>
            <a:r>
              <a:rPr lang="zh-CN" altLang="en-US" sz="2800" dirty="0"/>
              <a:t>文件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fstab</a:t>
            </a:r>
            <a:r>
              <a:rPr lang="zh-CN" altLang="en-US" sz="2800" dirty="0"/>
              <a:t>存放的是系统中的文件系统信息。每个文件系统在文件中都对应一个独立的行 。</a:t>
            </a:r>
            <a:r>
              <a:rPr lang="en-US" altLang="zh-CN" sz="2800" dirty="0"/>
              <a:t>mount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umoun</a:t>
            </a:r>
            <a:r>
              <a:rPr lang="en-US" altLang="zh-CN" sz="2800" dirty="0"/>
              <a:t>t </a:t>
            </a:r>
            <a:r>
              <a:rPr lang="zh-CN" altLang="en-US" sz="2800" dirty="0"/>
              <a:t>等命令都利用这个文件。 </a:t>
            </a:r>
            <a:r>
              <a:rPr lang="en-US" altLang="zh-CN" sz="2800" dirty="0"/>
              <a:t> </a:t>
            </a:r>
          </a:p>
          <a:p>
            <a:endParaRPr lang="en-US" altLang="zh-CN" sz="2800" dirty="0"/>
          </a:p>
          <a:p>
            <a:r>
              <a:rPr lang="zh-CN" altLang="en-US" sz="2400" dirty="0"/>
              <a:t>例如：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/dev/hda1  /</a:t>
            </a:r>
            <a:r>
              <a:rPr lang="en-US" altLang="zh-CN" dirty="0" err="1"/>
              <a:t>mnt</a:t>
            </a:r>
            <a:r>
              <a:rPr lang="en-US" altLang="zh-CN" dirty="0"/>
              <a:t>/c  </a:t>
            </a:r>
            <a:r>
              <a:rPr lang="en-US" altLang="zh-CN" dirty="0" err="1"/>
              <a:t>vfat</a:t>
            </a:r>
            <a:r>
              <a:rPr lang="en-US" altLang="zh-CN" dirty="0"/>
              <a:t>  </a:t>
            </a:r>
            <a:r>
              <a:rPr lang="en-US" altLang="zh-CN" dirty="0" err="1"/>
              <a:t>iocharset</a:t>
            </a:r>
            <a:r>
              <a:rPr lang="en-US" altLang="zh-CN" dirty="0"/>
              <a:t>=cp936 0 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自动挂载 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sz="2800" dirty="0" err="1"/>
              <a:t>fstab</a:t>
            </a:r>
            <a:r>
              <a:rPr lang="zh-CN" altLang="en-US" sz="2800" dirty="0"/>
              <a:t>每一行为一个分区记录，包含六个域：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fs_spec</a:t>
            </a:r>
            <a:r>
              <a:rPr lang="en-US" altLang="zh-CN" sz="2400" dirty="0"/>
              <a:t>&gt; &lt;</a:t>
            </a:r>
            <a:r>
              <a:rPr lang="en-US" altLang="zh-CN" sz="2400" dirty="0" err="1"/>
              <a:t>fs_file</a:t>
            </a:r>
            <a:r>
              <a:rPr lang="en-US" altLang="zh-CN" sz="2400" dirty="0"/>
              <a:t>&gt; &lt;</a:t>
            </a:r>
            <a:r>
              <a:rPr lang="en-US" altLang="zh-CN" sz="2400" dirty="0" err="1"/>
              <a:t>fs_type</a:t>
            </a:r>
            <a:r>
              <a:rPr lang="en-US" altLang="zh-CN" sz="2400" dirty="0"/>
              <a:t>&gt; &lt;</a:t>
            </a:r>
            <a:r>
              <a:rPr lang="en-US" altLang="zh-CN" sz="2400" dirty="0" err="1"/>
              <a:t>fs_options</a:t>
            </a:r>
            <a:r>
              <a:rPr lang="en-US" altLang="zh-CN" sz="2400" dirty="0"/>
              <a:t>&gt; &lt;</a:t>
            </a:r>
            <a:r>
              <a:rPr lang="en-US" altLang="zh-CN" sz="2400" dirty="0" err="1"/>
              <a:t>fs_dump</a:t>
            </a:r>
            <a:r>
              <a:rPr lang="en-US" altLang="zh-CN" sz="2400" dirty="0"/>
              <a:t>&gt; &lt;</a:t>
            </a:r>
            <a:r>
              <a:rPr lang="en-US" altLang="zh-CN" sz="2400" dirty="0" err="1"/>
              <a:t>fs_pass</a:t>
            </a:r>
            <a:r>
              <a:rPr lang="en-US" altLang="zh-CN" sz="2400" dirty="0"/>
              <a:t>&gt;</a:t>
            </a:r>
          </a:p>
          <a:p>
            <a:pPr lvl="1">
              <a:buNone/>
            </a:pPr>
            <a:r>
              <a:rPr lang="zh-CN" altLang="en-US" sz="2400" dirty="0"/>
              <a:t>第一列为设备号或该设备的卷标 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第二列为挂载点 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第三列为文件系统 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第四列为文件系统参数 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第五列为是否可以用</a:t>
            </a:r>
            <a:r>
              <a:rPr lang="en-US" altLang="zh-CN" sz="2400" dirty="0"/>
              <a:t>dump</a:t>
            </a:r>
            <a:r>
              <a:rPr lang="zh-CN" altLang="en-US" sz="2400" dirty="0"/>
              <a:t>命令备份（</a:t>
            </a:r>
            <a:r>
              <a:rPr lang="en-US" altLang="zh-CN" sz="2400" dirty="0"/>
              <a:t>0</a:t>
            </a:r>
            <a:r>
              <a:rPr lang="zh-CN" altLang="en-US" sz="2400" dirty="0"/>
              <a:t>：不备份，</a:t>
            </a:r>
            <a:r>
              <a:rPr lang="en-US" altLang="zh-CN" sz="2400" dirty="0"/>
              <a:t>1</a:t>
            </a:r>
            <a:r>
              <a:rPr lang="zh-CN" altLang="en-US" sz="2400" dirty="0"/>
              <a:t>：备份）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第六列为是否在系统启动的时候，用</a:t>
            </a:r>
            <a:r>
              <a:rPr lang="en-US" altLang="zh-CN" sz="2400" dirty="0" err="1"/>
              <a:t>fsck</a:t>
            </a:r>
            <a:r>
              <a:rPr lang="zh-CN" altLang="en-US" sz="2400" dirty="0"/>
              <a:t>检验分区。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602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r>
              <a:rPr lang="en-US" altLang="zh-CN" sz="4000"/>
              <a:t>mount</a:t>
            </a:r>
            <a:r>
              <a:rPr lang="zh-CN" altLang="en-US" sz="4000"/>
              <a:t>命令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4"/>
            <a:ext cx="8229600" cy="5184353"/>
          </a:xfrm>
        </p:spPr>
        <p:txBody>
          <a:bodyPr/>
          <a:lstStyle/>
          <a:p>
            <a:pPr marL="609600" indent="-609600"/>
            <a:r>
              <a:rPr lang="zh-CN" altLang="en-US"/>
              <a:t>利用</a:t>
            </a:r>
            <a:r>
              <a:rPr lang="en-US" altLang="zh-CN"/>
              <a:t>fstab</a:t>
            </a:r>
            <a:r>
              <a:rPr lang="zh-CN" altLang="en-US"/>
              <a:t>文件，</a:t>
            </a:r>
            <a:r>
              <a:rPr lang="en-US" altLang="zh-CN"/>
              <a:t>mount</a:t>
            </a:r>
            <a:r>
              <a:rPr lang="zh-CN" altLang="en-US"/>
              <a:t>还有另外两种使用格式 ：</a:t>
            </a:r>
          </a:p>
          <a:p>
            <a:pPr marL="990600" lvl="1" indent="-533400">
              <a:buFontTx/>
              <a:buNone/>
            </a:pPr>
            <a:r>
              <a:rPr lang="en-US" altLang="zh-CN"/>
              <a:t>mount -a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CN"/>
              <a:t>     </a:t>
            </a:r>
            <a:r>
              <a:rPr lang="zh-CN" altLang="en-US"/>
              <a:t>该命令将文件</a:t>
            </a:r>
            <a:r>
              <a:rPr lang="en-US" altLang="zh-CN"/>
              <a:t>/etc/fstab</a:t>
            </a:r>
            <a:r>
              <a:rPr lang="zh-CN" altLang="en-US"/>
              <a:t>中提到的所有文件系统，凡没使用</a:t>
            </a:r>
            <a:r>
              <a:rPr lang="en-US" altLang="zh-CN"/>
              <a:t>noauto</a:t>
            </a:r>
            <a:r>
              <a:rPr lang="zh-CN" altLang="en-US"/>
              <a:t>选项的，一律按照指定的方式自动挂载。该命令一般在系统的启动脚本中执行。</a:t>
            </a:r>
          </a:p>
          <a:p>
            <a:pPr marL="990600" lvl="1" indent="-533400">
              <a:buFontTx/>
              <a:buNone/>
            </a:pPr>
            <a:r>
              <a:rPr lang="en-US" altLang="zh-CN"/>
              <a:t>mount &lt;</a:t>
            </a:r>
            <a:r>
              <a:rPr lang="zh-CN" altLang="en-US"/>
              <a:t>挂载点</a:t>
            </a:r>
            <a:r>
              <a:rPr lang="en-US" altLang="zh-CN"/>
              <a:t>&gt; </a:t>
            </a:r>
            <a:r>
              <a:rPr lang="zh-CN" altLang="en-US"/>
              <a:t>或者 </a:t>
            </a:r>
            <a:r>
              <a:rPr lang="en-US" altLang="zh-CN"/>
              <a:t>mount &lt;</a:t>
            </a:r>
            <a:r>
              <a:rPr lang="zh-CN" altLang="en-US"/>
              <a:t>挂载设备名称</a:t>
            </a:r>
            <a:r>
              <a:rPr lang="en-US" altLang="zh-CN"/>
              <a:t>&gt;</a:t>
            </a:r>
          </a:p>
          <a:p>
            <a:pPr marL="990600" lvl="1" indent="-533400">
              <a:buFontTx/>
              <a:buNone/>
            </a:pPr>
            <a:r>
              <a:rPr lang="en-US" altLang="zh-CN"/>
              <a:t>     </a:t>
            </a:r>
            <a:r>
              <a:rPr lang="zh-CN" altLang="en-US"/>
              <a:t>当挂载</a:t>
            </a:r>
            <a:r>
              <a:rPr lang="en-US" altLang="zh-CN"/>
              <a:t>fstab</a:t>
            </a:r>
            <a:r>
              <a:rPr lang="zh-CN" altLang="en-US"/>
              <a:t>中提到的文件系统时，可以只指定挂载设备或者只指定挂载点即可完成挂载。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r>
              <a:rPr lang="zh-CN" altLang="en-US" sz="4000"/>
              <a:t>图形化挂载工具 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3886200"/>
          </a:xfrm>
        </p:spPr>
        <p:txBody>
          <a:bodyPr/>
          <a:lstStyle/>
          <a:p>
            <a:r>
              <a:rPr lang="zh-CN" altLang="en-US"/>
              <a:t>执行</a:t>
            </a:r>
            <a:r>
              <a:rPr lang="en-US" altLang="zh-CN"/>
              <a:t>【</a:t>
            </a:r>
            <a:r>
              <a:rPr lang="zh-CN" altLang="en-US"/>
              <a:t>主菜单</a:t>
            </a:r>
            <a:r>
              <a:rPr lang="en-US" altLang="zh-CN"/>
              <a:t>/</a:t>
            </a:r>
            <a:r>
              <a:rPr lang="zh-CN" altLang="en-US"/>
              <a:t>系统工具</a:t>
            </a:r>
            <a:r>
              <a:rPr lang="en-US" altLang="zh-CN"/>
              <a:t>/</a:t>
            </a:r>
            <a:r>
              <a:rPr lang="zh-CN" altLang="en-US"/>
              <a:t>磁盘管理</a:t>
            </a:r>
            <a:r>
              <a:rPr lang="en-US" altLang="zh-CN"/>
              <a:t>】 </a:t>
            </a:r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0" y="2376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1476375" y="1989138"/>
          <a:ext cx="6121400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50" name="位图图像" r:id="rId3" imgW="2838846" imgH="2104762" progId="Paint.Picture">
                  <p:embed/>
                </p:oleObj>
              </mc:Choice>
              <mc:Fallback>
                <p:oleObj name="位图图像" r:id="rId3" imgW="2838846" imgH="210476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6121400" cy="453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r>
              <a:rPr lang="zh-CN" altLang="en-US" sz="4000"/>
              <a:t>磁盘格式化 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err="1"/>
              <a:t>mkfs</a:t>
            </a:r>
            <a:r>
              <a:rPr lang="en-US" altLang="zh-CN" sz="2800" dirty="0"/>
              <a:t> [</a:t>
            </a:r>
            <a:r>
              <a:rPr lang="zh-CN" altLang="en-US" sz="2800" dirty="0"/>
              <a:t>选项</a:t>
            </a:r>
            <a:r>
              <a:rPr lang="en-US" altLang="zh-CN" sz="2800" dirty="0"/>
              <a:t>][-t &lt;</a:t>
            </a:r>
            <a:r>
              <a:rPr lang="zh-CN" altLang="en-US" sz="2800" dirty="0"/>
              <a:t>文件系统类型</a:t>
            </a:r>
            <a:r>
              <a:rPr lang="en-US" altLang="zh-CN" sz="2800" dirty="0"/>
              <a:t>&gt;] [</a:t>
            </a:r>
            <a:r>
              <a:rPr lang="zh-CN" altLang="en-US" sz="2800" dirty="0"/>
              <a:t>设备名称</a:t>
            </a:r>
            <a:r>
              <a:rPr lang="en-US" altLang="zh-CN" sz="2800" dirty="0"/>
              <a:t>] [</a:t>
            </a:r>
            <a:r>
              <a:rPr lang="zh-CN" altLang="en-US" sz="2800" dirty="0"/>
              <a:t>区块数</a:t>
            </a:r>
            <a:r>
              <a:rPr lang="en-US" altLang="zh-CN" sz="2800" dirty="0"/>
              <a:t>]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说明：把指定的设备格式为指定的文件系统。</a:t>
            </a:r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例如格式化硬盘时：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mkfs</a:t>
            </a:r>
            <a:r>
              <a:rPr lang="en-US" altLang="zh-CN" sz="2400" dirty="0"/>
              <a:t> –t ext3 /dev/hda4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格式化软盘时，需要指定设备名和区块数，每个区块大约</a:t>
            </a:r>
            <a:r>
              <a:rPr lang="en-US" altLang="zh-CN" sz="2400" dirty="0"/>
              <a:t>1000</a:t>
            </a:r>
            <a:r>
              <a:rPr lang="zh-CN" altLang="en-US" sz="2400" dirty="0"/>
              <a:t>个字节，一张</a:t>
            </a:r>
            <a:r>
              <a:rPr lang="en-US" altLang="zh-CN" sz="2400" dirty="0"/>
              <a:t>1.44MB</a:t>
            </a:r>
            <a:r>
              <a:rPr lang="zh-CN" altLang="en-US" sz="2400" dirty="0"/>
              <a:t>的软盘对应</a:t>
            </a:r>
            <a:r>
              <a:rPr lang="en-US" altLang="zh-CN" sz="2400" dirty="0"/>
              <a:t>1440</a:t>
            </a:r>
            <a:r>
              <a:rPr lang="zh-CN" altLang="en-US" sz="2400" dirty="0"/>
              <a:t>个区块。格式化指令为：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mkfs</a:t>
            </a:r>
            <a:r>
              <a:rPr lang="en-US" altLang="zh-CN" sz="2400" dirty="0"/>
              <a:t> –t ext3 /dev/fd0 1440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执行菜单</a:t>
            </a:r>
            <a:r>
              <a:rPr lang="en-US" altLang="zh-CN" sz="2800" dirty="0"/>
              <a:t>【</a:t>
            </a:r>
            <a:r>
              <a:rPr lang="zh-CN" altLang="en-US" sz="2800" dirty="0"/>
              <a:t>主菜单</a:t>
            </a:r>
            <a:r>
              <a:rPr lang="en-US" altLang="zh-CN" sz="2800" dirty="0"/>
              <a:t>/</a:t>
            </a:r>
            <a:r>
              <a:rPr lang="zh-CN" altLang="en-US" sz="2800" dirty="0"/>
              <a:t>系统工具</a:t>
            </a:r>
            <a:r>
              <a:rPr lang="en-US" altLang="zh-CN" sz="2800" dirty="0"/>
              <a:t>/</a:t>
            </a:r>
            <a:r>
              <a:rPr lang="zh-CN" altLang="en-US" sz="2800" dirty="0"/>
              <a:t>软盘格式化器</a:t>
            </a:r>
            <a:r>
              <a:rPr lang="en-US" altLang="zh-CN" sz="2800" dirty="0"/>
              <a:t>】</a:t>
            </a:r>
            <a:r>
              <a:rPr lang="zh-CN" altLang="en-US" sz="2800" dirty="0"/>
              <a:t>，打开“</a:t>
            </a:r>
            <a:r>
              <a:rPr lang="en-US" altLang="zh-CN" sz="2800" dirty="0"/>
              <a:t>floppy formatter”</a:t>
            </a:r>
            <a:r>
              <a:rPr lang="zh-CN" altLang="en-US" sz="2800" dirty="0"/>
              <a:t>窗口 。图形化的格式化界面。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r>
              <a:rPr lang="zh-CN" altLang="en-US" sz="4000" dirty="0"/>
              <a:t>磁盘空间使用情况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53999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err="1"/>
              <a:t>df</a:t>
            </a:r>
            <a:r>
              <a:rPr lang="en-US" altLang="zh-CN" sz="2800" dirty="0"/>
              <a:t> [</a:t>
            </a:r>
            <a:r>
              <a:rPr lang="zh-CN" altLang="en-US" sz="2800" dirty="0"/>
              <a:t>选项</a:t>
            </a:r>
            <a:r>
              <a:rPr lang="en-US" altLang="zh-CN" sz="2800" dirty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-a : </a:t>
            </a:r>
            <a:r>
              <a:rPr lang="zh-CN" altLang="en-US" sz="2400" dirty="0"/>
              <a:t>显示所有文件系统的磁盘使用情况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-h : </a:t>
            </a:r>
            <a:r>
              <a:rPr lang="zh-CN" altLang="en-US" sz="2400" dirty="0"/>
              <a:t>以友好直观方式显示信息，即以</a:t>
            </a:r>
            <a:r>
              <a:rPr lang="en-US" altLang="zh-CN" sz="2400" dirty="0"/>
              <a:t>KB</a:t>
            </a:r>
            <a:r>
              <a:rPr lang="zh-CN" altLang="en-US" sz="2400" dirty="0"/>
              <a:t>或</a:t>
            </a:r>
            <a:r>
              <a:rPr lang="en-US" altLang="zh-CN" sz="2400" dirty="0"/>
              <a:t>MB</a:t>
            </a:r>
            <a:r>
              <a:rPr lang="zh-CN" altLang="en-US" sz="2400" dirty="0"/>
              <a:t>为单位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-T : </a:t>
            </a:r>
            <a:r>
              <a:rPr lang="zh-CN" altLang="en-US" sz="2400" dirty="0"/>
              <a:t>显示文件系统类型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dirty="0"/>
              <a:t>例子：以友好直观方式显示所有文件系统的使用情况，并列出文件系统类型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df</a:t>
            </a:r>
            <a:r>
              <a:rPr lang="en-US" altLang="zh-CN" dirty="0"/>
              <a:t> -</a:t>
            </a:r>
            <a:r>
              <a:rPr lang="en-US" altLang="zh-CN" dirty="0" err="1"/>
              <a:t>ahT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790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系统中设备是用文件来表示的，每种设备都被抽象为设备文件的形式，这样，就给应用程序一个一致的文件界面，方便应用程序和操作系统之间的通信。</a:t>
            </a:r>
            <a:endParaRPr lang="en-US" altLang="zh-CN" dirty="0"/>
          </a:p>
          <a:p>
            <a:r>
              <a:rPr lang="zh-CN" altLang="en-US" dirty="0"/>
              <a:t>设备文件集中放置在</a:t>
            </a:r>
            <a:r>
              <a:rPr lang="en-US" altLang="zh-CN" dirty="0"/>
              <a:t>/dev</a:t>
            </a:r>
            <a:r>
              <a:rPr lang="zh-CN" altLang="en-US" dirty="0"/>
              <a:t>目录下，一般有几千个，不管有没有对应的真实设备，</a:t>
            </a:r>
            <a:r>
              <a:rPr lang="en-US" altLang="zh-CN" dirty="0"/>
              <a:t>Linux</a:t>
            </a:r>
            <a:r>
              <a:rPr lang="zh-CN" altLang="en-US" dirty="0"/>
              <a:t>系统在安装的时候都会自动预先创建。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1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r>
              <a:rPr lang="zh-CN" altLang="en-US" sz="4000" dirty="0"/>
              <a:t>统计目录或文件所占磁盘空间大小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53999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du [</a:t>
            </a:r>
            <a:r>
              <a:rPr lang="zh-CN" altLang="en-US" sz="2800" dirty="0"/>
              <a:t>选项</a:t>
            </a:r>
            <a:r>
              <a:rPr lang="en-US" altLang="zh-CN" sz="2800" dirty="0"/>
              <a:t>/</a:t>
            </a:r>
            <a:r>
              <a:rPr lang="zh-CN" altLang="en-US" sz="2800" dirty="0"/>
              <a:t>参数</a:t>
            </a:r>
            <a:r>
              <a:rPr lang="en-US" altLang="zh-CN" sz="2800" dirty="0"/>
              <a:t>] [</a:t>
            </a:r>
            <a:r>
              <a:rPr lang="zh-CN" altLang="en-US" sz="2800" dirty="0"/>
              <a:t>目录名</a:t>
            </a:r>
            <a:r>
              <a:rPr lang="mr-IN" altLang="zh-CN" sz="2800" dirty="0"/>
              <a:t>…</a:t>
            </a:r>
            <a:r>
              <a:rPr lang="en-US" altLang="zh-CN" sz="2800" dirty="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-a : </a:t>
            </a:r>
            <a:r>
              <a:rPr lang="zh-CN" altLang="en-US" sz="2400" dirty="0"/>
              <a:t>递归显示制定目录中各个文件及下级目录中各文件占用的数据块数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-h : </a:t>
            </a:r>
            <a:r>
              <a:rPr lang="zh-CN" altLang="en-US" sz="2400" dirty="0"/>
              <a:t>以友好直观方式显示信息，即以</a:t>
            </a:r>
            <a:r>
              <a:rPr lang="en-US" altLang="zh-CN" sz="2400" dirty="0"/>
              <a:t>KB</a:t>
            </a:r>
            <a:r>
              <a:rPr lang="zh-CN" altLang="en-US" sz="2400" dirty="0"/>
              <a:t>或</a:t>
            </a:r>
            <a:r>
              <a:rPr lang="en-US" altLang="zh-CN" sz="2400" dirty="0"/>
              <a:t>MB</a:t>
            </a:r>
            <a:r>
              <a:rPr lang="zh-CN" altLang="en-US" sz="2400" dirty="0"/>
              <a:t>为单位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-b :</a:t>
            </a:r>
            <a:r>
              <a:rPr lang="zh-CN" altLang="en-US" sz="2400" dirty="0"/>
              <a:t> 以字节为单位列出磁盘空间使用情况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-k : </a:t>
            </a:r>
            <a:r>
              <a:rPr lang="zh-CN" altLang="en-US" sz="2400" dirty="0"/>
              <a:t>以</a:t>
            </a:r>
            <a:r>
              <a:rPr lang="en-US" altLang="zh-CN" sz="2400" dirty="0"/>
              <a:t>M</a:t>
            </a:r>
            <a:r>
              <a:rPr lang="zh-CN" altLang="en-US" sz="2400" dirty="0"/>
              <a:t>为单位显示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-s :</a:t>
            </a:r>
            <a:r>
              <a:rPr lang="zh-CN" altLang="en-US" sz="2400" dirty="0"/>
              <a:t> 对每个目录参数只给出占用的数据块总数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dirty="0"/>
              <a:t>例子：以</a:t>
            </a:r>
            <a:r>
              <a:rPr lang="en-US" altLang="zh-CN" dirty="0"/>
              <a:t>M</a:t>
            </a:r>
            <a:r>
              <a:rPr lang="zh-CN" altLang="en-US" dirty="0"/>
              <a:t>为单位，显示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zh-CN" altLang="en-US" dirty="0"/>
              <a:t>目录占用的磁盘空间情况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du</a:t>
            </a:r>
            <a:r>
              <a:rPr lang="zh-CN" altLang="en-US" dirty="0"/>
              <a:t> </a:t>
            </a:r>
            <a:r>
              <a:rPr lang="mr-IN" altLang="zh-CN" dirty="0"/>
              <a:t>-</a:t>
            </a:r>
            <a:r>
              <a:rPr lang="en-US" altLang="zh-CN" dirty="0"/>
              <a:t>k /</a:t>
            </a:r>
            <a:r>
              <a:rPr lang="en-US" altLang="zh-CN" dirty="0" err="1"/>
              <a:t>tmp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015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用户类型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4392513"/>
          </a:xfrm>
        </p:spPr>
        <p:txBody>
          <a:bodyPr/>
          <a:lstStyle/>
          <a:p>
            <a:r>
              <a:rPr lang="zh-CN" altLang="en-US" sz="2800" dirty="0"/>
              <a:t>超级用户</a:t>
            </a:r>
            <a:endParaRPr lang="en-US" altLang="zh-CN" sz="2800" dirty="0"/>
          </a:p>
          <a:p>
            <a:pPr lvl="1"/>
            <a:r>
              <a:rPr lang="en-US" altLang="zh-CN" sz="2400" dirty="0"/>
              <a:t>root</a:t>
            </a:r>
            <a:r>
              <a:rPr lang="zh-CN" altLang="en-US" sz="2400" dirty="0"/>
              <a:t>，根用户，类似</a:t>
            </a:r>
            <a:r>
              <a:rPr lang="en-US" altLang="zh-CN" sz="2400" dirty="0"/>
              <a:t>Windows</a:t>
            </a:r>
            <a:r>
              <a:rPr lang="zh-CN" altLang="en-US" sz="2400" dirty="0"/>
              <a:t>中的超级管理员账户，有最高的权限，可以对</a:t>
            </a:r>
            <a:r>
              <a:rPr lang="en-US" altLang="zh-CN" sz="2400" dirty="0"/>
              <a:t>Linux</a:t>
            </a:r>
            <a:r>
              <a:rPr lang="zh-CN" altLang="en-US" sz="2400" dirty="0"/>
              <a:t>做任何操作。</a:t>
            </a:r>
            <a:endParaRPr lang="en-US" altLang="zh-CN" sz="2400" dirty="0"/>
          </a:p>
          <a:p>
            <a:r>
              <a:rPr lang="zh-CN" altLang="en-US" sz="2800" dirty="0"/>
              <a:t>普通用户</a:t>
            </a:r>
            <a:endParaRPr lang="en-US" altLang="zh-CN" sz="2800" dirty="0"/>
          </a:p>
          <a:p>
            <a:pPr lvl="1"/>
            <a:r>
              <a:rPr lang="zh-CN" altLang="en-US" sz="2400" dirty="0"/>
              <a:t>受限的权限，普通用户没有对系统的完全控制权，而且用户之间私人的资源是相互隔离的。</a:t>
            </a:r>
            <a:endParaRPr lang="en-US" altLang="zh-CN" sz="2400" dirty="0"/>
          </a:p>
          <a:p>
            <a:r>
              <a:rPr lang="zh-CN" altLang="en-US" sz="2800" dirty="0"/>
              <a:t>特殊用户</a:t>
            </a:r>
            <a:endParaRPr lang="en-US" altLang="zh-CN" sz="2800" dirty="0"/>
          </a:p>
          <a:p>
            <a:pPr lvl="1"/>
            <a:r>
              <a:rPr lang="zh-CN" altLang="en-US" sz="2400" dirty="0"/>
              <a:t>与系统和程序服务相关的用户。默认情况下，这些特殊用户是无法登录的，如果给这些用户授权登陆口令后，就可以使用这些用户登录系统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用户信息文件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4392513"/>
          </a:xfrm>
        </p:spPr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zh-CN" altLang="en-US" sz="2400" dirty="0"/>
              <a:t>每一行存储一个用户的账号信息</a:t>
            </a:r>
            <a:endParaRPr lang="en-US" altLang="zh-CN" sz="2400" dirty="0"/>
          </a:p>
          <a:p>
            <a:pPr lvl="1"/>
            <a:r>
              <a:rPr lang="zh-CN" altLang="en-US" sz="2400" dirty="0"/>
              <a:t>用户名：加密密码：用户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：用户组</a:t>
            </a:r>
            <a:r>
              <a:rPr lang="en-US" altLang="zh-CN" sz="2400" dirty="0"/>
              <a:t>ID</a:t>
            </a:r>
            <a:r>
              <a:rPr lang="zh-CN" altLang="en-US" sz="2400" dirty="0"/>
              <a:t>：用户信息：用户主目录： 登录</a:t>
            </a:r>
            <a:r>
              <a:rPr lang="en-US" altLang="zh-CN" sz="2400" dirty="0"/>
              <a:t>Shell</a:t>
            </a:r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超级用户</a:t>
            </a:r>
            <a:r>
              <a:rPr lang="en-US" altLang="zh-CN" sz="2800" dirty="0"/>
              <a:t>root</a:t>
            </a:r>
            <a:r>
              <a:rPr lang="zh-CN" altLang="en-US" sz="2800" dirty="0"/>
              <a:t>的</a:t>
            </a:r>
            <a:r>
              <a:rPr lang="en-US" altLang="zh-CN" sz="2800" dirty="0"/>
              <a:t>UID</a:t>
            </a:r>
            <a:r>
              <a:rPr lang="zh-CN" altLang="en-US" sz="2800" dirty="0"/>
              <a:t>是</a:t>
            </a:r>
            <a:r>
              <a:rPr lang="en-US" altLang="zh-CN" sz="2800" dirty="0"/>
              <a:t>0</a:t>
            </a:r>
            <a:r>
              <a:rPr lang="zh-CN" altLang="en-US" sz="2800" dirty="0"/>
              <a:t>，系统用户的</a:t>
            </a:r>
            <a:r>
              <a:rPr lang="en-US" altLang="zh-CN" sz="2800" dirty="0"/>
              <a:t>UID</a:t>
            </a:r>
            <a:r>
              <a:rPr lang="zh-CN" altLang="en-US" sz="2800" dirty="0"/>
              <a:t>在</a:t>
            </a:r>
            <a:r>
              <a:rPr lang="en-US" altLang="zh-CN" sz="2800" dirty="0"/>
              <a:t>100</a:t>
            </a:r>
            <a:r>
              <a:rPr lang="zh-CN" altLang="en-US" sz="2800" dirty="0"/>
              <a:t>以内，而普通用户的</a:t>
            </a:r>
            <a:r>
              <a:rPr lang="en-US" altLang="zh-CN" sz="2800" dirty="0"/>
              <a:t>UID</a:t>
            </a:r>
            <a:r>
              <a:rPr lang="zh-CN" altLang="en-US" sz="2800" dirty="0"/>
              <a:t>从</a:t>
            </a:r>
            <a:r>
              <a:rPr lang="en-US" altLang="zh-CN" sz="2800" dirty="0"/>
              <a:t>500</a:t>
            </a:r>
            <a:r>
              <a:rPr lang="zh-CN" altLang="en-US" sz="2800" dirty="0"/>
              <a:t>开始往上编号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69494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口令文件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4392513"/>
          </a:xfrm>
        </p:spPr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/shadow</a:t>
            </a:r>
          </a:p>
          <a:p>
            <a:pPr lvl="1"/>
            <a:r>
              <a:rPr lang="zh-CN" altLang="en-US" sz="2400" dirty="0"/>
              <a:t>每一行存储一个用户的登录密码信息，加密</a:t>
            </a:r>
            <a:endParaRPr lang="en-US" altLang="zh-CN" sz="2400" dirty="0"/>
          </a:p>
          <a:p>
            <a:pPr lvl="1"/>
            <a:r>
              <a:rPr lang="zh-CN" altLang="en-US" sz="2400" dirty="0"/>
              <a:t>只有</a:t>
            </a:r>
            <a:r>
              <a:rPr lang="en-US" altLang="zh-CN" sz="2400" dirty="0"/>
              <a:t>root</a:t>
            </a:r>
            <a:r>
              <a:rPr lang="zh-CN" altLang="en-US" sz="2400" dirty="0"/>
              <a:t>用户才能读取这个文件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用户名：加密口令：上次更新时间：允许更改时间：要求更改时间：取消口令之前的警告时间：取消和停用之间的时间：账户口令的天数：账户终止时间：特殊标志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736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组信息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4392513"/>
          </a:xfrm>
        </p:spPr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/group</a:t>
            </a:r>
          </a:p>
          <a:p>
            <a:pPr lvl="1"/>
            <a:r>
              <a:rPr lang="zh-CN" altLang="en-US" dirty="0"/>
              <a:t>每一行记录系统中的用户组信息</a:t>
            </a:r>
            <a:endParaRPr lang="en-US" altLang="zh-CN" dirty="0"/>
          </a:p>
          <a:p>
            <a:pPr lvl="1"/>
            <a:r>
              <a:rPr lang="zh-CN" altLang="en-US" dirty="0"/>
              <a:t>组名：密码字段：用户组</a:t>
            </a:r>
            <a:r>
              <a:rPr lang="en-US" altLang="zh-CN" dirty="0"/>
              <a:t>ID</a:t>
            </a:r>
            <a:r>
              <a:rPr lang="zh-CN" altLang="en-US" dirty="0"/>
              <a:t>：用户名列表</a:t>
            </a:r>
            <a:endParaRPr lang="en-US" altLang="zh-CN" dirty="0"/>
          </a:p>
          <a:p>
            <a:pPr lvl="1"/>
            <a:r>
              <a:rPr lang="zh-CN" altLang="en-US" dirty="0"/>
              <a:t>用户名列表用逗号分隔多个用户名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227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用户管理</a:t>
            </a:r>
            <a:r>
              <a:rPr lang="en-US" altLang="zh-CN" b="1"/>
              <a:t>/</a:t>
            </a:r>
            <a:r>
              <a:rPr lang="zh-CN" altLang="en-US" b="1"/>
              <a:t>命令</a:t>
            </a:r>
            <a:r>
              <a:rPr lang="zh-CN" altLang="en-US"/>
              <a:t> 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5229226"/>
          </a:xfrm>
        </p:spPr>
        <p:txBody>
          <a:bodyPr/>
          <a:lstStyle/>
          <a:p>
            <a:r>
              <a:rPr lang="zh-CN" altLang="en-US" sz="2800"/>
              <a:t>增加用户： </a:t>
            </a:r>
            <a:r>
              <a:rPr lang="en-US" altLang="zh-CN" sz="2800"/>
              <a:t>useradd [</a:t>
            </a:r>
            <a:r>
              <a:rPr lang="zh-CN" altLang="en-US" sz="2800"/>
              <a:t>选项</a:t>
            </a:r>
            <a:r>
              <a:rPr lang="en-US" altLang="zh-CN" sz="2800"/>
              <a:t>] &lt;newusername&gt;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/>
              <a:t>-d &lt;dirName&gt;</a:t>
            </a:r>
            <a:r>
              <a:rPr lang="zh-CN" altLang="en-US" sz="2400"/>
              <a:t>：指定用户主目录，默认情况下，将会在</a:t>
            </a:r>
            <a:r>
              <a:rPr lang="en-US" altLang="zh-CN" sz="2400"/>
              <a:t>/home</a:t>
            </a:r>
            <a:r>
              <a:rPr lang="zh-CN" altLang="en-US" sz="2400"/>
              <a:t>目录下新建一个与用户名相同的用户主目录。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/>
              <a:t>-s &lt;shellName&gt;</a:t>
            </a:r>
            <a:r>
              <a:rPr lang="zh-CN" altLang="en-US" sz="2400"/>
              <a:t>：指定用户登录时使用的</a:t>
            </a:r>
            <a:r>
              <a:rPr lang="en-US" altLang="zh-CN" sz="2400"/>
              <a:t>shell</a:t>
            </a:r>
            <a:r>
              <a:rPr lang="zh-CN" altLang="en-US" sz="2400"/>
              <a:t>，默认的</a:t>
            </a:r>
            <a:r>
              <a:rPr lang="en-US" altLang="zh-CN" sz="2400"/>
              <a:t>shell</a:t>
            </a:r>
            <a:r>
              <a:rPr lang="zh-CN" altLang="en-US" sz="2400"/>
              <a:t>为</a:t>
            </a:r>
            <a:r>
              <a:rPr lang="en-US" altLang="zh-CN" sz="2400"/>
              <a:t>/bin/bash</a:t>
            </a:r>
            <a:r>
              <a:rPr lang="zh-CN" altLang="en-US" sz="2400"/>
              <a:t>。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/>
              <a:t>-g &lt;gName&gt;</a:t>
            </a:r>
            <a:r>
              <a:rPr lang="zh-CN" altLang="en-US" sz="2400"/>
              <a:t>：指定用户归属的组名。</a:t>
            </a:r>
            <a:r>
              <a:rPr lang="zh-CN" altLang="en-US" sz="2400">
                <a:solidFill>
                  <a:srgbClr val="FF3300"/>
                </a:solidFill>
              </a:rPr>
              <a:t>默认地，每当创建一个新用户的时候，一个与用户名相同的组就会被创建，而这个用户就是该组的成员。（</a:t>
            </a:r>
            <a:r>
              <a:rPr lang="en-US" altLang="zh-CN" sz="2400">
                <a:solidFill>
                  <a:srgbClr val="FF3300"/>
                </a:solidFill>
              </a:rPr>
              <a:t>UPG</a:t>
            </a:r>
            <a:r>
              <a:rPr lang="zh-CN" altLang="en-US" sz="2400">
                <a:solidFill>
                  <a:srgbClr val="FF3300"/>
                </a:solidFill>
              </a:rPr>
              <a:t>方案）</a:t>
            </a:r>
            <a:r>
              <a:rPr lang="zh-CN" altLang="en-US" sz="240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/>
              <a:t>-G &lt;</a:t>
            </a:r>
            <a:r>
              <a:rPr lang="zh-CN" altLang="en-US" sz="2400"/>
              <a:t>组列表</a:t>
            </a:r>
            <a:r>
              <a:rPr lang="en-US" altLang="zh-CN" sz="2400"/>
              <a:t>&gt;</a:t>
            </a:r>
            <a:r>
              <a:rPr lang="zh-CN" altLang="en-US" sz="2400"/>
              <a:t>：在</a:t>
            </a:r>
            <a:r>
              <a:rPr lang="en-US" altLang="zh-CN" sz="2400"/>
              <a:t>Linux</a:t>
            </a:r>
            <a:r>
              <a:rPr lang="zh-CN" altLang="en-US" sz="2400"/>
              <a:t>系统中，一个用户可以属于一个组，也可以属于多个组，其中用户在初始化时属于的组称为主组。如果要让用户属于其它的组，应该使用选项</a:t>
            </a:r>
            <a:r>
              <a:rPr lang="en-US" altLang="zh-CN" sz="2400"/>
              <a:t>-G&lt;</a:t>
            </a:r>
            <a:r>
              <a:rPr lang="zh-CN" altLang="en-US" sz="2400"/>
              <a:t>组列表</a:t>
            </a:r>
            <a:r>
              <a:rPr lang="en-US" altLang="zh-CN" sz="2400"/>
              <a:t>&gt;</a:t>
            </a:r>
            <a:r>
              <a:rPr lang="zh-CN" altLang="en-US" sz="2400"/>
              <a:t>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/>
              <a:t>-u &lt;uid&gt;</a:t>
            </a:r>
            <a:r>
              <a:rPr lang="zh-CN" altLang="en-US" sz="2400"/>
              <a:t>：指定新用户的</a:t>
            </a:r>
            <a:r>
              <a:rPr lang="en-US" altLang="zh-CN" sz="2400"/>
              <a:t>UID</a:t>
            </a:r>
            <a:r>
              <a:rPr lang="zh-CN" altLang="en-US" sz="240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70513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修改密码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设置和修改口令 ：</a:t>
            </a:r>
            <a:r>
              <a:rPr lang="en-US" altLang="zh-CN"/>
              <a:t>passwd  [</a:t>
            </a:r>
            <a:r>
              <a:rPr lang="zh-CN" altLang="en-US"/>
              <a:t>用户名</a:t>
            </a:r>
            <a:r>
              <a:rPr lang="en-US" altLang="zh-CN"/>
              <a:t>]</a:t>
            </a:r>
          </a:p>
          <a:p>
            <a:r>
              <a:rPr lang="zh-CN" altLang="en-US"/>
              <a:t>只有超级用户可以使用“</a:t>
            </a:r>
            <a:r>
              <a:rPr lang="en-US" altLang="zh-CN"/>
              <a:t>passwd </a:t>
            </a:r>
            <a:r>
              <a:rPr lang="zh-CN" altLang="en-US"/>
              <a:t>用户名”修改其他用户的口令，普通用户只能用不带参数的</a:t>
            </a:r>
            <a:r>
              <a:rPr lang="en-US" altLang="zh-CN"/>
              <a:t>passwd</a:t>
            </a:r>
            <a:r>
              <a:rPr lang="zh-CN" altLang="en-US"/>
              <a:t>命令修改自己的口令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演示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添加一用户，用户名为</a:t>
            </a:r>
            <a:r>
              <a:rPr lang="en-US" altLang="zh-CN"/>
              <a:t>user2008</a:t>
            </a:r>
          </a:p>
          <a:p>
            <a:r>
              <a:rPr lang="zh-CN" altLang="en-US"/>
              <a:t>修改某密码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删除用户的命令为</a:t>
            </a:r>
            <a:r>
              <a:rPr lang="en-US" altLang="zh-CN" dirty="0" err="1"/>
              <a:t>userdel</a:t>
            </a:r>
            <a:r>
              <a:rPr lang="zh-CN" altLang="en-US" dirty="0"/>
              <a:t>，该命令的格式为：</a:t>
            </a:r>
            <a:r>
              <a:rPr lang="en-US" altLang="zh-CN" dirty="0" err="1"/>
              <a:t>userdel</a:t>
            </a:r>
            <a:r>
              <a:rPr lang="en-US" altLang="zh-CN" dirty="0"/>
              <a:t> 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-r</a:t>
            </a:r>
            <a:r>
              <a:rPr lang="zh-CN" altLang="en-US" dirty="0"/>
              <a:t>：删除用户的同时删除用户的全部用户主目录</a:t>
            </a:r>
            <a:endParaRPr lang="en-US" altLang="zh-CN" dirty="0"/>
          </a:p>
          <a:p>
            <a:pPr lvl="1"/>
            <a:r>
              <a:rPr lang="en-US" altLang="zh-CN" dirty="0" err="1"/>
              <a:t>userdel</a:t>
            </a:r>
            <a:r>
              <a:rPr lang="en-US" altLang="zh-CN" dirty="0"/>
              <a:t> -r &lt;</a:t>
            </a:r>
            <a:r>
              <a:rPr lang="zh-CN" altLang="en-US" dirty="0"/>
              <a:t>用户名</a:t>
            </a:r>
            <a:r>
              <a:rPr lang="en-US" altLang="zh-CN" dirty="0"/>
              <a:t>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zh-CN" altLang="en-US" dirty="0"/>
              <a:t>修改用户属性</a:t>
            </a:r>
            <a:endParaRPr lang="en-US" altLang="zh-CN" dirty="0"/>
          </a:p>
          <a:p>
            <a:pPr lvl="1"/>
            <a:r>
              <a:rPr lang="en-US" altLang="zh-CN" dirty="0" err="1"/>
              <a:t>usermod</a:t>
            </a:r>
            <a:r>
              <a:rPr lang="en-US" altLang="zh-CN" dirty="0"/>
              <a:t> [-g&lt;</a:t>
            </a:r>
            <a:r>
              <a:rPr lang="zh-CN" altLang="en-US" dirty="0"/>
              <a:t>主组名</a:t>
            </a:r>
            <a:r>
              <a:rPr lang="en-US" altLang="zh-CN" dirty="0"/>
              <a:t>&gt; -G &lt;</a:t>
            </a:r>
            <a:r>
              <a:rPr lang="zh-CN" altLang="en-US" dirty="0"/>
              <a:t>组名</a:t>
            </a:r>
            <a:r>
              <a:rPr lang="en-US" altLang="zh-CN" dirty="0"/>
              <a:t>&gt; -d &lt;</a:t>
            </a:r>
            <a:r>
              <a:rPr lang="zh-CN" altLang="en-US" dirty="0"/>
              <a:t>用户主目录</a:t>
            </a:r>
            <a:r>
              <a:rPr lang="en-US" altLang="zh-CN" dirty="0"/>
              <a:t>&gt; -s &lt;</a:t>
            </a:r>
            <a:r>
              <a:rPr lang="zh-CN" altLang="en-US" dirty="0"/>
              <a:t>用户</a:t>
            </a:r>
            <a:r>
              <a:rPr lang="en-US" altLang="zh-CN" dirty="0"/>
              <a:t>shell&gt;] &lt;username&gt;</a:t>
            </a:r>
          </a:p>
          <a:p>
            <a:r>
              <a:rPr lang="zh-CN" altLang="en-US" dirty="0"/>
              <a:t>增加用户组</a:t>
            </a:r>
            <a:endParaRPr lang="en-US" altLang="zh-CN" dirty="0"/>
          </a:p>
          <a:p>
            <a:pPr lvl="1"/>
            <a:r>
              <a:rPr lang="en-US" altLang="zh-CN" dirty="0" err="1"/>
              <a:t>groupadd</a:t>
            </a:r>
            <a:r>
              <a:rPr lang="en-US" altLang="zh-CN" dirty="0"/>
              <a:t> &lt;</a:t>
            </a:r>
            <a:r>
              <a:rPr lang="zh-CN" altLang="en-US" dirty="0"/>
              <a:t>新组名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删除用户组</a:t>
            </a:r>
            <a:endParaRPr lang="en-US" altLang="zh-CN" dirty="0"/>
          </a:p>
          <a:p>
            <a:pPr lvl="1"/>
            <a:r>
              <a:rPr lang="en-US" altLang="zh-CN" dirty="0" err="1"/>
              <a:t>groupdel</a:t>
            </a:r>
            <a:r>
              <a:rPr lang="en-US" altLang="zh-CN" dirty="0"/>
              <a:t> &lt;</a:t>
            </a:r>
            <a:r>
              <a:rPr lang="zh-CN" altLang="en-US" dirty="0"/>
              <a:t>组名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修改组成员：直接编辑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/group</a:t>
            </a:r>
            <a:r>
              <a:rPr lang="zh-CN" altLang="en-US" dirty="0"/>
              <a:t>文件，将用户名写到对应的组名的后面。</a:t>
            </a:r>
          </a:p>
          <a:p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   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60168"/>
          </a:xfrm>
        </p:spPr>
        <p:txBody>
          <a:bodyPr/>
          <a:lstStyle/>
          <a:p>
            <a:r>
              <a:rPr lang="en-US" dirty="0"/>
              <a:t>Linux</a:t>
            </a:r>
            <a:r>
              <a:rPr lang="zh-CN" altLang="en-US" dirty="0"/>
              <a:t>系统磁盘设备命名方式遵循一定的规则。</a:t>
            </a:r>
            <a:endParaRPr lang="en-US" altLang="zh-CN" dirty="0"/>
          </a:p>
          <a:p>
            <a:r>
              <a:rPr lang="zh-CN" altLang="en-US" dirty="0"/>
              <a:t>前两个字母表示分区所在设备的类型：</a:t>
            </a:r>
            <a:endParaRPr lang="en-US" altLang="zh-CN" dirty="0"/>
          </a:p>
          <a:p>
            <a:pPr lvl="1"/>
            <a:r>
              <a:rPr lang="en-US" altLang="zh-CN" dirty="0" err="1"/>
              <a:t>hd</a:t>
            </a:r>
            <a:r>
              <a:rPr lang="zh-CN" altLang="en-US" dirty="0"/>
              <a:t>：</a:t>
            </a:r>
            <a:r>
              <a:rPr lang="en-US" altLang="zh-CN" dirty="0"/>
              <a:t>IDE</a:t>
            </a:r>
            <a:r>
              <a:rPr lang="zh-CN" altLang="en-US" dirty="0"/>
              <a:t>硬盘</a:t>
            </a:r>
            <a:endParaRPr lang="en-US" altLang="zh-CN" dirty="0"/>
          </a:p>
          <a:p>
            <a:pPr lvl="1"/>
            <a:r>
              <a:rPr lang="en-US" altLang="zh-CN" dirty="0" err="1"/>
              <a:t>sd</a:t>
            </a:r>
            <a:r>
              <a:rPr lang="zh-CN" altLang="en-US" dirty="0"/>
              <a:t>：</a:t>
            </a:r>
            <a:r>
              <a:rPr lang="en-US" altLang="zh-CN" dirty="0"/>
              <a:t>SCSI</a:t>
            </a:r>
            <a:r>
              <a:rPr lang="zh-CN" altLang="en-US" dirty="0"/>
              <a:t>硬盘</a:t>
            </a:r>
            <a:r>
              <a:rPr lang="en-US" altLang="zh-CN" dirty="0"/>
              <a:t>(U</a:t>
            </a:r>
            <a:r>
              <a:rPr lang="zh-CN" altLang="en-US" dirty="0"/>
              <a:t>盘，移动硬盘等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第三个字母表示分区在哪个设备上</a:t>
            </a:r>
            <a:endParaRPr lang="en-US" altLang="zh-CN" dirty="0"/>
          </a:p>
          <a:p>
            <a:pPr lvl="1"/>
            <a:r>
              <a:rPr lang="en-US" altLang="zh-CN" dirty="0" err="1"/>
              <a:t>hda</a:t>
            </a:r>
            <a:r>
              <a:rPr lang="zh-CN" altLang="en-US" dirty="0"/>
              <a:t>：第一块</a:t>
            </a:r>
            <a:r>
              <a:rPr lang="en-US" altLang="zh-CN" dirty="0"/>
              <a:t>IDE</a:t>
            </a:r>
            <a:r>
              <a:rPr lang="zh-CN" altLang="en-US" dirty="0"/>
              <a:t>硬盘</a:t>
            </a:r>
            <a:endParaRPr lang="en-US" altLang="zh-CN" dirty="0"/>
          </a:p>
          <a:p>
            <a:pPr lvl="1"/>
            <a:r>
              <a:rPr lang="en-US" altLang="zh-CN" dirty="0" err="1"/>
              <a:t>sda</a:t>
            </a:r>
            <a:r>
              <a:rPr lang="zh-CN" altLang="en-US" dirty="0"/>
              <a:t>：第一块</a:t>
            </a:r>
            <a:r>
              <a:rPr lang="en-US" altLang="zh-CN" dirty="0"/>
              <a:t>SCSI</a:t>
            </a:r>
            <a:r>
              <a:rPr lang="zh-CN" altLang="en-US" dirty="0"/>
              <a:t>硬盘</a:t>
            </a:r>
            <a:endParaRPr lang="en-US" altLang="zh-CN" dirty="0"/>
          </a:p>
          <a:p>
            <a:pPr lvl="1"/>
            <a:r>
              <a:rPr lang="en-US" altLang="zh-CN" dirty="0" err="1"/>
              <a:t>sdb</a:t>
            </a:r>
            <a:r>
              <a:rPr lang="zh-CN" altLang="en-US" dirty="0"/>
              <a:t>：第二块</a:t>
            </a:r>
            <a:r>
              <a:rPr lang="en-US" altLang="zh-CN" dirty="0"/>
              <a:t>SCSI</a:t>
            </a:r>
            <a:r>
              <a:rPr lang="zh-CN" altLang="en-US" dirty="0"/>
              <a:t>硬盘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41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账号管理和查看命令</a:t>
            </a:r>
            <a:r>
              <a:rPr lang="zh-CN" altLang="en-US"/>
              <a:t>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4"/>
            <a:ext cx="8229600" cy="5229226"/>
          </a:xfrm>
        </p:spPr>
        <p:txBody>
          <a:bodyPr/>
          <a:lstStyle/>
          <a:p>
            <a:r>
              <a:rPr lang="en-US" altLang="zh-CN" dirty="0" err="1"/>
              <a:t>whoami</a:t>
            </a:r>
            <a:r>
              <a:rPr lang="zh-CN" altLang="en-US" dirty="0"/>
              <a:t>命令的功能在于显示用户自身的用户名。 </a:t>
            </a:r>
          </a:p>
          <a:p>
            <a:r>
              <a:rPr lang="en-US" altLang="zh-CN" dirty="0"/>
              <a:t>who 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/>
              <a:t>：该命令主要用于查看当前在线的用户情况 </a:t>
            </a:r>
            <a:endParaRPr lang="en-US" altLang="zh-CN" dirty="0"/>
          </a:p>
          <a:p>
            <a:pPr lvl="1"/>
            <a:r>
              <a:rPr lang="en-US" altLang="zh-CN" dirty="0"/>
              <a:t>-H</a:t>
            </a:r>
            <a:r>
              <a:rPr lang="zh-CN" altLang="en-US" dirty="0"/>
              <a:t>：显示时加上头标志</a:t>
            </a:r>
          </a:p>
          <a:p>
            <a:r>
              <a:rPr lang="en-US" altLang="zh-CN" dirty="0"/>
              <a:t>w</a:t>
            </a:r>
            <a:r>
              <a:rPr lang="zh-CN" altLang="en-US" dirty="0"/>
              <a:t>命令 ：用于显示登录到系统的用户情况，是</a:t>
            </a:r>
            <a:r>
              <a:rPr lang="en-US" altLang="zh-CN" dirty="0"/>
              <a:t>who</a:t>
            </a:r>
            <a:r>
              <a:rPr lang="zh-CN" altLang="en-US" dirty="0"/>
              <a:t>的增强版</a:t>
            </a:r>
            <a:r>
              <a:rPr lang="en-US" altLang="zh-CN" dirty="0"/>
              <a:t> w | more</a:t>
            </a:r>
          </a:p>
          <a:p>
            <a:r>
              <a:rPr lang="en-US" altLang="zh-CN" dirty="0"/>
              <a:t>id [</a:t>
            </a:r>
            <a:r>
              <a:rPr lang="zh-CN" altLang="en-US" dirty="0"/>
              <a:t>选项</a:t>
            </a:r>
            <a:r>
              <a:rPr lang="en-US" altLang="zh-CN" dirty="0"/>
              <a:t>] : </a:t>
            </a:r>
            <a:r>
              <a:rPr lang="zh-CN" altLang="en-US" dirty="0"/>
              <a:t>显示用户信息</a:t>
            </a:r>
            <a:endParaRPr lang="en-US" altLang="zh-CN" dirty="0"/>
          </a:p>
          <a:p>
            <a:pPr lvl="1"/>
            <a:r>
              <a:rPr lang="en-US" altLang="zh-CN" dirty="0"/>
              <a:t>-g</a:t>
            </a:r>
            <a:r>
              <a:rPr lang="zh-CN" altLang="en-US" dirty="0"/>
              <a:t>：显示工作组信息</a:t>
            </a:r>
            <a:endParaRPr lang="en-US" altLang="zh-CN" dirty="0"/>
          </a:p>
          <a:p>
            <a:pPr lvl="1"/>
            <a:r>
              <a:rPr lang="en-US" altLang="zh-CN" dirty="0"/>
              <a:t>-u</a:t>
            </a:r>
            <a:r>
              <a:rPr lang="zh-CN" altLang="en-US" dirty="0"/>
              <a:t>：显示用户信息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726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账号管理和查看命令</a:t>
            </a:r>
            <a:r>
              <a:rPr lang="zh-CN" altLang="en-US"/>
              <a:t>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9600" cy="3886200"/>
          </a:xfrm>
        </p:spPr>
        <p:txBody>
          <a:bodyPr/>
          <a:lstStyle/>
          <a:p>
            <a:r>
              <a:rPr lang="en-US" altLang="zh-CN" dirty="0"/>
              <a:t>finger</a:t>
            </a:r>
            <a:r>
              <a:rPr lang="zh-CN" altLang="en-US" dirty="0"/>
              <a:t>命令可用于查找和显示用户信息，并且在查找后显示指定账号的相关信息</a:t>
            </a:r>
          </a:p>
          <a:p>
            <a:r>
              <a:rPr lang="en-US" altLang="zh-CN" dirty="0" err="1"/>
              <a:t>chfn</a:t>
            </a:r>
            <a:r>
              <a:rPr lang="zh-CN" altLang="en-US" dirty="0"/>
              <a:t>命令能够改变系统存储的用户信息</a:t>
            </a:r>
          </a:p>
          <a:p>
            <a:r>
              <a:rPr lang="zh-CN" altLang="en-US" dirty="0"/>
              <a:t> 切换用户身份：</a:t>
            </a:r>
            <a:r>
              <a:rPr lang="en-US" altLang="zh-CN" dirty="0" err="1"/>
              <a:t>su</a:t>
            </a:r>
            <a:r>
              <a:rPr lang="en-US" altLang="zh-CN" dirty="0"/>
              <a:t> [</a:t>
            </a:r>
            <a:r>
              <a:rPr lang="zh-CN" altLang="en-US" dirty="0"/>
              <a:t>用户名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进程的概念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sz="2800"/>
              <a:t>Linux</a:t>
            </a:r>
            <a:r>
              <a:rPr lang="zh-CN" altLang="en-US" sz="2800"/>
              <a:t>系统上所有运行的东西都可以称之为一个进程。每个用户任务、每个系统管理任务，都可以称之为进程。进程是一个程序的运行。 </a:t>
            </a:r>
          </a:p>
          <a:p>
            <a:r>
              <a:rPr lang="zh-CN" altLang="en-US"/>
              <a:t>进程与程序是有区别的。</a:t>
            </a:r>
            <a:endParaRPr lang="en-US" altLang="zh-CN"/>
          </a:p>
          <a:p>
            <a:pPr lvl="1"/>
            <a:r>
              <a:rPr lang="zh-CN" altLang="en-US"/>
              <a:t>程序只是一个静态的指令集合，不占系统的运行资源，只占用磁盘空间；</a:t>
            </a:r>
            <a:endParaRPr lang="en-US" altLang="zh-CN"/>
          </a:p>
          <a:p>
            <a:pPr lvl="1"/>
            <a:r>
              <a:rPr lang="zh-CN" altLang="en-US"/>
              <a:t>进程是一个随时都可能发生变化的、动态的、使用系统运行资源</a:t>
            </a:r>
            <a:r>
              <a:rPr lang="en-US" altLang="zh-CN"/>
              <a:t>(cpu,</a:t>
            </a:r>
            <a:r>
              <a:rPr lang="zh-CN" altLang="en-US"/>
              <a:t>内存等</a:t>
            </a:r>
            <a:r>
              <a:rPr lang="en-US" altLang="zh-CN"/>
              <a:t>)</a:t>
            </a:r>
            <a:r>
              <a:rPr lang="zh-CN" altLang="en-US"/>
              <a:t>的程序。</a:t>
            </a:r>
            <a:endParaRPr lang="en-US" altLang="zh-CN"/>
          </a:p>
          <a:p>
            <a:pPr lvl="1"/>
            <a:r>
              <a:rPr lang="zh-CN" altLang="en-US"/>
              <a:t>一个程序可以启动多个进程。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进程的概念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操作系统包括三种不同类型的进程，每种进程都有自己的特点和属性：</a:t>
            </a:r>
          </a:p>
          <a:p>
            <a:r>
              <a:rPr lang="zh-CN" altLang="en-US"/>
              <a:t>交互进程</a:t>
            </a:r>
            <a:r>
              <a:rPr lang="en-US" altLang="zh-CN"/>
              <a:t>:</a:t>
            </a:r>
            <a:r>
              <a:rPr lang="zh-CN" altLang="en-US"/>
              <a:t>由</a:t>
            </a:r>
            <a:r>
              <a:rPr lang="en-US" altLang="zh-CN"/>
              <a:t>shell</a:t>
            </a:r>
            <a:r>
              <a:rPr lang="zh-CN" altLang="en-US"/>
              <a:t>启动的进程。</a:t>
            </a:r>
          </a:p>
          <a:p>
            <a:r>
              <a:rPr lang="zh-CN" altLang="en-US"/>
              <a:t>批处理进程</a:t>
            </a:r>
            <a:r>
              <a:rPr lang="en-US" altLang="zh-CN"/>
              <a:t>:</a:t>
            </a:r>
            <a:r>
              <a:rPr lang="zh-CN" altLang="en-US"/>
              <a:t>这种进程和终端没有联系，是一个进程序列。</a:t>
            </a:r>
          </a:p>
          <a:p>
            <a:r>
              <a:rPr lang="zh-CN" altLang="en-US"/>
              <a:t>守护进程</a:t>
            </a:r>
            <a:r>
              <a:rPr lang="en-US" altLang="zh-CN"/>
              <a:t>:</a:t>
            </a:r>
            <a:r>
              <a:rPr lang="zh-CN" altLang="en-US"/>
              <a:t>在后台持续运行的进程。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启动进程</a:t>
            </a:r>
            <a:r>
              <a:rPr lang="en-US" altLang="zh-CN"/>
              <a:t>/</a:t>
            </a:r>
            <a:r>
              <a:rPr lang="zh-CN" altLang="en-US"/>
              <a:t>手工启动 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zh-CN" altLang="en-US" sz="2800" dirty="0"/>
              <a:t>前台启动</a:t>
            </a:r>
            <a:r>
              <a:rPr lang="en-US" altLang="zh-CN" sz="2800" dirty="0"/>
              <a:t>:</a:t>
            </a:r>
            <a:r>
              <a:rPr lang="zh-CN" altLang="en-US" sz="2800" dirty="0"/>
              <a:t>一般地，用户键入一个命令，就已经启动了一个前台的进程。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ctrl+c</a:t>
            </a:r>
            <a:r>
              <a:rPr lang="zh-CN" altLang="en-US" sz="2400" dirty="0"/>
              <a:t> 中断前台进程</a:t>
            </a:r>
            <a:endParaRPr lang="en-US" altLang="zh-CN" sz="2400" dirty="0"/>
          </a:p>
          <a:p>
            <a:pPr lvl="1"/>
            <a:r>
              <a:rPr lang="en-US" altLang="zh-CN" sz="2400" dirty="0"/>
              <a:t>kill</a:t>
            </a:r>
            <a:endParaRPr lang="zh-CN" altLang="en-US" sz="2400" dirty="0"/>
          </a:p>
          <a:p>
            <a:r>
              <a:rPr lang="zh-CN" altLang="en-US" sz="2800" dirty="0"/>
              <a:t>后台启动 </a:t>
            </a:r>
            <a:r>
              <a:rPr lang="en-US" altLang="zh-CN" sz="2800" dirty="0"/>
              <a:t>:</a:t>
            </a:r>
            <a:r>
              <a:rPr lang="zh-CN" altLang="en-US" sz="2800" dirty="0"/>
              <a:t>对于非常耗时进程，可以让进程在后台运行。从后台启动进程其实就是在命令结尾加上一个“</a:t>
            </a:r>
            <a:r>
              <a:rPr lang="en-US" altLang="zh-CN" sz="2800" dirty="0"/>
              <a:t>&amp;”</a:t>
            </a:r>
            <a:r>
              <a:rPr lang="zh-CN" altLang="en-US" sz="2800" dirty="0"/>
              <a:t>号 </a:t>
            </a:r>
            <a:endParaRPr lang="en-US" altLang="zh-CN" sz="2800" dirty="0"/>
          </a:p>
          <a:p>
            <a:pPr lvl="1"/>
            <a:r>
              <a:rPr lang="en-US" altLang="zh-CN" sz="2400" dirty="0"/>
              <a:t>jobs </a:t>
            </a:r>
            <a:r>
              <a:rPr lang="zh-CN" altLang="en-US" sz="2400" dirty="0"/>
              <a:t>显示所有后台进程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ctrl+z</a:t>
            </a:r>
            <a:r>
              <a:rPr lang="zh-CN" altLang="en-US" sz="2400" dirty="0"/>
              <a:t> 前台</a:t>
            </a:r>
            <a:r>
              <a:rPr lang="en-US" altLang="zh-CN" sz="2400" dirty="0"/>
              <a:t>-&gt;</a:t>
            </a:r>
            <a:r>
              <a:rPr lang="zh-CN" altLang="en-US" sz="2400" dirty="0"/>
              <a:t>后台，并暂停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fg</a:t>
            </a:r>
            <a:r>
              <a:rPr lang="zh-CN" altLang="en-US" sz="2400" dirty="0"/>
              <a:t> </a:t>
            </a:r>
            <a:r>
              <a:rPr lang="en-US" altLang="zh-CN" sz="2400" dirty="0"/>
              <a:t>&lt;number&gt; </a:t>
            </a:r>
            <a:r>
              <a:rPr lang="zh-CN" altLang="en-US" sz="2400" dirty="0"/>
              <a:t>将后台进程调到前台执行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bg</a:t>
            </a:r>
            <a:r>
              <a:rPr lang="zh-CN" altLang="en-US" sz="2400" dirty="0"/>
              <a:t> </a:t>
            </a:r>
            <a:r>
              <a:rPr lang="en-US" altLang="zh-CN" sz="2400" dirty="0"/>
              <a:t>&lt;number&gt;</a:t>
            </a:r>
            <a:r>
              <a:rPr lang="zh-CN" altLang="en-US" sz="2400" dirty="0"/>
              <a:t> 将一个后台暂停的进程，继续执行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启动进程</a:t>
            </a:r>
            <a:r>
              <a:rPr lang="en-US" altLang="zh-CN"/>
              <a:t>/</a:t>
            </a:r>
            <a:r>
              <a:rPr lang="zh-CN" altLang="en-US"/>
              <a:t>调度启动</a:t>
            </a:r>
            <a:r>
              <a:rPr lang="en-US" altLang="zh-CN"/>
              <a:t>-at</a:t>
            </a:r>
            <a:r>
              <a:rPr lang="zh-CN" altLang="en-US"/>
              <a:t>命令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zh-CN" altLang="en-US" dirty="0"/>
              <a:t>指定在将来的某个时间点执行某些命令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atd</a:t>
            </a:r>
            <a:r>
              <a:rPr lang="zh-CN" altLang="en-US" dirty="0"/>
              <a:t>守护进程来实现</a:t>
            </a:r>
            <a:endParaRPr lang="en-US" altLang="zh-CN" dirty="0"/>
          </a:p>
          <a:p>
            <a:pPr lvl="1"/>
            <a:r>
              <a:rPr lang="en-US" altLang="zh-CN" dirty="0"/>
              <a:t>/etc/init.d/atd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</a:p>
          <a:p>
            <a:r>
              <a:rPr lang="zh-CN" altLang="en-US" dirty="0"/>
              <a:t>执行方式</a:t>
            </a:r>
            <a:endParaRPr lang="en-US" altLang="zh-CN" dirty="0"/>
          </a:p>
          <a:p>
            <a:pPr lvl="1"/>
            <a:r>
              <a:rPr lang="zh-CN" altLang="en-US" dirty="0"/>
              <a:t>交互式</a:t>
            </a:r>
            <a:endParaRPr lang="en-US" altLang="zh-CN" dirty="0"/>
          </a:p>
          <a:p>
            <a:pPr lvl="1"/>
            <a:r>
              <a:rPr lang="zh-CN" altLang="en-US" dirty="0"/>
              <a:t>指定文件</a:t>
            </a:r>
            <a:endParaRPr lang="en-US" altLang="zh-CN" dirty="0"/>
          </a:p>
          <a:p>
            <a:r>
              <a:rPr lang="zh-CN" altLang="en-US" dirty="0"/>
              <a:t>执行结果会发邮件通知</a:t>
            </a:r>
            <a:endParaRPr lang="en-US" altLang="zh-CN" dirty="0"/>
          </a:p>
          <a:p>
            <a:pPr lvl="1"/>
            <a:r>
              <a:rPr lang="en-US" altLang="zh-CN" dirty="0"/>
              <a:t>/var/spool/mail/xxx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启动进程</a:t>
            </a:r>
            <a:r>
              <a:rPr lang="en-US" altLang="zh-CN"/>
              <a:t>/</a:t>
            </a:r>
            <a:r>
              <a:rPr lang="zh-CN" altLang="en-US"/>
              <a:t>调度启动</a:t>
            </a:r>
            <a:r>
              <a:rPr lang="en-US" altLang="zh-CN" b="1"/>
              <a:t>-at</a:t>
            </a:r>
            <a:r>
              <a:rPr lang="zh-CN" altLang="en-US" b="1"/>
              <a:t>命令</a:t>
            </a:r>
            <a:r>
              <a:rPr lang="zh-CN" altLang="en-US"/>
              <a:t> 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4144"/>
          </a:xfrm>
        </p:spPr>
        <p:txBody>
          <a:bodyPr/>
          <a:lstStyle/>
          <a:p>
            <a:r>
              <a:rPr lang="zh-CN" altLang="en-US" dirty="0"/>
              <a:t>交互式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提示符下输入</a:t>
            </a:r>
            <a:r>
              <a:rPr lang="en-US" altLang="zh-CN" dirty="0"/>
              <a:t>”at </a:t>
            </a:r>
            <a:r>
              <a:rPr lang="zh-CN" altLang="en-US" dirty="0"/>
              <a:t>时间”，然后按回车键。这时在下一行</a:t>
            </a:r>
            <a:r>
              <a:rPr lang="en-US" altLang="zh-CN" dirty="0"/>
              <a:t>shell</a:t>
            </a:r>
            <a:r>
              <a:rPr lang="zh-CN" altLang="en-US" dirty="0"/>
              <a:t>会等待用户继续输入要执行的命令。每一行输入一个命令，所有命令都输入完毕后按</a:t>
            </a:r>
            <a:r>
              <a:rPr lang="en-US" altLang="zh-CN" dirty="0" err="1"/>
              <a:t>Ctrl+d</a:t>
            </a:r>
            <a:r>
              <a:rPr lang="zh-CN" altLang="en-US" dirty="0"/>
              <a:t>键结束。</a:t>
            </a:r>
            <a:endParaRPr lang="en-US" altLang="zh-CN" dirty="0"/>
          </a:p>
          <a:p>
            <a:r>
              <a:rPr lang="zh-CN" altLang="en-US" dirty="0"/>
              <a:t>指定文件</a:t>
            </a:r>
          </a:p>
          <a:p>
            <a:pPr lvl="1"/>
            <a:r>
              <a:rPr lang="zh-CN" altLang="en-US" dirty="0"/>
              <a:t>将各个命令写入</a:t>
            </a:r>
            <a:r>
              <a:rPr lang="en-US" altLang="zh-CN" dirty="0"/>
              <a:t>shell</a:t>
            </a:r>
            <a:r>
              <a:rPr lang="zh-CN" altLang="en-US" dirty="0"/>
              <a:t>脚本中，然后使用下面格式设置在指定时间执行</a:t>
            </a:r>
            <a:r>
              <a:rPr lang="en-US" altLang="zh-CN" dirty="0"/>
              <a:t>shell</a:t>
            </a:r>
            <a:r>
              <a:rPr lang="zh-CN" altLang="en-US" dirty="0"/>
              <a:t>脚本中的命令：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at </a:t>
            </a:r>
            <a:r>
              <a:rPr lang="zh-CN" altLang="en-US" dirty="0"/>
              <a:t>时间 </a:t>
            </a:r>
            <a:r>
              <a:rPr lang="en-US" altLang="zh-CN" dirty="0"/>
              <a:t>-f </a:t>
            </a:r>
            <a:r>
              <a:rPr lang="zh-CN" altLang="en-US" dirty="0"/>
              <a:t>脚本文件。</a:t>
            </a:r>
          </a:p>
        </p:txBody>
      </p:sp>
    </p:spTree>
    <p:extLst>
      <p:ext uri="{BB962C8B-B14F-4D97-AF65-F5344CB8AC3E}">
        <p14:creationId xmlns:p14="http://schemas.microsoft.com/office/powerpoint/2010/main" val="209470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764" y="404664"/>
            <a:ext cx="8229600" cy="1371600"/>
          </a:xfrm>
        </p:spPr>
        <p:txBody>
          <a:bodyPr/>
          <a:lstStyle/>
          <a:p>
            <a:r>
              <a:rPr lang="zh-CN" altLang="en-US"/>
              <a:t>启动进程</a:t>
            </a:r>
            <a:r>
              <a:rPr lang="en-US" altLang="zh-CN"/>
              <a:t>/</a:t>
            </a:r>
            <a:r>
              <a:rPr lang="zh-CN" altLang="en-US"/>
              <a:t>调度启动 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64" y="1844824"/>
            <a:ext cx="8229600" cy="4760168"/>
          </a:xfrm>
        </p:spPr>
        <p:txBody>
          <a:bodyPr/>
          <a:lstStyle/>
          <a:p>
            <a:r>
              <a:rPr lang="zh-CN" altLang="en-US" dirty="0"/>
              <a:t>时间格式</a:t>
            </a:r>
            <a:endParaRPr lang="en-US" altLang="zh-CN" dirty="0"/>
          </a:p>
          <a:p>
            <a:pPr lvl="1"/>
            <a:r>
              <a:rPr lang="zh-CN" altLang="en-US" dirty="0"/>
              <a:t>具体时间日期 </a:t>
            </a:r>
            <a:r>
              <a:rPr lang="en-US" altLang="zh-CN" dirty="0"/>
              <a:t> hh:mm MM/DD/YY</a:t>
            </a:r>
          </a:p>
          <a:p>
            <a:pPr lvl="2"/>
            <a:r>
              <a:rPr lang="en-US" altLang="zh-CN" dirty="0"/>
              <a:t>23:59</a:t>
            </a:r>
            <a:r>
              <a:rPr lang="zh-CN" altLang="en-US" dirty="0"/>
              <a:t> </a:t>
            </a:r>
            <a:r>
              <a:rPr lang="en-US" altLang="zh-CN" dirty="0"/>
              <a:t>03/15/2017</a:t>
            </a:r>
          </a:p>
          <a:p>
            <a:pPr lvl="1"/>
            <a:r>
              <a:rPr lang="zh-CN" altLang="en-US" dirty="0"/>
              <a:t>模糊词语格式</a:t>
            </a:r>
            <a:r>
              <a:rPr lang="en-US" altLang="zh-CN" dirty="0"/>
              <a:t> hh:mm midnight</a:t>
            </a:r>
            <a:r>
              <a:rPr lang="zh-CN" altLang="en-US" dirty="0"/>
              <a:t> </a:t>
            </a:r>
            <a:r>
              <a:rPr lang="en-US" altLang="zh-CN" dirty="0"/>
              <a:t>tomorrow am</a:t>
            </a:r>
            <a:r>
              <a:rPr lang="mr-IN" altLang="zh-CN" dirty="0"/>
              <a:t>…</a:t>
            </a:r>
            <a:endParaRPr lang="en-US" altLang="zh-CN" dirty="0"/>
          </a:p>
          <a:p>
            <a:pPr lvl="2"/>
            <a:r>
              <a:rPr lang="en-US" altLang="zh-CN" dirty="0"/>
              <a:t>17:20 tomorrow</a:t>
            </a:r>
          </a:p>
          <a:p>
            <a:pPr lvl="1"/>
            <a:r>
              <a:rPr lang="zh-CN" altLang="en-US" dirty="0"/>
              <a:t>相对计时法</a:t>
            </a:r>
            <a:r>
              <a:rPr lang="en-US" altLang="zh-CN" dirty="0"/>
              <a:t> </a:t>
            </a:r>
            <a:r>
              <a:rPr lang="zh-CN" altLang="en-US" dirty="0"/>
              <a:t> 时间点</a:t>
            </a:r>
            <a:r>
              <a:rPr lang="en-US" altLang="zh-CN" dirty="0"/>
              <a:t> + </a:t>
            </a:r>
            <a:r>
              <a:rPr lang="zh-CN" altLang="en-US" dirty="0"/>
              <a:t>多少</a:t>
            </a:r>
            <a:r>
              <a:rPr lang="en-US" altLang="zh-CN" dirty="0"/>
              <a:t> + </a:t>
            </a:r>
            <a:r>
              <a:rPr lang="zh-CN" altLang="en-US" dirty="0"/>
              <a:t>时间单位</a:t>
            </a:r>
            <a:endParaRPr lang="en-US" altLang="zh-CN" dirty="0"/>
          </a:p>
          <a:p>
            <a:pPr lvl="2"/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</a:p>
          <a:p>
            <a:pPr lvl="2"/>
            <a:r>
              <a:rPr lang="en-US" altLang="zh-CN" dirty="0"/>
              <a:t>5pm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772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启动进程</a:t>
            </a:r>
            <a:r>
              <a:rPr lang="en-US" altLang="zh-CN"/>
              <a:t>/</a:t>
            </a:r>
            <a:r>
              <a:rPr lang="zh-CN" altLang="en-US"/>
              <a:t>调度启动</a:t>
            </a:r>
            <a:r>
              <a:rPr lang="en-US" altLang="zh-CN"/>
              <a:t>-at</a:t>
            </a:r>
            <a:r>
              <a:rPr lang="zh-CN" altLang="en-US"/>
              <a:t>命令 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-l | atq</a:t>
            </a:r>
            <a:r>
              <a:rPr lang="zh-CN" altLang="en-US" dirty="0"/>
              <a:t> 任务号</a:t>
            </a:r>
            <a:endParaRPr lang="en-US" altLang="zh-CN" dirty="0"/>
          </a:p>
          <a:p>
            <a:r>
              <a:rPr lang="en-US" altLang="zh-CN" dirty="0"/>
              <a:t>at -d | atrm</a:t>
            </a:r>
            <a:r>
              <a:rPr lang="zh-CN" altLang="en-US" dirty="0"/>
              <a:t> 任务号</a:t>
            </a:r>
            <a:endParaRPr lang="en-US" altLang="zh-CN" dirty="0"/>
          </a:p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-q</a:t>
            </a:r>
            <a:r>
              <a:rPr lang="zh-CN" altLang="en-US" dirty="0"/>
              <a:t> 指定队列来存储，队列的编号为</a:t>
            </a:r>
            <a:r>
              <a:rPr lang="en-US" altLang="zh-CN" dirty="0"/>
              <a:t>a-z</a:t>
            </a:r>
            <a:r>
              <a:rPr lang="zh-CN" altLang="en-US" dirty="0"/>
              <a:t> </a:t>
            </a:r>
            <a:r>
              <a:rPr lang="en-US" altLang="zh-CN" dirty="0"/>
              <a:t>A-Z</a:t>
            </a:r>
            <a:r>
              <a:rPr lang="zh-CN" altLang="en-US" dirty="0"/>
              <a:t>，共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617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启动进程</a:t>
            </a:r>
            <a:r>
              <a:rPr lang="en-US" altLang="zh-CN"/>
              <a:t>/</a:t>
            </a:r>
            <a:r>
              <a:rPr lang="zh-CN" altLang="en-US"/>
              <a:t>调度启动 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命令产生的进程调度不具有周期性，只能在时间条件满足时执行一次。</a:t>
            </a:r>
            <a:endParaRPr lang="en-US" altLang="zh-CN" dirty="0"/>
          </a:p>
          <a:p>
            <a:r>
              <a:rPr lang="zh-CN" altLang="en-US" dirty="0"/>
              <a:t>但很多时候需要重复地周期性地执行某个程序。</a:t>
            </a:r>
            <a:endParaRPr lang="en-US" altLang="zh-CN" dirty="0"/>
          </a:p>
          <a:p>
            <a:r>
              <a:rPr lang="en-US" altLang="zh-CN" dirty="0" err="1"/>
              <a:t>crontab</a:t>
            </a:r>
            <a:r>
              <a:rPr lang="zh-CN" altLang="en-US" dirty="0"/>
              <a:t>用来让使用者在固定时间或固定时间间隔执行程序。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66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60168"/>
          </a:xfrm>
        </p:spPr>
        <p:txBody>
          <a:bodyPr/>
          <a:lstStyle/>
          <a:p>
            <a:r>
              <a:rPr lang="zh-CN" altLang="en-US" dirty="0"/>
              <a:t>数字表示分区的次序：</a:t>
            </a:r>
            <a:endParaRPr lang="en-US" altLang="zh-CN" dirty="0"/>
          </a:p>
          <a:p>
            <a:pPr lvl="1"/>
            <a:r>
              <a:rPr lang="en-US" altLang="zh-CN" dirty="0"/>
              <a:t>hda1:</a:t>
            </a:r>
            <a:r>
              <a:rPr lang="zh-CN" altLang="en-US" dirty="0"/>
              <a:t>第一块</a:t>
            </a:r>
            <a:r>
              <a:rPr lang="en-US" altLang="zh-CN" dirty="0"/>
              <a:t>IDE</a:t>
            </a:r>
            <a:r>
              <a:rPr lang="zh-CN" altLang="en-US" dirty="0"/>
              <a:t>硬盘第一分区</a:t>
            </a:r>
            <a:endParaRPr lang="en-US" altLang="zh-CN" dirty="0"/>
          </a:p>
          <a:p>
            <a:pPr lvl="1"/>
            <a:r>
              <a:rPr lang="en-US" altLang="zh-CN" dirty="0"/>
              <a:t>sdb2:</a:t>
            </a:r>
            <a:r>
              <a:rPr lang="zh-CN" altLang="en-US" dirty="0"/>
              <a:t>第二块</a:t>
            </a:r>
            <a:r>
              <a:rPr lang="en-US" altLang="zh-CN" dirty="0"/>
              <a:t>SCSI</a:t>
            </a:r>
            <a:r>
              <a:rPr lang="zh-CN" altLang="en-US" dirty="0"/>
              <a:t>硬盘第二个分区</a:t>
            </a:r>
            <a:endParaRPr lang="en-US" altLang="zh-CN" dirty="0"/>
          </a:p>
          <a:p>
            <a:r>
              <a:rPr lang="zh-CN" altLang="en-US" dirty="0"/>
              <a:t>查看硬盘及分区情况</a:t>
            </a:r>
            <a:endParaRPr lang="en-US" altLang="zh-CN" dirty="0"/>
          </a:p>
          <a:p>
            <a:pPr lvl="1"/>
            <a:r>
              <a:rPr lang="en-US" altLang="zh-CN" dirty="0" err="1"/>
              <a:t>fdisk</a:t>
            </a:r>
            <a:r>
              <a:rPr lang="en-US" altLang="zh-CN" dirty="0"/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1262973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启动进程</a:t>
            </a:r>
            <a:r>
              <a:rPr lang="en-US" altLang="zh-CN"/>
              <a:t>/</a:t>
            </a:r>
            <a:r>
              <a:rPr lang="zh-CN" altLang="en-US"/>
              <a:t>调度启动 </a:t>
            </a:r>
            <a:r>
              <a:rPr lang="en-US" altLang="zh-CN"/>
              <a:t>/cron</a:t>
            </a:r>
            <a:r>
              <a:rPr lang="zh-CN" altLang="en-US"/>
              <a:t>命令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51125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err="1"/>
              <a:t>cron</a:t>
            </a:r>
            <a:r>
              <a:rPr lang="zh-CN" altLang="en-US" sz="2800" dirty="0"/>
              <a:t>命令在系统启动时由一个</a:t>
            </a:r>
            <a:r>
              <a:rPr lang="en-US" altLang="zh-CN" sz="2800" dirty="0"/>
              <a:t>shell</a:t>
            </a:r>
            <a:r>
              <a:rPr lang="zh-CN" altLang="en-US" sz="2800" dirty="0"/>
              <a:t>脚本自动启动，进入后台，</a:t>
            </a:r>
            <a:r>
              <a:rPr lang="en-US" altLang="zh-CN" sz="2800" dirty="0" err="1"/>
              <a:t>crond</a:t>
            </a:r>
            <a:r>
              <a:rPr lang="zh-CN" altLang="en-US" sz="2800" dirty="0"/>
              <a:t>守护进程</a:t>
            </a:r>
            <a:r>
              <a:rPr lang="en-US" altLang="zh-CN" sz="2800" dirty="0"/>
              <a:t>(/etc/init.d/crond)</a:t>
            </a:r>
            <a:r>
              <a:rPr lang="zh-CN" altLang="en-US" sz="2800" dirty="0"/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cron</a:t>
            </a:r>
            <a:r>
              <a:rPr lang="zh-CN" altLang="en-US" sz="2800" dirty="0"/>
              <a:t>启动后搜索</a:t>
            </a:r>
            <a:r>
              <a:rPr lang="en-US" altLang="zh-CN" sz="2800" dirty="0"/>
              <a:t>/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/spool/</a:t>
            </a:r>
            <a:r>
              <a:rPr lang="en-US" altLang="zh-CN" sz="2800" dirty="0" err="1"/>
              <a:t>cron</a:t>
            </a:r>
            <a:r>
              <a:rPr lang="zh-CN" altLang="en-US" sz="2800" dirty="0"/>
              <a:t>目录，寻找以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passwd</a:t>
            </a:r>
            <a:r>
              <a:rPr lang="zh-CN" altLang="en-US" sz="2800" dirty="0"/>
              <a:t>文件中的用户名命名的</a:t>
            </a:r>
            <a:r>
              <a:rPr lang="en-US" altLang="zh-CN" sz="2800" dirty="0" err="1"/>
              <a:t>crontab</a:t>
            </a:r>
            <a:r>
              <a:rPr lang="zh-CN" altLang="en-US" sz="2800" dirty="0"/>
              <a:t>文件，被找到的这种文件将载入内存。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如果没有</a:t>
            </a:r>
            <a:r>
              <a:rPr lang="en-US" altLang="zh-CN" sz="2800" dirty="0" err="1"/>
              <a:t>crontab</a:t>
            </a:r>
            <a:r>
              <a:rPr lang="zh-CN" altLang="en-US" sz="2800" dirty="0"/>
              <a:t>文件，就转入“休眠”状态，释放系统资源。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cron</a:t>
            </a:r>
            <a:r>
              <a:rPr lang="zh-CN" altLang="en-US" sz="2800" dirty="0"/>
              <a:t>每分钟“醒”过来一次，查看当前是否有需要运行的命令。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如果发现某个用户设置了</a:t>
            </a:r>
            <a:r>
              <a:rPr lang="en-US" altLang="zh-CN" sz="2800" dirty="0" err="1"/>
              <a:t>crontab</a:t>
            </a:r>
            <a:r>
              <a:rPr lang="zh-CN" altLang="en-US" sz="2800" dirty="0"/>
              <a:t>文件，它将以该用户的身份去运行文件中指定的命令。命令执行结束后，任何输出都将作为邮件发送给</a:t>
            </a:r>
            <a:r>
              <a:rPr lang="en-US" altLang="zh-CN" sz="2800" dirty="0" err="1"/>
              <a:t>crontab</a:t>
            </a:r>
            <a:r>
              <a:rPr lang="zh-CN" altLang="en-US" sz="2800" dirty="0"/>
              <a:t>的所有者，或者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crontab</a:t>
            </a:r>
            <a:r>
              <a:rPr lang="zh-CN" altLang="en-US" sz="2800" dirty="0"/>
              <a:t>文件中</a:t>
            </a:r>
            <a:r>
              <a:rPr lang="en-US" altLang="zh-CN" sz="2800" dirty="0"/>
              <a:t>MAILTO</a:t>
            </a:r>
            <a:r>
              <a:rPr lang="zh-CN" altLang="en-US" sz="2800" dirty="0"/>
              <a:t>环境变量中指定的用户。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启动进程</a:t>
            </a:r>
            <a:r>
              <a:rPr lang="en-US" altLang="zh-CN"/>
              <a:t>/</a:t>
            </a:r>
            <a:r>
              <a:rPr lang="zh-CN" altLang="en-US"/>
              <a:t>调度启动 </a:t>
            </a:r>
            <a:r>
              <a:rPr lang="en-US" altLang="zh-CN"/>
              <a:t>/cron</a:t>
            </a:r>
            <a:r>
              <a:rPr lang="zh-CN" altLang="en-US"/>
              <a:t>命令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对用户来说，只需要关注自己的</a:t>
            </a:r>
            <a:r>
              <a:rPr lang="en-US" altLang="zh-CN" sz="2800" dirty="0" err="1"/>
              <a:t>crontab</a:t>
            </a:r>
            <a:r>
              <a:rPr lang="zh-CN" altLang="en-US" sz="2800" dirty="0"/>
              <a:t>文件的撰写，不需干涉</a:t>
            </a:r>
            <a:r>
              <a:rPr lang="en-US" altLang="zh-CN" sz="2800" dirty="0" err="1"/>
              <a:t>crond</a:t>
            </a:r>
            <a:r>
              <a:rPr lang="zh-CN" altLang="en-US" sz="2800" dirty="0"/>
              <a:t>进程的执行。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zh-CN" altLang="en-US" sz="2800" dirty="0" err="1"/>
              <a:t>因为一个用户只有一个</a:t>
            </a:r>
            <a:r>
              <a:rPr lang="en-US" altLang="zh-CN" sz="2800" dirty="0" err="1"/>
              <a:t>crontab</a:t>
            </a:r>
            <a:r>
              <a:rPr lang="zh-CN" altLang="en-US" sz="2800" dirty="0" err="1"/>
              <a:t>文件，所以，</a:t>
            </a:r>
            <a:r>
              <a:rPr lang="en-US" altLang="zh-CN" sz="2800" dirty="0" err="1"/>
              <a:t>crontab</a:t>
            </a:r>
            <a:r>
              <a:rPr lang="zh-CN" altLang="en-US" sz="2800" dirty="0"/>
              <a:t>文件不能直接创建或者直接修改，必须通过</a:t>
            </a:r>
            <a:r>
              <a:rPr lang="en-US" altLang="zh-CN" sz="2800" dirty="0" err="1"/>
              <a:t>crontab</a:t>
            </a:r>
            <a:r>
              <a:rPr lang="zh-CN" altLang="en-US" sz="2800" dirty="0"/>
              <a:t>命令得到。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crontab</a:t>
            </a:r>
            <a:r>
              <a:rPr lang="zh-CN" altLang="en-US" sz="2800" dirty="0"/>
              <a:t>命令用于安装、删除或者列出用于驱动</a:t>
            </a:r>
            <a:r>
              <a:rPr lang="en-US" altLang="zh-CN" sz="2800" dirty="0" err="1"/>
              <a:t>cron</a:t>
            </a:r>
            <a:r>
              <a:rPr lang="zh-CN" altLang="en-US" sz="2800" dirty="0"/>
              <a:t>后台进程的</a:t>
            </a:r>
            <a:r>
              <a:rPr lang="en-US" altLang="zh-CN" sz="2800" dirty="0" err="1"/>
              <a:t>crontab</a:t>
            </a:r>
            <a:r>
              <a:rPr lang="zh-CN" altLang="en-US" sz="2800" dirty="0"/>
              <a:t>文件 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0966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841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格式</a:t>
            </a:r>
            <a:br>
              <a:rPr lang="zh-CN" altLang="en-US" sz="2800" dirty="0">
                <a:ea typeface="宋体" pitchFamily="2" charset="-122"/>
              </a:rPr>
            </a:br>
            <a:r>
              <a:rPr lang="en-US" altLang="zh-CN" sz="2800" dirty="0" err="1">
                <a:ea typeface="宋体" pitchFamily="2" charset="-122"/>
              </a:rPr>
              <a:t>crontab</a:t>
            </a:r>
            <a:r>
              <a:rPr lang="en-US" altLang="zh-CN" sz="2800" dirty="0">
                <a:ea typeface="宋体" pitchFamily="2" charset="-122"/>
              </a:rPr>
              <a:t> [ -u user ] </a:t>
            </a:r>
            <a:r>
              <a:rPr lang="zh-CN" altLang="en-US" sz="2800" dirty="0">
                <a:ea typeface="宋体" pitchFamily="2" charset="-122"/>
              </a:rPr>
              <a:t>文件</a:t>
            </a:r>
            <a:br>
              <a:rPr lang="zh-CN" altLang="en-US" sz="2800" dirty="0">
                <a:ea typeface="宋体" pitchFamily="2" charset="-122"/>
              </a:rPr>
            </a:br>
            <a:r>
              <a:rPr lang="en-US" altLang="zh-CN" sz="2800" dirty="0" err="1">
                <a:ea typeface="宋体" pitchFamily="2" charset="-122"/>
              </a:rPr>
              <a:t>crontab</a:t>
            </a:r>
            <a:r>
              <a:rPr lang="en-US" altLang="zh-CN" sz="2800" dirty="0">
                <a:ea typeface="宋体" pitchFamily="2" charset="-122"/>
              </a:rPr>
              <a:t> [ -u user ] { -l | -r | -e }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pitchFamily="2" charset="-122"/>
              </a:rPr>
              <a:t>只有</a:t>
            </a:r>
            <a:r>
              <a:rPr lang="en-US" altLang="zh-CN" sz="2400" dirty="0">
                <a:ea typeface="宋体" pitchFamily="2" charset="-122"/>
              </a:rPr>
              <a:t>root</a:t>
            </a:r>
            <a:r>
              <a:rPr lang="zh-CN" altLang="en-US" sz="2400" dirty="0">
                <a:ea typeface="宋体" pitchFamily="2" charset="-122"/>
              </a:rPr>
              <a:t>用户可以指定他人的时间表。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主要参数</a:t>
            </a:r>
            <a:br>
              <a:rPr lang="zh-CN" altLang="en-US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-e</a:t>
            </a:r>
            <a:r>
              <a:rPr lang="zh-CN" altLang="en-US" sz="2800" dirty="0">
                <a:ea typeface="宋体" pitchFamily="2" charset="-122"/>
              </a:rPr>
              <a:t>：执行文字编辑器来设定时程表，内定的文字编辑器是</a:t>
            </a:r>
            <a:r>
              <a:rPr lang="en-US" altLang="zh-CN" sz="2800" dirty="0">
                <a:ea typeface="宋体" pitchFamily="2" charset="-122"/>
              </a:rPr>
              <a:t>vi</a:t>
            </a:r>
            <a:br>
              <a:rPr lang="zh-CN" altLang="en-US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-r</a:t>
            </a:r>
            <a:r>
              <a:rPr lang="zh-CN" altLang="en-US" sz="2800" dirty="0">
                <a:ea typeface="宋体" pitchFamily="2" charset="-122"/>
              </a:rPr>
              <a:t>：删除目前的时程表</a:t>
            </a:r>
            <a:br>
              <a:rPr lang="zh-CN" altLang="en-US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-l</a:t>
            </a:r>
            <a:r>
              <a:rPr lang="zh-CN" altLang="en-US" sz="2800" dirty="0">
                <a:ea typeface="宋体" pitchFamily="2" charset="-122"/>
              </a:rPr>
              <a:t>：列出目前的时程表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和</a:t>
            </a:r>
            <a:r>
              <a:rPr lang="en-US" altLang="zh-CN" sz="2800" dirty="0">
                <a:ea typeface="宋体" pitchFamily="2" charset="-122"/>
              </a:rPr>
              <a:t>at</a:t>
            </a:r>
            <a:r>
              <a:rPr lang="zh-CN" altLang="en-US" sz="2800" dirty="0">
                <a:ea typeface="宋体" pitchFamily="2" charset="-122"/>
              </a:rPr>
              <a:t>命令相比，</a:t>
            </a:r>
            <a:r>
              <a:rPr lang="en-US" altLang="zh-CN" sz="2800" dirty="0" err="1">
                <a:ea typeface="宋体" pitchFamily="2" charset="-122"/>
              </a:rPr>
              <a:t>crontab</a:t>
            </a:r>
            <a:r>
              <a:rPr lang="zh-CN" altLang="en-US" sz="2800" dirty="0">
                <a:ea typeface="宋体" pitchFamily="2" charset="-122"/>
              </a:rPr>
              <a:t>命令适合完成固定周期的任务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cron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altLang="zh-CN" dirty="0" err="1"/>
              <a:t>crontab</a:t>
            </a:r>
            <a:r>
              <a:rPr lang="zh-CN" altLang="en-US" dirty="0"/>
              <a:t>源文件格式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&lt;minute&gt; &lt;hour&gt; &lt;day-of-month&gt; &lt;month-of-year&gt; &lt;day-of-week&gt; &lt;commands&gt;</a:t>
            </a:r>
          </a:p>
          <a:p>
            <a:r>
              <a:rPr lang="en-US" altLang="zh-CN" dirty="0"/>
              <a:t>f1:</a:t>
            </a:r>
            <a:r>
              <a:rPr lang="zh-CN" altLang="en-US" dirty="0"/>
              <a:t> 分钟，</a:t>
            </a:r>
            <a:r>
              <a:rPr lang="en-US" altLang="zh-CN" dirty="0"/>
              <a:t>00-59</a:t>
            </a:r>
          </a:p>
          <a:p>
            <a:r>
              <a:rPr lang="en-US" altLang="zh-CN" dirty="0"/>
              <a:t>f2:</a:t>
            </a:r>
            <a:r>
              <a:rPr lang="zh-CN" altLang="en-US" dirty="0"/>
              <a:t> 小时，</a:t>
            </a:r>
            <a:r>
              <a:rPr lang="en-US" altLang="zh-CN" dirty="0"/>
              <a:t>00-24</a:t>
            </a:r>
          </a:p>
          <a:p>
            <a:r>
              <a:rPr lang="en-US" altLang="zh-CN" dirty="0"/>
              <a:t>f3:</a:t>
            </a:r>
            <a:r>
              <a:rPr lang="zh-CN" altLang="en-US" dirty="0"/>
              <a:t> 一个月份中的第几天，</a:t>
            </a:r>
            <a:r>
              <a:rPr lang="en-US" altLang="zh-CN" dirty="0"/>
              <a:t>01-31</a:t>
            </a:r>
          </a:p>
          <a:p>
            <a:r>
              <a:rPr lang="en-US" altLang="zh-CN" dirty="0"/>
              <a:t>f4:</a:t>
            </a:r>
            <a:r>
              <a:rPr lang="zh-CN" altLang="en-US" dirty="0"/>
              <a:t> 月份，</a:t>
            </a:r>
            <a:r>
              <a:rPr lang="en-US" altLang="zh-CN" dirty="0"/>
              <a:t>01-12</a:t>
            </a:r>
          </a:p>
          <a:p>
            <a:r>
              <a:rPr lang="en-US" altLang="zh-CN" dirty="0"/>
              <a:t>f5:</a:t>
            </a:r>
            <a:r>
              <a:rPr lang="zh-CN" altLang="en-US" dirty="0"/>
              <a:t> 一个星期中的第几天，</a:t>
            </a:r>
            <a:r>
              <a:rPr lang="en-US" altLang="zh-CN" dirty="0"/>
              <a:t>0-6</a:t>
            </a:r>
          </a:p>
          <a:p>
            <a:r>
              <a:rPr lang="en-US" altLang="zh-CN" dirty="0"/>
              <a:t>commands:</a:t>
            </a:r>
            <a:r>
              <a:rPr lang="zh-CN" altLang="en-US" dirty="0"/>
              <a:t> 要执行的程序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zh-CN" altLang="en-US" dirty="0"/>
              <a:t>每月每天</a:t>
            </a:r>
            <a:r>
              <a:rPr lang="en-US" altLang="zh-CN" dirty="0"/>
              <a:t>12</a:t>
            </a:r>
            <a:r>
              <a:rPr lang="zh-CN" altLang="en-US" dirty="0"/>
              <a:t>点执行一次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hello</a:t>
            </a:r>
          </a:p>
          <a:p>
            <a:pPr lvl="1"/>
            <a:r>
              <a:rPr lang="en-US" altLang="zh-CN" dirty="0"/>
              <a:t>0 12 * * * echo hello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12</a:t>
            </a:r>
            <a:r>
              <a:rPr lang="zh-CN" altLang="en-US" dirty="0"/>
              <a:t>月内，每天早上</a:t>
            </a:r>
            <a:r>
              <a:rPr lang="en-US" altLang="zh-CN" dirty="0"/>
              <a:t>6</a:t>
            </a:r>
            <a:r>
              <a:rPr lang="zh-CN" altLang="en-US" dirty="0"/>
              <a:t>点到</a:t>
            </a:r>
            <a:r>
              <a:rPr lang="en-US" altLang="zh-CN" dirty="0"/>
              <a:t>12</a:t>
            </a:r>
            <a:r>
              <a:rPr lang="zh-CN" altLang="en-US" dirty="0"/>
              <a:t>点，每隔</a:t>
            </a:r>
            <a:r>
              <a:rPr lang="en-US" altLang="zh-CN" dirty="0"/>
              <a:t>20</a:t>
            </a:r>
            <a:r>
              <a:rPr lang="zh-CN" altLang="en-US" dirty="0"/>
              <a:t>分钟执行一次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/bin/backup</a:t>
            </a:r>
          </a:p>
          <a:p>
            <a:pPr lvl="1"/>
            <a:r>
              <a:rPr lang="en-US" altLang="zh-CN" dirty="0"/>
              <a:t>*/20 6-12 * 12 * /</a:t>
            </a:r>
            <a:r>
              <a:rPr lang="en-US" altLang="zh-CN" dirty="0" err="1"/>
              <a:t>usr</a:t>
            </a:r>
            <a:r>
              <a:rPr lang="en-US" altLang="zh-CN" dirty="0"/>
              <a:t>/bin/backup</a:t>
            </a:r>
          </a:p>
          <a:p>
            <a:r>
              <a:rPr lang="zh-CN" altLang="en-US" dirty="0"/>
              <a:t>每月每天的午夜</a:t>
            </a:r>
            <a:r>
              <a:rPr lang="en-US" altLang="zh-CN" dirty="0"/>
              <a:t>0</a:t>
            </a:r>
            <a:r>
              <a:rPr lang="zh-CN" altLang="en-US" dirty="0"/>
              <a:t>点</a:t>
            </a:r>
            <a:r>
              <a:rPr lang="en-US" altLang="zh-CN" dirty="0"/>
              <a:t>20</a:t>
            </a:r>
            <a:r>
              <a:rPr lang="zh-CN" altLang="en-US" dirty="0"/>
              <a:t>分，</a:t>
            </a:r>
            <a:r>
              <a:rPr lang="en-US" altLang="zh-CN" dirty="0"/>
              <a:t>2</a:t>
            </a:r>
            <a:r>
              <a:rPr lang="zh-CN" altLang="en-US" dirty="0"/>
              <a:t>点</a:t>
            </a:r>
            <a:r>
              <a:rPr lang="en-US" altLang="zh-CN" dirty="0"/>
              <a:t>20</a:t>
            </a:r>
            <a:r>
              <a:rPr lang="zh-CN" altLang="en-US" dirty="0"/>
              <a:t>分，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r>
              <a:rPr lang="mr-IN" altLang="zh-CN" dirty="0"/>
              <a:t>…</a:t>
            </a:r>
            <a:r>
              <a:rPr lang="zh-CN" altLang="en-US" dirty="0"/>
              <a:t>显示当前时间</a:t>
            </a:r>
            <a:endParaRPr lang="en-US" altLang="zh-CN" dirty="0"/>
          </a:p>
          <a:p>
            <a:pPr lvl="1"/>
            <a:r>
              <a:rPr lang="en-US" altLang="zh-CN" dirty="0"/>
              <a:t>20 0-23/2 * * * date</a:t>
            </a:r>
          </a:p>
        </p:txBody>
      </p:sp>
    </p:spTree>
    <p:extLst>
      <p:ext uri="{BB962C8B-B14F-4D97-AF65-F5344CB8AC3E}">
        <p14:creationId xmlns:p14="http://schemas.microsoft.com/office/powerpoint/2010/main" val="437007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Crontab</a:t>
            </a:r>
            <a:r>
              <a:rPr lang="zh-CN" altLang="en-US"/>
              <a:t>举例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以某一用户终端，输入</a:t>
            </a:r>
            <a:r>
              <a:rPr lang="en-US" altLang="zh-CN" dirty="0" err="1"/>
              <a:t>crontab</a:t>
            </a:r>
            <a:r>
              <a:rPr lang="en-US" altLang="zh-CN" dirty="0"/>
              <a:t> -e</a:t>
            </a:r>
            <a:br>
              <a:rPr lang="en-US" altLang="zh-CN" dirty="0"/>
            </a:br>
            <a:r>
              <a:rPr lang="zh-CN" altLang="en-US" dirty="0"/>
              <a:t>此时系统会打开一个</a:t>
            </a:r>
            <a:r>
              <a:rPr lang="en-US" altLang="zh-CN" dirty="0"/>
              <a:t>vi</a:t>
            </a:r>
            <a:r>
              <a:rPr lang="zh-CN" altLang="en-US" dirty="0"/>
              <a:t>编辑器</a:t>
            </a:r>
          </a:p>
          <a:p>
            <a:r>
              <a:rPr lang="zh-CN" altLang="en-US" dirty="0"/>
              <a:t> 在该编辑器中输入</a:t>
            </a:r>
            <a:endParaRPr lang="en-US" altLang="zh-CN" dirty="0"/>
          </a:p>
          <a:p>
            <a:pPr lvl="1"/>
            <a:r>
              <a:rPr lang="en-US" altLang="zh-CN" dirty="0"/>
              <a:t>*/1 0-23/1 * * * date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r>
              <a:rPr lang="zh-CN" altLang="en-US"/>
              <a:t>进程管理命令 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686800" cy="5400675"/>
          </a:xfrm>
        </p:spPr>
        <p:txBody>
          <a:bodyPr/>
          <a:lstStyle/>
          <a:p>
            <a:r>
              <a:rPr lang="zh-CN" altLang="en-US" dirty="0"/>
              <a:t>进程查看命令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ps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主要选项的含义如下：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-e</a:t>
            </a:r>
            <a:r>
              <a:rPr lang="zh-CN" altLang="en-US" dirty="0"/>
              <a:t>：显示所有进程；</a:t>
            </a:r>
            <a:endParaRPr lang="en-US" altLang="zh-CN" dirty="0"/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-f  : </a:t>
            </a:r>
            <a:r>
              <a:rPr lang="zh-CN" altLang="en-US" dirty="0"/>
              <a:t>采用全格式显示；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-h</a:t>
            </a:r>
            <a:r>
              <a:rPr lang="zh-CN" altLang="en-US" dirty="0"/>
              <a:t>：不显示标题；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-l</a:t>
            </a:r>
            <a:r>
              <a:rPr lang="zh-CN" altLang="en-US" dirty="0"/>
              <a:t>：采用详细的格式来显示进程；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-a</a:t>
            </a:r>
            <a:r>
              <a:rPr lang="zh-CN" altLang="en-US" dirty="0"/>
              <a:t>：显示所有终端上的进程，包括其他用户的进程；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-r</a:t>
            </a:r>
            <a:r>
              <a:rPr lang="zh-CN" altLang="en-US" dirty="0"/>
              <a:t>：只显示当前终端上正在运行的进程；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-x</a:t>
            </a:r>
            <a:r>
              <a:rPr lang="zh-CN" altLang="en-US" dirty="0"/>
              <a:t>：显示所有进程，不以终端来区分；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-u</a:t>
            </a:r>
            <a:r>
              <a:rPr lang="zh-CN" altLang="en-US" dirty="0"/>
              <a:t>：以用户为主的格式来显示进程；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r>
              <a:rPr lang="zh-CN" altLang="en-US"/>
              <a:t>进程管理命令 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686800" cy="5400675"/>
          </a:xfrm>
        </p:spPr>
        <p:txBody>
          <a:bodyPr/>
          <a:lstStyle/>
          <a:p>
            <a:r>
              <a:rPr lang="zh-CN" altLang="en-US" dirty="0"/>
              <a:t>进程查看命令 </a:t>
            </a:r>
            <a:r>
              <a:rPr lang="en-US" altLang="zh-CN" dirty="0" err="1"/>
              <a:t>pstree</a:t>
            </a:r>
            <a:endParaRPr lang="en-US" altLang="zh-CN" dirty="0"/>
          </a:p>
          <a:p>
            <a:r>
              <a:rPr lang="en-US" altLang="zh-CN" dirty="0" err="1"/>
              <a:t>pstree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en-US" altLang="zh-CN" dirty="0" err="1"/>
              <a:t>pid</a:t>
            </a:r>
            <a:r>
              <a:rPr lang="en-US" altLang="zh-CN" dirty="0"/>
              <a:t> | user]</a:t>
            </a:r>
          </a:p>
          <a:p>
            <a:r>
              <a:rPr lang="zh-CN" altLang="en-US" dirty="0"/>
              <a:t>主要选项的含义如下：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-a</a:t>
            </a:r>
            <a:r>
              <a:rPr lang="zh-CN" altLang="en-US" dirty="0"/>
              <a:t>：显示该进程的完整指令及参数；</a:t>
            </a:r>
            <a:endParaRPr lang="en-US" altLang="zh-CN" dirty="0"/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-p  : </a:t>
            </a:r>
            <a:r>
              <a:rPr lang="zh-CN" altLang="en-US" dirty="0"/>
              <a:t>显示是将</a:t>
            </a:r>
            <a:r>
              <a:rPr lang="en-US" altLang="zh-CN" dirty="0"/>
              <a:t>PID</a:t>
            </a:r>
            <a:r>
              <a:rPr lang="zh-CN" altLang="en-US" dirty="0"/>
              <a:t>号一起显示；</a:t>
            </a:r>
          </a:p>
          <a:p>
            <a:pPr lvl="2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pid</a:t>
            </a:r>
            <a:r>
              <a:rPr lang="zh-CN" altLang="en-US" dirty="0"/>
              <a:t>：指定显示某进程信息；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-user</a:t>
            </a:r>
            <a:r>
              <a:rPr lang="zh-CN" altLang="en-US" dirty="0"/>
              <a:t>：指定显示某用户信息；</a:t>
            </a:r>
          </a:p>
        </p:txBody>
      </p:sp>
    </p:spTree>
    <p:extLst>
      <p:ext uri="{BB962C8B-B14F-4D97-AF65-F5344CB8AC3E}">
        <p14:creationId xmlns:p14="http://schemas.microsoft.com/office/powerpoint/2010/main" val="506642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 algn="just"/>
            <a:r>
              <a:rPr lang="zh-CN" altLang="en-US" b="1"/>
              <a:t>删除进程命令</a:t>
            </a:r>
            <a:r>
              <a:rPr lang="en-US" altLang="zh-CN" b="1"/>
              <a:t>kill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kill [-s &lt;</a:t>
            </a:r>
            <a:r>
              <a:rPr lang="zh-CN" altLang="en-US"/>
              <a:t>信号</a:t>
            </a:r>
            <a:r>
              <a:rPr lang="en-US" altLang="zh-CN"/>
              <a:t>&gt; | -p ] [ -a ] &lt;</a:t>
            </a:r>
            <a:r>
              <a:rPr lang="zh-CN" altLang="en-US"/>
              <a:t>进程号</a:t>
            </a:r>
            <a:r>
              <a:rPr lang="en-US" altLang="zh-CN"/>
              <a:t>&gt; .. </a:t>
            </a:r>
          </a:p>
          <a:p>
            <a:pPr lvl="2">
              <a:buFont typeface="Wingdings" pitchFamily="2" charset="2"/>
              <a:buNone/>
            </a:pPr>
            <a:r>
              <a:rPr lang="en-US" altLang="zh-CN"/>
              <a:t>kill [-s &lt;</a:t>
            </a:r>
            <a:r>
              <a:rPr lang="zh-CN" altLang="en-US"/>
              <a:t>信号</a:t>
            </a:r>
            <a:r>
              <a:rPr lang="en-US" altLang="zh-CN"/>
              <a:t>&gt; | -p ] [ -a ] &lt;</a:t>
            </a:r>
            <a:r>
              <a:rPr lang="zh-CN" altLang="en-US"/>
              <a:t>进程号</a:t>
            </a:r>
            <a:r>
              <a:rPr lang="en-US" altLang="zh-CN"/>
              <a:t>&gt; ...</a:t>
            </a:r>
          </a:p>
          <a:p>
            <a:pPr lvl="2">
              <a:buFont typeface="Wingdings" pitchFamily="2" charset="2"/>
              <a:buNone/>
            </a:pPr>
            <a:r>
              <a:rPr lang="en-US" altLang="zh-CN"/>
              <a:t>kill -l [</a:t>
            </a:r>
            <a:r>
              <a:rPr lang="zh-CN" altLang="en-US"/>
              <a:t>信号</a:t>
            </a:r>
            <a:r>
              <a:rPr lang="en-US" altLang="zh-CN"/>
              <a:t>] </a:t>
            </a:r>
          </a:p>
          <a:p>
            <a:pPr lvl="1"/>
            <a:r>
              <a:rPr lang="zh-CN" altLang="en-US"/>
              <a:t>选项的含义如下：</a:t>
            </a:r>
          </a:p>
          <a:p>
            <a:pPr lvl="2">
              <a:buFont typeface="Wingdings" pitchFamily="2" charset="2"/>
              <a:buNone/>
            </a:pPr>
            <a:r>
              <a:rPr lang="en-US" altLang="zh-CN"/>
              <a:t>-s</a:t>
            </a:r>
            <a:r>
              <a:rPr lang="zh-CN" altLang="en-US"/>
              <a:t>：指定需要送出的信号。既可以是信号名也可以是信号名对应的数字。</a:t>
            </a:r>
            <a:endParaRPr lang="en-US" altLang="zh-CN"/>
          </a:p>
          <a:p>
            <a:pPr lvl="2">
              <a:buFont typeface="Wingdings" pitchFamily="2" charset="2"/>
              <a:buNone/>
            </a:pPr>
            <a:r>
              <a:rPr lang="en-US" altLang="zh-CN"/>
              <a:t>HUP(1)</a:t>
            </a:r>
            <a:r>
              <a:rPr lang="zh-CN" altLang="en-US"/>
              <a:t>重跑 </a:t>
            </a:r>
            <a:endParaRPr lang="en-US" altLang="zh-CN"/>
          </a:p>
          <a:p>
            <a:pPr lvl="2">
              <a:buFont typeface="Wingdings" pitchFamily="2" charset="2"/>
              <a:buNone/>
            </a:pPr>
            <a:r>
              <a:rPr lang="en-US" altLang="zh-CN"/>
              <a:t>KILL(9)</a:t>
            </a:r>
            <a:r>
              <a:rPr lang="zh-CN" altLang="en-US"/>
              <a:t> 强制杀死</a:t>
            </a:r>
            <a:endParaRPr lang="en-US" altLang="zh-CN"/>
          </a:p>
          <a:p>
            <a:pPr lvl="2">
              <a:buFont typeface="Wingdings" pitchFamily="2" charset="2"/>
              <a:buNone/>
            </a:pPr>
            <a:r>
              <a:rPr lang="en-US" altLang="zh-CN"/>
              <a:t>TERM(15)</a:t>
            </a:r>
            <a:r>
              <a:rPr lang="zh-CN" altLang="en-US"/>
              <a:t> 结束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强行中止</a:t>
            </a:r>
            <a:r>
              <a:rPr lang="en-US" altLang="zh-CN" sz="2800" dirty="0">
                <a:ea typeface="宋体" pitchFamily="2" charset="-122"/>
              </a:rPr>
              <a:t>(</a:t>
            </a:r>
            <a:r>
              <a:rPr lang="zh-CN" altLang="en-US" sz="2800" dirty="0">
                <a:ea typeface="宋体" pitchFamily="2" charset="-122"/>
              </a:rPr>
              <a:t>经常使用杀掉</a:t>
            </a:r>
            <a:r>
              <a:rPr lang="en-US" altLang="zh-CN" sz="2800" dirty="0">
                <a:ea typeface="宋体" pitchFamily="2" charset="-122"/>
              </a:rPr>
              <a:t>)</a:t>
            </a:r>
            <a:r>
              <a:rPr lang="zh-CN" altLang="en-US" sz="2800" dirty="0">
                <a:ea typeface="宋体" pitchFamily="2" charset="-122"/>
              </a:rPr>
              <a:t>一个进程标识号为</a:t>
            </a:r>
            <a:r>
              <a:rPr lang="en-US" altLang="zh-CN" sz="2800" dirty="0">
                <a:ea typeface="宋体" pitchFamily="2" charset="-122"/>
              </a:rPr>
              <a:t>324</a:t>
            </a:r>
            <a:r>
              <a:rPr lang="zh-CN" altLang="en-US" sz="2800" dirty="0">
                <a:ea typeface="宋体" pitchFamily="2" charset="-122"/>
              </a:rPr>
              <a:t>的进程：</a:t>
            </a:r>
            <a:br>
              <a:rPr lang="zh-CN" altLang="en-US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#kill -9 324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解除</a:t>
            </a:r>
            <a:r>
              <a:rPr lang="en-US" altLang="zh-CN" sz="2800" dirty="0">
                <a:ea typeface="宋体" pitchFamily="2" charset="-122"/>
              </a:rPr>
              <a:t>Linux</a:t>
            </a:r>
            <a:r>
              <a:rPr lang="zh-CN" altLang="en-US" sz="2800" dirty="0">
                <a:ea typeface="宋体" pitchFamily="2" charset="-122"/>
              </a:rPr>
              <a:t>系统的死锁</a:t>
            </a:r>
            <a:r>
              <a:rPr lang="zh-CN" alt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使用命令回收内存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dirty="0" err="1"/>
              <a:t>killall</a:t>
            </a:r>
            <a:r>
              <a:rPr lang="zh-CN" altLang="en-US" sz="2800" dirty="0"/>
              <a:t>命令</a:t>
            </a:r>
            <a:br>
              <a:rPr lang="zh-CN" altLang="en-US" sz="2800" dirty="0"/>
            </a:br>
            <a:r>
              <a:rPr lang="en-US" altLang="zh-CN" sz="2800" dirty="0"/>
              <a:t>Linux</a:t>
            </a:r>
            <a:r>
              <a:rPr lang="zh-CN" altLang="en-US" sz="2800" dirty="0"/>
              <a:t>下还提供了一个</a:t>
            </a:r>
            <a:r>
              <a:rPr lang="en-US" altLang="zh-CN" sz="2800" dirty="0" err="1"/>
              <a:t>killall</a:t>
            </a:r>
            <a:r>
              <a:rPr lang="zh-CN" altLang="en-US" sz="2800" dirty="0"/>
              <a:t>命令，可以直接使用进程的名字而不是进程标识号，例如：</a:t>
            </a:r>
            <a:br>
              <a:rPr lang="zh-CN" altLang="en-US" sz="2800" dirty="0"/>
            </a:br>
            <a:r>
              <a:rPr lang="zh-CN" altLang="en-US" sz="2800" dirty="0"/>
              <a:t>＃ </a:t>
            </a:r>
            <a:r>
              <a:rPr lang="en-US" altLang="zh-CN" sz="2800" dirty="0" err="1"/>
              <a:t>killall</a:t>
            </a:r>
            <a:r>
              <a:rPr lang="en-US" altLang="zh-CN" sz="2800" dirty="0"/>
              <a:t> -HUP </a:t>
            </a:r>
            <a:r>
              <a:rPr lang="en-US" altLang="zh-CN" sz="2800" dirty="0" err="1"/>
              <a:t>inetd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挂载的文件系统类型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41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err="1"/>
              <a:t>ext</a:t>
            </a:r>
            <a:r>
              <a:rPr lang="zh-CN" altLang="en-US" sz="2800" dirty="0"/>
              <a:t>、</a:t>
            </a:r>
            <a:r>
              <a:rPr lang="en-US" altLang="zh-CN" sz="2800" dirty="0"/>
              <a:t>FAT</a:t>
            </a:r>
            <a:r>
              <a:rPr lang="zh-CN" altLang="en-US" sz="2800" dirty="0"/>
              <a:t>、</a:t>
            </a:r>
            <a:r>
              <a:rPr lang="en-US" altLang="zh-CN" sz="2800" dirty="0"/>
              <a:t>NTFS</a:t>
            </a:r>
            <a:r>
              <a:rPr lang="zh-CN" altLang="en-US" sz="2800" dirty="0"/>
              <a:t> 、 </a:t>
            </a:r>
            <a:r>
              <a:rPr lang="en-US" altLang="zh-CN" sz="2800" dirty="0"/>
              <a:t>ext2</a:t>
            </a:r>
            <a:r>
              <a:rPr lang="zh-CN" altLang="en-US" sz="2800" dirty="0"/>
              <a:t>（</a:t>
            </a:r>
            <a:r>
              <a:rPr lang="en-US" altLang="zh-CN" sz="2800" dirty="0"/>
              <a:t>extended file system </a:t>
            </a:r>
            <a:r>
              <a:rPr lang="zh-CN" altLang="en-US" sz="2800" dirty="0"/>
              <a:t>）、</a:t>
            </a:r>
            <a:r>
              <a:rPr lang="en-US" altLang="zh-CN" sz="2800" dirty="0"/>
              <a:t>ext3</a:t>
            </a:r>
            <a:r>
              <a:rPr lang="zh-CN" altLang="en-US" sz="2800" dirty="0"/>
              <a:t>、</a:t>
            </a:r>
            <a:r>
              <a:rPr lang="en-US" altLang="zh-CN" sz="2800" dirty="0"/>
              <a:t>MINIX</a:t>
            </a:r>
            <a:r>
              <a:rPr lang="zh-CN" altLang="en-US" sz="2800" dirty="0"/>
              <a:t>、</a:t>
            </a:r>
            <a:r>
              <a:rPr lang="en-US" altLang="zh-CN" sz="2800" dirty="0"/>
              <a:t>MSDOS</a:t>
            </a:r>
            <a:r>
              <a:rPr lang="zh-CN" altLang="en-US" sz="2800" dirty="0"/>
              <a:t>、</a:t>
            </a:r>
            <a:r>
              <a:rPr lang="en-US" altLang="zh-CN" sz="2800" dirty="0"/>
              <a:t>SYSV 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/proc/filesystems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Linux</a:t>
            </a:r>
            <a:r>
              <a:rPr lang="zh-CN" altLang="en-US" sz="2800" dirty="0"/>
              <a:t>系统的第一个文件系统是</a:t>
            </a:r>
            <a:r>
              <a:rPr lang="en-US" altLang="zh-CN" sz="2800" dirty="0" err="1"/>
              <a:t>Minix</a:t>
            </a:r>
            <a:r>
              <a:rPr lang="zh-CN" altLang="en-US" sz="2800" dirty="0"/>
              <a:t>（文件名不能超过</a:t>
            </a:r>
            <a:r>
              <a:rPr lang="en-US" altLang="zh-CN" sz="2800" dirty="0"/>
              <a:t>14</a:t>
            </a:r>
            <a:r>
              <a:rPr lang="zh-CN" altLang="en-US" sz="2800" dirty="0"/>
              <a:t>个字符，文件大小不能超过</a:t>
            </a:r>
            <a:r>
              <a:rPr lang="en-US" altLang="zh-CN" sz="2800" dirty="0"/>
              <a:t>64MB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ext</a:t>
            </a:r>
            <a:r>
              <a:rPr lang="zh-CN" altLang="en-US" sz="2800" dirty="0"/>
              <a:t>：</a:t>
            </a:r>
            <a:r>
              <a:rPr lang="en-US" altLang="zh-CN" sz="2800" dirty="0"/>
              <a:t>1992</a:t>
            </a:r>
            <a:r>
              <a:rPr lang="zh-CN" altLang="en-US" sz="2800" dirty="0"/>
              <a:t>年设计，是第一个专为</a:t>
            </a:r>
            <a:r>
              <a:rPr lang="en-US" altLang="zh-CN" sz="2800" dirty="0" err="1"/>
              <a:t>linux</a:t>
            </a:r>
            <a:r>
              <a:rPr lang="zh-CN" altLang="en-US" sz="2800" dirty="0"/>
              <a:t>设计的文件系统，文件大小可到</a:t>
            </a:r>
            <a:r>
              <a:rPr lang="en-US" altLang="zh-CN" sz="2800" dirty="0"/>
              <a:t>2GB</a:t>
            </a:r>
            <a:r>
              <a:rPr lang="zh-CN" altLang="en-US" sz="2800" dirty="0"/>
              <a:t>，文件名支持</a:t>
            </a:r>
            <a:r>
              <a:rPr lang="en-US" altLang="zh-CN" sz="2800" dirty="0"/>
              <a:t>255</a:t>
            </a:r>
            <a:r>
              <a:rPr lang="zh-CN" altLang="en-US" sz="2800" dirty="0"/>
              <a:t>字符，性能不佳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ext2</a:t>
            </a:r>
            <a:r>
              <a:rPr lang="zh-CN" altLang="en-US" sz="2800" dirty="0"/>
              <a:t>： </a:t>
            </a:r>
            <a:r>
              <a:rPr lang="en-US" altLang="zh-CN" sz="2800" dirty="0"/>
              <a:t>1993</a:t>
            </a:r>
            <a:r>
              <a:rPr lang="zh-CN" altLang="en-US" sz="2800" dirty="0"/>
              <a:t>年设计，提高性能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ext3</a:t>
            </a:r>
            <a:r>
              <a:rPr lang="zh-CN" altLang="en-US" sz="2800" dirty="0"/>
              <a:t>：采用日志式文件系统技术（</a:t>
            </a:r>
            <a:r>
              <a:rPr lang="en-US" altLang="zh-CN" sz="2800" dirty="0" err="1"/>
              <a:t>Journalling</a:t>
            </a:r>
            <a:r>
              <a:rPr lang="en-US" altLang="zh-CN" sz="2800" dirty="0"/>
              <a:t> Filesystem</a:t>
            </a:r>
            <a:r>
              <a:rPr lang="zh-CN" altLang="en-US" sz="2800" dirty="0"/>
              <a:t>），目前各个</a:t>
            </a:r>
            <a:r>
              <a:rPr lang="en-US" altLang="zh-CN" sz="2800" dirty="0" err="1"/>
              <a:t>linux</a:t>
            </a:r>
            <a:r>
              <a:rPr lang="zh-CN" altLang="en-US" sz="2800" dirty="0"/>
              <a:t>发行版使用</a:t>
            </a:r>
          </a:p>
          <a:p>
            <a:pPr>
              <a:lnSpc>
                <a:spcPct val="8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系统监视 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系统监控命令</a:t>
            </a:r>
            <a:r>
              <a:rPr lang="en-US" altLang="zh-CN"/>
              <a:t>top </a:t>
            </a:r>
            <a:r>
              <a:rPr lang="zh-CN" altLang="en-US"/>
              <a:t>：能显示实时的进程列表，而且还能实时监视系统资源，包括内存、交换分区和</a:t>
            </a:r>
            <a:r>
              <a:rPr lang="en-US" altLang="zh-CN"/>
              <a:t>CPU</a:t>
            </a:r>
            <a:r>
              <a:rPr lang="zh-CN" altLang="en-US"/>
              <a:t>的使用率等。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0" y="1738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5091" name="Object 3"/>
          <p:cNvGraphicFramePr>
            <a:graphicFrameLocks noChangeAspect="1"/>
          </p:cNvGraphicFramePr>
          <p:nvPr/>
        </p:nvGraphicFramePr>
        <p:xfrm>
          <a:off x="179388" y="0"/>
          <a:ext cx="8785225" cy="649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4" name="位图图像" r:id="rId3" imgW="5552381" imgH="4105848" progId="Paint.Picture">
                  <p:embed/>
                </p:oleObj>
              </mc:Choice>
              <mc:Fallback>
                <p:oleObj name="位图图像" r:id="rId3" imgW="5552381" imgH="410584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0"/>
                        <a:ext cx="8785225" cy="649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top</a:t>
            </a:r>
            <a:r>
              <a:rPr lang="zh-CN" altLang="en-US" sz="2800"/>
              <a:t>命令使用过程中，可以使用一些交互的命令来完成其它参数的功能。这些命令是通过快捷键启动的。</a:t>
            </a:r>
            <a:br>
              <a:rPr lang="zh-CN" altLang="en-US" sz="2800"/>
            </a:br>
            <a:r>
              <a:rPr lang="en-US" altLang="zh-CN" sz="2800"/>
              <a:t>&lt;</a:t>
            </a:r>
            <a:r>
              <a:rPr lang="zh-CN" altLang="en-US" sz="2800"/>
              <a:t>空格</a:t>
            </a:r>
            <a:r>
              <a:rPr lang="en-US" altLang="zh-CN" sz="2800"/>
              <a:t>&gt;</a:t>
            </a:r>
            <a:r>
              <a:rPr lang="zh-CN" altLang="en-US" sz="2800"/>
              <a:t>：立刻刷新。</a:t>
            </a:r>
            <a:br>
              <a:rPr lang="zh-CN" altLang="en-US" sz="2800"/>
            </a:br>
            <a:r>
              <a:rPr lang="en-US" altLang="zh-CN" sz="2800"/>
              <a:t>P</a:t>
            </a:r>
            <a:r>
              <a:rPr lang="zh-CN" altLang="en-US" sz="2800"/>
              <a:t>：根据</a:t>
            </a:r>
            <a:r>
              <a:rPr lang="en-US" altLang="zh-CN" sz="2800"/>
              <a:t>CPU</a:t>
            </a:r>
            <a:r>
              <a:rPr lang="zh-CN" altLang="en-US" sz="2800"/>
              <a:t>使用大小进行排序。</a:t>
            </a:r>
            <a:br>
              <a:rPr lang="zh-CN" altLang="en-US" sz="2800"/>
            </a:br>
            <a:r>
              <a:rPr lang="en-US" altLang="zh-CN" sz="2800"/>
              <a:t>T</a:t>
            </a:r>
            <a:r>
              <a:rPr lang="zh-CN" altLang="en-US" sz="2800"/>
              <a:t>：根据时间、累计时间排序。</a:t>
            </a:r>
            <a:br>
              <a:rPr lang="zh-CN" altLang="en-US" sz="2800"/>
            </a:br>
            <a:r>
              <a:rPr lang="en-US" altLang="zh-CN" sz="2800"/>
              <a:t>q</a:t>
            </a:r>
            <a:r>
              <a:rPr lang="zh-CN" altLang="en-US" sz="2800"/>
              <a:t>：退出</a:t>
            </a:r>
            <a:r>
              <a:rPr lang="en-US" altLang="zh-CN" sz="2800"/>
              <a:t>top</a:t>
            </a:r>
            <a:r>
              <a:rPr lang="zh-CN" altLang="en-US" sz="2800"/>
              <a:t>命令。</a:t>
            </a:r>
            <a:br>
              <a:rPr lang="zh-CN" altLang="en-US" sz="2800"/>
            </a:br>
            <a:r>
              <a:rPr lang="en-US" altLang="zh-CN" sz="2800"/>
              <a:t>m</a:t>
            </a:r>
            <a:r>
              <a:rPr lang="zh-CN" altLang="en-US" sz="2800"/>
              <a:t>：切换显示内存信息。</a:t>
            </a:r>
            <a:br>
              <a:rPr lang="zh-CN" altLang="en-US" sz="2800"/>
            </a:br>
            <a:r>
              <a:rPr lang="en-US" altLang="zh-CN" sz="2800"/>
              <a:t>t</a:t>
            </a:r>
            <a:r>
              <a:rPr lang="zh-CN" altLang="en-US" sz="2800"/>
              <a:t>：切换显示进程和</a:t>
            </a:r>
            <a:r>
              <a:rPr lang="en-US" altLang="zh-CN" sz="2800"/>
              <a:t>CPU</a:t>
            </a:r>
            <a:r>
              <a:rPr lang="zh-CN" altLang="en-US" sz="2800"/>
              <a:t>状态信息。</a:t>
            </a:r>
            <a:br>
              <a:rPr lang="zh-CN" altLang="en-US" sz="2800"/>
            </a:br>
            <a:r>
              <a:rPr lang="en-US" altLang="zh-CN" sz="2800"/>
              <a:t>c</a:t>
            </a:r>
            <a:r>
              <a:rPr lang="zh-CN" altLang="en-US" sz="2800"/>
              <a:t>：切换显示命令名称和完整命令行。</a:t>
            </a:r>
            <a:br>
              <a:rPr lang="zh-CN" altLang="en-US" sz="2800"/>
            </a:br>
            <a:r>
              <a:rPr lang="en-US" altLang="zh-CN" sz="2800"/>
              <a:t>M</a:t>
            </a:r>
            <a:r>
              <a:rPr lang="zh-CN" altLang="en-US" sz="2800"/>
              <a:t>：根据使用内存大小进行排序。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6130925" cy="517525"/>
          </a:xfrm>
        </p:spPr>
        <p:txBody>
          <a:bodyPr/>
          <a:lstStyle/>
          <a:p>
            <a:r>
              <a:rPr lang="zh-CN" altLang="en-US"/>
              <a:t>内存查看命令</a:t>
            </a:r>
            <a:r>
              <a:rPr lang="en-US" altLang="zh-CN"/>
              <a:t>free </a:t>
            </a:r>
          </a:p>
          <a:p>
            <a:endParaRPr lang="zh-CN" altLang="en-US"/>
          </a:p>
        </p:txBody>
      </p:sp>
      <p:pic>
        <p:nvPicPr>
          <p:cNvPr id="3471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854233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323850" y="3284538"/>
            <a:ext cx="5194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dirty="0"/>
              <a:t>磁盘空间用量查看命令</a:t>
            </a:r>
            <a:r>
              <a:rPr lang="en-US" altLang="zh-CN" sz="3200" dirty="0" err="1"/>
              <a:t>df</a:t>
            </a:r>
            <a:r>
              <a:rPr lang="en-US" altLang="zh-CN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3200" dirty="0"/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7143" name="Object 7"/>
          <p:cNvGraphicFramePr>
            <a:graphicFrameLocks noChangeAspect="1"/>
          </p:cNvGraphicFramePr>
          <p:nvPr/>
        </p:nvGraphicFramePr>
        <p:xfrm>
          <a:off x="179388" y="3933825"/>
          <a:ext cx="8748712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36" name="位图图像" r:id="rId5" imgW="4371429" imgH="743054" progId="Paint.Picture">
                  <p:embed/>
                </p:oleObj>
              </mc:Choice>
              <mc:Fallback>
                <p:oleObj name="位图图像" r:id="rId5" imgW="4371429" imgH="74305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933825"/>
                        <a:ext cx="8748712" cy="148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128713"/>
            <a:ext cx="5904334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dirty="0"/>
              <a:t>查看系统内存的使用情况</a:t>
            </a:r>
            <a:r>
              <a:rPr lang="en-US" altLang="zh-CN" sz="3200" dirty="0"/>
              <a:t>free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图形化的系统监视器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2484438" y="1268413"/>
          <a:ext cx="4633912" cy="537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7" name="位图图像" r:id="rId3" imgW="4247619" imgH="4923810" progId="Paint.Picture">
                  <p:embed/>
                </p:oleObj>
              </mc:Choice>
              <mc:Fallback>
                <p:oleObj name="位图图像" r:id="rId3" imgW="4247619" imgH="492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68413"/>
                        <a:ext cx="4633912" cy="537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1331913" y="188913"/>
          <a:ext cx="5583237" cy="645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0" name="位图图像" r:id="rId3" imgW="4247619" imgH="4915586" progId="Paint.Picture">
                  <p:embed/>
                </p:oleObj>
              </mc:Choice>
              <mc:Fallback>
                <p:oleObj name="位图图像" r:id="rId3" imgW="4247619" imgH="49155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8913"/>
                        <a:ext cx="5583237" cy="6453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日志查看 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00128"/>
          </a:xfrm>
        </p:spPr>
        <p:txBody>
          <a:bodyPr/>
          <a:lstStyle/>
          <a:p>
            <a:r>
              <a:rPr lang="zh-CN" altLang="en-US"/>
              <a:t>日志文件（</a:t>
            </a:r>
            <a:r>
              <a:rPr lang="en-US" altLang="zh-CN"/>
              <a:t>log files</a:t>
            </a:r>
            <a:r>
              <a:rPr lang="zh-CN" altLang="en-US"/>
              <a:t>）是包含关于系统消息的文件，包括内核、服务、在系统上运行的应用程序等。</a:t>
            </a:r>
          </a:p>
          <a:p>
            <a:r>
              <a:rPr lang="zh-CN" altLang="en-US"/>
              <a:t>不同的日志文件记载不同的信息。 </a:t>
            </a:r>
          </a:p>
          <a:p>
            <a:r>
              <a:rPr lang="zh-CN" altLang="en-US"/>
              <a:t>多数的日志文件位于</a:t>
            </a:r>
            <a:r>
              <a:rPr lang="en-US" altLang="zh-CN"/>
              <a:t>/var/log</a:t>
            </a:r>
            <a:r>
              <a:rPr lang="zh-CN" altLang="en-US"/>
              <a:t>目录下。</a:t>
            </a:r>
          </a:p>
          <a:p>
            <a:r>
              <a:rPr lang="zh-CN" altLang="en-US"/>
              <a:t>某些程序（如</a:t>
            </a:r>
            <a:r>
              <a:rPr lang="en-US" altLang="zh-CN"/>
              <a:t>apache</a:t>
            </a:r>
            <a:r>
              <a:rPr lang="zh-CN" altLang="en-US"/>
              <a:t>）在</a:t>
            </a:r>
            <a:r>
              <a:rPr lang="en-US" altLang="zh-CN"/>
              <a:t>/var/log</a:t>
            </a:r>
            <a:r>
              <a:rPr lang="zh-CN" altLang="en-US"/>
              <a:t>中有单独的日志文件目录。 </a:t>
            </a:r>
          </a:p>
          <a:p>
            <a:r>
              <a:rPr lang="zh-CN" altLang="en-US"/>
              <a:t>日志可以滚动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179388" y="1484313"/>
          <a:ext cx="8748712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29" name="位图图像" r:id="rId3" imgW="5334745" imgH="1371429" progId="Paint.Picture">
                  <p:embed/>
                </p:oleObj>
              </mc:Choice>
              <mc:Fallback>
                <p:oleObj name="位图图像" r:id="rId3" imgW="5334745" imgH="137142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84313"/>
                        <a:ext cx="8748712" cy="224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日志查看 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多数日志文件都使用纯文本格式，可以使用任何文本编辑器如</a:t>
            </a:r>
            <a:r>
              <a:rPr lang="en-US" altLang="zh-CN"/>
              <a:t>vi</a:t>
            </a:r>
            <a:r>
              <a:rPr lang="zh-CN" altLang="en-US"/>
              <a:t>来查看它们。</a:t>
            </a:r>
          </a:p>
          <a:p>
            <a:r>
              <a:rPr lang="zh-CN" altLang="en-US"/>
              <a:t>大多数日志文件都需要拥有特权才允许查看。 </a:t>
            </a:r>
          </a:p>
          <a:p>
            <a:r>
              <a:rPr lang="zh-CN" altLang="en-US"/>
              <a:t>图形化的日志查看器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0" y="1833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3283" name="Object 3"/>
          <p:cNvGraphicFramePr>
            <a:graphicFrameLocks noChangeAspect="1"/>
          </p:cNvGraphicFramePr>
          <p:nvPr/>
        </p:nvGraphicFramePr>
        <p:xfrm>
          <a:off x="684213" y="549275"/>
          <a:ext cx="7921625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76" name="位图图像" r:id="rId3" imgW="5982535" imgH="4401164" progId="Paint.Picture">
                  <p:embed/>
                </p:oleObj>
              </mc:Choice>
              <mc:Fallback>
                <p:oleObj name="位图图像" r:id="rId3" imgW="5982535" imgH="440116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921625" cy="581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引进</a:t>
            </a:r>
            <a:r>
              <a:rPr lang="en-US" altLang="zh-CN"/>
              <a:t>ext</a:t>
            </a:r>
            <a:r>
              <a:rPr lang="zh-CN" altLang="en-US"/>
              <a:t>文件系统时有了一个重大的改进：把文件系统从操作系统和系统服务中分离出来，在它们之间使用了一个接口层</a:t>
            </a:r>
            <a:r>
              <a:rPr lang="en-US" altLang="zh-CN"/>
              <a:t>—</a:t>
            </a:r>
            <a:r>
              <a:rPr lang="zh-CN" altLang="en-US"/>
              <a:t>虚拟文件系统</a:t>
            </a:r>
            <a:r>
              <a:rPr lang="en-US" altLang="zh-CN"/>
              <a:t>VFS(Virtual File System)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系统初始化过程分析</a:t>
            </a:r>
            <a:r>
              <a:rPr lang="zh-CN" altLang="en-US"/>
              <a:t> 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5944" y="2942580"/>
            <a:ext cx="374441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B</a:t>
            </a:r>
            <a:r>
              <a:rPr kumimoji="1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oot</a:t>
            </a:r>
            <a:r>
              <a: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CN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Loader</a:t>
            </a: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管理程序的加载</a:t>
            </a:r>
            <a:endParaRPr kumimoji="1" lang="en-US" altLang="zh-CN" sz="20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5944" y="3837992"/>
            <a:ext cx="374441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内核初始化</a:t>
            </a:r>
            <a:endParaRPr kumimoji="1" lang="en-US" altLang="zh-CN" sz="20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65944" y="2013874"/>
            <a:ext cx="374441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/>
              <a:t>BIOS</a:t>
            </a:r>
            <a:r>
              <a: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初始化</a:t>
            </a:r>
            <a:endParaRPr kumimoji="1" lang="en-US" altLang="zh-CN" sz="20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5944" y="4751040"/>
            <a:ext cx="374441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第一个初始进程</a:t>
            </a:r>
            <a:r>
              <a:rPr kumimoji="1" lang="en-US" altLang="zh-CN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init</a:t>
            </a: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启动</a:t>
            </a:r>
            <a:endParaRPr kumimoji="1" lang="en-US" altLang="zh-CN" sz="20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5944" y="5664088"/>
            <a:ext cx="374441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确定系统运行的</a:t>
            </a:r>
            <a:r>
              <a:rPr kumimoji="1" lang="en-US" altLang="zh-CN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RunLevel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87428" y="1948340"/>
            <a:ext cx="3744416" cy="625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/>
              <a:t>运行初始化脚本</a:t>
            </a:r>
            <a:endParaRPr lang="en-US" altLang="zh-CN" sz="2000" b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/etc/init.d/rc.sysinit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87428" y="3017294"/>
            <a:ext cx="374441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运行指定级别目录内的脚本</a:t>
            </a:r>
            <a:endParaRPr kumimoji="1" lang="en-US" altLang="zh-CN" sz="20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89512" y="3946230"/>
            <a:ext cx="3744416" cy="615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执行自定义脚本</a:t>
            </a:r>
            <a:endParaRPr kumimoji="1" lang="en-US" altLang="zh-CN" sz="20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/>
              <a:t>/etc/rc.d/rc.local</a:t>
            </a:r>
            <a:endParaRPr kumimoji="1" lang="en-US" altLang="zh-CN" sz="20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89512" y="5084970"/>
            <a:ext cx="374441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激活系统中常规使用的控制台</a:t>
            </a:r>
            <a:endParaRPr kumimoji="1" lang="en-US" altLang="zh-CN" sz="20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89512" y="5949066"/>
            <a:ext cx="3744416" cy="4871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启动</a:t>
            </a:r>
            <a:r>
              <a:rPr kumimoji="1" lang="en-US" altLang="zh-CN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X</a:t>
            </a: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CN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Window</a:t>
            </a:r>
            <a:r>
              <a:rPr kumimoji="1" lang="zh-CN" altLang="en-US" sz="20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和桌面环境</a:t>
            </a:r>
            <a:endParaRPr kumimoji="1" lang="en-US" altLang="zh-CN" sz="20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5" name="Straight Arrow Connector 4"/>
          <p:cNvCxnSpPr>
            <a:stCxn id="17" idx="2"/>
            <a:endCxn id="15" idx="0"/>
          </p:cNvCxnSpPr>
          <p:nvPr/>
        </p:nvCxnSpPr>
        <p:spPr bwMode="auto">
          <a:xfrm>
            <a:off x="2038152" y="2445922"/>
            <a:ext cx="0" cy="496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 bwMode="auto">
          <a:xfrm>
            <a:off x="2038152" y="3374628"/>
            <a:ext cx="0" cy="4633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6" idx="2"/>
            <a:endCxn id="18" idx="0"/>
          </p:cNvCxnSpPr>
          <p:nvPr/>
        </p:nvCxnSpPr>
        <p:spPr bwMode="auto">
          <a:xfrm>
            <a:off x="2038152" y="4270040"/>
            <a:ext cx="0" cy="4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18" idx="2"/>
            <a:endCxn id="19" idx="0"/>
          </p:cNvCxnSpPr>
          <p:nvPr/>
        </p:nvCxnSpPr>
        <p:spPr bwMode="auto">
          <a:xfrm>
            <a:off x="2038152" y="5183088"/>
            <a:ext cx="0" cy="4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Elbow Connector 38"/>
          <p:cNvCxnSpPr>
            <a:stCxn id="19" idx="2"/>
            <a:endCxn id="20" idx="0"/>
          </p:cNvCxnSpPr>
          <p:nvPr/>
        </p:nvCxnSpPr>
        <p:spPr bwMode="auto">
          <a:xfrm rot="5400000" flipH="1" flipV="1">
            <a:off x="2474996" y="1511496"/>
            <a:ext cx="4147796" cy="5021484"/>
          </a:xfrm>
          <a:prstGeom prst="bentConnector5">
            <a:avLst>
              <a:gd name="adj1" fmla="val -5511"/>
              <a:gd name="adj2" fmla="val 50000"/>
              <a:gd name="adj3" fmla="val 10551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20" idx="2"/>
            <a:endCxn id="21" idx="0"/>
          </p:cNvCxnSpPr>
          <p:nvPr/>
        </p:nvCxnSpPr>
        <p:spPr bwMode="auto">
          <a:xfrm>
            <a:off x="7059636" y="2573356"/>
            <a:ext cx="0" cy="4439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21" idx="2"/>
            <a:endCxn id="22" idx="0"/>
          </p:cNvCxnSpPr>
          <p:nvPr/>
        </p:nvCxnSpPr>
        <p:spPr bwMode="auto">
          <a:xfrm>
            <a:off x="7059636" y="3449342"/>
            <a:ext cx="2084" cy="4968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stCxn id="22" idx="2"/>
            <a:endCxn id="23" idx="0"/>
          </p:cNvCxnSpPr>
          <p:nvPr/>
        </p:nvCxnSpPr>
        <p:spPr bwMode="auto">
          <a:xfrm>
            <a:off x="7061720" y="4561374"/>
            <a:ext cx="0" cy="5235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>
            <a:stCxn id="23" idx="2"/>
            <a:endCxn id="24" idx="0"/>
          </p:cNvCxnSpPr>
          <p:nvPr/>
        </p:nvCxnSpPr>
        <p:spPr bwMode="auto">
          <a:xfrm>
            <a:off x="7061720" y="5517018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初始化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主要负责计算机硬件检测，确定操作系统的引导顺序，并从可引导设备中加载和执行引导程序，确定从哪里可以引导并启动操作系统，引导成功后，交由</a:t>
            </a:r>
            <a:r>
              <a:rPr lang="en-US" altLang="zh-CN" dirty="0"/>
              <a:t>Kernel</a:t>
            </a:r>
            <a:r>
              <a:rPr lang="zh-CN" altLang="en-US" dirty="0"/>
              <a:t>负责</a:t>
            </a:r>
          </a:p>
        </p:txBody>
      </p:sp>
    </p:spTree>
    <p:extLst>
      <p:ext uri="{BB962C8B-B14F-4D97-AF65-F5344CB8AC3E}">
        <p14:creationId xmlns:p14="http://schemas.microsoft.com/office/powerpoint/2010/main" val="1174057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9299376" cy="1371600"/>
          </a:xfrm>
        </p:spPr>
        <p:txBody>
          <a:bodyPr/>
          <a:lstStyle/>
          <a:p>
            <a:r>
              <a:rPr lang="en-US" altLang="zh-CN" dirty="0"/>
              <a:t>Boot</a:t>
            </a:r>
            <a:r>
              <a:rPr lang="zh-CN" altLang="en-US" dirty="0"/>
              <a:t> </a:t>
            </a:r>
            <a:r>
              <a:rPr lang="en-US" altLang="zh-CN" dirty="0"/>
              <a:t>Loader</a:t>
            </a:r>
            <a:r>
              <a:rPr lang="zh-CN" altLang="en-US" dirty="0"/>
              <a:t>管理程序</a:t>
            </a:r>
            <a:r>
              <a:rPr lang="en-US" altLang="zh-CN" dirty="0"/>
              <a:t>GRUB</a:t>
            </a:r>
            <a:r>
              <a:rPr lang="zh-CN" altLang="en-US" dirty="0"/>
              <a:t>的加载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将引导装载程序安装到主引导记录的程序</a:t>
            </a:r>
            <a:endParaRPr lang="en-US" altLang="zh-CN" dirty="0"/>
          </a:p>
          <a:p>
            <a:r>
              <a:rPr lang="zh-CN" altLang="en-US" dirty="0"/>
              <a:t>用户能够开始操作系统的选择，在内核引导时传递特定指令给内核，或是在内核引导前确定一些系统参数。</a:t>
            </a:r>
            <a:endParaRPr lang="en-US" altLang="zh-CN" dirty="0"/>
          </a:p>
          <a:p>
            <a:r>
              <a:rPr lang="zh-CN" altLang="en-US" dirty="0"/>
              <a:t>同时提供非常方便的引导程序修复功能，并支持引导菜单的加密保护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7589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9299376" cy="1371600"/>
          </a:xfrm>
        </p:spPr>
        <p:txBody>
          <a:bodyPr/>
          <a:lstStyle/>
          <a:p>
            <a:r>
              <a:rPr lang="zh-CN" altLang="en-US" dirty="0"/>
              <a:t>内核初始化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用户在</a:t>
            </a:r>
            <a:r>
              <a:rPr lang="en-US" altLang="zh-CN" dirty="0"/>
              <a:t>GRUB</a:t>
            </a:r>
            <a:r>
              <a:rPr lang="zh-CN" altLang="en-US" dirty="0"/>
              <a:t>引导菜单中选择了合适的启动内核后，操作系统正式进入加载内核的功能。</a:t>
            </a:r>
            <a:endParaRPr lang="en-US" altLang="zh-CN" dirty="0"/>
          </a:p>
          <a:p>
            <a:pPr lvl="1"/>
            <a:r>
              <a:rPr lang="zh-CN" altLang="en-US" dirty="0"/>
              <a:t>硬件设备的检测</a:t>
            </a:r>
            <a:endParaRPr lang="en-US" altLang="zh-CN" dirty="0"/>
          </a:p>
          <a:p>
            <a:pPr lvl="1"/>
            <a:r>
              <a:rPr lang="zh-CN" altLang="en-US" dirty="0"/>
              <a:t>设备驱动程序的初始化</a:t>
            </a:r>
            <a:endParaRPr lang="en-US" altLang="zh-CN" dirty="0"/>
          </a:p>
          <a:p>
            <a:pPr lvl="1"/>
            <a:r>
              <a:rPr lang="zh-CN" altLang="en-US" dirty="0"/>
              <a:t>以只读方式挂载根文件系统</a:t>
            </a:r>
            <a:endParaRPr lang="en-US" altLang="zh-CN" dirty="0"/>
          </a:p>
          <a:p>
            <a:pPr lvl="1"/>
            <a:r>
              <a:rPr lang="zh-CN" altLang="en-US" dirty="0"/>
              <a:t>启动第一个应用进程</a:t>
            </a:r>
            <a:r>
              <a:rPr lang="en-US" altLang="zh-CN" dirty="0" err="1"/>
              <a:t>init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4628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9299376" cy="1371600"/>
          </a:xfrm>
        </p:spPr>
        <p:txBody>
          <a:bodyPr/>
          <a:lstStyle/>
          <a:p>
            <a:r>
              <a:rPr lang="zh-CN" altLang="en-US" dirty="0"/>
              <a:t>第一个初始进程</a:t>
            </a:r>
            <a:r>
              <a:rPr lang="en-US" altLang="zh-CN" dirty="0" err="1"/>
              <a:t>init</a:t>
            </a:r>
            <a:r>
              <a:rPr lang="zh-CN" altLang="en-US" dirty="0"/>
              <a:t>启动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当内核启动之后，通过启动用户级程序</a:t>
            </a:r>
            <a:r>
              <a:rPr lang="en-US" altLang="zh-CN" dirty="0" err="1"/>
              <a:t>init</a:t>
            </a:r>
            <a:r>
              <a:rPr lang="zh-CN" altLang="en-US" dirty="0"/>
              <a:t>来完成引导进程的内核部分。</a:t>
            </a:r>
            <a:endParaRPr lang="en-US" altLang="zh-CN" dirty="0"/>
          </a:p>
          <a:p>
            <a:r>
              <a:rPr lang="en-US" altLang="zh-CN" dirty="0" err="1"/>
              <a:t>init</a:t>
            </a:r>
            <a:r>
              <a:rPr lang="zh-CN" altLang="en-US" dirty="0"/>
              <a:t>总是第一个进程</a:t>
            </a:r>
            <a:r>
              <a:rPr lang="en-US" altLang="zh-CN" dirty="0"/>
              <a:t>(PID=1)</a:t>
            </a:r>
          </a:p>
          <a:p>
            <a:r>
              <a:rPr lang="en-US" altLang="zh-CN" dirty="0" err="1"/>
              <a:t>init</a:t>
            </a:r>
            <a:r>
              <a:rPr lang="zh-CN" altLang="en-US" dirty="0"/>
              <a:t>进程扮演了终极父进程的角色，失去了父进程的子进程就会以</a:t>
            </a:r>
            <a:r>
              <a:rPr lang="en-US" altLang="zh-CN" dirty="0" err="1"/>
              <a:t>init</a:t>
            </a:r>
            <a:r>
              <a:rPr lang="zh-CN" altLang="en-US" dirty="0"/>
              <a:t>作为它们的父进程。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64328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9299376" cy="1371600"/>
          </a:xfrm>
        </p:spPr>
        <p:txBody>
          <a:bodyPr/>
          <a:lstStyle/>
          <a:p>
            <a:r>
              <a:rPr lang="zh-CN" altLang="en-US" dirty="0"/>
              <a:t>确定系统运行级别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读取配置文件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en-US" altLang="zh-CN" dirty="0"/>
              <a:t>,</a:t>
            </a:r>
            <a:r>
              <a:rPr lang="zh-CN" altLang="en-US" dirty="0"/>
              <a:t>这是一个系统初始化脚本程序，用于确定系统启动的运行级别，定义系统常规功能。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03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9299376" cy="1371600"/>
          </a:xfrm>
        </p:spPr>
        <p:txBody>
          <a:bodyPr/>
          <a:lstStyle/>
          <a:p>
            <a:r>
              <a:rPr lang="zh-CN" altLang="en-US" dirty="0"/>
              <a:t>运行系统初始化脚本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rc.d</a:t>
            </a:r>
            <a:r>
              <a:rPr lang="en-US" altLang="zh-CN" dirty="0"/>
              <a:t>/</a:t>
            </a:r>
            <a:r>
              <a:rPr lang="en-US" altLang="zh-CN" dirty="0" err="1"/>
              <a:t>rc.sysinit</a:t>
            </a:r>
            <a:r>
              <a:rPr lang="en-US" altLang="zh-CN" dirty="0"/>
              <a:t> </a:t>
            </a:r>
            <a:r>
              <a:rPr lang="zh-CN" altLang="en-US" dirty="0"/>
              <a:t>是系统的初始化脚本，系统的大部分功能都由这个脚本实现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19877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9299376" cy="1371600"/>
          </a:xfrm>
        </p:spPr>
        <p:txBody>
          <a:bodyPr/>
          <a:lstStyle/>
          <a:p>
            <a:r>
              <a:rPr lang="zh-CN" altLang="en-US" dirty="0"/>
              <a:t>运行指定级别目录内的脚本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每一个特定的运行级别都会有一个与之相对应的目录，共有</a:t>
            </a:r>
            <a:r>
              <a:rPr lang="en-US" altLang="zh-CN" dirty="0"/>
              <a:t>7</a:t>
            </a:r>
            <a:r>
              <a:rPr lang="zh-CN" altLang="en-US" dirty="0"/>
              <a:t>个运行界别，每一个运行级别的目录内都有一些可执行脚本。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6246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9299376" cy="1371600"/>
          </a:xfrm>
        </p:spPr>
        <p:txBody>
          <a:bodyPr/>
          <a:lstStyle/>
          <a:p>
            <a:r>
              <a:rPr lang="zh-CN" altLang="en-US" dirty="0"/>
              <a:t>运行用户自定义脚本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用户可以自定义一些系统启动时启动的脚本，通过修改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rc.d</a:t>
            </a:r>
            <a:r>
              <a:rPr lang="en-US" altLang="zh-CN" dirty="0"/>
              <a:t>/</a:t>
            </a:r>
            <a:r>
              <a:rPr lang="en-US" altLang="zh-CN" dirty="0" err="1"/>
              <a:t>rc.local</a:t>
            </a:r>
            <a:r>
              <a:rPr lang="zh-CN" altLang="en-US" dirty="0"/>
              <a:t>的内容来增加用户自己需要的功能。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54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VFS</a:t>
            </a:r>
            <a:endParaRPr lang="zh-CN" altLang="en-US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983" y="1700808"/>
            <a:ext cx="3609975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Linux</a:t>
            </a:r>
            <a:r>
              <a:rPr lang="zh-CN" altLang="en-US" sz="2800"/>
              <a:t>系统可以支持多种文件系统，为此，必须使用一种统一的接口，这就是虚拟文件系统</a:t>
            </a:r>
            <a:r>
              <a:rPr lang="en-US" altLang="zh-CN" sz="2800"/>
              <a:t>(VFS)</a:t>
            </a:r>
            <a:r>
              <a:rPr lang="zh-CN" altLang="en-US" sz="2800"/>
              <a:t>。通过</a:t>
            </a:r>
            <a:r>
              <a:rPr lang="en-US" altLang="zh-CN" sz="2800"/>
              <a:t>VFS</a:t>
            </a:r>
            <a:r>
              <a:rPr lang="zh-CN" altLang="en-US" sz="2800"/>
              <a:t>将不同文件系统的实现细节隐藏起来，因而从外部看上去，所有的文件系统都是一样的。</a:t>
            </a:r>
            <a:br>
              <a:rPr lang="zh-CN" altLang="en-US" sz="2800"/>
            </a:br>
            <a:endParaRPr lang="zh-CN" altLang="en-US" sz="2800"/>
          </a:p>
        </p:txBody>
      </p:sp>
      <p:pic>
        <p:nvPicPr>
          <p:cNvPr id="323588" name="Picture 4" descr="507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72"/>
          <a:stretch>
            <a:fillRect/>
          </a:stretch>
        </p:blipFill>
        <p:spPr bwMode="auto">
          <a:xfrm>
            <a:off x="3968260" y="1268760"/>
            <a:ext cx="5062757" cy="46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VFS</a:t>
            </a:r>
            <a:r>
              <a:rPr lang="zh-CN" altLang="en-US" sz="2800" dirty="0"/>
              <a:t>并不是一个实际的文件系统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只存在于内存，系统启动时建立，系统关闭时消亡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VFS</a:t>
            </a:r>
            <a:r>
              <a:rPr lang="zh-CN" altLang="en-US" sz="2800" dirty="0"/>
              <a:t>功能包括：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记录可用文件系统的类型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将设备与对应的文件系统联系起来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处理面向文件的通用操作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涉及到针对文件系统的操作时，把他们映射到相关的物理文件系统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挂载设备 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4144"/>
          </a:xfrm>
        </p:spPr>
        <p:txBody>
          <a:bodyPr/>
          <a:lstStyle/>
          <a:p>
            <a:r>
              <a:rPr lang="zh-CN" altLang="en-US" dirty="0"/>
              <a:t>计算机系统中，所有的存储设备都是以目录树的形式对文件进行管理的 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系统中，所有的文件都是在以“</a:t>
            </a:r>
            <a:r>
              <a:rPr lang="en-US" altLang="zh-CN" dirty="0"/>
              <a:t>/”</a:t>
            </a:r>
            <a:r>
              <a:rPr lang="zh-CN" altLang="en-US" dirty="0"/>
              <a:t>目录为根的一棵“大”目录树中进行管理。</a:t>
            </a:r>
          </a:p>
          <a:p>
            <a:r>
              <a:rPr lang="zh-CN" altLang="en-US" dirty="0"/>
              <a:t>如果要使用</a:t>
            </a:r>
            <a:r>
              <a:rPr lang="en-US" altLang="zh-CN" dirty="0"/>
              <a:t>USB</a:t>
            </a:r>
            <a:r>
              <a:rPr lang="zh-CN" altLang="en-US" dirty="0"/>
              <a:t>存储设备、光盘或软盘等存储设备，必须将这些设备中的“小”目录树像嫁接一样挂载（</a:t>
            </a:r>
            <a:r>
              <a:rPr lang="en-US" altLang="zh-CN" dirty="0"/>
              <a:t>mount</a:t>
            </a:r>
            <a:r>
              <a:rPr lang="zh-CN" altLang="en-US" dirty="0"/>
              <a:t>）到</a:t>
            </a:r>
            <a:r>
              <a:rPr lang="en-US" altLang="zh-CN" dirty="0"/>
              <a:t>Linux</a:t>
            </a:r>
            <a:r>
              <a:rPr lang="zh-CN" altLang="en-US" dirty="0"/>
              <a:t>系统的“大”目录树中。 </a:t>
            </a:r>
          </a:p>
        </p:txBody>
      </p:sp>
    </p:spTree>
    <p:extLst>
      <p:ext uri="{BB962C8B-B14F-4D97-AF65-F5344CB8AC3E}">
        <p14:creationId xmlns:p14="http://schemas.microsoft.com/office/powerpoint/2010/main" val="45854556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4061</TotalTime>
  <Words>4042</Words>
  <Application>Microsoft Macintosh PowerPoint</Application>
  <PresentationFormat>全屏显示(4:3)</PresentationFormat>
  <Paragraphs>357</Paragraphs>
  <Slides>68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7" baseType="lpstr">
      <vt:lpstr>宋体</vt:lpstr>
      <vt:lpstr>新細明體</vt:lpstr>
      <vt:lpstr>Arial</vt:lpstr>
      <vt:lpstr>Arial Black</vt:lpstr>
      <vt:lpstr>Calibri</vt:lpstr>
      <vt:lpstr>Times New Roman</vt:lpstr>
      <vt:lpstr>Wingdings</vt:lpstr>
      <vt:lpstr>Pixel</vt:lpstr>
      <vt:lpstr>位图图像</vt:lpstr>
      <vt:lpstr>Linux 系统应用与程序设计</vt:lpstr>
      <vt:lpstr>设备管理</vt:lpstr>
      <vt:lpstr>设备管理</vt:lpstr>
      <vt:lpstr>设备管理</vt:lpstr>
      <vt:lpstr>挂载的文件系统类型</vt:lpstr>
      <vt:lpstr>PowerPoint 演示文稿</vt:lpstr>
      <vt:lpstr>VFS</vt:lpstr>
      <vt:lpstr>PowerPoint 演示文稿</vt:lpstr>
      <vt:lpstr>挂载设备 </vt:lpstr>
      <vt:lpstr>PowerPoint 演示文稿</vt:lpstr>
      <vt:lpstr>确定挂载信息 </vt:lpstr>
      <vt:lpstr>挂载命令mount </vt:lpstr>
      <vt:lpstr>挂载设备的过程 </vt:lpstr>
      <vt:lpstr>自动挂载 </vt:lpstr>
      <vt:lpstr>自动挂载 </vt:lpstr>
      <vt:lpstr>mount命令</vt:lpstr>
      <vt:lpstr>图形化挂载工具 </vt:lpstr>
      <vt:lpstr>磁盘格式化 </vt:lpstr>
      <vt:lpstr>磁盘空间使用情况</vt:lpstr>
      <vt:lpstr>统计目录或文件所占磁盘空间大小</vt:lpstr>
      <vt:lpstr>用户类型</vt:lpstr>
      <vt:lpstr>用户信息文件</vt:lpstr>
      <vt:lpstr>口令文件</vt:lpstr>
      <vt:lpstr>组信息</vt:lpstr>
      <vt:lpstr>用户管理/命令 </vt:lpstr>
      <vt:lpstr>修改密码</vt:lpstr>
      <vt:lpstr>演示</vt:lpstr>
      <vt:lpstr>PowerPoint 演示文稿</vt:lpstr>
      <vt:lpstr>PowerPoint 演示文稿</vt:lpstr>
      <vt:lpstr>账号管理和查看命令 </vt:lpstr>
      <vt:lpstr>账号管理和查看命令 </vt:lpstr>
      <vt:lpstr>进程的概念</vt:lpstr>
      <vt:lpstr>进程的概念</vt:lpstr>
      <vt:lpstr>启动进程/手工启动 </vt:lpstr>
      <vt:lpstr>启动进程/调度启动-at命令</vt:lpstr>
      <vt:lpstr>启动进程/调度启动-at命令 </vt:lpstr>
      <vt:lpstr>启动进程/调度启动 </vt:lpstr>
      <vt:lpstr>启动进程/调度启动-at命令 </vt:lpstr>
      <vt:lpstr>启动进程/调度启动 </vt:lpstr>
      <vt:lpstr>启动进程/调度启动 /cron命令</vt:lpstr>
      <vt:lpstr>启动进程/调度启动 /cron命令</vt:lpstr>
      <vt:lpstr>PowerPoint 演示文稿</vt:lpstr>
      <vt:lpstr>cron</vt:lpstr>
      <vt:lpstr>例子</vt:lpstr>
      <vt:lpstr>Crontab举例</vt:lpstr>
      <vt:lpstr>进程管理命令 </vt:lpstr>
      <vt:lpstr>进程管理命令 </vt:lpstr>
      <vt:lpstr>PowerPoint 演示文稿</vt:lpstr>
      <vt:lpstr>PowerPoint 演示文稿</vt:lpstr>
      <vt:lpstr>系统监视 </vt:lpstr>
      <vt:lpstr>PowerPoint 演示文稿</vt:lpstr>
      <vt:lpstr>PowerPoint 演示文稿</vt:lpstr>
      <vt:lpstr>PowerPoint 演示文稿</vt:lpstr>
      <vt:lpstr>图形化的系统监视器 </vt:lpstr>
      <vt:lpstr>PowerPoint 演示文稿</vt:lpstr>
      <vt:lpstr>日志查看 </vt:lpstr>
      <vt:lpstr>PowerPoint 演示文稿</vt:lpstr>
      <vt:lpstr>日志查看 </vt:lpstr>
      <vt:lpstr>PowerPoint 演示文稿</vt:lpstr>
      <vt:lpstr>系统初始化过程分析 </vt:lpstr>
      <vt:lpstr>BIOS初始化</vt:lpstr>
      <vt:lpstr>Boot Loader管理程序GRUB的加载</vt:lpstr>
      <vt:lpstr>内核初始化</vt:lpstr>
      <vt:lpstr>第一个初始进程init启动</vt:lpstr>
      <vt:lpstr>确定系统运行级别</vt:lpstr>
      <vt:lpstr>运行系统初始化脚本</vt:lpstr>
      <vt:lpstr>运行指定级别目录内的脚本</vt:lpstr>
      <vt:lpstr>运行用户自定义脚本</vt:lpstr>
    </vt:vector>
  </TitlesOfParts>
  <Company>haha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RedHat Linux</dc:title>
  <dc:creator>jason</dc:creator>
  <cp:lastModifiedBy>Microsoft Office 用户</cp:lastModifiedBy>
  <cp:revision>317</cp:revision>
  <dcterms:created xsi:type="dcterms:W3CDTF">2003-05-27T11:46:24Z</dcterms:created>
  <dcterms:modified xsi:type="dcterms:W3CDTF">2018-04-15T23:40:10Z</dcterms:modified>
</cp:coreProperties>
</file>